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8" r:id="rId9"/>
    <p:sldId id="264" r:id="rId10"/>
    <p:sldId id="265" r:id="rId11"/>
    <p:sldId id="267" r:id="rId12"/>
    <p:sldId id="266" r:id="rId13"/>
    <p:sldId id="269" r:id="rId14"/>
    <p:sldId id="270" r:id="rId15"/>
    <p:sldId id="271" r:id="rId16"/>
    <p:sldId id="272" r:id="rId17"/>
    <p:sldId id="273" r:id="rId18"/>
    <p:sldId id="275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265" autoAdjust="0"/>
  </p:normalViewPr>
  <p:slideViewPr>
    <p:cSldViewPr snapToGrid="0" snapToObjects="1">
      <p:cViewPr varScale="1">
        <p:scale>
          <a:sx n="77" d="100"/>
          <a:sy n="77" d="100"/>
        </p:scale>
        <p:origin x="-13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14CE0-DE17-E249-AF2A-A14E18A62545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AA4371-68E9-5241-9125-9B7041D41E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69272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Smith’s ideas place competition</a:t>
            </a:r>
            <a:r>
              <a:rPr lang="en-US" baseline="0" dirty="0" smtClean="0"/>
              <a:t> is at the heart of economics. So economics is contemporaneously both innately or </a:t>
            </a:r>
            <a:r>
              <a:rPr lang="en-US" baseline="0" dirty="0" err="1" smtClean="0"/>
              <a:t>nativistically</a:t>
            </a:r>
            <a:r>
              <a:rPr lang="en-US" baseline="0" dirty="0" smtClean="0"/>
              <a:t> motivated and a social construction: constructed out of our interaction on the ecology we inhabit for our own interests - with the motivation being not unlike </a:t>
            </a:r>
            <a:r>
              <a:rPr lang="en-US" baseline="0" dirty="0" err="1" smtClean="0"/>
              <a:t>Dawkin’s</a:t>
            </a:r>
            <a:r>
              <a:rPr lang="en-US" baseline="0" dirty="0" smtClean="0"/>
              <a:t> notion of the selfish gene (evolution theory).</a:t>
            </a:r>
          </a:p>
          <a:p>
            <a:endParaRPr lang="en-US" baseline="0" dirty="0" smtClean="0"/>
          </a:p>
          <a:p>
            <a:r>
              <a:rPr lang="en-US" baseline="0" dirty="0" smtClean="0"/>
              <a:t>New ideas on community and collaboration say that it is hard to be cooperative.</a:t>
            </a:r>
          </a:p>
          <a:p>
            <a:r>
              <a:rPr lang="en-US" baseline="0" dirty="0" smtClean="0"/>
              <a:t>Previous ritual and community action allowed us to be part of a cooperative community. This was challenged in the reformation and the following scientific revolution (remember Tocqueville’s prediction?) leaving us (in industrial societies) wondering how to cooperate. (</a:t>
            </a:r>
            <a:r>
              <a:rPr lang="en-US" baseline="0" dirty="0" err="1" smtClean="0"/>
              <a:t>Sennet</a:t>
            </a:r>
            <a:r>
              <a:rPr lang="en-US" baseline="0" dirty="0" smtClean="0"/>
              <a:t>, 2012, believes we are learning to again – he cites the Internet, surgical operating theatres and other places where there is a hierarchy as examples of how we can cooperate to good effect)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8906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Smith proposed a name for this type of evolved human – </a:t>
            </a:r>
            <a:r>
              <a:rPr lang="en-US" i="1" dirty="0" smtClean="0"/>
              <a:t>homo </a:t>
            </a:r>
            <a:r>
              <a:rPr lang="en-US" i="1" dirty="0" err="1" smtClean="0"/>
              <a:t>economicus</a:t>
            </a:r>
            <a:r>
              <a:rPr lang="en-US" dirty="0" smtClean="0"/>
              <a:t>.</a:t>
            </a:r>
            <a:r>
              <a:rPr lang="en-US" baseline="0" dirty="0" smtClean="0"/>
              <a:t> </a:t>
            </a:r>
            <a:r>
              <a:rPr lang="en-US" i="1" baseline="0" dirty="0" smtClean="0"/>
              <a:t>Homo econ </a:t>
            </a:r>
            <a:r>
              <a:rPr lang="en-US" baseline="0" dirty="0" smtClean="0"/>
              <a:t>used rationality to work out how to survive best; best meaning min. output = max. returns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55704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Marx showed how</a:t>
            </a:r>
            <a:r>
              <a:rPr lang="en-US" baseline="0" dirty="0" smtClean="0"/>
              <a:t> history was a list of conflicts between social forces.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66629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Polyani</a:t>
            </a:r>
            <a:r>
              <a:rPr lang="en-US" baseline="0" dirty="0" smtClean="0"/>
              <a:t> said there are two kinds of economics: one may be rational action with the purpose to produce for exchange often. While the other is about responding what is available – this is production for use. Economics is daily life it isn’t a thing you can separate out.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21203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717389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G/H’s:</a:t>
            </a:r>
          </a:p>
          <a:p>
            <a:r>
              <a:rPr lang="en-US" dirty="0" smtClean="0"/>
              <a:t>Food harvested as</a:t>
            </a:r>
            <a:r>
              <a:rPr lang="en-US" baseline="0" dirty="0" smtClean="0"/>
              <a:t> it grows; no construction </a:t>
            </a:r>
          </a:p>
          <a:p>
            <a:r>
              <a:rPr lang="en-US" baseline="0" dirty="0" smtClean="0"/>
              <a:t>Relies on knowledge of where ecological components best thrive and movement towards those locations</a:t>
            </a:r>
          </a:p>
          <a:p>
            <a:r>
              <a:rPr lang="en-US" baseline="0" dirty="0" smtClean="0"/>
              <a:t>Consequently bands are very mobile.</a:t>
            </a:r>
          </a:p>
          <a:p>
            <a:r>
              <a:rPr lang="en-US" baseline="0" dirty="0" smtClean="0"/>
              <a:t>To be mobile, on needs portable structures and little property or baggage</a:t>
            </a:r>
          </a:p>
          <a:p>
            <a:r>
              <a:rPr lang="en-US" baseline="0" dirty="0" smtClean="0"/>
              <a:t>60/70% of food is gathered in only about 15 hours per week (original affluent society – </a:t>
            </a:r>
            <a:r>
              <a:rPr lang="en-US" baseline="0" dirty="0" err="1" smtClean="0"/>
              <a:t>Sahlins</a:t>
            </a:r>
            <a:r>
              <a:rPr lang="en-US" baseline="0" dirty="0" smtClean="0"/>
              <a:t>)</a:t>
            </a:r>
          </a:p>
          <a:p>
            <a:r>
              <a:rPr lang="en-US" baseline="0" dirty="0" smtClean="0"/>
              <a:t>All food (and things) are shared</a:t>
            </a:r>
          </a:p>
          <a:p>
            <a:r>
              <a:rPr lang="en-US" baseline="0" dirty="0" smtClean="0"/>
              <a:t>The band is one thing; a body – psychologically, benefit cannot be singularly understood. Sharing is not seen as sacrifice or difficult. To not share might be understood as trying to exclude one part of your body – a sort of nonsense. </a:t>
            </a:r>
          </a:p>
          <a:p>
            <a:r>
              <a:rPr lang="en-US" baseline="0" dirty="0" smtClean="0"/>
              <a:t>Minimal gender roles, egalitarian, no chiefs but elders are listen to. Discussion used to deal with conflict, ruled by consensus and ostracism (the power of disapproval).</a:t>
            </a:r>
          </a:p>
          <a:p>
            <a:r>
              <a:rPr lang="en-US" baseline="0" dirty="0" smtClean="0"/>
              <a:t>Examples: San !Kung, Aust. aborigines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59994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Nomadic – follow herds </a:t>
            </a:r>
          </a:p>
          <a:p>
            <a:r>
              <a:rPr lang="en-US" dirty="0" smtClean="0"/>
              <a:t>Larger groups</a:t>
            </a:r>
          </a:p>
          <a:p>
            <a:r>
              <a:rPr lang="en-US" dirty="0" smtClean="0"/>
              <a:t>High protein diet</a:t>
            </a:r>
          </a:p>
          <a:p>
            <a:r>
              <a:rPr lang="en-US" dirty="0" smtClean="0"/>
              <a:t>Religion and ritual are key social institutions</a:t>
            </a:r>
          </a:p>
          <a:p>
            <a:r>
              <a:rPr lang="en-US" dirty="0" smtClean="0"/>
              <a:t>Property – owning things (herd, land,</a:t>
            </a:r>
            <a:r>
              <a:rPr lang="en-US" baseline="0" dirty="0" smtClean="0"/>
              <a:t> homes </a:t>
            </a:r>
            <a:r>
              <a:rPr lang="en-US" baseline="0" dirty="0" err="1" smtClean="0"/>
              <a:t>etc</a:t>
            </a:r>
            <a:r>
              <a:rPr lang="en-US" baseline="0" dirty="0" smtClean="0"/>
              <a:t>) means things need protecting</a:t>
            </a:r>
          </a:p>
          <a:p>
            <a:r>
              <a:rPr lang="en-US" baseline="0" dirty="0" smtClean="0"/>
              <a:t>Skills necessary; experts (specialisms) created. Life’s tasks can be split between group members</a:t>
            </a:r>
          </a:p>
          <a:p>
            <a:endParaRPr lang="en-US" baseline="0" dirty="0" smtClean="0"/>
          </a:p>
          <a:p>
            <a:r>
              <a:rPr lang="en-US" baseline="0" dirty="0" smtClean="0"/>
              <a:t>Examples: Sami, </a:t>
            </a:r>
            <a:r>
              <a:rPr lang="en-US" baseline="0" dirty="0" err="1" smtClean="0"/>
              <a:t>Massai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83377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Settled</a:t>
            </a:r>
          </a:p>
          <a:p>
            <a:r>
              <a:rPr lang="en-US" dirty="0" smtClean="0"/>
              <a:t>Owning the land alters idea</a:t>
            </a:r>
            <a:r>
              <a:rPr lang="en-US" baseline="0" dirty="0" smtClean="0"/>
              <a:t> of the land and demands protection</a:t>
            </a:r>
          </a:p>
          <a:p>
            <a:r>
              <a:rPr lang="en-US" baseline="0" dirty="0" smtClean="0"/>
              <a:t>More gender divide between task</a:t>
            </a:r>
          </a:p>
          <a:p>
            <a:r>
              <a:rPr lang="en-US" baseline="0" dirty="0" smtClean="0"/>
              <a:t>Specialisms and skills (tool use)</a:t>
            </a:r>
          </a:p>
          <a:p>
            <a:r>
              <a:rPr lang="en-US" baseline="0" dirty="0" smtClean="0"/>
              <a:t>Big people change with renown – relationships are vital</a:t>
            </a:r>
          </a:p>
          <a:p>
            <a:endParaRPr lang="en-US" baseline="0" dirty="0" smtClean="0"/>
          </a:p>
          <a:p>
            <a:r>
              <a:rPr lang="en-US" baseline="0" dirty="0" smtClean="0"/>
              <a:t>Examples: </a:t>
            </a:r>
            <a:r>
              <a:rPr lang="en-US" baseline="0" dirty="0" err="1" smtClean="0"/>
              <a:t>Yanomami</a:t>
            </a:r>
            <a:r>
              <a:rPr lang="en-US" baseline="0" dirty="0" smtClean="0"/>
              <a:t>, Trobriand Islanders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62392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Hobbes</a:t>
            </a:r>
            <a:r>
              <a:rPr lang="en-US" baseline="0" dirty="0" smtClean="0"/>
              <a:t> world – Brutish and short life.</a:t>
            </a:r>
          </a:p>
          <a:p>
            <a:r>
              <a:rPr lang="en-US" baseline="0" dirty="0" smtClean="0"/>
              <a:t>For 6000 years people were differentiated and defined as unequal. This was due to birth. Only a few could own and have money. Most were ‘less than’ the hierarchy and were expected to work very hard to support them (hence taxes)</a:t>
            </a:r>
          </a:p>
          <a:p>
            <a:r>
              <a:rPr lang="en-US" baseline="0" dirty="0" smtClean="0"/>
              <a:t>Royalty, leaders of the state – people to obey.</a:t>
            </a:r>
          </a:p>
          <a:p>
            <a:r>
              <a:rPr lang="en-US" baseline="0" dirty="0" smtClean="0"/>
              <a:t>Families are important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439113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State</a:t>
            </a:r>
            <a:r>
              <a:rPr lang="en-US" baseline="0" dirty="0" smtClean="0"/>
              <a:t> – leaders, politics</a:t>
            </a:r>
          </a:p>
          <a:p>
            <a:r>
              <a:rPr lang="en-US" baseline="0" dirty="0" smtClean="0"/>
              <a:t>Tools, weapons, cities, writing – storage of ideas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AA4371-68E9-5241-9125-9B7041D41E34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12115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A3B42-48C8-DA41-9034-76C5D5188D1B}" type="datetimeFigureOut">
              <a:rPr lang="en-US" smtClean="0"/>
              <a:pPr/>
              <a:t>2/9/2012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B2D1D-3412-674B-A419-CCB519FE5EF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9541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Economic theory </a:t>
            </a:r>
            <a:br>
              <a:rPr lang="en-US" dirty="0" smtClean="0"/>
            </a:br>
            <a:r>
              <a:rPr lang="en-US" dirty="0" smtClean="0"/>
              <a:t>and </a:t>
            </a:r>
            <a:br>
              <a:rPr lang="en-US" dirty="0" smtClean="0"/>
            </a:br>
            <a:r>
              <a:rPr lang="en-US" dirty="0" smtClean="0"/>
              <a:t>modes of production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376261" y="3605292"/>
            <a:ext cx="4563607" cy="3047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267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4 approaches to economics</a:t>
            </a:r>
          </a:p>
          <a:p>
            <a:pPr lvl="1"/>
            <a:r>
              <a:rPr lang="en-US" dirty="0" smtClean="0"/>
              <a:t>Formalism</a:t>
            </a:r>
          </a:p>
          <a:p>
            <a:pPr lvl="1"/>
            <a:r>
              <a:rPr lang="en-US" dirty="0" smtClean="0"/>
              <a:t>Political economy</a:t>
            </a:r>
          </a:p>
          <a:p>
            <a:pPr lvl="1"/>
            <a:r>
              <a:rPr lang="en-US" dirty="0" err="1" smtClean="0"/>
              <a:t>Substantivism</a:t>
            </a:r>
            <a:endParaRPr lang="en-US" dirty="0" smtClean="0"/>
          </a:p>
          <a:p>
            <a:pPr lvl="1"/>
            <a:r>
              <a:rPr lang="en-US" dirty="0" err="1"/>
              <a:t>C</a:t>
            </a:r>
            <a:r>
              <a:rPr lang="en-US" dirty="0" err="1" smtClean="0"/>
              <a:t>ulturalism</a:t>
            </a:r>
            <a:endParaRPr lang="en-US" dirty="0" smtClean="0"/>
          </a:p>
          <a:p>
            <a:r>
              <a:rPr lang="en-US" dirty="0" smtClean="0"/>
              <a:t>Subsistence </a:t>
            </a:r>
            <a:endParaRPr lang="en-US" dirty="0"/>
          </a:p>
          <a:p>
            <a:r>
              <a:rPr lang="en-US" dirty="0" smtClean="0"/>
              <a:t>Modes of production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6794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Economy -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way a society meets its material needs</a:t>
            </a:r>
          </a:p>
          <a:p>
            <a:r>
              <a:rPr lang="en-US" dirty="0" smtClean="0"/>
              <a:t>This includes</a:t>
            </a:r>
          </a:p>
          <a:p>
            <a:pPr lvl="1"/>
            <a:r>
              <a:rPr lang="en-US" dirty="0" smtClean="0"/>
              <a:t>Producing goods</a:t>
            </a:r>
          </a:p>
          <a:p>
            <a:pPr lvl="1"/>
            <a:r>
              <a:rPr lang="en-US" dirty="0" smtClean="0"/>
              <a:t>Exchanging materials</a:t>
            </a:r>
          </a:p>
          <a:p>
            <a:pPr marL="457200" lvl="1" indent="0">
              <a:buNone/>
            </a:pPr>
            <a:endParaRPr lang="en-US" dirty="0" smtClean="0"/>
          </a:p>
          <a:p>
            <a:r>
              <a:rPr lang="en-US" dirty="0" smtClean="0"/>
              <a:t>Methods are culturally specific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963065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Adam </a:t>
            </a:r>
            <a:r>
              <a:rPr lang="en-US" dirty="0"/>
              <a:t>Smith, 1776, </a:t>
            </a:r>
            <a:r>
              <a:rPr lang="en-US" i="1" dirty="0"/>
              <a:t>Wealth of </a:t>
            </a:r>
            <a:r>
              <a:rPr lang="en-US" i="1" dirty="0" smtClean="0"/>
              <a:t>Nations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Smith applied his theory to all societies</a:t>
            </a:r>
          </a:p>
          <a:p>
            <a:r>
              <a:rPr lang="en-US" dirty="0" smtClean="0"/>
              <a:t>Economics is based on balancing cost and effort</a:t>
            </a:r>
            <a:endParaRPr lang="en-US" dirty="0"/>
          </a:p>
          <a:p>
            <a:r>
              <a:rPr lang="en-US" dirty="0" smtClean="0"/>
              <a:t>Actions are rational choices made ON the environment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85163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Formalism: based on 2 aspects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Modes of production</a:t>
            </a:r>
          </a:p>
          <a:p>
            <a:pPr lvl="1"/>
            <a:r>
              <a:rPr lang="en-US" dirty="0" smtClean="0"/>
              <a:t>Societies progress through different modes of production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Human motivations</a:t>
            </a:r>
          </a:p>
          <a:p>
            <a:pPr marL="914400" lvl="1" indent="-514350"/>
            <a:r>
              <a:rPr lang="en-US" dirty="0" smtClean="0"/>
              <a:t>Competition</a:t>
            </a:r>
          </a:p>
          <a:p>
            <a:pPr marL="914400" lvl="1" indent="-514350"/>
            <a:r>
              <a:rPr lang="en-US" dirty="0" smtClean="0"/>
              <a:t>Cooperation 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76489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Smith’s modes of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Gatherer hunters</a:t>
            </a:r>
          </a:p>
          <a:p>
            <a:endParaRPr lang="en-US" dirty="0" smtClean="0"/>
          </a:p>
          <a:p>
            <a:r>
              <a:rPr lang="en-US" dirty="0" smtClean="0"/>
              <a:t>Pastoralists</a:t>
            </a:r>
          </a:p>
          <a:p>
            <a:endParaRPr lang="en-US" dirty="0" smtClean="0"/>
          </a:p>
          <a:p>
            <a:r>
              <a:rPr lang="en-US" dirty="0" smtClean="0"/>
              <a:t>Horticulturalists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Commercial/industrial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sp>
        <p:nvSpPr>
          <p:cNvPr id="8" name="Down Arrow 7"/>
          <p:cNvSpPr/>
          <p:nvPr/>
        </p:nvSpPr>
        <p:spPr>
          <a:xfrm>
            <a:off x="1814186" y="2116357"/>
            <a:ext cx="484632" cy="68529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1814186" y="3124144"/>
            <a:ext cx="484632" cy="644985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own Arrow 9"/>
          <p:cNvSpPr/>
          <p:nvPr/>
        </p:nvSpPr>
        <p:spPr>
          <a:xfrm>
            <a:off x="1743634" y="4111777"/>
            <a:ext cx="544256" cy="725607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5423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Smith’s 2 human motivations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4662835" cy="499073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Competitive individualism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Cooperative collaboration</a:t>
            </a:r>
          </a:p>
          <a:p>
            <a:endParaRPr lang="en-US" dirty="0" smtClean="0"/>
          </a:p>
          <a:p>
            <a:r>
              <a:rPr lang="en-US" dirty="0" smtClean="0"/>
              <a:t>All economic </a:t>
            </a:r>
            <a:r>
              <a:rPr lang="en-US" dirty="0" err="1" smtClean="0"/>
              <a:t>behaviour</a:t>
            </a:r>
            <a:r>
              <a:rPr lang="en-US" dirty="0" smtClean="0"/>
              <a:t> is linked to competitive nature of humanity</a:t>
            </a:r>
          </a:p>
          <a:p>
            <a:endParaRPr lang="en-US" dirty="0"/>
          </a:p>
        </p:txBody>
      </p:sp>
      <p:pic>
        <p:nvPicPr>
          <p:cNvPr id="7" name="Content Placeholder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5120034" y="1600200"/>
            <a:ext cx="3566766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24329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Homo </a:t>
            </a:r>
            <a:r>
              <a:rPr lang="en-US" i="1" dirty="0" err="1"/>
              <a:t>economicus</a:t>
            </a:r>
            <a:r>
              <a:rPr lang="en-US" i="1" dirty="0"/>
              <a:t> –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All economic action</a:t>
            </a:r>
          </a:p>
          <a:p>
            <a:r>
              <a:rPr lang="en-US" dirty="0" smtClean="0"/>
              <a:t> is rational</a:t>
            </a:r>
          </a:p>
          <a:p>
            <a:r>
              <a:rPr lang="en-US" dirty="0"/>
              <a:t>s</a:t>
            </a:r>
            <a:r>
              <a:rPr lang="en-US" dirty="0" smtClean="0"/>
              <a:t>eeking min output to max returns</a:t>
            </a:r>
          </a:p>
          <a:p>
            <a:r>
              <a:rPr lang="en-US" dirty="0" smtClean="0"/>
              <a:t> </a:t>
            </a:r>
            <a:r>
              <a:rPr lang="en-US" dirty="0"/>
              <a:t>for </a:t>
            </a:r>
            <a:r>
              <a:rPr lang="en-US" dirty="0" smtClean="0"/>
              <a:t>one’s </a:t>
            </a:r>
            <a:r>
              <a:rPr lang="en-US" dirty="0"/>
              <a:t>own </a:t>
            </a:r>
            <a:r>
              <a:rPr lang="en-US" dirty="0" smtClean="0"/>
              <a:t>interest</a:t>
            </a:r>
          </a:p>
          <a:p>
            <a:r>
              <a:rPr lang="en-US" dirty="0" smtClean="0"/>
              <a:t>(subject to diminishing returns)</a:t>
            </a:r>
            <a:endParaRPr lang="en-US" dirty="0"/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69774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Political economy - Marx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Society’s ‘shape’ is determined by its mode of production</a:t>
            </a:r>
          </a:p>
          <a:p>
            <a:r>
              <a:rPr lang="en-US" dirty="0" smtClean="0"/>
              <a:t>Capital-ism bifurcates society into the </a:t>
            </a:r>
            <a:r>
              <a:rPr lang="en-US" dirty="0" err="1" smtClean="0"/>
              <a:t>labourers</a:t>
            </a:r>
            <a:r>
              <a:rPr lang="en-US" dirty="0" smtClean="0"/>
              <a:t> and controllers </a:t>
            </a:r>
            <a:r>
              <a:rPr lang="en-US" sz="1800" dirty="0" smtClean="0"/>
              <a:t>(proletariat and bourgeoisie)</a:t>
            </a:r>
          </a:p>
          <a:p>
            <a:r>
              <a:rPr lang="en-US" dirty="0" err="1" smtClean="0"/>
              <a:t>Labourers</a:t>
            </a:r>
            <a:r>
              <a:rPr lang="en-US" dirty="0" smtClean="0"/>
              <a:t> could rise up to stop the have/have not dynamic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184231" y="5080759"/>
            <a:ext cx="1606146" cy="161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05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Substantivism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Anthropology </a:t>
            </a:r>
            <a:r>
              <a:rPr lang="en-US" dirty="0" err="1" smtClean="0"/>
              <a:t>realised</a:t>
            </a:r>
            <a:r>
              <a:rPr lang="en-US" dirty="0" smtClean="0"/>
              <a:t> Smith’s one theory was not enough</a:t>
            </a:r>
          </a:p>
          <a:p>
            <a:r>
              <a:rPr lang="en-US" dirty="0" smtClean="0"/>
              <a:t>Polanyi showed pre-literate societies exchanged reciprocally, based on ecological availability</a:t>
            </a:r>
          </a:p>
          <a:p>
            <a:r>
              <a:rPr lang="en-US" dirty="0" smtClean="0"/>
              <a:t>Subsistence is embedded not distinct</a:t>
            </a:r>
          </a:p>
          <a:p>
            <a:r>
              <a:rPr lang="en-US" dirty="0" smtClean="0"/>
              <a:t>Embedded in social relationships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648200" y="1600200"/>
            <a:ext cx="4038600" cy="4607776"/>
          </a:xfrm>
        </p:spPr>
      </p:pic>
    </p:spTree>
    <p:extLst>
      <p:ext uri="{BB962C8B-B14F-4D97-AF65-F5344CB8AC3E}">
        <p14:creationId xmlns:p14="http://schemas.microsoft.com/office/powerpoint/2010/main" xmlns="" val="275748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Culturalism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Substantivism</a:t>
            </a:r>
            <a:r>
              <a:rPr lang="en-US" dirty="0" smtClean="0"/>
              <a:t>  doesn’t go far enough</a:t>
            </a:r>
          </a:p>
          <a:p>
            <a:r>
              <a:rPr lang="en-US" dirty="0" smtClean="0"/>
              <a:t>Economics </a:t>
            </a:r>
            <a:r>
              <a:rPr lang="en-US" i="1" dirty="0" smtClean="0"/>
              <a:t>can only </a:t>
            </a:r>
            <a:r>
              <a:rPr lang="en-US" dirty="0" smtClean="0"/>
              <a:t>be understood in context (cultural relativism)</a:t>
            </a:r>
          </a:p>
          <a:p>
            <a:r>
              <a:rPr lang="en-US" dirty="0" smtClean="0"/>
              <a:t>No overarching theory can work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99653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Distinction between west and pre-literate societies</a:t>
            </a:r>
          </a:p>
          <a:p>
            <a:r>
              <a:rPr lang="en-US" dirty="0" smtClean="0"/>
              <a:t>There doesn’t seem to be an overarching theory that applies to all cases</a:t>
            </a:r>
            <a:endParaRPr lang="en-US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67292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11200" y="307088"/>
            <a:ext cx="7772400" cy="1470025"/>
          </a:xfrm>
        </p:spPr>
        <p:txBody>
          <a:bodyPr/>
          <a:lstStyle/>
          <a:p>
            <a:r>
              <a:rPr lang="en-US" dirty="0" smtClean="0"/>
              <a:t>Subsistence types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97000" y="1269579"/>
            <a:ext cx="6400800" cy="1752600"/>
          </a:xfrm>
        </p:spPr>
        <p:txBody>
          <a:bodyPr/>
          <a:lstStyle/>
          <a:p>
            <a:r>
              <a:rPr lang="en-US" dirty="0" smtClean="0"/>
              <a:t>Modes of production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425" y="2130425"/>
            <a:ext cx="63500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37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Gatherers who hunt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Sahlins</a:t>
            </a:r>
            <a:r>
              <a:rPr lang="en-US" dirty="0" smtClean="0"/>
              <a:t>’ - original affluent people</a:t>
            </a:r>
          </a:p>
          <a:p>
            <a:r>
              <a:rPr lang="en-US" dirty="0" smtClean="0"/>
              <a:t>2 types:</a:t>
            </a:r>
          </a:p>
          <a:p>
            <a:r>
              <a:rPr lang="en-US" dirty="0" smtClean="0"/>
              <a:t>Immediate return</a:t>
            </a:r>
          </a:p>
          <a:p>
            <a:pPr lvl="1"/>
            <a:r>
              <a:rPr lang="en-US" dirty="0" smtClean="0"/>
              <a:t>No storage</a:t>
            </a:r>
          </a:p>
          <a:p>
            <a:pPr lvl="1"/>
            <a:r>
              <a:rPr lang="en-US" dirty="0" smtClean="0"/>
              <a:t>No ‘bank’</a:t>
            </a:r>
          </a:p>
          <a:p>
            <a:pPr lvl="1"/>
            <a:r>
              <a:rPr lang="en-US" dirty="0" smtClean="0"/>
              <a:t>Property = songs, spells</a:t>
            </a:r>
          </a:p>
          <a:p>
            <a:r>
              <a:rPr lang="en-US" dirty="0" smtClean="0"/>
              <a:t>Delayed return</a:t>
            </a:r>
          </a:p>
          <a:p>
            <a:pPr lvl="1"/>
            <a:r>
              <a:rPr lang="en-US" dirty="0" smtClean="0"/>
              <a:t>Some storage (Inuit)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29376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Pastoralists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Domestication:</a:t>
            </a:r>
          </a:p>
          <a:p>
            <a:pPr lvl="1"/>
            <a:r>
              <a:rPr lang="en-US" dirty="0" smtClean="0"/>
              <a:t>Relationships with other animals and plants</a:t>
            </a:r>
          </a:p>
          <a:p>
            <a:pPr lvl="1"/>
            <a:r>
              <a:rPr lang="en-US" dirty="0" smtClean="0"/>
              <a:t>Food processing for storage</a:t>
            </a:r>
          </a:p>
          <a:p>
            <a:r>
              <a:rPr lang="en-US" dirty="0" smtClean="0"/>
              <a:t>Seasonal storage</a:t>
            </a:r>
          </a:p>
          <a:p>
            <a:r>
              <a:rPr lang="en-US" dirty="0" smtClean="0"/>
              <a:t>Exchange possible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960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Horticulturalists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Manipulation of the land with tools</a:t>
            </a:r>
          </a:p>
          <a:p>
            <a:r>
              <a:rPr lang="en-US" dirty="0" smtClean="0"/>
              <a:t>Tools create wealth</a:t>
            </a:r>
          </a:p>
          <a:p>
            <a:r>
              <a:rPr lang="en-US" dirty="0" smtClean="0"/>
              <a:t>Storage possible if necessary (location dependent)</a:t>
            </a:r>
          </a:p>
          <a:p>
            <a:r>
              <a:rPr lang="en-US" dirty="0" smtClean="0"/>
              <a:t>Storage = conspicuous consumption </a:t>
            </a:r>
            <a:r>
              <a:rPr lang="en-US" dirty="0"/>
              <a:t>(plenty=big </a:t>
            </a:r>
            <a:r>
              <a:rPr lang="en-US" dirty="0" smtClean="0"/>
              <a:t>people)</a:t>
            </a:r>
          </a:p>
          <a:p>
            <a:r>
              <a:rPr lang="en-US" dirty="0" smtClean="0"/>
              <a:t>Exchange possible due to high productivity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44804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Peasants (Europe till 1850)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Produce from land and home</a:t>
            </a:r>
          </a:p>
          <a:p>
            <a:r>
              <a:rPr lang="en-US" dirty="0" smtClean="0"/>
              <a:t>Land owned by families</a:t>
            </a:r>
          </a:p>
          <a:p>
            <a:r>
              <a:rPr lang="en-US" dirty="0" smtClean="0"/>
              <a:t>Production for exchange</a:t>
            </a:r>
          </a:p>
          <a:p>
            <a:r>
              <a:rPr lang="en-US" dirty="0" smtClean="0"/>
              <a:t>Payment of taxes</a:t>
            </a:r>
          </a:p>
          <a:p>
            <a:r>
              <a:rPr lang="en-US" dirty="0" smtClean="0"/>
              <a:t>Lots of work – knackered!</a:t>
            </a:r>
          </a:p>
          <a:p>
            <a:r>
              <a:rPr lang="en-US" dirty="0" smtClean="0"/>
              <a:t>Storage – of stuff and ideas (writing)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58382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Industrial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Major diversity to production possible</a:t>
            </a:r>
          </a:p>
          <a:p>
            <a:r>
              <a:rPr lang="en-US" dirty="0" smtClean="0"/>
              <a:t>Huge amount of work but now done by machines</a:t>
            </a:r>
          </a:p>
          <a:p>
            <a:r>
              <a:rPr lang="en-US" dirty="0" smtClean="0"/>
              <a:t>Wealth inequality magnified</a:t>
            </a:r>
          </a:p>
          <a:p>
            <a:r>
              <a:rPr lang="en-US" dirty="0" smtClean="0"/>
              <a:t>Property is individually owned </a:t>
            </a:r>
          </a:p>
          <a:p>
            <a:r>
              <a:rPr lang="en-US" dirty="0" smtClean="0"/>
              <a:t>Energy – carbon not animals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74008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summary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Classical economic theory suggests competition is innate</a:t>
            </a:r>
          </a:p>
          <a:p>
            <a:r>
              <a:rPr lang="en-US" dirty="0" err="1" smtClean="0"/>
              <a:t>Substantivists</a:t>
            </a:r>
            <a:r>
              <a:rPr lang="en-US" dirty="0" smtClean="0"/>
              <a:t> suggest otherwise</a:t>
            </a:r>
          </a:p>
          <a:p>
            <a:r>
              <a:rPr lang="en-US" dirty="0" smtClean="0"/>
              <a:t>Various types of production affect social structure</a:t>
            </a:r>
            <a:endParaRPr lang="en-US" dirty="0"/>
          </a:p>
          <a:p>
            <a:r>
              <a:rPr lang="en-US" dirty="0" smtClean="0"/>
              <a:t>Next time – wealth and status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1638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3630</TotalTime>
  <Words>1028</Words>
  <Application>Microsoft Office PowerPoint</Application>
  <PresentationFormat>On-screen Show (4:3)</PresentationFormat>
  <Paragraphs>150</Paragraphs>
  <Slides>19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Black</vt:lpstr>
      <vt:lpstr>Economic theory  and  modes of production</vt:lpstr>
      <vt:lpstr>Today’s class</vt:lpstr>
      <vt:lpstr>Economy -</vt:lpstr>
      <vt:lpstr>Adam Smith, 1776, Wealth of Nations </vt:lpstr>
      <vt:lpstr>Formalism: based on 2 aspects </vt:lpstr>
      <vt:lpstr>Smith’s modes of production</vt:lpstr>
      <vt:lpstr>Smith’s 2 human motivations</vt:lpstr>
      <vt:lpstr>Homo economicus – </vt:lpstr>
      <vt:lpstr>Political economy - Marx</vt:lpstr>
      <vt:lpstr>Substantivism </vt:lpstr>
      <vt:lpstr>Culturalism </vt:lpstr>
      <vt:lpstr>Problems…</vt:lpstr>
      <vt:lpstr>Subsistence types</vt:lpstr>
      <vt:lpstr>Gatherers who hunt</vt:lpstr>
      <vt:lpstr>Pastoralists </vt:lpstr>
      <vt:lpstr>Horticulturalists </vt:lpstr>
      <vt:lpstr>Peasants (Europe till 1850) </vt:lpstr>
      <vt:lpstr>Industrial</vt:lpstr>
      <vt:lpstr>In summary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Luci Attala</dc:creator>
  <cp:lastModifiedBy>sa025</cp:lastModifiedBy>
  <cp:revision>25</cp:revision>
  <dcterms:created xsi:type="dcterms:W3CDTF">2012-02-04T18:05:10Z</dcterms:created>
  <dcterms:modified xsi:type="dcterms:W3CDTF">2012-02-09T09:05:17Z</dcterms:modified>
</cp:coreProperties>
</file>