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96" r:id="rId1"/>
  </p:sldMasterIdLst>
  <p:notesMasterIdLst>
    <p:notesMasterId r:id="rId21"/>
  </p:notesMasterIdLst>
  <p:sldIdLst>
    <p:sldId id="268" r:id="rId2"/>
    <p:sldId id="272" r:id="rId3"/>
    <p:sldId id="258" r:id="rId4"/>
    <p:sldId id="259" r:id="rId5"/>
    <p:sldId id="274" r:id="rId6"/>
    <p:sldId id="310" r:id="rId7"/>
    <p:sldId id="311" r:id="rId8"/>
    <p:sldId id="264" r:id="rId9"/>
    <p:sldId id="265" r:id="rId10"/>
    <p:sldId id="263" r:id="rId11"/>
    <p:sldId id="260" r:id="rId12"/>
    <p:sldId id="262" r:id="rId13"/>
    <p:sldId id="267" r:id="rId14"/>
    <p:sldId id="269" r:id="rId15"/>
    <p:sldId id="270" r:id="rId16"/>
    <p:sldId id="312" r:id="rId17"/>
    <p:sldId id="313" r:id="rId18"/>
    <p:sldId id="261"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Tolise" userId="b24828c54eaa1c04" providerId="LiveId" clId="{DF7F8C7C-A0A0-43C8-A750-2AC94EBBD626}"/>
    <pc:docChg chg="undo redo custSel modSld">
      <pc:chgData name="Andrew Tolise" userId="b24828c54eaa1c04" providerId="LiveId" clId="{DF7F8C7C-A0A0-43C8-A750-2AC94EBBD626}" dt="2022-11-17T00:22:03.764" v="1000" actId="20577"/>
      <pc:docMkLst>
        <pc:docMk/>
      </pc:docMkLst>
      <pc:sldChg chg="modSp mod">
        <pc:chgData name="Andrew Tolise" userId="b24828c54eaa1c04" providerId="LiveId" clId="{DF7F8C7C-A0A0-43C8-A750-2AC94EBBD626}" dt="2022-11-16T23:04:18.207" v="43" actId="1076"/>
        <pc:sldMkLst>
          <pc:docMk/>
          <pc:sldMk cId="2040382194" sldId="260"/>
        </pc:sldMkLst>
        <pc:spChg chg="mod">
          <ac:chgData name="Andrew Tolise" userId="b24828c54eaa1c04" providerId="LiveId" clId="{DF7F8C7C-A0A0-43C8-A750-2AC94EBBD626}" dt="2022-11-16T23:04:00.545" v="41" actId="2711"/>
          <ac:spMkLst>
            <pc:docMk/>
            <pc:sldMk cId="2040382194" sldId="260"/>
            <ac:spMk id="4" creationId="{00000000-0000-0000-0000-000000000000}"/>
          </ac:spMkLst>
        </pc:spChg>
        <pc:spChg chg="mod">
          <ac:chgData name="Andrew Tolise" userId="b24828c54eaa1c04" providerId="LiveId" clId="{DF7F8C7C-A0A0-43C8-A750-2AC94EBBD626}" dt="2022-11-16T23:04:18.207" v="43" actId="1076"/>
          <ac:spMkLst>
            <pc:docMk/>
            <pc:sldMk cId="2040382194" sldId="260"/>
            <ac:spMk id="5" creationId="{00000000-0000-0000-0000-000000000000}"/>
          </ac:spMkLst>
        </pc:spChg>
      </pc:sldChg>
      <pc:sldChg chg="modSp mod">
        <pc:chgData name="Andrew Tolise" userId="b24828c54eaa1c04" providerId="LiveId" clId="{DF7F8C7C-A0A0-43C8-A750-2AC94EBBD626}" dt="2022-11-16T23:00:33.297" v="35" actId="2711"/>
        <pc:sldMkLst>
          <pc:docMk/>
          <pc:sldMk cId="2835323257" sldId="262"/>
        </pc:sldMkLst>
        <pc:spChg chg="mod">
          <ac:chgData name="Andrew Tolise" userId="b24828c54eaa1c04" providerId="LiveId" clId="{DF7F8C7C-A0A0-43C8-A750-2AC94EBBD626}" dt="2022-11-16T23:00:33.297" v="35" actId="2711"/>
          <ac:spMkLst>
            <pc:docMk/>
            <pc:sldMk cId="2835323257" sldId="262"/>
            <ac:spMk id="4" creationId="{00000000-0000-0000-0000-000000000000}"/>
          </ac:spMkLst>
        </pc:spChg>
      </pc:sldChg>
      <pc:sldChg chg="modSp mod">
        <pc:chgData name="Andrew Tolise" userId="b24828c54eaa1c04" providerId="LiveId" clId="{DF7F8C7C-A0A0-43C8-A750-2AC94EBBD626}" dt="2022-11-16T23:02:45.333" v="39" actId="115"/>
        <pc:sldMkLst>
          <pc:docMk/>
          <pc:sldMk cId="3292778624" sldId="263"/>
        </pc:sldMkLst>
        <pc:spChg chg="mod">
          <ac:chgData name="Andrew Tolise" userId="b24828c54eaa1c04" providerId="LiveId" clId="{DF7F8C7C-A0A0-43C8-A750-2AC94EBBD626}" dt="2022-11-16T23:02:45.333" v="39" actId="115"/>
          <ac:spMkLst>
            <pc:docMk/>
            <pc:sldMk cId="3292778624" sldId="263"/>
            <ac:spMk id="7" creationId="{00000000-0000-0000-0000-000000000000}"/>
          </ac:spMkLst>
        </pc:spChg>
      </pc:sldChg>
      <pc:sldChg chg="modSp mod">
        <pc:chgData name="Andrew Tolise" userId="b24828c54eaa1c04" providerId="LiveId" clId="{DF7F8C7C-A0A0-43C8-A750-2AC94EBBD626}" dt="2022-11-16T23:00:26.921" v="33" actId="5793"/>
        <pc:sldMkLst>
          <pc:docMk/>
          <pc:sldMk cId="2318531841" sldId="264"/>
        </pc:sldMkLst>
        <pc:spChg chg="mod">
          <ac:chgData name="Andrew Tolise" userId="b24828c54eaa1c04" providerId="LiveId" clId="{DF7F8C7C-A0A0-43C8-A750-2AC94EBBD626}" dt="2022-11-16T23:00:26.921" v="33" actId="5793"/>
          <ac:spMkLst>
            <pc:docMk/>
            <pc:sldMk cId="2318531841" sldId="264"/>
            <ac:spMk id="5" creationId="{00000000-0000-0000-0000-000000000000}"/>
          </ac:spMkLst>
        </pc:spChg>
      </pc:sldChg>
      <pc:sldChg chg="modSp mod">
        <pc:chgData name="Andrew Tolise" userId="b24828c54eaa1c04" providerId="LiveId" clId="{DF7F8C7C-A0A0-43C8-A750-2AC94EBBD626}" dt="2022-11-16T22:57:29.101" v="28" actId="2711"/>
        <pc:sldMkLst>
          <pc:docMk/>
          <pc:sldMk cId="1483325072" sldId="267"/>
        </pc:sldMkLst>
        <pc:spChg chg="mod">
          <ac:chgData name="Andrew Tolise" userId="b24828c54eaa1c04" providerId="LiveId" clId="{DF7F8C7C-A0A0-43C8-A750-2AC94EBBD626}" dt="2022-11-16T22:57:29.101" v="28" actId="2711"/>
          <ac:spMkLst>
            <pc:docMk/>
            <pc:sldMk cId="1483325072" sldId="267"/>
            <ac:spMk id="3" creationId="{00000000-0000-0000-0000-000000000000}"/>
          </ac:spMkLst>
        </pc:spChg>
      </pc:sldChg>
      <pc:sldChg chg="modSp mod">
        <pc:chgData name="Andrew Tolise" userId="b24828c54eaa1c04" providerId="LiveId" clId="{DF7F8C7C-A0A0-43C8-A750-2AC94EBBD626}" dt="2022-11-16T23:05:22.557" v="46" actId="2711"/>
        <pc:sldMkLst>
          <pc:docMk/>
          <pc:sldMk cId="3160156100" sldId="269"/>
        </pc:sldMkLst>
        <pc:spChg chg="mod">
          <ac:chgData name="Andrew Tolise" userId="b24828c54eaa1c04" providerId="LiveId" clId="{DF7F8C7C-A0A0-43C8-A750-2AC94EBBD626}" dt="2022-11-16T23:05:22.557" v="46" actId="2711"/>
          <ac:spMkLst>
            <pc:docMk/>
            <pc:sldMk cId="3160156100" sldId="269"/>
            <ac:spMk id="3" creationId="{00000000-0000-0000-0000-000000000000}"/>
          </ac:spMkLst>
        </pc:spChg>
      </pc:sldChg>
      <pc:sldChg chg="modSp mod">
        <pc:chgData name="Andrew Tolise" userId="b24828c54eaa1c04" providerId="LiveId" clId="{DF7F8C7C-A0A0-43C8-A750-2AC94EBBD626}" dt="2022-11-16T23:08:20.507" v="56" actId="2711"/>
        <pc:sldMkLst>
          <pc:docMk/>
          <pc:sldMk cId="3211663967" sldId="273"/>
        </pc:sldMkLst>
        <pc:graphicFrameChg chg="modGraphic">
          <ac:chgData name="Andrew Tolise" userId="b24828c54eaa1c04" providerId="LiveId" clId="{DF7F8C7C-A0A0-43C8-A750-2AC94EBBD626}" dt="2022-11-16T23:08:20.507" v="56" actId="2711"/>
          <ac:graphicFrameMkLst>
            <pc:docMk/>
            <pc:sldMk cId="3211663967" sldId="273"/>
            <ac:graphicFrameMk id="4" creationId="{45286591-9DEE-40D6-861B-569E5A9D47E2}"/>
          </ac:graphicFrameMkLst>
        </pc:graphicFrameChg>
      </pc:sldChg>
      <pc:sldChg chg="modSp mod">
        <pc:chgData name="Andrew Tolise" userId="b24828c54eaa1c04" providerId="LiveId" clId="{DF7F8C7C-A0A0-43C8-A750-2AC94EBBD626}" dt="2022-11-16T23:06:52.059" v="50" actId="2711"/>
        <pc:sldMkLst>
          <pc:docMk/>
          <pc:sldMk cId="198317286" sldId="312"/>
        </pc:sldMkLst>
        <pc:spChg chg="mod">
          <ac:chgData name="Andrew Tolise" userId="b24828c54eaa1c04" providerId="LiveId" clId="{DF7F8C7C-A0A0-43C8-A750-2AC94EBBD626}" dt="2022-11-16T23:06:05.013" v="49" actId="2711"/>
          <ac:spMkLst>
            <pc:docMk/>
            <pc:sldMk cId="198317286" sldId="312"/>
            <ac:spMk id="3" creationId="{A11F25EE-1326-47A6-7BE2-5B3CE88EBC13}"/>
          </ac:spMkLst>
        </pc:spChg>
        <pc:spChg chg="mod">
          <ac:chgData name="Andrew Tolise" userId="b24828c54eaa1c04" providerId="LiveId" clId="{DF7F8C7C-A0A0-43C8-A750-2AC94EBBD626}" dt="2022-11-16T23:06:52.059" v="50" actId="2711"/>
          <ac:spMkLst>
            <pc:docMk/>
            <pc:sldMk cId="198317286" sldId="312"/>
            <ac:spMk id="4" creationId="{A8B57B9E-FF5B-75FC-80E1-59FAAC771407}"/>
          </ac:spMkLst>
        </pc:spChg>
      </pc:sldChg>
      <pc:sldChg chg="modSp mod">
        <pc:chgData name="Andrew Tolise" userId="b24828c54eaa1c04" providerId="LiveId" clId="{DF7F8C7C-A0A0-43C8-A750-2AC94EBBD626}" dt="2022-11-17T00:22:03.764" v="1000" actId="20577"/>
        <pc:sldMkLst>
          <pc:docMk/>
          <pc:sldMk cId="186086805" sldId="313"/>
        </pc:sldMkLst>
        <pc:spChg chg="mod">
          <ac:chgData name="Andrew Tolise" userId="b24828c54eaa1c04" providerId="LiveId" clId="{DF7F8C7C-A0A0-43C8-A750-2AC94EBBD626}" dt="2022-11-17T00:22:03.764" v="1000" actId="20577"/>
          <ac:spMkLst>
            <pc:docMk/>
            <pc:sldMk cId="186086805" sldId="313"/>
            <ac:spMk id="4" creationId="{EFF9D14F-D6CB-98A9-4D3E-0FD79DADF4ED}"/>
          </ac:spMkLst>
        </pc:spChg>
      </pc:sldChg>
    </pc:docChg>
  </pc:docChgLst>
</pc:chgInfo>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E8939D-0872-42AE-B247-7680E76D5EFB}"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F6F8CF28-F1A3-4C9D-A8E3-E48589272F24}">
      <dgm:prSet/>
      <dgm:spPr/>
      <dgm:t>
        <a:bodyPr/>
        <a:lstStyle/>
        <a:p>
          <a:r>
            <a:rPr lang="en-US" b="1"/>
            <a:t>Assignment title: </a:t>
          </a:r>
          <a:r>
            <a:rPr lang="en-US"/>
            <a:t>Presentation – Strategies for Effective    communication in a Business Setting</a:t>
          </a:r>
        </a:p>
      </dgm:t>
    </dgm:pt>
    <dgm:pt modelId="{42336EA1-643D-4599-A147-BD0341147A71}" type="parTrans" cxnId="{5316A921-C8D2-4452-B786-3E8CFD75413E}">
      <dgm:prSet/>
      <dgm:spPr/>
      <dgm:t>
        <a:bodyPr/>
        <a:lstStyle/>
        <a:p>
          <a:endParaRPr lang="en-US"/>
        </a:p>
      </dgm:t>
    </dgm:pt>
    <dgm:pt modelId="{2067E17B-A950-4F43-A5DA-4BA43371433E}" type="sibTrans" cxnId="{5316A921-C8D2-4452-B786-3E8CFD75413E}">
      <dgm:prSet/>
      <dgm:spPr/>
      <dgm:t>
        <a:bodyPr/>
        <a:lstStyle/>
        <a:p>
          <a:endParaRPr lang="en-US"/>
        </a:p>
      </dgm:t>
    </dgm:pt>
    <dgm:pt modelId="{8938E7F7-3DE6-40F4-9987-933FBCA55888}">
      <dgm:prSet/>
      <dgm:spPr/>
      <dgm:t>
        <a:bodyPr/>
        <a:lstStyle/>
        <a:p>
          <a:r>
            <a:rPr lang="en-US" b="1"/>
            <a:t>Group Members: </a:t>
          </a:r>
          <a:endParaRPr lang="en-US"/>
        </a:p>
      </dgm:t>
    </dgm:pt>
    <dgm:pt modelId="{15B3E458-2789-4D27-BE33-F9631A053003}" type="parTrans" cxnId="{3D98F124-BD03-468B-AD1B-FC72B248F8D4}">
      <dgm:prSet/>
      <dgm:spPr/>
      <dgm:t>
        <a:bodyPr/>
        <a:lstStyle/>
        <a:p>
          <a:endParaRPr lang="en-US"/>
        </a:p>
      </dgm:t>
    </dgm:pt>
    <dgm:pt modelId="{BE03CD4F-FDC8-426C-9EEF-586A1961350E}" type="sibTrans" cxnId="{3D98F124-BD03-468B-AD1B-FC72B248F8D4}">
      <dgm:prSet/>
      <dgm:spPr/>
      <dgm:t>
        <a:bodyPr/>
        <a:lstStyle/>
        <a:p>
          <a:endParaRPr lang="en-US"/>
        </a:p>
      </dgm:t>
    </dgm:pt>
    <dgm:pt modelId="{1AD1109B-5D1B-4231-9DBC-868356A251F6}">
      <dgm:prSet/>
      <dgm:spPr/>
      <dgm:t>
        <a:bodyPr/>
        <a:lstStyle/>
        <a:p>
          <a:r>
            <a:rPr lang="en-US"/>
            <a:t>Andrew -(2129056)                                        </a:t>
          </a:r>
        </a:p>
      </dgm:t>
    </dgm:pt>
    <dgm:pt modelId="{A47F151D-19BD-483B-8B44-32D1359E4BBF}" type="parTrans" cxnId="{2162C1F6-E794-4390-AFC0-B91EE5F59779}">
      <dgm:prSet/>
      <dgm:spPr/>
      <dgm:t>
        <a:bodyPr/>
        <a:lstStyle/>
        <a:p>
          <a:endParaRPr lang="en-US"/>
        </a:p>
      </dgm:t>
    </dgm:pt>
    <dgm:pt modelId="{99A799DB-834E-4A20-917D-F66FF8D68A68}" type="sibTrans" cxnId="{2162C1F6-E794-4390-AFC0-B91EE5F59779}">
      <dgm:prSet/>
      <dgm:spPr/>
      <dgm:t>
        <a:bodyPr/>
        <a:lstStyle/>
        <a:p>
          <a:endParaRPr lang="en-US"/>
        </a:p>
      </dgm:t>
    </dgm:pt>
    <dgm:pt modelId="{FFF2E52A-96CA-4E40-8273-CAB95587434A}">
      <dgm:prSet/>
      <dgm:spPr/>
      <dgm:t>
        <a:bodyPr/>
        <a:lstStyle/>
        <a:p>
          <a:r>
            <a:rPr lang="en-US"/>
            <a:t>Sarah - (2127140) </a:t>
          </a:r>
        </a:p>
      </dgm:t>
    </dgm:pt>
    <dgm:pt modelId="{B3B7EF12-2807-45DC-971D-076C249015D0}" type="parTrans" cxnId="{80BFDFF7-AF9C-4696-9E17-45F72DFE266B}">
      <dgm:prSet/>
      <dgm:spPr/>
      <dgm:t>
        <a:bodyPr/>
        <a:lstStyle/>
        <a:p>
          <a:endParaRPr lang="en-US"/>
        </a:p>
      </dgm:t>
    </dgm:pt>
    <dgm:pt modelId="{65096BE0-8065-4704-B59F-C5DA7A697675}" type="sibTrans" cxnId="{80BFDFF7-AF9C-4696-9E17-45F72DFE266B}">
      <dgm:prSet/>
      <dgm:spPr/>
      <dgm:t>
        <a:bodyPr/>
        <a:lstStyle/>
        <a:p>
          <a:endParaRPr lang="en-US"/>
        </a:p>
      </dgm:t>
    </dgm:pt>
    <dgm:pt modelId="{645368CA-DBFE-446C-B1A6-712749CACAF8}">
      <dgm:prSet/>
      <dgm:spPr/>
      <dgm:t>
        <a:bodyPr/>
        <a:lstStyle/>
        <a:p>
          <a:r>
            <a:rPr lang="en-US"/>
            <a:t>Marie - (2126589)</a:t>
          </a:r>
        </a:p>
      </dgm:t>
    </dgm:pt>
    <dgm:pt modelId="{C248E905-CCF6-43E7-AD26-9F54747714BC}" type="parTrans" cxnId="{055F1C22-C149-46A0-848B-5F09CCD2745C}">
      <dgm:prSet/>
      <dgm:spPr/>
      <dgm:t>
        <a:bodyPr/>
        <a:lstStyle/>
        <a:p>
          <a:endParaRPr lang="en-US"/>
        </a:p>
      </dgm:t>
    </dgm:pt>
    <dgm:pt modelId="{6772702C-99C0-4092-8C0E-75B53320FB32}" type="sibTrans" cxnId="{055F1C22-C149-46A0-848B-5F09CCD2745C}">
      <dgm:prSet/>
      <dgm:spPr/>
      <dgm:t>
        <a:bodyPr/>
        <a:lstStyle/>
        <a:p>
          <a:endParaRPr lang="en-US"/>
        </a:p>
      </dgm:t>
    </dgm:pt>
    <dgm:pt modelId="{BF3509B8-9145-4AF4-A418-324367D3B32F}">
      <dgm:prSet/>
      <dgm:spPr/>
      <dgm:t>
        <a:bodyPr/>
        <a:lstStyle/>
        <a:p>
          <a:r>
            <a:rPr lang="en-US"/>
            <a:t>Nimra - (2123954)</a:t>
          </a:r>
        </a:p>
      </dgm:t>
    </dgm:pt>
    <dgm:pt modelId="{962CF32D-7E1F-40D0-8999-FA2DC7B4BD1D}" type="parTrans" cxnId="{3B9BE16B-B8F4-40CF-A97E-AFCEA74E0D91}">
      <dgm:prSet/>
      <dgm:spPr/>
      <dgm:t>
        <a:bodyPr/>
        <a:lstStyle/>
        <a:p>
          <a:endParaRPr lang="en-US"/>
        </a:p>
      </dgm:t>
    </dgm:pt>
    <dgm:pt modelId="{0F902168-48AF-432F-97DD-6649639580A8}" type="sibTrans" cxnId="{3B9BE16B-B8F4-40CF-A97E-AFCEA74E0D91}">
      <dgm:prSet/>
      <dgm:spPr/>
      <dgm:t>
        <a:bodyPr/>
        <a:lstStyle/>
        <a:p>
          <a:endParaRPr lang="en-US"/>
        </a:p>
      </dgm:t>
    </dgm:pt>
    <dgm:pt modelId="{180DE5CE-71EB-4EC9-B55C-055AD3A09308}">
      <dgm:prSet/>
      <dgm:spPr/>
      <dgm:t>
        <a:bodyPr/>
        <a:lstStyle/>
        <a:p>
          <a:r>
            <a:rPr lang="en-US"/>
            <a:t>Esther - (2108030) </a:t>
          </a:r>
        </a:p>
      </dgm:t>
    </dgm:pt>
    <dgm:pt modelId="{88B7A823-1992-4387-BEF0-49A3633960B9}" type="parTrans" cxnId="{4BE39301-C9E4-4321-AA8D-F9A914C34831}">
      <dgm:prSet/>
      <dgm:spPr/>
      <dgm:t>
        <a:bodyPr/>
        <a:lstStyle/>
        <a:p>
          <a:endParaRPr lang="en-US"/>
        </a:p>
      </dgm:t>
    </dgm:pt>
    <dgm:pt modelId="{AA496FCD-BA29-4FCA-8553-9546FD3D70EC}" type="sibTrans" cxnId="{4BE39301-C9E4-4321-AA8D-F9A914C34831}">
      <dgm:prSet/>
      <dgm:spPr/>
      <dgm:t>
        <a:bodyPr/>
        <a:lstStyle/>
        <a:p>
          <a:endParaRPr lang="en-US"/>
        </a:p>
      </dgm:t>
    </dgm:pt>
    <dgm:pt modelId="{4D5C52E7-F7BF-4C29-8EC2-99827F08B916}">
      <dgm:prSet/>
      <dgm:spPr/>
      <dgm:t>
        <a:bodyPr/>
        <a:lstStyle/>
        <a:p>
          <a:r>
            <a:rPr lang="en-US" b="1"/>
            <a:t>Lecturer’s Name: </a:t>
          </a:r>
          <a:r>
            <a:rPr lang="en-US"/>
            <a:t>Daminabo Tokunbo</a:t>
          </a:r>
        </a:p>
      </dgm:t>
    </dgm:pt>
    <dgm:pt modelId="{0C1629A2-375F-4897-AE7C-97D6E10CA176}" type="parTrans" cxnId="{CD85AFE6-48B6-4CFD-B14D-C2339F4C72AB}">
      <dgm:prSet/>
      <dgm:spPr/>
      <dgm:t>
        <a:bodyPr/>
        <a:lstStyle/>
        <a:p>
          <a:endParaRPr lang="en-US"/>
        </a:p>
      </dgm:t>
    </dgm:pt>
    <dgm:pt modelId="{5CA51373-A7BF-4B1E-A3CC-B493D3793848}" type="sibTrans" cxnId="{CD85AFE6-48B6-4CFD-B14D-C2339F4C72AB}">
      <dgm:prSet/>
      <dgm:spPr/>
      <dgm:t>
        <a:bodyPr/>
        <a:lstStyle/>
        <a:p>
          <a:endParaRPr lang="en-US"/>
        </a:p>
      </dgm:t>
    </dgm:pt>
    <dgm:pt modelId="{15129FAB-2254-4063-9617-ABFE638A8A7B}">
      <dgm:prSet/>
      <dgm:spPr/>
      <dgm:t>
        <a:bodyPr/>
        <a:lstStyle/>
        <a:p>
          <a:r>
            <a:rPr lang="en-US" b="1"/>
            <a:t>Submission date: </a:t>
          </a:r>
          <a:r>
            <a:rPr lang="en-US"/>
            <a:t>17/11/2022</a:t>
          </a:r>
        </a:p>
      </dgm:t>
    </dgm:pt>
    <dgm:pt modelId="{8CCB56AA-5D93-4D79-B61A-CAB193122D6F}" type="parTrans" cxnId="{071AAF9F-B997-4F76-956F-8083222E9617}">
      <dgm:prSet/>
      <dgm:spPr/>
      <dgm:t>
        <a:bodyPr/>
        <a:lstStyle/>
        <a:p>
          <a:endParaRPr lang="en-US"/>
        </a:p>
      </dgm:t>
    </dgm:pt>
    <dgm:pt modelId="{5F817D4F-ECD3-44DF-98FF-D8DCD294553C}" type="sibTrans" cxnId="{071AAF9F-B997-4F76-956F-8083222E9617}">
      <dgm:prSet/>
      <dgm:spPr/>
      <dgm:t>
        <a:bodyPr/>
        <a:lstStyle/>
        <a:p>
          <a:endParaRPr lang="en-US"/>
        </a:p>
      </dgm:t>
    </dgm:pt>
    <dgm:pt modelId="{EA96E548-731C-4435-86FE-482656D8531D}" type="pres">
      <dgm:prSet presAssocID="{6EE8939D-0872-42AE-B247-7680E76D5EFB}" presName="linear" presStyleCnt="0">
        <dgm:presLayoutVars>
          <dgm:animLvl val="lvl"/>
          <dgm:resizeHandles val="exact"/>
        </dgm:presLayoutVars>
      </dgm:prSet>
      <dgm:spPr/>
    </dgm:pt>
    <dgm:pt modelId="{90620BBB-52AE-4B94-B73C-E7594F3D65A2}" type="pres">
      <dgm:prSet presAssocID="{F6F8CF28-F1A3-4C9D-A8E3-E48589272F24}" presName="parentText" presStyleLbl="node1" presStyleIdx="0" presStyleCnt="9">
        <dgm:presLayoutVars>
          <dgm:chMax val="0"/>
          <dgm:bulletEnabled val="1"/>
        </dgm:presLayoutVars>
      </dgm:prSet>
      <dgm:spPr/>
    </dgm:pt>
    <dgm:pt modelId="{649C2485-BA17-4E2C-8BE8-93B2ADFCA857}" type="pres">
      <dgm:prSet presAssocID="{2067E17B-A950-4F43-A5DA-4BA43371433E}" presName="spacer" presStyleCnt="0"/>
      <dgm:spPr/>
    </dgm:pt>
    <dgm:pt modelId="{D9CD0CC0-554C-421D-B987-16ACAACFF6E8}" type="pres">
      <dgm:prSet presAssocID="{8938E7F7-3DE6-40F4-9987-933FBCA55888}" presName="parentText" presStyleLbl="node1" presStyleIdx="1" presStyleCnt="9">
        <dgm:presLayoutVars>
          <dgm:chMax val="0"/>
          <dgm:bulletEnabled val="1"/>
        </dgm:presLayoutVars>
      </dgm:prSet>
      <dgm:spPr/>
    </dgm:pt>
    <dgm:pt modelId="{BDEDC80B-1481-4163-8409-ACF64F6C12C8}" type="pres">
      <dgm:prSet presAssocID="{BE03CD4F-FDC8-426C-9EEF-586A1961350E}" presName="spacer" presStyleCnt="0"/>
      <dgm:spPr/>
    </dgm:pt>
    <dgm:pt modelId="{6459EF64-E321-4763-AF14-BC0016C5BA99}" type="pres">
      <dgm:prSet presAssocID="{1AD1109B-5D1B-4231-9DBC-868356A251F6}" presName="parentText" presStyleLbl="node1" presStyleIdx="2" presStyleCnt="9">
        <dgm:presLayoutVars>
          <dgm:chMax val="0"/>
          <dgm:bulletEnabled val="1"/>
        </dgm:presLayoutVars>
      </dgm:prSet>
      <dgm:spPr/>
    </dgm:pt>
    <dgm:pt modelId="{4B0B04F0-F354-4972-A4C5-259A4D015D25}" type="pres">
      <dgm:prSet presAssocID="{99A799DB-834E-4A20-917D-F66FF8D68A68}" presName="spacer" presStyleCnt="0"/>
      <dgm:spPr/>
    </dgm:pt>
    <dgm:pt modelId="{8B49DC49-3FE3-475D-B9B1-5E2904FBF063}" type="pres">
      <dgm:prSet presAssocID="{FFF2E52A-96CA-4E40-8273-CAB95587434A}" presName="parentText" presStyleLbl="node1" presStyleIdx="3" presStyleCnt="9">
        <dgm:presLayoutVars>
          <dgm:chMax val="0"/>
          <dgm:bulletEnabled val="1"/>
        </dgm:presLayoutVars>
      </dgm:prSet>
      <dgm:spPr/>
    </dgm:pt>
    <dgm:pt modelId="{CA41BA8D-789F-4423-9FA0-ED1754C63099}" type="pres">
      <dgm:prSet presAssocID="{65096BE0-8065-4704-B59F-C5DA7A697675}" presName="spacer" presStyleCnt="0"/>
      <dgm:spPr/>
    </dgm:pt>
    <dgm:pt modelId="{ECD55B2D-0847-4641-9D25-A653BE3BB87E}" type="pres">
      <dgm:prSet presAssocID="{645368CA-DBFE-446C-B1A6-712749CACAF8}" presName="parentText" presStyleLbl="node1" presStyleIdx="4" presStyleCnt="9">
        <dgm:presLayoutVars>
          <dgm:chMax val="0"/>
          <dgm:bulletEnabled val="1"/>
        </dgm:presLayoutVars>
      </dgm:prSet>
      <dgm:spPr/>
    </dgm:pt>
    <dgm:pt modelId="{ACC27BDD-5891-4700-89F2-9A4616410123}" type="pres">
      <dgm:prSet presAssocID="{6772702C-99C0-4092-8C0E-75B53320FB32}" presName="spacer" presStyleCnt="0"/>
      <dgm:spPr/>
    </dgm:pt>
    <dgm:pt modelId="{13C09596-EE64-4BDE-B63A-A6CE0ED25780}" type="pres">
      <dgm:prSet presAssocID="{BF3509B8-9145-4AF4-A418-324367D3B32F}" presName="parentText" presStyleLbl="node1" presStyleIdx="5" presStyleCnt="9">
        <dgm:presLayoutVars>
          <dgm:chMax val="0"/>
          <dgm:bulletEnabled val="1"/>
        </dgm:presLayoutVars>
      </dgm:prSet>
      <dgm:spPr/>
    </dgm:pt>
    <dgm:pt modelId="{7AE95312-ADFE-4788-816C-246D69685EBE}" type="pres">
      <dgm:prSet presAssocID="{0F902168-48AF-432F-97DD-6649639580A8}" presName="spacer" presStyleCnt="0"/>
      <dgm:spPr/>
    </dgm:pt>
    <dgm:pt modelId="{DA3E309D-E6A8-4631-83E5-199DCFBEFE49}" type="pres">
      <dgm:prSet presAssocID="{180DE5CE-71EB-4EC9-B55C-055AD3A09308}" presName="parentText" presStyleLbl="node1" presStyleIdx="6" presStyleCnt="9">
        <dgm:presLayoutVars>
          <dgm:chMax val="0"/>
          <dgm:bulletEnabled val="1"/>
        </dgm:presLayoutVars>
      </dgm:prSet>
      <dgm:spPr/>
    </dgm:pt>
    <dgm:pt modelId="{232D1F49-C691-4E11-B416-8305F1D736EE}" type="pres">
      <dgm:prSet presAssocID="{AA496FCD-BA29-4FCA-8553-9546FD3D70EC}" presName="spacer" presStyleCnt="0"/>
      <dgm:spPr/>
    </dgm:pt>
    <dgm:pt modelId="{FFD46B43-E89C-43B7-8464-D93B24BA8C89}" type="pres">
      <dgm:prSet presAssocID="{4D5C52E7-F7BF-4C29-8EC2-99827F08B916}" presName="parentText" presStyleLbl="node1" presStyleIdx="7" presStyleCnt="9">
        <dgm:presLayoutVars>
          <dgm:chMax val="0"/>
          <dgm:bulletEnabled val="1"/>
        </dgm:presLayoutVars>
      </dgm:prSet>
      <dgm:spPr/>
    </dgm:pt>
    <dgm:pt modelId="{8C12067E-A1F6-46ED-94CD-8F49B3E84EB2}" type="pres">
      <dgm:prSet presAssocID="{5CA51373-A7BF-4B1E-A3CC-B493D3793848}" presName="spacer" presStyleCnt="0"/>
      <dgm:spPr/>
    </dgm:pt>
    <dgm:pt modelId="{AE626B05-52CB-4E02-86BC-F152344F7320}" type="pres">
      <dgm:prSet presAssocID="{15129FAB-2254-4063-9617-ABFE638A8A7B}" presName="parentText" presStyleLbl="node1" presStyleIdx="8" presStyleCnt="9">
        <dgm:presLayoutVars>
          <dgm:chMax val="0"/>
          <dgm:bulletEnabled val="1"/>
        </dgm:presLayoutVars>
      </dgm:prSet>
      <dgm:spPr/>
    </dgm:pt>
  </dgm:ptLst>
  <dgm:cxnLst>
    <dgm:cxn modelId="{4BE39301-C9E4-4321-AA8D-F9A914C34831}" srcId="{6EE8939D-0872-42AE-B247-7680E76D5EFB}" destId="{180DE5CE-71EB-4EC9-B55C-055AD3A09308}" srcOrd="6" destOrd="0" parTransId="{88B7A823-1992-4387-BEF0-49A3633960B9}" sibTransId="{AA496FCD-BA29-4FCA-8553-9546FD3D70EC}"/>
    <dgm:cxn modelId="{ED5ADC04-66D1-45BB-A69F-E46DEC54B1A3}" type="presOf" srcId="{FFF2E52A-96CA-4E40-8273-CAB95587434A}" destId="{8B49DC49-3FE3-475D-B9B1-5E2904FBF063}" srcOrd="0" destOrd="0" presId="urn:microsoft.com/office/officeart/2005/8/layout/vList2"/>
    <dgm:cxn modelId="{5316A921-C8D2-4452-B786-3E8CFD75413E}" srcId="{6EE8939D-0872-42AE-B247-7680E76D5EFB}" destId="{F6F8CF28-F1A3-4C9D-A8E3-E48589272F24}" srcOrd="0" destOrd="0" parTransId="{42336EA1-643D-4599-A147-BD0341147A71}" sibTransId="{2067E17B-A950-4F43-A5DA-4BA43371433E}"/>
    <dgm:cxn modelId="{055F1C22-C149-46A0-848B-5F09CCD2745C}" srcId="{6EE8939D-0872-42AE-B247-7680E76D5EFB}" destId="{645368CA-DBFE-446C-B1A6-712749CACAF8}" srcOrd="4" destOrd="0" parTransId="{C248E905-CCF6-43E7-AD26-9F54747714BC}" sibTransId="{6772702C-99C0-4092-8C0E-75B53320FB32}"/>
    <dgm:cxn modelId="{3D98F124-BD03-468B-AD1B-FC72B248F8D4}" srcId="{6EE8939D-0872-42AE-B247-7680E76D5EFB}" destId="{8938E7F7-3DE6-40F4-9987-933FBCA55888}" srcOrd="1" destOrd="0" parTransId="{15B3E458-2789-4D27-BE33-F9631A053003}" sibTransId="{BE03CD4F-FDC8-426C-9EEF-586A1961350E}"/>
    <dgm:cxn modelId="{C74BEA2E-AC5E-4DF2-B404-01007858F111}" type="presOf" srcId="{F6F8CF28-F1A3-4C9D-A8E3-E48589272F24}" destId="{90620BBB-52AE-4B94-B73C-E7594F3D65A2}" srcOrd="0" destOrd="0" presId="urn:microsoft.com/office/officeart/2005/8/layout/vList2"/>
    <dgm:cxn modelId="{C72DCE33-90BE-42A4-89B3-D2E3D6B3DEC8}" type="presOf" srcId="{6EE8939D-0872-42AE-B247-7680E76D5EFB}" destId="{EA96E548-731C-4435-86FE-482656D8531D}" srcOrd="0" destOrd="0" presId="urn:microsoft.com/office/officeart/2005/8/layout/vList2"/>
    <dgm:cxn modelId="{825F0F3C-C9DD-4241-947E-14F8291E1D59}" type="presOf" srcId="{4D5C52E7-F7BF-4C29-8EC2-99827F08B916}" destId="{FFD46B43-E89C-43B7-8464-D93B24BA8C89}" srcOrd="0" destOrd="0" presId="urn:microsoft.com/office/officeart/2005/8/layout/vList2"/>
    <dgm:cxn modelId="{3B9BE16B-B8F4-40CF-A97E-AFCEA74E0D91}" srcId="{6EE8939D-0872-42AE-B247-7680E76D5EFB}" destId="{BF3509B8-9145-4AF4-A418-324367D3B32F}" srcOrd="5" destOrd="0" parTransId="{962CF32D-7E1F-40D0-8999-FA2DC7B4BD1D}" sibTransId="{0F902168-48AF-432F-97DD-6649639580A8}"/>
    <dgm:cxn modelId="{8A2FB972-8E7A-4044-A05E-1405BDD8ADC8}" type="presOf" srcId="{180DE5CE-71EB-4EC9-B55C-055AD3A09308}" destId="{DA3E309D-E6A8-4631-83E5-199DCFBEFE49}" srcOrd="0" destOrd="0" presId="urn:microsoft.com/office/officeart/2005/8/layout/vList2"/>
    <dgm:cxn modelId="{234BE758-9576-4092-B344-C74756F4637F}" type="presOf" srcId="{645368CA-DBFE-446C-B1A6-712749CACAF8}" destId="{ECD55B2D-0847-4641-9D25-A653BE3BB87E}" srcOrd="0" destOrd="0" presId="urn:microsoft.com/office/officeart/2005/8/layout/vList2"/>
    <dgm:cxn modelId="{FEF3077A-FD7F-4F1D-AA0F-7F3B33DBDDA7}" type="presOf" srcId="{1AD1109B-5D1B-4231-9DBC-868356A251F6}" destId="{6459EF64-E321-4763-AF14-BC0016C5BA99}" srcOrd="0" destOrd="0" presId="urn:microsoft.com/office/officeart/2005/8/layout/vList2"/>
    <dgm:cxn modelId="{071AAF9F-B997-4F76-956F-8083222E9617}" srcId="{6EE8939D-0872-42AE-B247-7680E76D5EFB}" destId="{15129FAB-2254-4063-9617-ABFE638A8A7B}" srcOrd="8" destOrd="0" parTransId="{8CCB56AA-5D93-4D79-B61A-CAB193122D6F}" sibTransId="{5F817D4F-ECD3-44DF-98FF-D8DCD294553C}"/>
    <dgm:cxn modelId="{50A08DAC-ECDC-4CD7-A26D-CD505AC40C38}" type="presOf" srcId="{8938E7F7-3DE6-40F4-9987-933FBCA55888}" destId="{D9CD0CC0-554C-421D-B987-16ACAACFF6E8}" srcOrd="0" destOrd="0" presId="urn:microsoft.com/office/officeart/2005/8/layout/vList2"/>
    <dgm:cxn modelId="{FFDFACE0-6018-4250-9D66-918095883598}" type="presOf" srcId="{15129FAB-2254-4063-9617-ABFE638A8A7B}" destId="{AE626B05-52CB-4E02-86BC-F152344F7320}" srcOrd="0" destOrd="0" presId="urn:microsoft.com/office/officeart/2005/8/layout/vList2"/>
    <dgm:cxn modelId="{CD85AFE6-48B6-4CFD-B14D-C2339F4C72AB}" srcId="{6EE8939D-0872-42AE-B247-7680E76D5EFB}" destId="{4D5C52E7-F7BF-4C29-8EC2-99827F08B916}" srcOrd="7" destOrd="0" parTransId="{0C1629A2-375F-4897-AE7C-97D6E10CA176}" sibTransId="{5CA51373-A7BF-4B1E-A3CC-B493D3793848}"/>
    <dgm:cxn modelId="{33DB8AE9-C00A-4702-8E5B-8D774CA800D0}" type="presOf" srcId="{BF3509B8-9145-4AF4-A418-324367D3B32F}" destId="{13C09596-EE64-4BDE-B63A-A6CE0ED25780}" srcOrd="0" destOrd="0" presId="urn:microsoft.com/office/officeart/2005/8/layout/vList2"/>
    <dgm:cxn modelId="{2162C1F6-E794-4390-AFC0-B91EE5F59779}" srcId="{6EE8939D-0872-42AE-B247-7680E76D5EFB}" destId="{1AD1109B-5D1B-4231-9DBC-868356A251F6}" srcOrd="2" destOrd="0" parTransId="{A47F151D-19BD-483B-8B44-32D1359E4BBF}" sibTransId="{99A799DB-834E-4A20-917D-F66FF8D68A68}"/>
    <dgm:cxn modelId="{80BFDFF7-AF9C-4696-9E17-45F72DFE266B}" srcId="{6EE8939D-0872-42AE-B247-7680E76D5EFB}" destId="{FFF2E52A-96CA-4E40-8273-CAB95587434A}" srcOrd="3" destOrd="0" parTransId="{B3B7EF12-2807-45DC-971D-076C249015D0}" sibTransId="{65096BE0-8065-4704-B59F-C5DA7A697675}"/>
    <dgm:cxn modelId="{BAC6E3DF-D200-491D-9DCF-D2B13D29DFAD}" type="presParOf" srcId="{EA96E548-731C-4435-86FE-482656D8531D}" destId="{90620BBB-52AE-4B94-B73C-E7594F3D65A2}" srcOrd="0" destOrd="0" presId="urn:microsoft.com/office/officeart/2005/8/layout/vList2"/>
    <dgm:cxn modelId="{227CC535-80EC-483C-B234-5A5EA5CABFD9}" type="presParOf" srcId="{EA96E548-731C-4435-86FE-482656D8531D}" destId="{649C2485-BA17-4E2C-8BE8-93B2ADFCA857}" srcOrd="1" destOrd="0" presId="urn:microsoft.com/office/officeart/2005/8/layout/vList2"/>
    <dgm:cxn modelId="{E11589BB-5803-4DAE-9304-A16EA0233DF1}" type="presParOf" srcId="{EA96E548-731C-4435-86FE-482656D8531D}" destId="{D9CD0CC0-554C-421D-B987-16ACAACFF6E8}" srcOrd="2" destOrd="0" presId="urn:microsoft.com/office/officeart/2005/8/layout/vList2"/>
    <dgm:cxn modelId="{B1C69AF2-09AB-4BF4-BBA8-5DCC2587D2F5}" type="presParOf" srcId="{EA96E548-731C-4435-86FE-482656D8531D}" destId="{BDEDC80B-1481-4163-8409-ACF64F6C12C8}" srcOrd="3" destOrd="0" presId="urn:microsoft.com/office/officeart/2005/8/layout/vList2"/>
    <dgm:cxn modelId="{6B31A5A9-7B88-43D8-B217-B2D9FC8DE3EF}" type="presParOf" srcId="{EA96E548-731C-4435-86FE-482656D8531D}" destId="{6459EF64-E321-4763-AF14-BC0016C5BA99}" srcOrd="4" destOrd="0" presId="urn:microsoft.com/office/officeart/2005/8/layout/vList2"/>
    <dgm:cxn modelId="{4B7894E3-3519-405F-A945-F3E8EB9B70BB}" type="presParOf" srcId="{EA96E548-731C-4435-86FE-482656D8531D}" destId="{4B0B04F0-F354-4972-A4C5-259A4D015D25}" srcOrd="5" destOrd="0" presId="urn:microsoft.com/office/officeart/2005/8/layout/vList2"/>
    <dgm:cxn modelId="{A6216F51-A17E-4C13-A83F-3C8B328AC9A9}" type="presParOf" srcId="{EA96E548-731C-4435-86FE-482656D8531D}" destId="{8B49DC49-3FE3-475D-B9B1-5E2904FBF063}" srcOrd="6" destOrd="0" presId="urn:microsoft.com/office/officeart/2005/8/layout/vList2"/>
    <dgm:cxn modelId="{ED9439FF-47A6-4897-8835-387BA37BA216}" type="presParOf" srcId="{EA96E548-731C-4435-86FE-482656D8531D}" destId="{CA41BA8D-789F-4423-9FA0-ED1754C63099}" srcOrd="7" destOrd="0" presId="urn:microsoft.com/office/officeart/2005/8/layout/vList2"/>
    <dgm:cxn modelId="{3DA4A4F3-6DA9-4A31-B8DF-4D8E2FD31784}" type="presParOf" srcId="{EA96E548-731C-4435-86FE-482656D8531D}" destId="{ECD55B2D-0847-4641-9D25-A653BE3BB87E}" srcOrd="8" destOrd="0" presId="urn:microsoft.com/office/officeart/2005/8/layout/vList2"/>
    <dgm:cxn modelId="{638FE165-373F-44D7-862F-300B0271C642}" type="presParOf" srcId="{EA96E548-731C-4435-86FE-482656D8531D}" destId="{ACC27BDD-5891-4700-89F2-9A4616410123}" srcOrd="9" destOrd="0" presId="urn:microsoft.com/office/officeart/2005/8/layout/vList2"/>
    <dgm:cxn modelId="{8EDAA4C7-AE44-44B5-9985-9F799C3F1F2E}" type="presParOf" srcId="{EA96E548-731C-4435-86FE-482656D8531D}" destId="{13C09596-EE64-4BDE-B63A-A6CE0ED25780}" srcOrd="10" destOrd="0" presId="urn:microsoft.com/office/officeart/2005/8/layout/vList2"/>
    <dgm:cxn modelId="{7AB21A15-E918-4FF3-A42A-E9DE912E5332}" type="presParOf" srcId="{EA96E548-731C-4435-86FE-482656D8531D}" destId="{7AE95312-ADFE-4788-816C-246D69685EBE}" srcOrd="11" destOrd="0" presId="urn:microsoft.com/office/officeart/2005/8/layout/vList2"/>
    <dgm:cxn modelId="{ECD76C4F-0A36-4A7B-881A-F28B652FE5FD}" type="presParOf" srcId="{EA96E548-731C-4435-86FE-482656D8531D}" destId="{DA3E309D-E6A8-4631-83E5-199DCFBEFE49}" srcOrd="12" destOrd="0" presId="urn:microsoft.com/office/officeart/2005/8/layout/vList2"/>
    <dgm:cxn modelId="{9E0AD595-7274-466B-B972-69529C591EBF}" type="presParOf" srcId="{EA96E548-731C-4435-86FE-482656D8531D}" destId="{232D1F49-C691-4E11-B416-8305F1D736EE}" srcOrd="13" destOrd="0" presId="urn:microsoft.com/office/officeart/2005/8/layout/vList2"/>
    <dgm:cxn modelId="{920BED39-DFFE-4E56-8724-3444BE55222F}" type="presParOf" srcId="{EA96E548-731C-4435-86FE-482656D8531D}" destId="{FFD46B43-E89C-43B7-8464-D93B24BA8C89}" srcOrd="14" destOrd="0" presId="urn:microsoft.com/office/officeart/2005/8/layout/vList2"/>
    <dgm:cxn modelId="{F27378CD-10E7-4198-BDF5-D78BDFB53FC9}" type="presParOf" srcId="{EA96E548-731C-4435-86FE-482656D8531D}" destId="{8C12067E-A1F6-46ED-94CD-8F49B3E84EB2}" srcOrd="15" destOrd="0" presId="urn:microsoft.com/office/officeart/2005/8/layout/vList2"/>
    <dgm:cxn modelId="{443A182E-DE6D-4425-94B0-15BC7B153D8B}" type="presParOf" srcId="{EA96E548-731C-4435-86FE-482656D8531D}" destId="{AE626B05-52CB-4E02-86BC-F152344F7320}"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5092B9-8B9B-445E-BD6C-028997846C58}" type="doc">
      <dgm:prSet loTypeId="urn:microsoft.com/office/officeart/2005/8/layout/vList5" loCatId="list" qsTypeId="urn:microsoft.com/office/officeart/2005/8/quickstyle/simple4" qsCatId="simple" csTypeId="urn:microsoft.com/office/officeart/2005/8/colors/colorful5" csCatId="colorful"/>
      <dgm:spPr/>
      <dgm:t>
        <a:bodyPr/>
        <a:lstStyle/>
        <a:p>
          <a:endParaRPr lang="en-US"/>
        </a:p>
      </dgm:t>
    </dgm:pt>
    <dgm:pt modelId="{7D902FA1-251C-4E8B-88AC-0DD6AF89D4F6}">
      <dgm:prSet/>
      <dgm:spPr/>
      <dgm:t>
        <a:bodyPr/>
        <a:lstStyle/>
        <a:p>
          <a:r>
            <a:rPr lang="en-US"/>
            <a:t>Introduction </a:t>
          </a:r>
        </a:p>
      </dgm:t>
    </dgm:pt>
    <dgm:pt modelId="{E3B62321-787D-44B7-81AC-992C9E9183FB}" type="parTrans" cxnId="{205D58CC-7B8E-47B3-995F-AC69E5A19811}">
      <dgm:prSet/>
      <dgm:spPr/>
      <dgm:t>
        <a:bodyPr/>
        <a:lstStyle/>
        <a:p>
          <a:endParaRPr lang="en-US"/>
        </a:p>
      </dgm:t>
    </dgm:pt>
    <dgm:pt modelId="{8704F8A6-AC90-4842-B9BF-E3A68CE7F917}" type="sibTrans" cxnId="{205D58CC-7B8E-47B3-995F-AC69E5A19811}">
      <dgm:prSet/>
      <dgm:spPr/>
      <dgm:t>
        <a:bodyPr/>
        <a:lstStyle/>
        <a:p>
          <a:endParaRPr lang="en-US"/>
        </a:p>
      </dgm:t>
    </dgm:pt>
    <dgm:pt modelId="{42424EF4-6478-48C8-AA9F-86CB72C75088}">
      <dgm:prSet/>
      <dgm:spPr/>
      <dgm:t>
        <a:bodyPr/>
        <a:lstStyle/>
        <a:p>
          <a:r>
            <a:rPr lang="en-US"/>
            <a:t>Functions of communication</a:t>
          </a:r>
        </a:p>
      </dgm:t>
    </dgm:pt>
    <dgm:pt modelId="{773E78CC-A6FC-481F-9A62-8C18F7C10501}" type="parTrans" cxnId="{41FF6AFA-FA02-449E-BD34-CC7DFCDD1010}">
      <dgm:prSet/>
      <dgm:spPr/>
      <dgm:t>
        <a:bodyPr/>
        <a:lstStyle/>
        <a:p>
          <a:endParaRPr lang="en-US"/>
        </a:p>
      </dgm:t>
    </dgm:pt>
    <dgm:pt modelId="{5EF12BC3-233A-4B96-BD67-0F1743EEA93D}" type="sibTrans" cxnId="{41FF6AFA-FA02-449E-BD34-CC7DFCDD1010}">
      <dgm:prSet/>
      <dgm:spPr/>
      <dgm:t>
        <a:bodyPr/>
        <a:lstStyle/>
        <a:p>
          <a:endParaRPr lang="en-US"/>
        </a:p>
      </dgm:t>
    </dgm:pt>
    <dgm:pt modelId="{2B7A225D-46F1-4D7F-9B72-AC214D8F225D}">
      <dgm:prSet/>
      <dgm:spPr/>
      <dgm:t>
        <a:bodyPr/>
        <a:lstStyle/>
        <a:p>
          <a:r>
            <a:rPr lang="en-US"/>
            <a:t>Benefits of communication </a:t>
          </a:r>
        </a:p>
      </dgm:t>
    </dgm:pt>
    <dgm:pt modelId="{E6366498-3D28-48F8-8FFC-E8FFE9DAFF04}" type="parTrans" cxnId="{F11BB477-9C68-49C8-9BCF-0497ACB60305}">
      <dgm:prSet/>
      <dgm:spPr/>
      <dgm:t>
        <a:bodyPr/>
        <a:lstStyle/>
        <a:p>
          <a:endParaRPr lang="en-US"/>
        </a:p>
      </dgm:t>
    </dgm:pt>
    <dgm:pt modelId="{16320359-3157-4328-A500-E71A8993B603}" type="sibTrans" cxnId="{F11BB477-9C68-49C8-9BCF-0497ACB60305}">
      <dgm:prSet/>
      <dgm:spPr/>
      <dgm:t>
        <a:bodyPr/>
        <a:lstStyle/>
        <a:p>
          <a:endParaRPr lang="en-US"/>
        </a:p>
      </dgm:t>
    </dgm:pt>
    <dgm:pt modelId="{9D8AD375-963E-4FA0-AA7F-7839920AE71E}">
      <dgm:prSet/>
      <dgm:spPr/>
      <dgm:t>
        <a:bodyPr/>
        <a:lstStyle/>
        <a:p>
          <a:r>
            <a:rPr lang="en-US"/>
            <a:t>Channels of communication </a:t>
          </a:r>
        </a:p>
      </dgm:t>
    </dgm:pt>
    <dgm:pt modelId="{EDFF0028-2A6E-474D-8AFC-340B5FF7ABF9}" type="parTrans" cxnId="{4B0FDF8E-967A-4E67-8275-EF75D7611849}">
      <dgm:prSet/>
      <dgm:spPr/>
      <dgm:t>
        <a:bodyPr/>
        <a:lstStyle/>
        <a:p>
          <a:endParaRPr lang="en-US"/>
        </a:p>
      </dgm:t>
    </dgm:pt>
    <dgm:pt modelId="{273A0C1C-6DB8-41A9-8B27-D1C9ECAC25E9}" type="sibTrans" cxnId="{4B0FDF8E-967A-4E67-8275-EF75D7611849}">
      <dgm:prSet/>
      <dgm:spPr/>
      <dgm:t>
        <a:bodyPr/>
        <a:lstStyle/>
        <a:p>
          <a:endParaRPr lang="en-US"/>
        </a:p>
      </dgm:t>
    </dgm:pt>
    <dgm:pt modelId="{A27B8FE0-9876-4BE4-A63D-39742D6C7CDC}">
      <dgm:prSet/>
      <dgm:spPr/>
      <dgm:t>
        <a:bodyPr/>
        <a:lstStyle/>
        <a:p>
          <a:r>
            <a:rPr lang="en-US"/>
            <a:t>Models of communication</a:t>
          </a:r>
        </a:p>
      </dgm:t>
    </dgm:pt>
    <dgm:pt modelId="{598F3156-2289-4DB4-A2D0-4F9918960A76}" type="parTrans" cxnId="{090D9CE7-6732-406A-AB2F-1D973888D66B}">
      <dgm:prSet/>
      <dgm:spPr/>
      <dgm:t>
        <a:bodyPr/>
        <a:lstStyle/>
        <a:p>
          <a:endParaRPr lang="en-US"/>
        </a:p>
      </dgm:t>
    </dgm:pt>
    <dgm:pt modelId="{B5A00513-F9C4-4882-B8B3-F37740A3E229}" type="sibTrans" cxnId="{090D9CE7-6732-406A-AB2F-1D973888D66B}">
      <dgm:prSet/>
      <dgm:spPr/>
      <dgm:t>
        <a:bodyPr/>
        <a:lstStyle/>
        <a:p>
          <a:endParaRPr lang="en-US"/>
        </a:p>
      </dgm:t>
    </dgm:pt>
    <dgm:pt modelId="{6AAEB477-4FAD-4DBD-802C-FABD862E9DAE}">
      <dgm:prSet/>
      <dgm:spPr/>
      <dgm:t>
        <a:bodyPr/>
        <a:lstStyle/>
        <a:p>
          <a:r>
            <a:rPr lang="en-US"/>
            <a:t>Barriers of communication</a:t>
          </a:r>
        </a:p>
      </dgm:t>
    </dgm:pt>
    <dgm:pt modelId="{6C28F23B-81CB-475D-A5E3-ED1EBE88BF6B}" type="parTrans" cxnId="{AAA4B80D-13CA-42CE-9547-931922985E40}">
      <dgm:prSet/>
      <dgm:spPr/>
      <dgm:t>
        <a:bodyPr/>
        <a:lstStyle/>
        <a:p>
          <a:endParaRPr lang="en-US"/>
        </a:p>
      </dgm:t>
    </dgm:pt>
    <dgm:pt modelId="{3203D975-5AA4-49DF-BCC8-B63CCA375708}" type="sibTrans" cxnId="{AAA4B80D-13CA-42CE-9547-931922985E40}">
      <dgm:prSet/>
      <dgm:spPr/>
      <dgm:t>
        <a:bodyPr/>
        <a:lstStyle/>
        <a:p>
          <a:endParaRPr lang="en-US"/>
        </a:p>
      </dgm:t>
    </dgm:pt>
    <dgm:pt modelId="{E820A5CD-4F1A-4CA5-878C-4B670264DF7F}">
      <dgm:prSet/>
      <dgm:spPr/>
      <dgm:t>
        <a:bodyPr/>
        <a:lstStyle/>
        <a:p>
          <a:r>
            <a:rPr lang="en-US"/>
            <a:t>How to overcome the barriers </a:t>
          </a:r>
        </a:p>
      </dgm:t>
    </dgm:pt>
    <dgm:pt modelId="{52C45E8E-E928-42DC-BA87-2336875DBD18}" type="parTrans" cxnId="{CE862E61-E0DE-4BED-8BE9-FDAFEDF4A17F}">
      <dgm:prSet/>
      <dgm:spPr/>
      <dgm:t>
        <a:bodyPr/>
        <a:lstStyle/>
        <a:p>
          <a:endParaRPr lang="en-US"/>
        </a:p>
      </dgm:t>
    </dgm:pt>
    <dgm:pt modelId="{2FDE230E-4D31-45BD-8EF5-815A307DDD75}" type="sibTrans" cxnId="{CE862E61-E0DE-4BED-8BE9-FDAFEDF4A17F}">
      <dgm:prSet/>
      <dgm:spPr/>
      <dgm:t>
        <a:bodyPr/>
        <a:lstStyle/>
        <a:p>
          <a:endParaRPr lang="en-US"/>
        </a:p>
      </dgm:t>
    </dgm:pt>
    <dgm:pt modelId="{EA178892-9804-41F7-9097-5258056E99FE}">
      <dgm:prSet/>
      <dgm:spPr/>
      <dgm:t>
        <a:bodyPr/>
        <a:lstStyle/>
        <a:p>
          <a:r>
            <a:rPr lang="en-US"/>
            <a:t>References   </a:t>
          </a:r>
        </a:p>
      </dgm:t>
    </dgm:pt>
    <dgm:pt modelId="{08A0A16D-2EC5-4C15-8733-17D9109E438C}" type="parTrans" cxnId="{25D55C1C-8F22-4730-854C-85C178F76378}">
      <dgm:prSet/>
      <dgm:spPr/>
      <dgm:t>
        <a:bodyPr/>
        <a:lstStyle/>
        <a:p>
          <a:endParaRPr lang="en-US"/>
        </a:p>
      </dgm:t>
    </dgm:pt>
    <dgm:pt modelId="{719B72C0-B6E3-4D61-9BA7-A62764C4E523}" type="sibTrans" cxnId="{25D55C1C-8F22-4730-854C-85C178F76378}">
      <dgm:prSet/>
      <dgm:spPr/>
      <dgm:t>
        <a:bodyPr/>
        <a:lstStyle/>
        <a:p>
          <a:endParaRPr lang="en-US"/>
        </a:p>
      </dgm:t>
    </dgm:pt>
    <dgm:pt modelId="{49F8A128-AED5-4D2C-96F0-48A010399DA4}" type="pres">
      <dgm:prSet presAssocID="{A55092B9-8B9B-445E-BD6C-028997846C58}" presName="Name0" presStyleCnt="0">
        <dgm:presLayoutVars>
          <dgm:dir/>
          <dgm:animLvl val="lvl"/>
          <dgm:resizeHandles val="exact"/>
        </dgm:presLayoutVars>
      </dgm:prSet>
      <dgm:spPr/>
    </dgm:pt>
    <dgm:pt modelId="{D5A6FB8B-767C-4433-BBB8-5AE7D5D99787}" type="pres">
      <dgm:prSet presAssocID="{7D902FA1-251C-4E8B-88AC-0DD6AF89D4F6}" presName="linNode" presStyleCnt="0"/>
      <dgm:spPr/>
    </dgm:pt>
    <dgm:pt modelId="{DA4BB55F-E986-424A-9D48-595983B35A9B}" type="pres">
      <dgm:prSet presAssocID="{7D902FA1-251C-4E8B-88AC-0DD6AF89D4F6}" presName="parentText" presStyleLbl="node1" presStyleIdx="0" presStyleCnt="8">
        <dgm:presLayoutVars>
          <dgm:chMax val="1"/>
          <dgm:bulletEnabled val="1"/>
        </dgm:presLayoutVars>
      </dgm:prSet>
      <dgm:spPr/>
    </dgm:pt>
    <dgm:pt modelId="{6DA7B7CE-AF09-42C6-AFD1-1FF8E871957F}" type="pres">
      <dgm:prSet presAssocID="{8704F8A6-AC90-4842-B9BF-E3A68CE7F917}" presName="sp" presStyleCnt="0"/>
      <dgm:spPr/>
    </dgm:pt>
    <dgm:pt modelId="{157BDE4A-B320-4E85-A1A5-682C40C84428}" type="pres">
      <dgm:prSet presAssocID="{42424EF4-6478-48C8-AA9F-86CB72C75088}" presName="linNode" presStyleCnt="0"/>
      <dgm:spPr/>
    </dgm:pt>
    <dgm:pt modelId="{3ABB5872-79DD-4507-80AC-6053784C298A}" type="pres">
      <dgm:prSet presAssocID="{42424EF4-6478-48C8-AA9F-86CB72C75088}" presName="parentText" presStyleLbl="node1" presStyleIdx="1" presStyleCnt="8">
        <dgm:presLayoutVars>
          <dgm:chMax val="1"/>
          <dgm:bulletEnabled val="1"/>
        </dgm:presLayoutVars>
      </dgm:prSet>
      <dgm:spPr/>
    </dgm:pt>
    <dgm:pt modelId="{06D7B5E2-ED51-4E81-9AD6-C5B3364AB5B5}" type="pres">
      <dgm:prSet presAssocID="{5EF12BC3-233A-4B96-BD67-0F1743EEA93D}" presName="sp" presStyleCnt="0"/>
      <dgm:spPr/>
    </dgm:pt>
    <dgm:pt modelId="{0DAFFB9A-05F8-4AA2-9CBA-CBD6805C0183}" type="pres">
      <dgm:prSet presAssocID="{2B7A225D-46F1-4D7F-9B72-AC214D8F225D}" presName="linNode" presStyleCnt="0"/>
      <dgm:spPr/>
    </dgm:pt>
    <dgm:pt modelId="{5B664260-8729-496B-B1B5-EFE55733175D}" type="pres">
      <dgm:prSet presAssocID="{2B7A225D-46F1-4D7F-9B72-AC214D8F225D}" presName="parentText" presStyleLbl="node1" presStyleIdx="2" presStyleCnt="8">
        <dgm:presLayoutVars>
          <dgm:chMax val="1"/>
          <dgm:bulletEnabled val="1"/>
        </dgm:presLayoutVars>
      </dgm:prSet>
      <dgm:spPr/>
    </dgm:pt>
    <dgm:pt modelId="{0657BB42-49CC-4CBD-BB41-41D128A139DB}" type="pres">
      <dgm:prSet presAssocID="{16320359-3157-4328-A500-E71A8993B603}" presName="sp" presStyleCnt="0"/>
      <dgm:spPr/>
    </dgm:pt>
    <dgm:pt modelId="{478D1E9F-789E-4E5D-B732-387E096D40A1}" type="pres">
      <dgm:prSet presAssocID="{9D8AD375-963E-4FA0-AA7F-7839920AE71E}" presName="linNode" presStyleCnt="0"/>
      <dgm:spPr/>
    </dgm:pt>
    <dgm:pt modelId="{1F46587F-6B2C-4DAC-AB24-652D7DE0AEBC}" type="pres">
      <dgm:prSet presAssocID="{9D8AD375-963E-4FA0-AA7F-7839920AE71E}" presName="parentText" presStyleLbl="node1" presStyleIdx="3" presStyleCnt="8">
        <dgm:presLayoutVars>
          <dgm:chMax val="1"/>
          <dgm:bulletEnabled val="1"/>
        </dgm:presLayoutVars>
      </dgm:prSet>
      <dgm:spPr/>
    </dgm:pt>
    <dgm:pt modelId="{AF129661-A9CD-4953-848E-364936E67FDA}" type="pres">
      <dgm:prSet presAssocID="{273A0C1C-6DB8-41A9-8B27-D1C9ECAC25E9}" presName="sp" presStyleCnt="0"/>
      <dgm:spPr/>
    </dgm:pt>
    <dgm:pt modelId="{64846CAB-49E7-4BE5-A302-CB07E6B4E2C5}" type="pres">
      <dgm:prSet presAssocID="{A27B8FE0-9876-4BE4-A63D-39742D6C7CDC}" presName="linNode" presStyleCnt="0"/>
      <dgm:spPr/>
    </dgm:pt>
    <dgm:pt modelId="{B070CA57-D8DC-4EB9-A01F-0D9DBE873DDA}" type="pres">
      <dgm:prSet presAssocID="{A27B8FE0-9876-4BE4-A63D-39742D6C7CDC}" presName="parentText" presStyleLbl="node1" presStyleIdx="4" presStyleCnt="8">
        <dgm:presLayoutVars>
          <dgm:chMax val="1"/>
          <dgm:bulletEnabled val="1"/>
        </dgm:presLayoutVars>
      </dgm:prSet>
      <dgm:spPr/>
    </dgm:pt>
    <dgm:pt modelId="{9D5A516E-35A7-4BD8-9369-D386D0F60157}" type="pres">
      <dgm:prSet presAssocID="{B5A00513-F9C4-4882-B8B3-F37740A3E229}" presName="sp" presStyleCnt="0"/>
      <dgm:spPr/>
    </dgm:pt>
    <dgm:pt modelId="{AB8A08D1-F3BF-47D9-9105-99A4CB1265A4}" type="pres">
      <dgm:prSet presAssocID="{6AAEB477-4FAD-4DBD-802C-FABD862E9DAE}" presName="linNode" presStyleCnt="0"/>
      <dgm:spPr/>
    </dgm:pt>
    <dgm:pt modelId="{EB58D3CC-6530-4DCC-B8E4-F9D94170D889}" type="pres">
      <dgm:prSet presAssocID="{6AAEB477-4FAD-4DBD-802C-FABD862E9DAE}" presName="parentText" presStyleLbl="node1" presStyleIdx="5" presStyleCnt="8">
        <dgm:presLayoutVars>
          <dgm:chMax val="1"/>
          <dgm:bulletEnabled val="1"/>
        </dgm:presLayoutVars>
      </dgm:prSet>
      <dgm:spPr/>
    </dgm:pt>
    <dgm:pt modelId="{CE9626D9-FF34-4722-ABF6-A4F561BC9F4C}" type="pres">
      <dgm:prSet presAssocID="{3203D975-5AA4-49DF-BCC8-B63CCA375708}" presName="sp" presStyleCnt="0"/>
      <dgm:spPr/>
    </dgm:pt>
    <dgm:pt modelId="{E82AD6E3-CD27-4C44-A6D9-5E065C6BFACC}" type="pres">
      <dgm:prSet presAssocID="{E820A5CD-4F1A-4CA5-878C-4B670264DF7F}" presName="linNode" presStyleCnt="0"/>
      <dgm:spPr/>
    </dgm:pt>
    <dgm:pt modelId="{E93FF900-42DD-4401-84C1-A7E1E19313E1}" type="pres">
      <dgm:prSet presAssocID="{E820A5CD-4F1A-4CA5-878C-4B670264DF7F}" presName="parentText" presStyleLbl="node1" presStyleIdx="6" presStyleCnt="8">
        <dgm:presLayoutVars>
          <dgm:chMax val="1"/>
          <dgm:bulletEnabled val="1"/>
        </dgm:presLayoutVars>
      </dgm:prSet>
      <dgm:spPr/>
    </dgm:pt>
    <dgm:pt modelId="{8E9016F3-B46A-41E2-9602-A8CDB7207246}" type="pres">
      <dgm:prSet presAssocID="{2FDE230E-4D31-45BD-8EF5-815A307DDD75}" presName="sp" presStyleCnt="0"/>
      <dgm:spPr/>
    </dgm:pt>
    <dgm:pt modelId="{74D7C836-1A7D-4CFD-9B2D-BA0C9FCE5BA7}" type="pres">
      <dgm:prSet presAssocID="{EA178892-9804-41F7-9097-5258056E99FE}" presName="linNode" presStyleCnt="0"/>
      <dgm:spPr/>
    </dgm:pt>
    <dgm:pt modelId="{88B88F59-27BF-40F6-AF73-4BDF7B42B60B}" type="pres">
      <dgm:prSet presAssocID="{EA178892-9804-41F7-9097-5258056E99FE}" presName="parentText" presStyleLbl="node1" presStyleIdx="7" presStyleCnt="8">
        <dgm:presLayoutVars>
          <dgm:chMax val="1"/>
          <dgm:bulletEnabled val="1"/>
        </dgm:presLayoutVars>
      </dgm:prSet>
      <dgm:spPr/>
    </dgm:pt>
  </dgm:ptLst>
  <dgm:cxnLst>
    <dgm:cxn modelId="{13F02B06-5567-4594-A872-784200492F83}" type="presOf" srcId="{2B7A225D-46F1-4D7F-9B72-AC214D8F225D}" destId="{5B664260-8729-496B-B1B5-EFE55733175D}" srcOrd="0" destOrd="0" presId="urn:microsoft.com/office/officeart/2005/8/layout/vList5"/>
    <dgm:cxn modelId="{AAA4B80D-13CA-42CE-9547-931922985E40}" srcId="{A55092B9-8B9B-445E-BD6C-028997846C58}" destId="{6AAEB477-4FAD-4DBD-802C-FABD862E9DAE}" srcOrd="5" destOrd="0" parTransId="{6C28F23B-81CB-475D-A5E3-ED1EBE88BF6B}" sibTransId="{3203D975-5AA4-49DF-BCC8-B63CCA375708}"/>
    <dgm:cxn modelId="{6CD63915-A02B-48E0-8F15-F382B780EEBF}" type="presOf" srcId="{9D8AD375-963E-4FA0-AA7F-7839920AE71E}" destId="{1F46587F-6B2C-4DAC-AB24-652D7DE0AEBC}" srcOrd="0" destOrd="0" presId="urn:microsoft.com/office/officeart/2005/8/layout/vList5"/>
    <dgm:cxn modelId="{25D55C1C-8F22-4730-854C-85C178F76378}" srcId="{A55092B9-8B9B-445E-BD6C-028997846C58}" destId="{EA178892-9804-41F7-9097-5258056E99FE}" srcOrd="7" destOrd="0" parTransId="{08A0A16D-2EC5-4C15-8733-17D9109E438C}" sibTransId="{719B72C0-B6E3-4D61-9BA7-A62764C4E523}"/>
    <dgm:cxn modelId="{6FAB1237-084B-484E-BB56-404CF85BB71E}" type="presOf" srcId="{7D902FA1-251C-4E8B-88AC-0DD6AF89D4F6}" destId="{DA4BB55F-E986-424A-9D48-595983B35A9B}" srcOrd="0" destOrd="0" presId="urn:microsoft.com/office/officeart/2005/8/layout/vList5"/>
    <dgm:cxn modelId="{CE862E61-E0DE-4BED-8BE9-FDAFEDF4A17F}" srcId="{A55092B9-8B9B-445E-BD6C-028997846C58}" destId="{E820A5CD-4F1A-4CA5-878C-4B670264DF7F}" srcOrd="6" destOrd="0" parTransId="{52C45E8E-E928-42DC-BA87-2336875DBD18}" sibTransId="{2FDE230E-4D31-45BD-8EF5-815A307DDD75}"/>
    <dgm:cxn modelId="{841E4651-D335-4E8A-9191-9315487C2461}" type="presOf" srcId="{E820A5CD-4F1A-4CA5-878C-4B670264DF7F}" destId="{E93FF900-42DD-4401-84C1-A7E1E19313E1}" srcOrd="0" destOrd="0" presId="urn:microsoft.com/office/officeart/2005/8/layout/vList5"/>
    <dgm:cxn modelId="{F11BB477-9C68-49C8-9BCF-0497ACB60305}" srcId="{A55092B9-8B9B-445E-BD6C-028997846C58}" destId="{2B7A225D-46F1-4D7F-9B72-AC214D8F225D}" srcOrd="2" destOrd="0" parTransId="{E6366498-3D28-48F8-8FFC-E8FFE9DAFF04}" sibTransId="{16320359-3157-4328-A500-E71A8993B603}"/>
    <dgm:cxn modelId="{2241BE7B-EABC-4C3D-9124-D2AB0B490B6B}" type="presOf" srcId="{6AAEB477-4FAD-4DBD-802C-FABD862E9DAE}" destId="{EB58D3CC-6530-4DCC-B8E4-F9D94170D889}" srcOrd="0" destOrd="0" presId="urn:microsoft.com/office/officeart/2005/8/layout/vList5"/>
    <dgm:cxn modelId="{4B0FDF8E-967A-4E67-8275-EF75D7611849}" srcId="{A55092B9-8B9B-445E-BD6C-028997846C58}" destId="{9D8AD375-963E-4FA0-AA7F-7839920AE71E}" srcOrd="3" destOrd="0" parTransId="{EDFF0028-2A6E-474D-8AFC-340B5FF7ABF9}" sibTransId="{273A0C1C-6DB8-41A9-8B27-D1C9ECAC25E9}"/>
    <dgm:cxn modelId="{6BCA0DAB-6CA6-45BD-839C-4BE6356A734D}" type="presOf" srcId="{EA178892-9804-41F7-9097-5258056E99FE}" destId="{88B88F59-27BF-40F6-AF73-4BDF7B42B60B}" srcOrd="0" destOrd="0" presId="urn:microsoft.com/office/officeart/2005/8/layout/vList5"/>
    <dgm:cxn modelId="{205D58CC-7B8E-47B3-995F-AC69E5A19811}" srcId="{A55092B9-8B9B-445E-BD6C-028997846C58}" destId="{7D902FA1-251C-4E8B-88AC-0DD6AF89D4F6}" srcOrd="0" destOrd="0" parTransId="{E3B62321-787D-44B7-81AC-992C9E9183FB}" sibTransId="{8704F8A6-AC90-4842-B9BF-E3A68CE7F917}"/>
    <dgm:cxn modelId="{090D9CE7-6732-406A-AB2F-1D973888D66B}" srcId="{A55092B9-8B9B-445E-BD6C-028997846C58}" destId="{A27B8FE0-9876-4BE4-A63D-39742D6C7CDC}" srcOrd="4" destOrd="0" parTransId="{598F3156-2289-4DB4-A2D0-4F9918960A76}" sibTransId="{B5A00513-F9C4-4882-B8B3-F37740A3E229}"/>
    <dgm:cxn modelId="{7D25FCE9-FFD3-4071-A6C0-7BAB90E117F1}" type="presOf" srcId="{42424EF4-6478-48C8-AA9F-86CB72C75088}" destId="{3ABB5872-79DD-4507-80AC-6053784C298A}" srcOrd="0" destOrd="0" presId="urn:microsoft.com/office/officeart/2005/8/layout/vList5"/>
    <dgm:cxn modelId="{9ADED0F0-044A-46EF-A78C-CB73ECA391B1}" type="presOf" srcId="{A55092B9-8B9B-445E-BD6C-028997846C58}" destId="{49F8A128-AED5-4D2C-96F0-48A010399DA4}" srcOrd="0" destOrd="0" presId="urn:microsoft.com/office/officeart/2005/8/layout/vList5"/>
    <dgm:cxn modelId="{41FF6AFA-FA02-449E-BD34-CC7DFCDD1010}" srcId="{A55092B9-8B9B-445E-BD6C-028997846C58}" destId="{42424EF4-6478-48C8-AA9F-86CB72C75088}" srcOrd="1" destOrd="0" parTransId="{773E78CC-A6FC-481F-9A62-8C18F7C10501}" sibTransId="{5EF12BC3-233A-4B96-BD67-0F1743EEA93D}"/>
    <dgm:cxn modelId="{9CCC0AFB-86A0-43BE-AA4C-9FCBF4BB2B96}" type="presOf" srcId="{A27B8FE0-9876-4BE4-A63D-39742D6C7CDC}" destId="{B070CA57-D8DC-4EB9-A01F-0D9DBE873DDA}" srcOrd="0" destOrd="0" presId="urn:microsoft.com/office/officeart/2005/8/layout/vList5"/>
    <dgm:cxn modelId="{30EC767D-E060-4A26-B65E-290BEDB21320}" type="presParOf" srcId="{49F8A128-AED5-4D2C-96F0-48A010399DA4}" destId="{D5A6FB8B-767C-4433-BBB8-5AE7D5D99787}" srcOrd="0" destOrd="0" presId="urn:microsoft.com/office/officeart/2005/8/layout/vList5"/>
    <dgm:cxn modelId="{52CD4DC1-17F7-42F1-9411-A8F859CF20A0}" type="presParOf" srcId="{D5A6FB8B-767C-4433-BBB8-5AE7D5D99787}" destId="{DA4BB55F-E986-424A-9D48-595983B35A9B}" srcOrd="0" destOrd="0" presId="urn:microsoft.com/office/officeart/2005/8/layout/vList5"/>
    <dgm:cxn modelId="{5A8FCF88-4AFD-491D-8CB8-327723ADFFAA}" type="presParOf" srcId="{49F8A128-AED5-4D2C-96F0-48A010399DA4}" destId="{6DA7B7CE-AF09-42C6-AFD1-1FF8E871957F}" srcOrd="1" destOrd="0" presId="urn:microsoft.com/office/officeart/2005/8/layout/vList5"/>
    <dgm:cxn modelId="{9B4E6885-97E5-4328-BA39-87B96616D804}" type="presParOf" srcId="{49F8A128-AED5-4D2C-96F0-48A010399DA4}" destId="{157BDE4A-B320-4E85-A1A5-682C40C84428}" srcOrd="2" destOrd="0" presId="urn:microsoft.com/office/officeart/2005/8/layout/vList5"/>
    <dgm:cxn modelId="{B47E6099-7185-43D7-9CC5-BF421BFD2E20}" type="presParOf" srcId="{157BDE4A-B320-4E85-A1A5-682C40C84428}" destId="{3ABB5872-79DD-4507-80AC-6053784C298A}" srcOrd="0" destOrd="0" presId="urn:microsoft.com/office/officeart/2005/8/layout/vList5"/>
    <dgm:cxn modelId="{8AEED6A6-0617-45CF-A9D5-9D284CA1ECE9}" type="presParOf" srcId="{49F8A128-AED5-4D2C-96F0-48A010399DA4}" destId="{06D7B5E2-ED51-4E81-9AD6-C5B3364AB5B5}" srcOrd="3" destOrd="0" presId="urn:microsoft.com/office/officeart/2005/8/layout/vList5"/>
    <dgm:cxn modelId="{8CFE72D6-9F09-48F0-ACCA-0DF425905A57}" type="presParOf" srcId="{49F8A128-AED5-4D2C-96F0-48A010399DA4}" destId="{0DAFFB9A-05F8-4AA2-9CBA-CBD6805C0183}" srcOrd="4" destOrd="0" presId="urn:microsoft.com/office/officeart/2005/8/layout/vList5"/>
    <dgm:cxn modelId="{3E5F80BF-9040-40DF-B5D6-7226322E7B19}" type="presParOf" srcId="{0DAFFB9A-05F8-4AA2-9CBA-CBD6805C0183}" destId="{5B664260-8729-496B-B1B5-EFE55733175D}" srcOrd="0" destOrd="0" presId="urn:microsoft.com/office/officeart/2005/8/layout/vList5"/>
    <dgm:cxn modelId="{AE965073-3FE8-40B7-854A-1B982204035C}" type="presParOf" srcId="{49F8A128-AED5-4D2C-96F0-48A010399DA4}" destId="{0657BB42-49CC-4CBD-BB41-41D128A139DB}" srcOrd="5" destOrd="0" presId="urn:microsoft.com/office/officeart/2005/8/layout/vList5"/>
    <dgm:cxn modelId="{DA12C6AE-88F6-4047-8B56-438FD4C0C6EB}" type="presParOf" srcId="{49F8A128-AED5-4D2C-96F0-48A010399DA4}" destId="{478D1E9F-789E-4E5D-B732-387E096D40A1}" srcOrd="6" destOrd="0" presId="urn:microsoft.com/office/officeart/2005/8/layout/vList5"/>
    <dgm:cxn modelId="{F188A174-EF99-4FE8-957C-0E610A23BEB7}" type="presParOf" srcId="{478D1E9F-789E-4E5D-B732-387E096D40A1}" destId="{1F46587F-6B2C-4DAC-AB24-652D7DE0AEBC}" srcOrd="0" destOrd="0" presId="urn:microsoft.com/office/officeart/2005/8/layout/vList5"/>
    <dgm:cxn modelId="{9DEDE486-F5C9-458B-90AD-A926325B1950}" type="presParOf" srcId="{49F8A128-AED5-4D2C-96F0-48A010399DA4}" destId="{AF129661-A9CD-4953-848E-364936E67FDA}" srcOrd="7" destOrd="0" presId="urn:microsoft.com/office/officeart/2005/8/layout/vList5"/>
    <dgm:cxn modelId="{24471C13-51BA-4EC7-9CBD-A1BA0B714167}" type="presParOf" srcId="{49F8A128-AED5-4D2C-96F0-48A010399DA4}" destId="{64846CAB-49E7-4BE5-A302-CB07E6B4E2C5}" srcOrd="8" destOrd="0" presId="urn:microsoft.com/office/officeart/2005/8/layout/vList5"/>
    <dgm:cxn modelId="{F89FBDC0-8311-43AE-8A0F-6871F0C61D0B}" type="presParOf" srcId="{64846CAB-49E7-4BE5-A302-CB07E6B4E2C5}" destId="{B070CA57-D8DC-4EB9-A01F-0D9DBE873DDA}" srcOrd="0" destOrd="0" presId="urn:microsoft.com/office/officeart/2005/8/layout/vList5"/>
    <dgm:cxn modelId="{3560225A-A410-4712-B704-E228FA966963}" type="presParOf" srcId="{49F8A128-AED5-4D2C-96F0-48A010399DA4}" destId="{9D5A516E-35A7-4BD8-9369-D386D0F60157}" srcOrd="9" destOrd="0" presId="urn:microsoft.com/office/officeart/2005/8/layout/vList5"/>
    <dgm:cxn modelId="{DE711CE4-0E33-4F07-890D-E32744D8FEDD}" type="presParOf" srcId="{49F8A128-AED5-4D2C-96F0-48A010399DA4}" destId="{AB8A08D1-F3BF-47D9-9105-99A4CB1265A4}" srcOrd="10" destOrd="0" presId="urn:microsoft.com/office/officeart/2005/8/layout/vList5"/>
    <dgm:cxn modelId="{059A695C-321D-4F60-9178-DF35348B9099}" type="presParOf" srcId="{AB8A08D1-F3BF-47D9-9105-99A4CB1265A4}" destId="{EB58D3CC-6530-4DCC-B8E4-F9D94170D889}" srcOrd="0" destOrd="0" presId="urn:microsoft.com/office/officeart/2005/8/layout/vList5"/>
    <dgm:cxn modelId="{29D41F22-AA73-42D3-8716-1803C2A47748}" type="presParOf" srcId="{49F8A128-AED5-4D2C-96F0-48A010399DA4}" destId="{CE9626D9-FF34-4722-ABF6-A4F561BC9F4C}" srcOrd="11" destOrd="0" presId="urn:microsoft.com/office/officeart/2005/8/layout/vList5"/>
    <dgm:cxn modelId="{A3E7C3D0-7CB6-4D6C-A1D4-9F24C944EFAA}" type="presParOf" srcId="{49F8A128-AED5-4D2C-96F0-48A010399DA4}" destId="{E82AD6E3-CD27-4C44-A6D9-5E065C6BFACC}" srcOrd="12" destOrd="0" presId="urn:microsoft.com/office/officeart/2005/8/layout/vList5"/>
    <dgm:cxn modelId="{5B01CE5D-6707-4452-8765-FE865C465089}" type="presParOf" srcId="{E82AD6E3-CD27-4C44-A6D9-5E065C6BFACC}" destId="{E93FF900-42DD-4401-84C1-A7E1E19313E1}" srcOrd="0" destOrd="0" presId="urn:microsoft.com/office/officeart/2005/8/layout/vList5"/>
    <dgm:cxn modelId="{47870195-9AD3-4937-B0B9-213010B05A92}" type="presParOf" srcId="{49F8A128-AED5-4D2C-96F0-48A010399DA4}" destId="{8E9016F3-B46A-41E2-9602-A8CDB7207246}" srcOrd="13" destOrd="0" presId="urn:microsoft.com/office/officeart/2005/8/layout/vList5"/>
    <dgm:cxn modelId="{0B42251A-37D5-4D4C-951B-156855134B50}" type="presParOf" srcId="{49F8A128-AED5-4D2C-96F0-48A010399DA4}" destId="{74D7C836-1A7D-4CFD-9B2D-BA0C9FCE5BA7}" srcOrd="14" destOrd="0" presId="urn:microsoft.com/office/officeart/2005/8/layout/vList5"/>
    <dgm:cxn modelId="{D1AB6D3D-8690-4DEA-B916-3631E2B56F12}" type="presParOf" srcId="{74D7C836-1A7D-4CFD-9B2D-BA0C9FCE5BA7}" destId="{88B88F59-27BF-40F6-AF73-4BDF7B42B60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3387B5-C569-4CEB-84E3-9A8D2643F5A6}" type="doc">
      <dgm:prSet loTypeId="urn:microsoft.com/office/officeart/2005/8/layout/hierarchy1" loCatId="hierarchy" qsTypeId="urn:microsoft.com/office/officeart/2005/8/quickstyle/simple1" qsCatId="simple" csTypeId="urn:microsoft.com/office/officeart/2005/8/colors/colorful5" csCatId="colorful"/>
      <dgm:spPr/>
      <dgm:t>
        <a:bodyPr/>
        <a:lstStyle/>
        <a:p>
          <a:endParaRPr lang="en-US"/>
        </a:p>
      </dgm:t>
    </dgm:pt>
    <dgm:pt modelId="{968E2F24-C82C-4254-8096-3ADB041C47D9}">
      <dgm:prSet/>
      <dgm:spPr/>
      <dgm:t>
        <a:bodyPr/>
        <a:lstStyle/>
        <a:p>
          <a:r>
            <a:rPr lang="en-GB"/>
            <a:t>Effective communication in the workplace is an integral part of an efficient and successful business. The main benefit to Amazon is increased productivity, which in turn generates higher profit for the company.</a:t>
          </a:r>
          <a:endParaRPr lang="en-US"/>
        </a:p>
      </dgm:t>
    </dgm:pt>
    <dgm:pt modelId="{F66900A7-6290-426A-A794-5FF57441CC87}" type="parTrans" cxnId="{96D5CCA3-DC55-403D-848E-4D2CC75B224B}">
      <dgm:prSet/>
      <dgm:spPr/>
      <dgm:t>
        <a:bodyPr/>
        <a:lstStyle/>
        <a:p>
          <a:endParaRPr lang="en-US"/>
        </a:p>
      </dgm:t>
    </dgm:pt>
    <dgm:pt modelId="{456BE410-421E-42E3-9B52-EF267F47919A}" type="sibTrans" cxnId="{96D5CCA3-DC55-403D-848E-4D2CC75B224B}">
      <dgm:prSet/>
      <dgm:spPr/>
      <dgm:t>
        <a:bodyPr/>
        <a:lstStyle/>
        <a:p>
          <a:endParaRPr lang="en-US"/>
        </a:p>
      </dgm:t>
    </dgm:pt>
    <dgm:pt modelId="{57EED567-6BB7-4BB7-960D-5CFD2CFAAF1C}">
      <dgm:prSet/>
      <dgm:spPr/>
      <dgm:t>
        <a:bodyPr/>
        <a:lstStyle/>
        <a:p>
          <a:r>
            <a:rPr lang="en-GB"/>
            <a:t>This is possible through team motivation and well-communicated and shared goals. Indeed editorial (2021) acknowledges this as "it ensures everyone understands their jobs and obligations, helps establish strong client and employee connections, and keeps people motivated and productive."</a:t>
          </a:r>
          <a:endParaRPr lang="en-US"/>
        </a:p>
      </dgm:t>
    </dgm:pt>
    <dgm:pt modelId="{821CA102-D493-4ADD-9F83-F5BDF6F6A8D1}" type="parTrans" cxnId="{01936E76-4261-4411-A00D-AC618FCDF89B}">
      <dgm:prSet/>
      <dgm:spPr/>
      <dgm:t>
        <a:bodyPr/>
        <a:lstStyle/>
        <a:p>
          <a:endParaRPr lang="en-US"/>
        </a:p>
      </dgm:t>
    </dgm:pt>
    <dgm:pt modelId="{BAF24588-CEBA-4F89-8201-55937CB1F143}" type="sibTrans" cxnId="{01936E76-4261-4411-A00D-AC618FCDF89B}">
      <dgm:prSet/>
      <dgm:spPr/>
      <dgm:t>
        <a:bodyPr/>
        <a:lstStyle/>
        <a:p>
          <a:endParaRPr lang="en-US"/>
        </a:p>
      </dgm:t>
    </dgm:pt>
    <dgm:pt modelId="{25C3A6CE-BDF6-40F7-B2BA-D67D7D00594C}" type="pres">
      <dgm:prSet presAssocID="{503387B5-C569-4CEB-84E3-9A8D2643F5A6}" presName="hierChild1" presStyleCnt="0">
        <dgm:presLayoutVars>
          <dgm:chPref val="1"/>
          <dgm:dir/>
          <dgm:animOne val="branch"/>
          <dgm:animLvl val="lvl"/>
          <dgm:resizeHandles/>
        </dgm:presLayoutVars>
      </dgm:prSet>
      <dgm:spPr/>
    </dgm:pt>
    <dgm:pt modelId="{318F95CE-9A66-4F54-840E-E20C254051A9}" type="pres">
      <dgm:prSet presAssocID="{968E2F24-C82C-4254-8096-3ADB041C47D9}" presName="hierRoot1" presStyleCnt="0"/>
      <dgm:spPr/>
    </dgm:pt>
    <dgm:pt modelId="{CDAF2D76-1A67-4288-AF1D-83AE3E30614C}" type="pres">
      <dgm:prSet presAssocID="{968E2F24-C82C-4254-8096-3ADB041C47D9}" presName="composite" presStyleCnt="0"/>
      <dgm:spPr/>
    </dgm:pt>
    <dgm:pt modelId="{336047F6-6FC7-4397-A1F2-93D8EE130C4E}" type="pres">
      <dgm:prSet presAssocID="{968E2F24-C82C-4254-8096-3ADB041C47D9}" presName="background" presStyleLbl="node0" presStyleIdx="0" presStyleCnt="2"/>
      <dgm:spPr/>
    </dgm:pt>
    <dgm:pt modelId="{F093A0ED-FB34-4926-BB1C-2BC595AD4C07}" type="pres">
      <dgm:prSet presAssocID="{968E2F24-C82C-4254-8096-3ADB041C47D9}" presName="text" presStyleLbl="fgAcc0" presStyleIdx="0" presStyleCnt="2">
        <dgm:presLayoutVars>
          <dgm:chPref val="3"/>
        </dgm:presLayoutVars>
      </dgm:prSet>
      <dgm:spPr/>
    </dgm:pt>
    <dgm:pt modelId="{28502EC3-7600-4354-979B-085377952583}" type="pres">
      <dgm:prSet presAssocID="{968E2F24-C82C-4254-8096-3ADB041C47D9}" presName="hierChild2" presStyleCnt="0"/>
      <dgm:spPr/>
    </dgm:pt>
    <dgm:pt modelId="{9F5FC688-D3C0-4C3F-9580-C756AA9CC41A}" type="pres">
      <dgm:prSet presAssocID="{57EED567-6BB7-4BB7-960D-5CFD2CFAAF1C}" presName="hierRoot1" presStyleCnt="0"/>
      <dgm:spPr/>
    </dgm:pt>
    <dgm:pt modelId="{FB4CE06A-34B4-4637-AE05-6AD38A201415}" type="pres">
      <dgm:prSet presAssocID="{57EED567-6BB7-4BB7-960D-5CFD2CFAAF1C}" presName="composite" presStyleCnt="0"/>
      <dgm:spPr/>
    </dgm:pt>
    <dgm:pt modelId="{B07AB68C-C7E2-4F96-AE2A-BC1A48EDA028}" type="pres">
      <dgm:prSet presAssocID="{57EED567-6BB7-4BB7-960D-5CFD2CFAAF1C}" presName="background" presStyleLbl="node0" presStyleIdx="1" presStyleCnt="2"/>
      <dgm:spPr/>
    </dgm:pt>
    <dgm:pt modelId="{02BAC1CB-3F3F-4179-BED7-133CC9B1EFF7}" type="pres">
      <dgm:prSet presAssocID="{57EED567-6BB7-4BB7-960D-5CFD2CFAAF1C}" presName="text" presStyleLbl="fgAcc0" presStyleIdx="1" presStyleCnt="2">
        <dgm:presLayoutVars>
          <dgm:chPref val="3"/>
        </dgm:presLayoutVars>
      </dgm:prSet>
      <dgm:spPr/>
    </dgm:pt>
    <dgm:pt modelId="{E92F63D7-6421-414B-A49F-11A176984FDF}" type="pres">
      <dgm:prSet presAssocID="{57EED567-6BB7-4BB7-960D-5CFD2CFAAF1C}" presName="hierChild2" presStyleCnt="0"/>
      <dgm:spPr/>
    </dgm:pt>
  </dgm:ptLst>
  <dgm:cxnLst>
    <dgm:cxn modelId="{46FA672A-551E-4076-8EB8-998C274A1DE2}" type="presOf" srcId="{503387B5-C569-4CEB-84E3-9A8D2643F5A6}" destId="{25C3A6CE-BDF6-40F7-B2BA-D67D7D00594C}" srcOrd="0" destOrd="0" presId="urn:microsoft.com/office/officeart/2005/8/layout/hierarchy1"/>
    <dgm:cxn modelId="{01936E76-4261-4411-A00D-AC618FCDF89B}" srcId="{503387B5-C569-4CEB-84E3-9A8D2643F5A6}" destId="{57EED567-6BB7-4BB7-960D-5CFD2CFAAF1C}" srcOrd="1" destOrd="0" parTransId="{821CA102-D493-4ADD-9F83-F5BDF6F6A8D1}" sibTransId="{BAF24588-CEBA-4F89-8201-55937CB1F143}"/>
    <dgm:cxn modelId="{A23FD684-E729-450F-AD05-0A75040A69CD}" type="presOf" srcId="{57EED567-6BB7-4BB7-960D-5CFD2CFAAF1C}" destId="{02BAC1CB-3F3F-4179-BED7-133CC9B1EFF7}" srcOrd="0" destOrd="0" presId="urn:microsoft.com/office/officeart/2005/8/layout/hierarchy1"/>
    <dgm:cxn modelId="{96D5CCA3-DC55-403D-848E-4D2CC75B224B}" srcId="{503387B5-C569-4CEB-84E3-9A8D2643F5A6}" destId="{968E2F24-C82C-4254-8096-3ADB041C47D9}" srcOrd="0" destOrd="0" parTransId="{F66900A7-6290-426A-A794-5FF57441CC87}" sibTransId="{456BE410-421E-42E3-9B52-EF267F47919A}"/>
    <dgm:cxn modelId="{4535ADC2-6B7A-4F27-B027-D1EAF11C11AC}" type="presOf" srcId="{968E2F24-C82C-4254-8096-3ADB041C47D9}" destId="{F093A0ED-FB34-4926-BB1C-2BC595AD4C07}" srcOrd="0" destOrd="0" presId="urn:microsoft.com/office/officeart/2005/8/layout/hierarchy1"/>
    <dgm:cxn modelId="{359B3767-F5AF-4424-8A82-B34E11EBE745}" type="presParOf" srcId="{25C3A6CE-BDF6-40F7-B2BA-D67D7D00594C}" destId="{318F95CE-9A66-4F54-840E-E20C254051A9}" srcOrd="0" destOrd="0" presId="urn:microsoft.com/office/officeart/2005/8/layout/hierarchy1"/>
    <dgm:cxn modelId="{167D37B5-71A9-41E5-BFFF-9571058D3C70}" type="presParOf" srcId="{318F95CE-9A66-4F54-840E-E20C254051A9}" destId="{CDAF2D76-1A67-4288-AF1D-83AE3E30614C}" srcOrd="0" destOrd="0" presId="urn:microsoft.com/office/officeart/2005/8/layout/hierarchy1"/>
    <dgm:cxn modelId="{B8651DFC-5816-4D1B-8BAC-543400419DDC}" type="presParOf" srcId="{CDAF2D76-1A67-4288-AF1D-83AE3E30614C}" destId="{336047F6-6FC7-4397-A1F2-93D8EE130C4E}" srcOrd="0" destOrd="0" presId="urn:microsoft.com/office/officeart/2005/8/layout/hierarchy1"/>
    <dgm:cxn modelId="{7F2698BB-8665-43A3-AE8E-D0CDE5B4E613}" type="presParOf" srcId="{CDAF2D76-1A67-4288-AF1D-83AE3E30614C}" destId="{F093A0ED-FB34-4926-BB1C-2BC595AD4C07}" srcOrd="1" destOrd="0" presId="urn:microsoft.com/office/officeart/2005/8/layout/hierarchy1"/>
    <dgm:cxn modelId="{723A46BD-48A7-4E8F-A9A0-082B2F5D63CB}" type="presParOf" srcId="{318F95CE-9A66-4F54-840E-E20C254051A9}" destId="{28502EC3-7600-4354-979B-085377952583}" srcOrd="1" destOrd="0" presId="urn:microsoft.com/office/officeart/2005/8/layout/hierarchy1"/>
    <dgm:cxn modelId="{8014FE67-FF71-4351-96DA-329EE36B6BFC}" type="presParOf" srcId="{25C3A6CE-BDF6-40F7-B2BA-D67D7D00594C}" destId="{9F5FC688-D3C0-4C3F-9580-C756AA9CC41A}" srcOrd="1" destOrd="0" presId="urn:microsoft.com/office/officeart/2005/8/layout/hierarchy1"/>
    <dgm:cxn modelId="{C1A75D60-2DB5-43F1-8B83-D87213BFBB1A}" type="presParOf" srcId="{9F5FC688-D3C0-4C3F-9580-C756AA9CC41A}" destId="{FB4CE06A-34B4-4637-AE05-6AD38A201415}" srcOrd="0" destOrd="0" presId="urn:microsoft.com/office/officeart/2005/8/layout/hierarchy1"/>
    <dgm:cxn modelId="{95AA05E1-60EA-41F1-B1C3-B021D7327EFC}" type="presParOf" srcId="{FB4CE06A-34B4-4637-AE05-6AD38A201415}" destId="{B07AB68C-C7E2-4F96-AE2A-BC1A48EDA028}" srcOrd="0" destOrd="0" presId="urn:microsoft.com/office/officeart/2005/8/layout/hierarchy1"/>
    <dgm:cxn modelId="{2C1EEB1D-2091-4580-B033-B2A063F1CB75}" type="presParOf" srcId="{FB4CE06A-34B4-4637-AE05-6AD38A201415}" destId="{02BAC1CB-3F3F-4179-BED7-133CC9B1EFF7}" srcOrd="1" destOrd="0" presId="urn:microsoft.com/office/officeart/2005/8/layout/hierarchy1"/>
    <dgm:cxn modelId="{E3D0CAFE-2D13-4503-996A-9ABEA849B250}" type="presParOf" srcId="{9F5FC688-D3C0-4C3F-9580-C756AA9CC41A}" destId="{E92F63D7-6421-414B-A49F-11A176984FD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620BBB-52AE-4B94-B73C-E7594F3D65A2}">
      <dsp:nvSpPr>
        <dsp:cNvPr id="0" name=""/>
        <dsp:cNvSpPr/>
      </dsp:nvSpPr>
      <dsp:spPr>
        <a:xfrm>
          <a:off x="0" y="104328"/>
          <a:ext cx="5914209" cy="524160"/>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Assignment title: </a:t>
          </a:r>
          <a:r>
            <a:rPr lang="en-US" sz="1400" kern="1200"/>
            <a:t>Presentation – Strategies for Effective    communication in a Business Setting</a:t>
          </a:r>
        </a:p>
      </dsp:txBody>
      <dsp:txXfrm>
        <a:off x="25587" y="129915"/>
        <a:ext cx="5863035" cy="472986"/>
      </dsp:txXfrm>
    </dsp:sp>
    <dsp:sp modelId="{D9CD0CC0-554C-421D-B987-16ACAACFF6E8}">
      <dsp:nvSpPr>
        <dsp:cNvPr id="0" name=""/>
        <dsp:cNvSpPr/>
      </dsp:nvSpPr>
      <dsp:spPr>
        <a:xfrm>
          <a:off x="0" y="668808"/>
          <a:ext cx="5914209" cy="524160"/>
        </a:xfrm>
        <a:prstGeom prst="roundRect">
          <a:avLst/>
        </a:prstGeom>
        <a:blipFill>
          <a:blip xmlns:r="http://schemas.openxmlformats.org/officeDocument/2006/relationships" r:embed="rId1">
            <a:duotone>
              <a:schemeClr val="accent5">
                <a:hueOff val="2247266"/>
                <a:satOff val="-902"/>
                <a:lumOff val="-2990"/>
                <a:alphaOff val="0"/>
                <a:shade val="74000"/>
                <a:satMod val="130000"/>
                <a:lumMod val="90000"/>
              </a:schemeClr>
              <a:schemeClr val="accent5">
                <a:hueOff val="2247266"/>
                <a:satOff val="-902"/>
                <a:lumOff val="-299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Group Members: </a:t>
          </a:r>
          <a:endParaRPr lang="en-US" sz="1400" kern="1200"/>
        </a:p>
      </dsp:txBody>
      <dsp:txXfrm>
        <a:off x="25587" y="694395"/>
        <a:ext cx="5863035" cy="472986"/>
      </dsp:txXfrm>
    </dsp:sp>
    <dsp:sp modelId="{6459EF64-E321-4763-AF14-BC0016C5BA99}">
      <dsp:nvSpPr>
        <dsp:cNvPr id="0" name=""/>
        <dsp:cNvSpPr/>
      </dsp:nvSpPr>
      <dsp:spPr>
        <a:xfrm>
          <a:off x="0" y="1233288"/>
          <a:ext cx="5914209" cy="524160"/>
        </a:xfrm>
        <a:prstGeom prst="roundRect">
          <a:avLst/>
        </a:prstGeom>
        <a:blipFill>
          <a:blip xmlns:r="http://schemas.openxmlformats.org/officeDocument/2006/relationships" r:embed="rId1">
            <a:duotone>
              <a:schemeClr val="accent5">
                <a:hueOff val="4494533"/>
                <a:satOff val="-1805"/>
                <a:lumOff val="-5981"/>
                <a:alphaOff val="0"/>
                <a:shade val="74000"/>
                <a:satMod val="130000"/>
                <a:lumMod val="90000"/>
              </a:schemeClr>
              <a:schemeClr val="accent5">
                <a:hueOff val="4494533"/>
                <a:satOff val="-1805"/>
                <a:lumOff val="-5981"/>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Andrew -(2129056)                                        </a:t>
          </a:r>
        </a:p>
      </dsp:txBody>
      <dsp:txXfrm>
        <a:off x="25587" y="1258875"/>
        <a:ext cx="5863035" cy="472986"/>
      </dsp:txXfrm>
    </dsp:sp>
    <dsp:sp modelId="{8B49DC49-3FE3-475D-B9B1-5E2904FBF063}">
      <dsp:nvSpPr>
        <dsp:cNvPr id="0" name=""/>
        <dsp:cNvSpPr/>
      </dsp:nvSpPr>
      <dsp:spPr>
        <a:xfrm>
          <a:off x="0" y="1797768"/>
          <a:ext cx="5914209" cy="524160"/>
        </a:xfrm>
        <a:prstGeom prst="roundRect">
          <a:avLst/>
        </a:prstGeom>
        <a:blipFill>
          <a:blip xmlns:r="http://schemas.openxmlformats.org/officeDocument/2006/relationships" r:embed="rId1">
            <a:duotone>
              <a:schemeClr val="accent5">
                <a:hueOff val="6741800"/>
                <a:satOff val="-2707"/>
                <a:lumOff val="-8971"/>
                <a:alphaOff val="0"/>
                <a:shade val="74000"/>
                <a:satMod val="130000"/>
                <a:lumMod val="90000"/>
              </a:schemeClr>
              <a:schemeClr val="accent5">
                <a:hueOff val="6741800"/>
                <a:satOff val="-2707"/>
                <a:lumOff val="-8971"/>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Sarah - (2127140) </a:t>
          </a:r>
        </a:p>
      </dsp:txBody>
      <dsp:txXfrm>
        <a:off x="25587" y="1823355"/>
        <a:ext cx="5863035" cy="472986"/>
      </dsp:txXfrm>
    </dsp:sp>
    <dsp:sp modelId="{ECD55B2D-0847-4641-9D25-A653BE3BB87E}">
      <dsp:nvSpPr>
        <dsp:cNvPr id="0" name=""/>
        <dsp:cNvSpPr/>
      </dsp:nvSpPr>
      <dsp:spPr>
        <a:xfrm>
          <a:off x="0" y="2362248"/>
          <a:ext cx="5914209" cy="524160"/>
        </a:xfrm>
        <a:prstGeom prst="roundRect">
          <a:avLst/>
        </a:prstGeom>
        <a:blipFill>
          <a:blip xmlns:r="http://schemas.openxmlformats.org/officeDocument/2006/relationships" r:embed="rId1">
            <a:duotone>
              <a:schemeClr val="accent5">
                <a:hueOff val="8989066"/>
                <a:satOff val="-3610"/>
                <a:lumOff val="-11962"/>
                <a:alphaOff val="0"/>
                <a:shade val="74000"/>
                <a:satMod val="130000"/>
                <a:lumMod val="90000"/>
              </a:schemeClr>
              <a:schemeClr val="accent5">
                <a:hueOff val="8989066"/>
                <a:satOff val="-3610"/>
                <a:lumOff val="-11962"/>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Marie - (2126589)</a:t>
          </a:r>
        </a:p>
      </dsp:txBody>
      <dsp:txXfrm>
        <a:off x="25587" y="2387835"/>
        <a:ext cx="5863035" cy="472986"/>
      </dsp:txXfrm>
    </dsp:sp>
    <dsp:sp modelId="{13C09596-EE64-4BDE-B63A-A6CE0ED25780}">
      <dsp:nvSpPr>
        <dsp:cNvPr id="0" name=""/>
        <dsp:cNvSpPr/>
      </dsp:nvSpPr>
      <dsp:spPr>
        <a:xfrm>
          <a:off x="0" y="2926728"/>
          <a:ext cx="5914209" cy="524160"/>
        </a:xfrm>
        <a:prstGeom prst="roundRect">
          <a:avLst/>
        </a:prstGeom>
        <a:blipFill>
          <a:blip xmlns:r="http://schemas.openxmlformats.org/officeDocument/2006/relationships" r:embed="rId1">
            <a:duotone>
              <a:schemeClr val="accent5">
                <a:hueOff val="11236332"/>
                <a:satOff val="-4512"/>
                <a:lumOff val="-14952"/>
                <a:alphaOff val="0"/>
                <a:shade val="74000"/>
                <a:satMod val="130000"/>
                <a:lumMod val="90000"/>
              </a:schemeClr>
              <a:schemeClr val="accent5">
                <a:hueOff val="11236332"/>
                <a:satOff val="-4512"/>
                <a:lumOff val="-14952"/>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Nimra - (2123954)</a:t>
          </a:r>
        </a:p>
      </dsp:txBody>
      <dsp:txXfrm>
        <a:off x="25587" y="2952315"/>
        <a:ext cx="5863035" cy="472986"/>
      </dsp:txXfrm>
    </dsp:sp>
    <dsp:sp modelId="{DA3E309D-E6A8-4631-83E5-199DCFBEFE49}">
      <dsp:nvSpPr>
        <dsp:cNvPr id="0" name=""/>
        <dsp:cNvSpPr/>
      </dsp:nvSpPr>
      <dsp:spPr>
        <a:xfrm>
          <a:off x="0" y="3491208"/>
          <a:ext cx="5914209" cy="524160"/>
        </a:xfrm>
        <a:prstGeom prst="roundRect">
          <a:avLst/>
        </a:prstGeom>
        <a:blipFill>
          <a:blip xmlns:r="http://schemas.openxmlformats.org/officeDocument/2006/relationships" r:embed="rId1">
            <a:duotone>
              <a:schemeClr val="accent5">
                <a:hueOff val="13483599"/>
                <a:satOff val="-5414"/>
                <a:lumOff val="-17942"/>
                <a:alphaOff val="0"/>
                <a:shade val="74000"/>
                <a:satMod val="130000"/>
                <a:lumMod val="90000"/>
              </a:schemeClr>
              <a:schemeClr val="accent5">
                <a:hueOff val="13483599"/>
                <a:satOff val="-5414"/>
                <a:lumOff val="-17942"/>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Esther - (2108030) </a:t>
          </a:r>
        </a:p>
      </dsp:txBody>
      <dsp:txXfrm>
        <a:off x="25587" y="3516795"/>
        <a:ext cx="5863035" cy="472986"/>
      </dsp:txXfrm>
    </dsp:sp>
    <dsp:sp modelId="{FFD46B43-E89C-43B7-8464-D93B24BA8C89}">
      <dsp:nvSpPr>
        <dsp:cNvPr id="0" name=""/>
        <dsp:cNvSpPr/>
      </dsp:nvSpPr>
      <dsp:spPr>
        <a:xfrm>
          <a:off x="0" y="4055688"/>
          <a:ext cx="5914209" cy="524160"/>
        </a:xfrm>
        <a:prstGeom prst="roundRect">
          <a:avLst/>
        </a:prstGeom>
        <a:blipFill>
          <a:blip xmlns:r="http://schemas.openxmlformats.org/officeDocument/2006/relationships" r:embed="rId1">
            <a:duotone>
              <a:schemeClr val="accent5">
                <a:hueOff val="15730865"/>
                <a:satOff val="-6317"/>
                <a:lumOff val="-20933"/>
                <a:alphaOff val="0"/>
                <a:shade val="74000"/>
                <a:satMod val="130000"/>
                <a:lumMod val="90000"/>
              </a:schemeClr>
              <a:schemeClr val="accent5">
                <a:hueOff val="15730865"/>
                <a:satOff val="-6317"/>
                <a:lumOff val="-2093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Lecturer’s Name: </a:t>
          </a:r>
          <a:r>
            <a:rPr lang="en-US" sz="1400" kern="1200"/>
            <a:t>Daminabo Tokunbo</a:t>
          </a:r>
        </a:p>
      </dsp:txBody>
      <dsp:txXfrm>
        <a:off x="25587" y="4081275"/>
        <a:ext cx="5863035" cy="472986"/>
      </dsp:txXfrm>
    </dsp:sp>
    <dsp:sp modelId="{AE626B05-52CB-4E02-86BC-F152344F7320}">
      <dsp:nvSpPr>
        <dsp:cNvPr id="0" name=""/>
        <dsp:cNvSpPr/>
      </dsp:nvSpPr>
      <dsp:spPr>
        <a:xfrm>
          <a:off x="0" y="4620168"/>
          <a:ext cx="5914209" cy="524160"/>
        </a:xfrm>
        <a:prstGeom prst="roundRect">
          <a:avLst/>
        </a:prstGeom>
        <a:blipFill>
          <a:blip xmlns:r="http://schemas.openxmlformats.org/officeDocument/2006/relationships" r:embed="rId1">
            <a:duotone>
              <a:schemeClr val="accent5">
                <a:hueOff val="17978132"/>
                <a:satOff val="-7219"/>
                <a:lumOff val="-23923"/>
                <a:alphaOff val="0"/>
                <a:shade val="74000"/>
                <a:satMod val="130000"/>
                <a:lumMod val="90000"/>
              </a:schemeClr>
              <a:schemeClr val="accent5">
                <a:hueOff val="17978132"/>
                <a:satOff val="-7219"/>
                <a:lumOff val="-2392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Submission date: </a:t>
          </a:r>
          <a:r>
            <a:rPr lang="en-US" sz="1400" kern="1200"/>
            <a:t>17/11/2022</a:t>
          </a:r>
        </a:p>
      </dsp:txBody>
      <dsp:txXfrm>
        <a:off x="25587" y="4645755"/>
        <a:ext cx="5863035" cy="4729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BB55F-E986-424A-9D48-595983B35A9B}">
      <dsp:nvSpPr>
        <dsp:cNvPr id="0" name=""/>
        <dsp:cNvSpPr/>
      </dsp:nvSpPr>
      <dsp:spPr>
        <a:xfrm>
          <a:off x="1892546" y="208"/>
          <a:ext cx="2129115" cy="628531"/>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Introduction </a:t>
          </a:r>
        </a:p>
      </dsp:txBody>
      <dsp:txXfrm>
        <a:off x="1923228" y="30890"/>
        <a:ext cx="2067751" cy="567167"/>
      </dsp:txXfrm>
    </dsp:sp>
    <dsp:sp modelId="{3ABB5872-79DD-4507-80AC-6053784C298A}">
      <dsp:nvSpPr>
        <dsp:cNvPr id="0" name=""/>
        <dsp:cNvSpPr/>
      </dsp:nvSpPr>
      <dsp:spPr>
        <a:xfrm>
          <a:off x="1892546" y="660166"/>
          <a:ext cx="2129115" cy="628531"/>
        </a:xfrm>
        <a:prstGeom prst="roundRect">
          <a:avLst/>
        </a:prstGeom>
        <a:blipFill>
          <a:blip xmlns:r="http://schemas.openxmlformats.org/officeDocument/2006/relationships" r:embed="rId1">
            <a:duotone>
              <a:schemeClr val="accent5">
                <a:hueOff val="2568305"/>
                <a:satOff val="-1031"/>
                <a:lumOff val="-3418"/>
                <a:alphaOff val="0"/>
                <a:shade val="74000"/>
                <a:satMod val="130000"/>
                <a:lumMod val="90000"/>
              </a:schemeClr>
              <a:schemeClr val="accent5">
                <a:hueOff val="2568305"/>
                <a:satOff val="-1031"/>
                <a:lumOff val="-3418"/>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Functions of communication</a:t>
          </a:r>
        </a:p>
      </dsp:txBody>
      <dsp:txXfrm>
        <a:off x="1923228" y="690848"/>
        <a:ext cx="2067751" cy="567167"/>
      </dsp:txXfrm>
    </dsp:sp>
    <dsp:sp modelId="{5B664260-8729-496B-B1B5-EFE55733175D}">
      <dsp:nvSpPr>
        <dsp:cNvPr id="0" name=""/>
        <dsp:cNvSpPr/>
      </dsp:nvSpPr>
      <dsp:spPr>
        <a:xfrm>
          <a:off x="1892546" y="1320125"/>
          <a:ext cx="2129115" cy="628531"/>
        </a:xfrm>
        <a:prstGeom prst="roundRect">
          <a:avLst/>
        </a:prstGeom>
        <a:blipFill>
          <a:blip xmlns:r="http://schemas.openxmlformats.org/officeDocument/2006/relationships" r:embed="rId1">
            <a:duotone>
              <a:schemeClr val="accent5">
                <a:hueOff val="5136609"/>
                <a:satOff val="-2063"/>
                <a:lumOff val="-6835"/>
                <a:alphaOff val="0"/>
                <a:shade val="74000"/>
                <a:satMod val="130000"/>
                <a:lumMod val="90000"/>
              </a:schemeClr>
              <a:schemeClr val="accent5">
                <a:hueOff val="5136609"/>
                <a:satOff val="-2063"/>
                <a:lumOff val="-683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Benefits of communication </a:t>
          </a:r>
        </a:p>
      </dsp:txBody>
      <dsp:txXfrm>
        <a:off x="1923228" y="1350807"/>
        <a:ext cx="2067751" cy="567167"/>
      </dsp:txXfrm>
    </dsp:sp>
    <dsp:sp modelId="{1F46587F-6B2C-4DAC-AB24-652D7DE0AEBC}">
      <dsp:nvSpPr>
        <dsp:cNvPr id="0" name=""/>
        <dsp:cNvSpPr/>
      </dsp:nvSpPr>
      <dsp:spPr>
        <a:xfrm>
          <a:off x="1892546" y="1980083"/>
          <a:ext cx="2129115" cy="628531"/>
        </a:xfrm>
        <a:prstGeom prst="roundRect">
          <a:avLst/>
        </a:prstGeom>
        <a:blipFill>
          <a:blip xmlns:r="http://schemas.openxmlformats.org/officeDocument/2006/relationships" r:embed="rId1">
            <a:duotone>
              <a:schemeClr val="accent5">
                <a:hueOff val="7704913"/>
                <a:satOff val="-3094"/>
                <a:lumOff val="-10253"/>
                <a:alphaOff val="0"/>
                <a:shade val="74000"/>
                <a:satMod val="130000"/>
                <a:lumMod val="90000"/>
              </a:schemeClr>
              <a:schemeClr val="accent5">
                <a:hueOff val="7704913"/>
                <a:satOff val="-3094"/>
                <a:lumOff val="-1025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Channels of communication </a:t>
          </a:r>
        </a:p>
      </dsp:txBody>
      <dsp:txXfrm>
        <a:off x="1923228" y="2010765"/>
        <a:ext cx="2067751" cy="567167"/>
      </dsp:txXfrm>
    </dsp:sp>
    <dsp:sp modelId="{B070CA57-D8DC-4EB9-A01F-0D9DBE873DDA}">
      <dsp:nvSpPr>
        <dsp:cNvPr id="0" name=""/>
        <dsp:cNvSpPr/>
      </dsp:nvSpPr>
      <dsp:spPr>
        <a:xfrm>
          <a:off x="1892546" y="2640041"/>
          <a:ext cx="2129115" cy="628531"/>
        </a:xfrm>
        <a:prstGeom prst="roundRect">
          <a:avLst/>
        </a:prstGeom>
        <a:blipFill>
          <a:blip xmlns:r="http://schemas.openxmlformats.org/officeDocument/2006/relationships" r:embed="rId1">
            <a:duotone>
              <a:schemeClr val="accent5">
                <a:hueOff val="10273218"/>
                <a:satOff val="-4125"/>
                <a:lumOff val="-13670"/>
                <a:alphaOff val="0"/>
                <a:shade val="74000"/>
                <a:satMod val="130000"/>
                <a:lumMod val="90000"/>
              </a:schemeClr>
              <a:schemeClr val="accent5">
                <a:hueOff val="10273218"/>
                <a:satOff val="-4125"/>
                <a:lumOff val="-1367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Models of communication</a:t>
          </a:r>
        </a:p>
      </dsp:txBody>
      <dsp:txXfrm>
        <a:off x="1923228" y="2670723"/>
        <a:ext cx="2067751" cy="567167"/>
      </dsp:txXfrm>
    </dsp:sp>
    <dsp:sp modelId="{EB58D3CC-6530-4DCC-B8E4-F9D94170D889}">
      <dsp:nvSpPr>
        <dsp:cNvPr id="0" name=""/>
        <dsp:cNvSpPr/>
      </dsp:nvSpPr>
      <dsp:spPr>
        <a:xfrm>
          <a:off x="1892546" y="3300000"/>
          <a:ext cx="2129115" cy="628531"/>
        </a:xfrm>
        <a:prstGeom prst="roundRect">
          <a:avLst/>
        </a:prstGeom>
        <a:blipFill>
          <a:blip xmlns:r="http://schemas.openxmlformats.org/officeDocument/2006/relationships" r:embed="rId1">
            <a:duotone>
              <a:schemeClr val="accent5">
                <a:hueOff val="12841523"/>
                <a:satOff val="-5156"/>
                <a:lumOff val="-17088"/>
                <a:alphaOff val="0"/>
                <a:shade val="74000"/>
                <a:satMod val="130000"/>
                <a:lumMod val="90000"/>
              </a:schemeClr>
              <a:schemeClr val="accent5">
                <a:hueOff val="12841523"/>
                <a:satOff val="-5156"/>
                <a:lumOff val="-17088"/>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Barriers of communication</a:t>
          </a:r>
        </a:p>
      </dsp:txBody>
      <dsp:txXfrm>
        <a:off x="1923228" y="3330682"/>
        <a:ext cx="2067751" cy="567167"/>
      </dsp:txXfrm>
    </dsp:sp>
    <dsp:sp modelId="{E93FF900-42DD-4401-84C1-A7E1E19313E1}">
      <dsp:nvSpPr>
        <dsp:cNvPr id="0" name=""/>
        <dsp:cNvSpPr/>
      </dsp:nvSpPr>
      <dsp:spPr>
        <a:xfrm>
          <a:off x="1892546" y="3959958"/>
          <a:ext cx="2129115" cy="628531"/>
        </a:xfrm>
        <a:prstGeom prst="roundRect">
          <a:avLst/>
        </a:prstGeom>
        <a:blipFill>
          <a:blip xmlns:r="http://schemas.openxmlformats.org/officeDocument/2006/relationships" r:embed="rId1">
            <a:duotone>
              <a:schemeClr val="accent5">
                <a:hueOff val="15409827"/>
                <a:satOff val="-6188"/>
                <a:lumOff val="-20505"/>
                <a:alphaOff val="0"/>
                <a:shade val="74000"/>
                <a:satMod val="130000"/>
                <a:lumMod val="90000"/>
              </a:schemeClr>
              <a:schemeClr val="accent5">
                <a:hueOff val="15409827"/>
                <a:satOff val="-6188"/>
                <a:lumOff val="-2050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How to overcome the barriers </a:t>
          </a:r>
        </a:p>
      </dsp:txBody>
      <dsp:txXfrm>
        <a:off x="1923228" y="3990640"/>
        <a:ext cx="2067751" cy="567167"/>
      </dsp:txXfrm>
    </dsp:sp>
    <dsp:sp modelId="{88B88F59-27BF-40F6-AF73-4BDF7B42B60B}">
      <dsp:nvSpPr>
        <dsp:cNvPr id="0" name=""/>
        <dsp:cNvSpPr/>
      </dsp:nvSpPr>
      <dsp:spPr>
        <a:xfrm>
          <a:off x="1892546" y="4619916"/>
          <a:ext cx="2129115" cy="628531"/>
        </a:xfrm>
        <a:prstGeom prst="roundRect">
          <a:avLst/>
        </a:prstGeom>
        <a:blipFill>
          <a:blip xmlns:r="http://schemas.openxmlformats.org/officeDocument/2006/relationships" r:embed="rId1">
            <a:duotone>
              <a:schemeClr val="accent5">
                <a:hueOff val="17978132"/>
                <a:satOff val="-7219"/>
                <a:lumOff val="-23923"/>
                <a:alphaOff val="0"/>
                <a:shade val="74000"/>
                <a:satMod val="130000"/>
                <a:lumMod val="90000"/>
              </a:schemeClr>
              <a:schemeClr val="accent5">
                <a:hueOff val="17978132"/>
                <a:satOff val="-7219"/>
                <a:lumOff val="-2392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a:t>References   </a:t>
          </a:r>
        </a:p>
      </dsp:txBody>
      <dsp:txXfrm>
        <a:off x="1923228" y="4650598"/>
        <a:ext cx="2067751" cy="567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047F6-6FC7-4397-A1F2-93D8EE130C4E}">
      <dsp:nvSpPr>
        <dsp:cNvPr id="0" name=""/>
        <dsp:cNvSpPr/>
      </dsp:nvSpPr>
      <dsp:spPr>
        <a:xfrm>
          <a:off x="271908" y="121"/>
          <a:ext cx="3881733" cy="2464901"/>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93A0ED-FB34-4926-BB1C-2BC595AD4C07}">
      <dsp:nvSpPr>
        <dsp:cNvPr id="0" name=""/>
        <dsp:cNvSpPr/>
      </dsp:nvSpPr>
      <dsp:spPr>
        <a:xfrm>
          <a:off x="703212" y="409860"/>
          <a:ext cx="3881733" cy="2464901"/>
        </a:xfrm>
        <a:prstGeom prst="roundRect">
          <a:avLst>
            <a:gd name="adj" fmla="val 10000"/>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Effective communication in the workplace is an integral part of an efficient and successful business. The main benefit to Amazon is increased productivity, which in turn generates higher profit for the company.</a:t>
          </a:r>
          <a:endParaRPr lang="en-US" sz="1800" kern="1200"/>
        </a:p>
      </dsp:txBody>
      <dsp:txXfrm>
        <a:off x="775406" y="482054"/>
        <a:ext cx="3737345" cy="2320513"/>
      </dsp:txXfrm>
    </dsp:sp>
    <dsp:sp modelId="{B07AB68C-C7E2-4F96-AE2A-BC1A48EDA028}">
      <dsp:nvSpPr>
        <dsp:cNvPr id="0" name=""/>
        <dsp:cNvSpPr/>
      </dsp:nvSpPr>
      <dsp:spPr>
        <a:xfrm>
          <a:off x="5016250" y="121"/>
          <a:ext cx="3881733" cy="2464901"/>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AC1CB-3F3F-4179-BED7-133CC9B1EFF7}">
      <dsp:nvSpPr>
        <dsp:cNvPr id="0" name=""/>
        <dsp:cNvSpPr/>
      </dsp:nvSpPr>
      <dsp:spPr>
        <a:xfrm>
          <a:off x="5447554" y="409860"/>
          <a:ext cx="3881733" cy="2464901"/>
        </a:xfrm>
        <a:prstGeom prst="roundRect">
          <a:avLst>
            <a:gd name="adj" fmla="val 10000"/>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This is possible through team motivation and well-communicated and shared goals. Indeed editorial (2021) acknowledges this as "it ensures everyone understands their jobs and obligations, helps establish strong client and employee connections, and keeps people motivated and productive."</a:t>
          </a:r>
          <a:endParaRPr lang="en-US" sz="1800" kern="1200"/>
        </a:p>
      </dsp:txBody>
      <dsp:txXfrm>
        <a:off x="5519748" y="482054"/>
        <a:ext cx="3737345" cy="23205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C9818A-C72C-4EBC-AA74-EE4456D6AD2E}" type="datetimeFigureOut">
              <a:rPr lang="en-GB" smtClean="0"/>
              <a:t>17/11/2022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96FB9E-B4B2-4300-8360-C4CF498E2EF8}" type="slidenum">
              <a:rPr lang="en-GB" smtClean="0"/>
              <a:t>‹#›</a:t>
            </a:fld>
            <a:endParaRPr lang="en-GB"/>
          </a:p>
        </p:txBody>
      </p:sp>
    </p:spTree>
    <p:extLst>
      <p:ext uri="{BB962C8B-B14F-4D97-AF65-F5344CB8AC3E}">
        <p14:creationId xmlns:p14="http://schemas.microsoft.com/office/powerpoint/2010/main" val="2637983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presentation will further look into the underlying</a:t>
            </a:r>
            <a:r>
              <a:rPr lang="en-US" baseline="0" dirty="0"/>
              <a:t> theories of communication to identify the best model and channel of communication which is appropriate to be used by Tom. Also, the challenges of communication involved will be analyzed and how to overcome them.</a:t>
            </a:r>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3</a:t>
            </a:fld>
            <a:endParaRPr lang="en-US"/>
          </a:p>
        </p:txBody>
      </p:sp>
    </p:spTree>
    <p:extLst>
      <p:ext uri="{BB962C8B-B14F-4D97-AF65-F5344CB8AC3E}">
        <p14:creationId xmlns:p14="http://schemas.microsoft.com/office/powerpoint/2010/main" val="1012466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Any collaborative team process must have effective communication as a foundational component. Effective corporate communication is crucial to daily productivity. Workflows genuinely flow when everyone is aware of their individual roles and responsibilities, as the term implies. It also facilitates feedback concerning performance which is key in decision making. </a:t>
            </a:r>
          </a:p>
        </p:txBody>
      </p:sp>
      <p:sp>
        <p:nvSpPr>
          <p:cNvPr id="4" name="Slide Number Placeholder 3"/>
          <p:cNvSpPr>
            <a:spLocks noGrp="1"/>
          </p:cNvSpPr>
          <p:nvPr>
            <p:ph type="sldNum" sz="quarter" idx="10"/>
          </p:nvPr>
        </p:nvSpPr>
        <p:spPr/>
        <p:txBody>
          <a:bodyPr/>
          <a:lstStyle/>
          <a:p>
            <a:fld id="{34378A42-9DF1-43E9-80F3-D683D6B80D7A}" type="slidenum">
              <a:rPr lang="en-US" smtClean="0"/>
              <a:t>4</a:t>
            </a:fld>
            <a:endParaRPr lang="en-US"/>
          </a:p>
        </p:txBody>
      </p:sp>
    </p:spTree>
    <p:extLst>
      <p:ext uri="{BB962C8B-B14F-4D97-AF65-F5344CB8AC3E}">
        <p14:creationId xmlns:p14="http://schemas.microsoft.com/office/powerpoint/2010/main" val="3218189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Leader create a good example for their teams when they set the bar for communication throughout the organization. These illustrations promote team work, loyalty, and trust. When Tom and  the team talk to each other honestly, the workplace becomes more trustworthy and conflicts can be solved effectively whenever they arise. </a:t>
            </a:r>
            <a:r>
              <a:rPr lang="en-US" baseline="0" dirty="0"/>
              <a:t>With good communication, Tom and the team can also boost their productivity since the team is highly engaged and everyone understand their roles and responsibilities.</a:t>
            </a:r>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5</a:t>
            </a:fld>
            <a:endParaRPr lang="en-US"/>
          </a:p>
        </p:txBody>
      </p:sp>
    </p:spTree>
    <p:extLst>
      <p:ext uri="{BB962C8B-B14F-4D97-AF65-F5344CB8AC3E}">
        <p14:creationId xmlns:p14="http://schemas.microsoft.com/office/powerpoint/2010/main" val="619986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medium, means, manner, or procedure used to send a message to its intended recipient is referred to as a communication channel. However , communication can be lean or rich</a:t>
            </a:r>
            <a:r>
              <a:rPr lang="en-US" baseline="0" dirty="0"/>
              <a:t> according to the </a:t>
            </a:r>
            <a:r>
              <a:rPr lang="en-US" baseline="0" dirty="0" err="1"/>
              <a:t>Lendle</a:t>
            </a:r>
            <a:r>
              <a:rPr lang="en-US" baseline="0" dirty="0"/>
              <a:t>-Draft model channel richness hierarchy (lumen, 2022). </a:t>
            </a:r>
          </a:p>
          <a:p>
            <a:r>
              <a:rPr lang="en-US" dirty="0"/>
              <a:t>According to the theory of media richness, media can disseminate important information. Whether the information will be utilized in ambiguous or uncertain situations affects how well it may be transmitted. Furthermore, the theory states that the level of information richness varies across various mediums or types of communication. Media assets can thus be rated according to how well they can deal with ambiguity or uncertainty</a:t>
            </a:r>
            <a:r>
              <a:rPr lang="en-US" baseline="0" dirty="0"/>
              <a:t> (Sheer, 2020).</a:t>
            </a:r>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8</a:t>
            </a:fld>
            <a:endParaRPr lang="en-US"/>
          </a:p>
        </p:txBody>
      </p:sp>
    </p:spTree>
    <p:extLst>
      <p:ext uri="{BB962C8B-B14F-4D97-AF65-F5344CB8AC3E}">
        <p14:creationId xmlns:p14="http://schemas.microsoft.com/office/powerpoint/2010/main" val="3019353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Shannon weaver model consists of fundamental components like a source, an encoder, a medium, a decoder, a receiver, and noise. It explains how information travels from a sender to a receiver in a linear method. </a:t>
            </a:r>
          </a:p>
          <a:p>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10</a:t>
            </a:fld>
            <a:endParaRPr lang="en-US"/>
          </a:p>
        </p:txBody>
      </p:sp>
    </p:spTree>
    <p:extLst>
      <p:ext uri="{BB962C8B-B14F-4D97-AF65-F5344CB8AC3E}">
        <p14:creationId xmlns:p14="http://schemas.microsoft.com/office/powerpoint/2010/main" val="3118265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a:t>
            </a:r>
            <a:r>
              <a:rPr lang="en-US" baseline="0" dirty="0"/>
              <a:t> on the </a:t>
            </a:r>
            <a:r>
              <a:rPr lang="en-US" baseline="0" dirty="0" err="1"/>
              <a:t>Berlo’s</a:t>
            </a:r>
            <a:r>
              <a:rPr lang="en-US" baseline="0" dirty="0"/>
              <a:t> model, the source encodes the message for the channel used for intended receiver of the message who decodes it. The source or the sender implies the origin of the message. The source transfers massage with the help of communication skills, attitude, knowledge, culture and social system as indicated by </a:t>
            </a:r>
            <a:r>
              <a:rPr lang="en-US" baseline="0" dirty="0" err="1"/>
              <a:t>Muyanga</a:t>
            </a:r>
            <a:r>
              <a:rPr lang="en-US" baseline="0" dirty="0"/>
              <a:t> and </a:t>
            </a:r>
            <a:r>
              <a:rPr lang="en-US" baseline="0" dirty="0" err="1"/>
              <a:t>Phiri</a:t>
            </a:r>
            <a:r>
              <a:rPr lang="en-US" baseline="0" dirty="0"/>
              <a:t>, (2020). Message involves converting the thoughts into word; a process known as encoding (</a:t>
            </a:r>
            <a:r>
              <a:rPr lang="en-US" sz="1200" b="0" i="0" kern="1200" dirty="0" err="1">
                <a:solidFill>
                  <a:schemeClr val="tx1"/>
                </a:solidFill>
                <a:effectLst/>
                <a:latin typeface="+mn-lt"/>
                <a:ea typeface="+mn-ea"/>
                <a:cs typeface="+mn-cs"/>
              </a:rPr>
              <a:t>Schement</a:t>
            </a:r>
            <a:r>
              <a:rPr lang="en-US" sz="1200" b="0" i="0" kern="1200" dirty="0">
                <a:solidFill>
                  <a:schemeClr val="tx1"/>
                </a:solidFill>
                <a:effectLst/>
                <a:latin typeface="+mn-lt"/>
                <a:ea typeface="+mn-ea"/>
                <a:cs typeface="+mn-cs"/>
              </a:rPr>
              <a:t>, 2017). The elements affecting the encoding process of a message are content</a:t>
            </a:r>
            <a:r>
              <a:rPr lang="en-US" sz="1200" b="0" i="0" kern="1200" baseline="0" dirty="0">
                <a:solidFill>
                  <a:schemeClr val="tx1"/>
                </a:solidFill>
                <a:effectLst/>
                <a:latin typeface="+mn-lt"/>
                <a:ea typeface="+mn-ea"/>
                <a:cs typeface="+mn-cs"/>
              </a:rPr>
              <a:t>, treatment, structure and code. Channel denotes the medium  and how the information flow from the source to the receiver. This can be acknowledged through hearing the message, smelling or seeing it. When the message is received, the receiver makes an effort to ascertain what the listener is trying to say and then responds appropriately. The process is referred as Decoding.</a:t>
            </a:r>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11</a:t>
            </a:fld>
            <a:endParaRPr lang="en-US"/>
          </a:p>
        </p:txBody>
      </p:sp>
    </p:spTree>
    <p:extLst>
      <p:ext uri="{BB962C8B-B14F-4D97-AF65-F5344CB8AC3E}">
        <p14:creationId xmlns:p14="http://schemas.microsoft.com/office/powerpoint/2010/main" val="338441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According to the Schramm model, communication involves a sender (also known as the transmitter) and a receiver. A message and a medium via which the message can be transferred are also present (</a:t>
            </a:r>
            <a:r>
              <a:rPr lang="en-US" dirty="0" err="1"/>
              <a:t>Rubtcova</a:t>
            </a:r>
            <a:r>
              <a:rPr lang="en-US" dirty="0"/>
              <a:t> and </a:t>
            </a:r>
            <a:r>
              <a:rPr lang="en-US" dirty="0" err="1"/>
              <a:t>Pavenkov</a:t>
            </a:r>
            <a:r>
              <a:rPr lang="en-US" dirty="0"/>
              <a:t>, 2021). Although the receiver may have a way to provide feedback on the message to ensure that it has been appropriately received and comprehended noise and interference can impair the message's capacity to be clearly understood.</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Because it transforms the notion into information, encoding forms a crucial role in starting the communication process. Decoding is crucial since it aids in message comprehension for the recipient. Communication cannot be considered complete until the sender has heard back from the recipients.</a:t>
            </a:r>
          </a:p>
        </p:txBody>
      </p:sp>
      <p:sp>
        <p:nvSpPr>
          <p:cNvPr id="4" name="Slide Number Placeholder 3"/>
          <p:cNvSpPr>
            <a:spLocks noGrp="1"/>
          </p:cNvSpPr>
          <p:nvPr>
            <p:ph type="sldNum" sz="quarter" idx="10"/>
          </p:nvPr>
        </p:nvSpPr>
        <p:spPr/>
        <p:txBody>
          <a:bodyPr/>
          <a:lstStyle/>
          <a:p>
            <a:fld id="{34378A42-9DF1-43E9-80F3-D683D6B80D7A}" type="slidenum">
              <a:rPr lang="en-US" smtClean="0"/>
              <a:t>12</a:t>
            </a:fld>
            <a:endParaRPr lang="en-US"/>
          </a:p>
        </p:txBody>
      </p:sp>
    </p:spTree>
    <p:extLst>
      <p:ext uri="{BB962C8B-B14F-4D97-AF65-F5344CB8AC3E}">
        <p14:creationId xmlns:p14="http://schemas.microsoft.com/office/powerpoint/2010/main" val="2804640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Tom should use the Shannon and Weaver model of communication since it will help him analyze the linear representation of communication. As a result, the model offers him a framework for investigating the transmission and reception of messages in the Amazon team. The model has the capacity to illuminate how the send messages can become muddled and misunderstood between the transmission and reception of the message in the team</a:t>
            </a:r>
            <a:r>
              <a:rPr lang="en-US" baseline="0" dirty="0"/>
              <a:t> (</a:t>
            </a:r>
            <a:r>
              <a:rPr lang="en-US" dirty="0" err="1"/>
              <a:t>Siebers</a:t>
            </a:r>
            <a:r>
              <a:rPr lang="en-US" dirty="0"/>
              <a:t>,</a:t>
            </a:r>
            <a:r>
              <a:rPr lang="en-US" baseline="0" dirty="0"/>
              <a:t> </a:t>
            </a:r>
            <a:r>
              <a:rPr lang="en-US" dirty="0"/>
              <a:t>2019).</a:t>
            </a:r>
          </a:p>
          <a:p>
            <a:r>
              <a:rPr lang="en-US" dirty="0"/>
              <a:t>Shannon pointed out that reproducing a message sent from one place to another either perfectly or approximately, is the primary problem of communication (Debra,</a:t>
            </a:r>
            <a:r>
              <a:rPr lang="en-US" baseline="0" dirty="0"/>
              <a:t> 2018</a:t>
            </a:r>
            <a:r>
              <a:rPr lang="en-US" dirty="0"/>
              <a:t>). With this mathematical theory of communication Tom would be better able to pinpoint the spots where communication is distorted. This model is useful because it provides a thorough explanation of the notion of "noise." It demonstrates information interruption and aides in identifying communication gaps.</a:t>
            </a:r>
          </a:p>
          <a:p>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13</a:t>
            </a:fld>
            <a:endParaRPr lang="en-US"/>
          </a:p>
        </p:txBody>
      </p:sp>
    </p:spTree>
    <p:extLst>
      <p:ext uri="{BB962C8B-B14F-4D97-AF65-F5344CB8AC3E}">
        <p14:creationId xmlns:p14="http://schemas.microsoft.com/office/powerpoint/2010/main" val="3034476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a:t>
            </a:r>
            <a:r>
              <a:rPr lang="en-US" baseline="0" dirty="0"/>
              <a:t> the project will be involved in three nations (Britain, France and Germany, demographic aspects like diverse culture between the nations can hinder effective communication.  Also, emotions such as fear of job loss and job insecurity can prevent the members from giving their opinions or feedback to the group. When communication is based on mistrust, the members can fail to offer the important details about the project (Kim and Rim, 2019). Overload of information can make the group members miss the important key points about the project. </a:t>
            </a:r>
            <a:endParaRPr lang="en-US" dirty="0"/>
          </a:p>
        </p:txBody>
      </p:sp>
      <p:sp>
        <p:nvSpPr>
          <p:cNvPr id="4" name="Slide Number Placeholder 3"/>
          <p:cNvSpPr>
            <a:spLocks noGrp="1"/>
          </p:cNvSpPr>
          <p:nvPr>
            <p:ph type="sldNum" sz="quarter" idx="10"/>
          </p:nvPr>
        </p:nvSpPr>
        <p:spPr/>
        <p:txBody>
          <a:bodyPr/>
          <a:lstStyle/>
          <a:p>
            <a:fld id="{34378A42-9DF1-43E9-80F3-D683D6B80D7A}" type="slidenum">
              <a:rPr lang="en-US" smtClean="0"/>
              <a:t>14</a:t>
            </a:fld>
            <a:endParaRPr lang="en-US"/>
          </a:p>
        </p:txBody>
      </p:sp>
    </p:spTree>
    <p:extLst>
      <p:ext uri="{BB962C8B-B14F-4D97-AF65-F5344CB8AC3E}">
        <p14:creationId xmlns:p14="http://schemas.microsoft.com/office/powerpoint/2010/main" val="5044852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Prior to communication,  ideas must first be clarified, and the members of the team must also understand its goal and  comprehend the physical and social contexts of communication. The</a:t>
            </a:r>
            <a:r>
              <a:rPr lang="en-US" baseline="0" dirty="0"/>
              <a:t> members should also be</a:t>
            </a:r>
            <a:r>
              <a:rPr lang="en-US" dirty="0"/>
              <a:t> good listeners where</a:t>
            </a:r>
            <a:r>
              <a:rPr lang="en-US" baseline="0" dirty="0"/>
              <a:t> simple terms are used in the communication process</a:t>
            </a:r>
            <a:r>
              <a:rPr lang="en-US" dirty="0"/>
              <a:t>. therefore the first rule of communicating with an audience is to summarize any material or information that has been presented while using straightforward language. The cultural diversity and language should be emphasized.  </a:t>
            </a:r>
          </a:p>
        </p:txBody>
      </p:sp>
      <p:sp>
        <p:nvSpPr>
          <p:cNvPr id="4" name="Slide Number Placeholder 3"/>
          <p:cNvSpPr>
            <a:spLocks noGrp="1"/>
          </p:cNvSpPr>
          <p:nvPr>
            <p:ph type="sldNum" sz="quarter" idx="10"/>
          </p:nvPr>
        </p:nvSpPr>
        <p:spPr/>
        <p:txBody>
          <a:bodyPr/>
          <a:lstStyle/>
          <a:p>
            <a:fld id="{34378A42-9DF1-43E9-80F3-D683D6B80D7A}" type="slidenum">
              <a:rPr lang="en-US" smtClean="0"/>
              <a:t>15</a:t>
            </a:fld>
            <a:endParaRPr lang="en-US"/>
          </a:p>
        </p:txBody>
      </p:sp>
    </p:spTree>
    <p:extLst>
      <p:ext uri="{BB962C8B-B14F-4D97-AF65-F5344CB8AC3E}">
        <p14:creationId xmlns:p14="http://schemas.microsoft.com/office/powerpoint/2010/main" val="17700294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912F79B3-7B98-435F-BA7F-9ED01F4F7B16}"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396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3796579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776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09A7D2F-4F76-4B03-ABBC-9B9589600C4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2285097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09A7D2F-4F76-4B03-ABBC-9B9589600C40}" type="datetimeFigureOut">
              <a:rPr lang="en-GB" smtClean="0"/>
              <a:t>17/11/2022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2F79B3-7B98-435F-BA7F-9ED01F4F7B16}"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22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09A7D2F-4F76-4B03-ABBC-9B9589600C40}" type="datetimeFigureOut">
              <a:rPr lang="en-GB" smtClean="0"/>
              <a:t>17/11/2022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2F79B3-7B98-435F-BA7F-9ED01F4F7B1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279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A7D2F-4F76-4B03-ABBC-9B9589600C40}" type="datetimeFigureOut">
              <a:rPr lang="en-GB" smtClean="0"/>
              <a:t>17/11/2022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742796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09A7D2F-4F76-4B03-ABBC-9B9589600C4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2F79B3-7B98-435F-BA7F-9ED01F4F7B1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7489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09A7D2F-4F76-4B03-ABBC-9B9589600C4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779961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09A7D2F-4F76-4B03-ABBC-9B9589600C40}" type="datetimeFigureOut">
              <a:rPr lang="en-GB" smtClean="0"/>
              <a:t>17/11/2022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1142598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6904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9560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227121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15308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682024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69943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05531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09A7D2F-4F76-4B03-ABBC-9B9589600C40}" type="datetimeFigureOut">
              <a:rPr lang="en-GB" smtClean="0"/>
              <a:t>17/11/2022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2F79B3-7B98-435F-BA7F-9ED01F4F7B16}" type="slidenum">
              <a:rPr lang="en-GB" smtClean="0"/>
              <a:t>‹#›</a:t>
            </a:fld>
            <a:endParaRPr lang="en-GB"/>
          </a:p>
        </p:txBody>
      </p:sp>
    </p:spTree>
    <p:extLst>
      <p:ext uri="{BB962C8B-B14F-4D97-AF65-F5344CB8AC3E}">
        <p14:creationId xmlns:p14="http://schemas.microsoft.com/office/powerpoint/2010/main" val="324855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9A7D2F-4F76-4B03-ABBC-9B9589600C40}" type="datetimeFigureOut">
              <a:rPr lang="en-GB" smtClean="0"/>
              <a:t>17/11/2022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12F79B3-7B98-435F-BA7F-9ED01F4F7B16}" type="slidenum">
              <a:rPr lang="en-GB" smtClean="0"/>
              <a:t>‹#›</a:t>
            </a:fld>
            <a:endParaRPr lang="en-GB"/>
          </a:p>
        </p:txBody>
      </p:sp>
    </p:spTree>
    <p:extLst>
      <p:ext uri="{BB962C8B-B14F-4D97-AF65-F5344CB8AC3E}">
        <p14:creationId xmlns:p14="http://schemas.microsoft.com/office/powerpoint/2010/main" val="2032970010"/>
      </p:ext>
    </p:extLst>
  </p:cSld>
  <p:clrMap bg1="lt1" tx1="dk1" bg2="lt2" tx2="dk2" accent1="accent1" accent2="accent2" accent3="accent3" accent4="accent4" accent5="accent5" accent6="accent6" hlink="hlink" folHlink="folHlink"/>
  <p:sldLayoutIdLst>
    <p:sldLayoutId id="2147484297" r:id="rId1"/>
    <p:sldLayoutId id="2147484298" r:id="rId2"/>
    <p:sldLayoutId id="2147484299" r:id="rId3"/>
    <p:sldLayoutId id="2147484300" r:id="rId4"/>
    <p:sldLayoutId id="2147484301" r:id="rId5"/>
    <p:sldLayoutId id="2147484302" r:id="rId6"/>
    <p:sldLayoutId id="2147484303" r:id="rId7"/>
    <p:sldLayoutId id="2147484304" r:id="rId8"/>
    <p:sldLayoutId id="2147484305" r:id="rId9"/>
    <p:sldLayoutId id="2147484306" r:id="rId10"/>
    <p:sldLayoutId id="2147484307" r:id="rId11"/>
    <p:sldLayoutId id="2147484308" r:id="rId12"/>
    <p:sldLayoutId id="2147484309" r:id="rId13"/>
    <p:sldLayoutId id="2147484310" r:id="rId14"/>
    <p:sldLayoutId id="2147484311" r:id="rId15"/>
    <p:sldLayoutId id="2147484312" r:id="rId16"/>
    <p:sldLayoutId id="2147484313" r:id="rId17"/>
    <p:sldLayoutId id="2147484314" r:id="rId18"/>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pngall.com/communication-png" TargetMode="External"/><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s://en.wikipedia.org/wiki/Communicatio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8.xml"/><Relationship Id="rId5" Type="http://schemas.openxmlformats.org/officeDocument/2006/relationships/hyperlink" Target="https://www.pngall.com/history-png" TargetMode="Externa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11105-59C6-D9A0-F194-8486E4A00245}"/>
              </a:ext>
            </a:extLst>
          </p:cNvPr>
          <p:cNvSpPr>
            <a:spLocks noGrp="1"/>
          </p:cNvSpPr>
          <p:nvPr>
            <p:ph type="title"/>
          </p:nvPr>
        </p:nvSpPr>
        <p:spPr>
          <a:xfrm>
            <a:off x="1055599" y="1055077"/>
            <a:ext cx="2532909" cy="4794578"/>
          </a:xfrm>
        </p:spPr>
        <p:txBody>
          <a:bodyPr vert="horz" lIns="91440" tIns="45720" rIns="91440" bIns="45720" rtlCol="0" anchor="ctr">
            <a:normAutofit/>
          </a:bodyPr>
          <a:lstStyle/>
          <a:p>
            <a:r>
              <a:rPr lang="en-US" sz="1400" b="0" i="0">
                <a:solidFill>
                  <a:srgbClr val="262626"/>
                </a:solidFill>
              </a:rPr>
              <a:t>Effective Team Working and Communication(BMSW4002)</a:t>
            </a:r>
          </a:p>
        </p:txBody>
      </p:sp>
      <p:graphicFrame>
        <p:nvGraphicFramePr>
          <p:cNvPr id="150" name="Text Placeholder 2">
            <a:extLst>
              <a:ext uri="{FF2B5EF4-FFF2-40B4-BE49-F238E27FC236}">
                <a16:creationId xmlns:a16="http://schemas.microsoft.com/office/drawing/2014/main" id="{A99484FF-B470-7C2B-4D27-9BD25226B17F}"/>
              </a:ext>
            </a:extLst>
          </p:cNvPr>
          <p:cNvGraphicFramePr/>
          <p:nvPr>
            <p:extLst>
              <p:ext uri="{D42A27DB-BD31-4B8C-83A1-F6EECF244321}">
                <p14:modId xmlns:p14="http://schemas.microsoft.com/office/powerpoint/2010/main" val="113044068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4999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599" y="1055077"/>
            <a:ext cx="2532909" cy="4794578"/>
          </a:xfrm>
        </p:spPr>
        <p:txBody>
          <a:bodyPr>
            <a:normAutofit/>
          </a:bodyPr>
          <a:lstStyle/>
          <a:p>
            <a:r>
              <a:rPr lang="en-US" b="1">
                <a:solidFill>
                  <a:srgbClr val="262626"/>
                </a:solidFill>
              </a:rPr>
              <a:t>Table of Contents </a:t>
            </a:r>
          </a:p>
        </p:txBody>
      </p:sp>
      <p:graphicFrame>
        <p:nvGraphicFramePr>
          <p:cNvPr id="75" name="Content Placeholder 2">
            <a:extLst>
              <a:ext uri="{FF2B5EF4-FFF2-40B4-BE49-F238E27FC236}">
                <a16:creationId xmlns:a16="http://schemas.microsoft.com/office/drawing/2014/main" id="{5B7FA57D-9FE6-1B98-21B1-4C38C42BB7BE}"/>
              </a:ext>
            </a:extLst>
          </p:cNvPr>
          <p:cNvGraphicFramePr>
            <a:graphicFrameLocks noGrp="1"/>
          </p:cNvGraphicFramePr>
          <p:nvPr>
            <p:ph idx="1"/>
            <p:extLst>
              <p:ext uri="{D42A27DB-BD31-4B8C-83A1-F6EECF244321}">
                <p14:modId xmlns:p14="http://schemas.microsoft.com/office/powerpoint/2010/main" val="3291965167"/>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2975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 </a:t>
            </a:r>
          </a:p>
        </p:txBody>
      </p:sp>
      <p:sp>
        <p:nvSpPr>
          <p:cNvPr id="3" name="Rectangle 2"/>
          <p:cNvSpPr/>
          <p:nvPr/>
        </p:nvSpPr>
        <p:spPr>
          <a:xfrm>
            <a:off x="966537" y="2840649"/>
            <a:ext cx="4247147" cy="2308324"/>
          </a:xfrm>
          <a:prstGeom prst="rect">
            <a:avLst/>
          </a:prstGeom>
        </p:spPr>
        <p:txBody>
          <a:bodyPr wrap="square">
            <a:spAutoFit/>
          </a:bodyPr>
          <a:lstStyle/>
          <a:p>
            <a:pPr marL="342900" indent="-342900">
              <a:buFont typeface="Arial" panose="020B0604020202020204" pitchFamily="34" charset="0"/>
              <a:buChar char="•"/>
            </a:pPr>
            <a:r>
              <a:rPr lang="en-US" sz="1600" dirty="0"/>
              <a:t>Communication is defined as the exchange of information between two or more parties.</a:t>
            </a:r>
          </a:p>
          <a:p>
            <a:pPr marL="342900" indent="-342900">
              <a:buFont typeface="Arial" panose="020B0604020202020204" pitchFamily="34" charset="0"/>
              <a:buChar char="•"/>
            </a:pPr>
            <a:endParaRPr lang="en-US" sz="1600" dirty="0"/>
          </a:p>
          <a:p>
            <a:pPr marL="342900" indent="-342900">
              <a:buFont typeface="Arial" panose="020B0604020202020204" pitchFamily="34" charset="0"/>
              <a:buChar char="•"/>
            </a:pPr>
            <a:r>
              <a:rPr lang="en-US" sz="1600" dirty="0"/>
              <a:t>There are numerous strategies that can be used to improve communication in teams.</a:t>
            </a:r>
          </a:p>
          <a:p>
            <a:pPr marL="342900" indent="-342900">
              <a:buFont typeface="Arial" panose="020B0604020202020204" pitchFamily="34" charset="0"/>
              <a:buChar char="•"/>
            </a:pPr>
            <a:endParaRPr lang="en-US" sz="1600" dirty="0"/>
          </a:p>
          <a:p>
            <a:pPr marL="342900" indent="-342900">
              <a:buFont typeface="Arial" panose="020B0604020202020204" pitchFamily="34" charset="0"/>
              <a:buChar char="•"/>
            </a:pPr>
            <a:r>
              <a:rPr lang="en-US" sz="1600" dirty="0"/>
              <a:t>This presentation will examine the models and channels that can be used by Tom to improve communication relative to the Amazon project</a:t>
            </a:r>
          </a:p>
        </p:txBody>
      </p:sp>
      <p:sp>
        <p:nvSpPr>
          <p:cNvPr id="4" name="Rectangle 3"/>
          <p:cNvSpPr/>
          <p:nvPr/>
        </p:nvSpPr>
        <p:spPr>
          <a:xfrm>
            <a:off x="7419473" y="2464905"/>
            <a:ext cx="1840832" cy="832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Communication</a:t>
            </a:r>
            <a:r>
              <a:rPr lang="en-US" dirty="0"/>
              <a:t> </a:t>
            </a:r>
          </a:p>
        </p:txBody>
      </p:sp>
      <p:sp>
        <p:nvSpPr>
          <p:cNvPr id="5" name="Rectangle 4"/>
          <p:cNvSpPr/>
          <p:nvPr/>
        </p:nvSpPr>
        <p:spPr>
          <a:xfrm>
            <a:off x="7406439" y="3472614"/>
            <a:ext cx="184083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Theories of </a:t>
            </a:r>
            <a:r>
              <a:rPr lang="en-US" sz="1600" dirty="0"/>
              <a:t>communications</a:t>
            </a:r>
          </a:p>
        </p:txBody>
      </p:sp>
      <p:sp>
        <p:nvSpPr>
          <p:cNvPr id="6" name="Rectangle 5"/>
          <p:cNvSpPr/>
          <p:nvPr/>
        </p:nvSpPr>
        <p:spPr>
          <a:xfrm>
            <a:off x="9364578" y="4821905"/>
            <a:ext cx="184083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Channels of </a:t>
            </a:r>
            <a:r>
              <a:rPr lang="en-US" sz="1600" dirty="0"/>
              <a:t>communication</a:t>
            </a:r>
            <a:r>
              <a:rPr lang="en-US" dirty="0"/>
              <a:t> </a:t>
            </a:r>
          </a:p>
        </p:txBody>
      </p:sp>
      <p:sp>
        <p:nvSpPr>
          <p:cNvPr id="7" name="Rectangle 6"/>
          <p:cNvSpPr/>
          <p:nvPr/>
        </p:nvSpPr>
        <p:spPr>
          <a:xfrm>
            <a:off x="5983705" y="4821905"/>
            <a:ext cx="184083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Models of </a:t>
            </a:r>
            <a:r>
              <a:rPr lang="en-US" sz="1600" dirty="0"/>
              <a:t>communication</a:t>
            </a:r>
            <a:r>
              <a:rPr lang="en-US" dirty="0"/>
              <a:t> </a:t>
            </a:r>
          </a:p>
        </p:txBody>
      </p:sp>
      <p:cxnSp>
        <p:nvCxnSpPr>
          <p:cNvPr id="9" name="Straight Arrow Connector 8"/>
          <p:cNvCxnSpPr>
            <a:cxnSpLocks/>
            <a:stCxn id="4" idx="2"/>
            <a:endCxn id="5" idx="0"/>
          </p:cNvCxnSpPr>
          <p:nvPr/>
        </p:nvCxnSpPr>
        <p:spPr>
          <a:xfrm flipH="1">
            <a:off x="8326855" y="3297849"/>
            <a:ext cx="13034" cy="1747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6" idx="0"/>
          </p:cNvCxnSpPr>
          <p:nvPr/>
        </p:nvCxnSpPr>
        <p:spPr>
          <a:xfrm>
            <a:off x="9234236" y="4309700"/>
            <a:ext cx="1050758" cy="5122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7" idx="0"/>
          </p:cNvCxnSpPr>
          <p:nvPr/>
        </p:nvCxnSpPr>
        <p:spPr>
          <a:xfrm flipH="1">
            <a:off x="6904121" y="4387014"/>
            <a:ext cx="515352" cy="4348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517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29140" y="972766"/>
            <a:ext cx="2835464" cy="1254868"/>
          </a:xfrm>
        </p:spPr>
        <p:txBody>
          <a:bodyPr vert="horz" lIns="91440" tIns="45720" rIns="91440" bIns="45720" rtlCol="0" anchor="b">
            <a:normAutofit/>
          </a:bodyPr>
          <a:lstStyle/>
          <a:p>
            <a:r>
              <a:rPr lang="en-US" sz="2800" dirty="0">
                <a:solidFill>
                  <a:srgbClr val="262626"/>
                </a:solidFill>
              </a:rPr>
              <a:t>Functions of communication </a:t>
            </a: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3037" r="8358" b="-1"/>
          <a:stretch/>
        </p:blipFill>
        <p:spPr>
          <a:xfrm>
            <a:off x="5435910" y="1338774"/>
            <a:ext cx="6098041" cy="4129405"/>
          </a:xfrm>
          <a:prstGeom prst="rect">
            <a:avLst/>
          </a:prstGeom>
        </p:spPr>
      </p:pic>
      <p:sp>
        <p:nvSpPr>
          <p:cNvPr id="5" name="Rectangle 4"/>
          <p:cNvSpPr/>
          <p:nvPr/>
        </p:nvSpPr>
        <p:spPr>
          <a:xfrm>
            <a:off x="929141" y="2430471"/>
            <a:ext cx="2835464" cy="3552039"/>
          </a:xfrm>
          <a:prstGeom prst="rect">
            <a:avLst/>
          </a:prstGeom>
        </p:spPr>
        <p:txBody>
          <a:bodyPr vert="horz" lIns="91440" tIns="45720" rIns="91440" bIns="45720" rtlCol="0" anchor="t">
            <a:normAutofit/>
          </a:bodyPr>
          <a:lstStyle/>
          <a:p>
            <a:pPr indent="-228600">
              <a:spcBef>
                <a:spcPct val="20000"/>
              </a:spcBef>
              <a:spcAft>
                <a:spcPts val="600"/>
              </a:spcAft>
              <a:buClr>
                <a:schemeClr val="accent1"/>
              </a:buClr>
              <a:buSzPct val="115000"/>
              <a:buFont typeface="Arial"/>
              <a:buChar char="•"/>
            </a:pPr>
            <a:r>
              <a:rPr lang="en-US">
                <a:solidFill>
                  <a:srgbClr val="262626"/>
                </a:solidFill>
              </a:rPr>
              <a:t>Ring</a:t>
            </a:r>
            <a:r>
              <a:rPr lang="en-US" baseline="0">
                <a:solidFill>
                  <a:srgbClr val="262626"/>
                </a:solidFill>
              </a:rPr>
              <a:t>Central, 2022 </a:t>
            </a:r>
            <a:endParaRPr lang="en-US">
              <a:solidFill>
                <a:srgbClr val="262626"/>
              </a:solidFill>
            </a:endParaRPr>
          </a:p>
        </p:txBody>
      </p:sp>
    </p:spTree>
    <p:extLst>
      <p:ext uri="{BB962C8B-B14F-4D97-AF65-F5344CB8AC3E}">
        <p14:creationId xmlns:p14="http://schemas.microsoft.com/office/powerpoint/2010/main" val="210805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Benefits of communication </a:t>
            </a:r>
          </a:p>
        </p:txBody>
      </p:sp>
      <p:pic>
        <p:nvPicPr>
          <p:cNvPr id="6148" name="Picture 4" descr="https://whatsupusana.com/wp-content/uploads/2017/02/Communications_Feature_16x9-0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054" y="2695073"/>
            <a:ext cx="6509084"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938183" y="2695073"/>
            <a:ext cx="3251185" cy="3323987"/>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dirty="0">
                <a:latin typeface="Times New Roman" panose="02020603050405020304" pitchFamily="18" charset="0"/>
              </a:rPr>
              <a:t>Promotes trust and offers a better way to solve conflict </a:t>
            </a:r>
          </a:p>
          <a:p>
            <a:pPr marL="285750" indent="-285750">
              <a:lnSpc>
                <a:spcPct val="150000"/>
              </a:lnSpc>
              <a:buFont typeface="Arial" panose="020B0604020202020204" pitchFamily="34" charset="0"/>
              <a:buChar char="•"/>
            </a:pPr>
            <a:r>
              <a:rPr lang="en-US" sz="2000" dirty="0">
                <a:latin typeface="Times New Roman" panose="02020603050405020304" pitchFamily="18" charset="0"/>
              </a:rPr>
              <a:t>Promotes professionalism </a:t>
            </a:r>
          </a:p>
          <a:p>
            <a:pPr marL="285750" indent="-285750">
              <a:lnSpc>
                <a:spcPct val="150000"/>
              </a:lnSpc>
              <a:buFont typeface="Arial" panose="020B0604020202020204" pitchFamily="34" charset="0"/>
              <a:buChar char="•"/>
            </a:pPr>
            <a:r>
              <a:rPr lang="en-US" sz="2000" dirty="0">
                <a:latin typeface="Times New Roman" panose="02020603050405020304" pitchFamily="18" charset="0"/>
              </a:rPr>
              <a:t>Better team engagement</a:t>
            </a:r>
          </a:p>
          <a:p>
            <a:pPr marL="285750" indent="-285750">
              <a:lnSpc>
                <a:spcPct val="150000"/>
              </a:lnSpc>
              <a:buFont typeface="Arial" panose="020B0604020202020204" pitchFamily="34" charset="0"/>
              <a:buChar char="•"/>
            </a:pPr>
            <a:r>
              <a:rPr lang="en-US" sz="2000" dirty="0">
                <a:latin typeface="Times New Roman" panose="02020603050405020304" pitchFamily="18" charset="0"/>
              </a:rPr>
              <a:t>Teamwork is improved </a:t>
            </a:r>
          </a:p>
          <a:p>
            <a:pPr marL="285750" indent="-285750">
              <a:lnSpc>
                <a:spcPct val="150000"/>
              </a:lnSpc>
              <a:buFont typeface="Arial" panose="020B0604020202020204" pitchFamily="34" charset="0"/>
              <a:buChar char="•"/>
            </a:pPr>
            <a:r>
              <a:rPr lang="en-US" sz="2000" dirty="0"/>
              <a:t>Promotes team loyalty </a:t>
            </a:r>
          </a:p>
          <a:p>
            <a:pPr marL="285750" indent="-285750">
              <a:lnSpc>
                <a:spcPct val="150000"/>
              </a:lnSpc>
              <a:buFont typeface="Arial" panose="020B0604020202020204" pitchFamily="34" charset="0"/>
              <a:buChar char="•"/>
            </a:pPr>
            <a:r>
              <a:rPr lang="en-US" sz="2000" dirty="0"/>
              <a:t>Promotes productivity</a:t>
            </a:r>
          </a:p>
        </p:txBody>
      </p:sp>
      <p:sp>
        <p:nvSpPr>
          <p:cNvPr id="4" name="Rectangle 3"/>
          <p:cNvSpPr/>
          <p:nvPr/>
        </p:nvSpPr>
        <p:spPr>
          <a:xfrm>
            <a:off x="5245429" y="5616242"/>
            <a:ext cx="1196033" cy="468718"/>
          </a:xfrm>
          <a:prstGeom prst="rect">
            <a:avLst/>
          </a:prstGeom>
        </p:spPr>
        <p:txBody>
          <a:bodyPr wrap="none">
            <a:spAutoFit/>
          </a:bodyPr>
          <a:lstStyle/>
          <a:p>
            <a:pPr>
              <a:lnSpc>
                <a:spcPct val="150000"/>
              </a:lnSpc>
            </a:pPr>
            <a:r>
              <a:rPr lang="en-US" dirty="0"/>
              <a:t>Yuen, 2017</a:t>
            </a:r>
          </a:p>
        </p:txBody>
      </p:sp>
    </p:spTree>
    <p:extLst>
      <p:ext uri="{BB962C8B-B14F-4D97-AF65-F5344CB8AC3E}">
        <p14:creationId xmlns:p14="http://schemas.microsoft.com/office/powerpoint/2010/main" val="364209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BE421-B146-0963-F71F-D5AB4479DF25}"/>
              </a:ext>
            </a:extLst>
          </p:cNvPr>
          <p:cNvSpPr>
            <a:spLocks noGrp="1"/>
          </p:cNvSpPr>
          <p:nvPr>
            <p:ph type="title"/>
          </p:nvPr>
        </p:nvSpPr>
        <p:spPr/>
        <p:txBody>
          <a:bodyPr>
            <a:normAutofit/>
          </a:bodyPr>
          <a:lstStyle/>
          <a:p>
            <a:r>
              <a:rPr lang="en-GB">
                <a:solidFill>
                  <a:srgbClr val="262626"/>
                </a:solidFill>
              </a:rPr>
              <a:t>How does this benefit amazon</a:t>
            </a:r>
          </a:p>
        </p:txBody>
      </p:sp>
      <p:graphicFrame>
        <p:nvGraphicFramePr>
          <p:cNvPr id="78" name="Content Placeholder 2">
            <a:extLst>
              <a:ext uri="{FF2B5EF4-FFF2-40B4-BE49-F238E27FC236}">
                <a16:creationId xmlns:a16="http://schemas.microsoft.com/office/drawing/2014/main" id="{F55630EE-B88E-FCC2-DE2F-4E5B6B32286D}"/>
              </a:ext>
            </a:extLst>
          </p:cNvPr>
          <p:cNvGraphicFramePr>
            <a:graphicFrameLocks noGrp="1"/>
          </p:cNvGraphicFramePr>
          <p:nvPr>
            <p:ph idx="1"/>
            <p:extLst>
              <p:ext uri="{D42A27DB-BD31-4B8C-83A1-F6EECF244321}">
                <p14:modId xmlns:p14="http://schemas.microsoft.com/office/powerpoint/2010/main" val="312048068"/>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4798821"/>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73BD7-9F28-6DFF-4529-C10DDD9FCC16}"/>
              </a:ext>
            </a:extLst>
          </p:cNvPr>
          <p:cNvSpPr>
            <a:spLocks noGrp="1"/>
          </p:cNvSpPr>
          <p:nvPr>
            <p:ph type="title"/>
          </p:nvPr>
        </p:nvSpPr>
        <p:spPr/>
        <p:txBody>
          <a:bodyPr>
            <a:normAutofit/>
          </a:bodyPr>
          <a:lstStyle/>
          <a:p>
            <a:r>
              <a:rPr lang="en-GB" sz="2800" dirty="0"/>
              <a:t>Channels of communications</a:t>
            </a:r>
          </a:p>
        </p:txBody>
      </p:sp>
      <p:sp>
        <p:nvSpPr>
          <p:cNvPr id="4" name="Content Placeholder 3">
            <a:extLst>
              <a:ext uri="{FF2B5EF4-FFF2-40B4-BE49-F238E27FC236}">
                <a16:creationId xmlns:a16="http://schemas.microsoft.com/office/drawing/2014/main" id="{1DD54F4C-68A3-7738-6744-CF9CC4A80952}"/>
              </a:ext>
            </a:extLst>
          </p:cNvPr>
          <p:cNvSpPr>
            <a:spLocks noGrp="1"/>
          </p:cNvSpPr>
          <p:nvPr>
            <p:ph sz="half" idx="2"/>
          </p:nvPr>
        </p:nvSpPr>
        <p:spPr>
          <a:xfrm>
            <a:off x="1295402" y="2356700"/>
            <a:ext cx="4718304" cy="3846137"/>
          </a:xfrm>
        </p:spPr>
        <p:txBody>
          <a:bodyPr>
            <a:normAutofit/>
          </a:bodyPr>
          <a:lstStyle/>
          <a:p>
            <a:pPr>
              <a:buFont typeface="Wingdings" panose="05000000000000000000" pitchFamily="2" charset="2"/>
              <a:buChar char="§"/>
            </a:pPr>
            <a:r>
              <a:rPr lang="en-GB" sz="1800" dirty="0"/>
              <a:t>Face to face</a:t>
            </a:r>
          </a:p>
          <a:p>
            <a:pPr>
              <a:buFont typeface="Wingdings" panose="05000000000000000000" pitchFamily="2" charset="2"/>
              <a:buChar char="§"/>
            </a:pPr>
            <a:r>
              <a:rPr lang="en-GB" sz="1800" dirty="0"/>
              <a:t>Video conferencing (teams, </a:t>
            </a:r>
            <a:r>
              <a:rPr lang="en-GB" sz="1800" dirty="0" err="1"/>
              <a:t>whatSAPP</a:t>
            </a:r>
            <a:r>
              <a:rPr lang="en-GB" sz="1800" dirty="0"/>
              <a:t>, Skype)</a:t>
            </a:r>
          </a:p>
          <a:p>
            <a:pPr>
              <a:buFont typeface="Wingdings" panose="05000000000000000000" pitchFamily="2" charset="2"/>
              <a:buChar char="§"/>
            </a:pPr>
            <a:r>
              <a:rPr lang="en-GB" sz="1800" dirty="0"/>
              <a:t>Audio conferencing ( telephone, radio, microphones)</a:t>
            </a:r>
          </a:p>
          <a:p>
            <a:pPr>
              <a:buFont typeface="Wingdings" panose="05000000000000000000" pitchFamily="2" charset="2"/>
              <a:buChar char="§"/>
            </a:pPr>
            <a:r>
              <a:rPr lang="en-GB" sz="1800" dirty="0"/>
              <a:t>Emails</a:t>
            </a:r>
          </a:p>
          <a:p>
            <a:pPr>
              <a:buFont typeface="Wingdings" panose="05000000000000000000" pitchFamily="2" charset="2"/>
              <a:buChar char="§"/>
            </a:pPr>
            <a:r>
              <a:rPr lang="en-GB" sz="1800" dirty="0"/>
              <a:t>Letters and memos</a:t>
            </a:r>
          </a:p>
          <a:p>
            <a:pPr>
              <a:buFont typeface="Wingdings" panose="05000000000000000000" pitchFamily="2" charset="2"/>
              <a:buChar char="§"/>
            </a:pPr>
            <a:r>
              <a:rPr lang="en-GB" sz="1800" dirty="0"/>
              <a:t>Spreadsheets</a:t>
            </a:r>
          </a:p>
          <a:p>
            <a:pPr>
              <a:buFont typeface="Wingdings" panose="05000000000000000000" pitchFamily="2" charset="2"/>
              <a:buChar char="§"/>
            </a:pPr>
            <a:r>
              <a:rPr lang="en-GB" sz="1800" dirty="0"/>
              <a:t>Blogs</a:t>
            </a:r>
          </a:p>
          <a:p>
            <a:pPr>
              <a:buFont typeface="Wingdings" panose="05000000000000000000" pitchFamily="2" charset="2"/>
              <a:buChar char="§"/>
            </a:pPr>
            <a:r>
              <a:rPr lang="en-GB" sz="1800" dirty="0"/>
              <a:t>Messaging and chat groups</a:t>
            </a:r>
          </a:p>
          <a:p>
            <a:pPr marL="0" indent="0">
              <a:buNone/>
            </a:pPr>
            <a:endParaRPr lang="en-GB" sz="1800" dirty="0"/>
          </a:p>
          <a:p>
            <a:pPr>
              <a:buFont typeface="Wingdings" panose="05000000000000000000" pitchFamily="2" charset="2"/>
              <a:buChar char="§"/>
            </a:pPr>
            <a:endParaRPr lang="en-GB" sz="1800" dirty="0"/>
          </a:p>
          <a:p>
            <a:pPr>
              <a:buFont typeface="Wingdings" panose="05000000000000000000" pitchFamily="2" charset="2"/>
              <a:buChar char="§"/>
            </a:pPr>
            <a:endParaRPr lang="en-GB" sz="1800" dirty="0"/>
          </a:p>
          <a:p>
            <a:pPr>
              <a:buFont typeface="Wingdings" panose="05000000000000000000" pitchFamily="2" charset="2"/>
              <a:buChar char="§"/>
            </a:pPr>
            <a:endParaRPr lang="en-GB" dirty="0"/>
          </a:p>
        </p:txBody>
      </p:sp>
      <p:pic>
        <p:nvPicPr>
          <p:cNvPr id="8" name="Content Placeholder 7" descr="Graphical user interface">
            <a:extLst>
              <a:ext uri="{FF2B5EF4-FFF2-40B4-BE49-F238E27FC236}">
                <a16:creationId xmlns:a16="http://schemas.microsoft.com/office/drawing/2014/main" id="{C4AE5A1F-D2A3-3D5A-B9B2-1B853C632FB3}"/>
              </a:ext>
              <a:ext uri="{C183D7F6-B498-43B3-948B-1728B52AA6E4}">
                <adec:decorative xmlns:adec="http://schemas.microsoft.com/office/drawing/2017/decorative" val="0"/>
              </a:ext>
            </a:extLst>
          </p:cNvPr>
          <p:cNvPicPr>
            <a:picLocks noGrp="1" noChangeAspect="1"/>
          </p:cNvPicPr>
          <p:nvPr>
            <p:ph sz="quarter" idx="4"/>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76845" y="2714921"/>
            <a:ext cx="4333661" cy="3160418"/>
          </a:xfrm>
        </p:spPr>
      </p:pic>
    </p:spTree>
    <p:extLst>
      <p:ext uri="{BB962C8B-B14F-4D97-AF65-F5344CB8AC3E}">
        <p14:creationId xmlns:p14="http://schemas.microsoft.com/office/powerpoint/2010/main" val="2809410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944" y="737010"/>
            <a:ext cx="10655966" cy="1303865"/>
          </a:xfrm>
        </p:spPr>
        <p:txBody>
          <a:bodyPr>
            <a:normAutofit/>
          </a:bodyPr>
          <a:lstStyle/>
          <a:p>
            <a:r>
              <a:rPr lang="en-US" sz="3600" b="1" dirty="0"/>
              <a:t>Channels of communication(</a:t>
            </a:r>
            <a:r>
              <a:rPr lang="en-US" sz="3600" b="1" dirty="0" err="1"/>
              <a:t>Lendle</a:t>
            </a:r>
            <a:r>
              <a:rPr lang="en-US" sz="3600" b="1" dirty="0"/>
              <a:t>-Daft theory)</a:t>
            </a:r>
          </a:p>
        </p:txBody>
      </p:sp>
      <p:pic>
        <p:nvPicPr>
          <p:cNvPr id="3074" name="Picture 2" descr="A graphic showing richer, more effective communication media at the top of a two-way arrow and leaner, less effective media toward the bottom. The order from richer to leaner is face-to-face; video conferencing; telephone; 2-way radio; written, addressed documents; and unaddressed document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12831" y="2285999"/>
            <a:ext cx="5029200" cy="34530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906126" y="5739064"/>
            <a:ext cx="4668254" cy="610232"/>
          </a:xfrm>
          <a:prstGeom prst="rect">
            <a:avLst/>
          </a:prstGeom>
        </p:spPr>
        <p:txBody>
          <a:bodyPr wrap="square">
            <a:spAutoFit/>
          </a:bodyPr>
          <a:lstStyle/>
          <a:p>
            <a:pPr>
              <a:lnSpc>
                <a:spcPct val="107000"/>
              </a:lnSpc>
              <a:spcAft>
                <a:spcPts val="800"/>
              </a:spcAft>
            </a:pPr>
            <a:r>
              <a:rPr lang="en-US" sz="1600" dirty="0">
                <a:latin typeface="Calibri" panose="020F0502020204030204" pitchFamily="34" charset="0"/>
                <a:ea typeface="Calibri" panose="020F0502020204030204" pitchFamily="34" charset="0"/>
                <a:cs typeface="Times New Roman" panose="02020603050405020304" pitchFamily="18" charset="0"/>
              </a:rPr>
              <a:t>Different channels of communication have different levels of richness  (</a:t>
            </a:r>
            <a:r>
              <a:rPr lang="en-US" sz="1600" dirty="0"/>
              <a:t>lumen, 2022)</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786064" y="2722587"/>
            <a:ext cx="5783178" cy="3139321"/>
          </a:xfrm>
          <a:prstGeom prst="rect">
            <a:avLst/>
          </a:prstGeom>
        </p:spPr>
        <p:txBody>
          <a:bodyPr wrap="square">
            <a:spAutoFit/>
          </a:bodyPr>
          <a:lstStyle/>
          <a:p>
            <a:pPr marL="285750" indent="-285750">
              <a:buFont typeface="Arial" panose="020B0604020202020204" pitchFamily="34" charset="0"/>
              <a:buChar char="•"/>
            </a:pPr>
            <a:r>
              <a:rPr lang="en-US" dirty="0"/>
              <a:t>The three primary channels of communication are:</a:t>
            </a:r>
          </a:p>
          <a:p>
            <a:pPr marL="742950" lvl="1" indent="-285750">
              <a:buFont typeface="Arial" panose="020B0604020202020204" pitchFamily="34" charset="0"/>
              <a:buChar char="•"/>
            </a:pPr>
            <a:r>
              <a:rPr lang="en-US" dirty="0"/>
              <a:t>Spoken or oral, </a:t>
            </a:r>
          </a:p>
          <a:p>
            <a:pPr marL="742950" lvl="1" indent="-285750">
              <a:buFont typeface="Arial" panose="020B0604020202020204" pitchFamily="34" charset="0"/>
              <a:buChar char="•"/>
            </a:pPr>
            <a:r>
              <a:rPr lang="en-US" dirty="0"/>
              <a:t>written (in hard copy print or digital versions), and</a:t>
            </a:r>
          </a:p>
          <a:p>
            <a:pPr marL="742950" lvl="1" indent="-285750">
              <a:buFont typeface="Arial" panose="020B0604020202020204" pitchFamily="34" charset="0"/>
              <a:buChar char="•"/>
            </a:pPr>
            <a:r>
              <a:rPr lang="en-US" dirty="0"/>
              <a:t>Electronic and multimedia. </a:t>
            </a:r>
          </a:p>
          <a:p>
            <a:pPr marL="285750" indent="-285750">
              <a:buFont typeface="Arial" panose="020B0604020202020204" pitchFamily="34" charset="0"/>
              <a:buChar char="•"/>
            </a:pPr>
            <a:r>
              <a:rPr lang="en-US" dirty="0"/>
              <a:t>Communications through these channels can be formal, informal, or unofficial</a:t>
            </a:r>
          </a:p>
          <a:p>
            <a:pPr marL="285750" indent="-285750">
              <a:buFont typeface="Arial" panose="020B0604020202020204" pitchFamily="34" charset="0"/>
              <a:buChar char="•"/>
            </a:pPr>
            <a:r>
              <a:rPr lang="en-US" dirty="0"/>
              <a:t>Based on the Amazon’s case study. Tom should use electronic and multimedia channel of communication due to its richness.</a:t>
            </a:r>
          </a:p>
          <a:p>
            <a:pPr marL="285750" indent="-285750">
              <a:buFont typeface="Arial" panose="020B0604020202020204" pitchFamily="34" charset="0"/>
              <a:buChar char="•"/>
            </a:pPr>
            <a:r>
              <a:rPr lang="en-US" dirty="0"/>
              <a:t>The channel can help Tom communicate with teams from different geographical locations</a:t>
            </a:r>
          </a:p>
        </p:txBody>
      </p:sp>
    </p:spTree>
    <p:extLst>
      <p:ext uri="{BB962C8B-B14F-4D97-AF65-F5344CB8AC3E}">
        <p14:creationId xmlns:p14="http://schemas.microsoft.com/office/powerpoint/2010/main" val="2318531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CBD493-90C2-2596-21C8-6D9BD0A1477D}"/>
              </a:ext>
            </a:extLst>
          </p:cNvPr>
          <p:cNvPicPr>
            <a:picLocks noChangeAspect="1"/>
          </p:cNvPicPr>
          <p:nvPr/>
        </p:nvPicPr>
        <p:blipFill>
          <a:blip r:embed="rId2"/>
          <a:stretch>
            <a:fillRect/>
          </a:stretch>
        </p:blipFill>
        <p:spPr>
          <a:xfrm>
            <a:off x="1242969" y="643467"/>
            <a:ext cx="9706061" cy="4873234"/>
          </a:xfrm>
          <a:prstGeom prst="rect">
            <a:avLst/>
          </a:prstGeom>
        </p:spPr>
      </p:pic>
    </p:spTree>
    <p:extLst>
      <p:ext uri="{BB962C8B-B14F-4D97-AF65-F5344CB8AC3E}">
        <p14:creationId xmlns:p14="http://schemas.microsoft.com/office/powerpoint/2010/main" val="3072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Shannon-Weaver model of communication</a:t>
            </a:r>
          </a:p>
        </p:txBody>
      </p:sp>
      <p:sp>
        <p:nvSpPr>
          <p:cNvPr id="3" name="Rectangle 2"/>
          <p:cNvSpPr/>
          <p:nvPr/>
        </p:nvSpPr>
        <p:spPr>
          <a:xfrm>
            <a:off x="252662" y="1890100"/>
            <a:ext cx="5710991" cy="646331"/>
          </a:xfrm>
          <a:prstGeom prst="rect">
            <a:avLst/>
          </a:prstGeom>
        </p:spPr>
        <p:txBody>
          <a:bodyPr wrap="square">
            <a:spAutoFit/>
          </a:bodyPr>
          <a:lstStyle/>
          <a:p>
            <a:pPr lvl="1"/>
            <a:endParaRPr lang="en-US" dirty="0"/>
          </a:p>
          <a:p>
            <a:pPr lvl="1"/>
            <a:endParaRPr lang="en-US" dirty="0"/>
          </a:p>
        </p:txBody>
      </p:sp>
      <p:sp>
        <p:nvSpPr>
          <p:cNvPr id="6" name="Rectangle 5"/>
          <p:cNvSpPr/>
          <p:nvPr/>
        </p:nvSpPr>
        <p:spPr>
          <a:xfrm>
            <a:off x="10010790" y="5850743"/>
            <a:ext cx="1708460" cy="369332"/>
          </a:xfrm>
          <a:prstGeom prst="rect">
            <a:avLst/>
          </a:prstGeom>
        </p:spPr>
        <p:txBody>
          <a:bodyPr wrap="square">
            <a:spAutoFit/>
          </a:bodyPr>
          <a:lstStyle/>
          <a:p>
            <a:r>
              <a:rPr lang="en-US" dirty="0"/>
              <a:t>Kubota, 2019</a:t>
            </a:r>
          </a:p>
        </p:txBody>
      </p:sp>
      <p:sp>
        <p:nvSpPr>
          <p:cNvPr id="7" name="Rectangle 6"/>
          <p:cNvSpPr/>
          <p:nvPr/>
        </p:nvSpPr>
        <p:spPr>
          <a:xfrm>
            <a:off x="737935" y="2138787"/>
            <a:ext cx="4981729" cy="3816429"/>
          </a:xfrm>
          <a:prstGeom prst="rect">
            <a:avLst/>
          </a:prstGeom>
        </p:spPr>
        <p:txBody>
          <a:bodyPr wrap="square">
            <a:spAutoFit/>
          </a:bodyPr>
          <a:lstStyle/>
          <a:p>
            <a:endParaRPr lang="en-US" sz="1600" dirty="0">
              <a:latin typeface="+mj-lt"/>
            </a:endParaRPr>
          </a:p>
          <a:p>
            <a:pPr algn="ctr"/>
            <a:r>
              <a:rPr lang="en-US" sz="1600" b="1" dirty="0">
                <a:solidFill>
                  <a:schemeClr val="accent6">
                    <a:lumMod val="50000"/>
                  </a:schemeClr>
                </a:solidFill>
                <a:latin typeface="+mj-lt"/>
              </a:rPr>
              <a:t>Components</a:t>
            </a:r>
            <a:r>
              <a:rPr lang="en-US" sz="1600" b="1" u="sng" dirty="0">
                <a:solidFill>
                  <a:schemeClr val="accent6">
                    <a:lumMod val="50000"/>
                  </a:schemeClr>
                </a:solidFill>
                <a:latin typeface="+mj-lt"/>
              </a:rPr>
              <a:t> </a:t>
            </a:r>
          </a:p>
          <a:p>
            <a:pPr lvl="1"/>
            <a:r>
              <a:rPr lang="en-US" sz="1400" b="1" i="1" dirty="0"/>
              <a:t>Source of information:</a:t>
            </a:r>
            <a:r>
              <a:rPr lang="en-US" sz="1400" dirty="0"/>
              <a:t> Generates messages</a:t>
            </a:r>
          </a:p>
          <a:p>
            <a:pPr lvl="1"/>
            <a:endParaRPr lang="en-US" sz="1400" dirty="0"/>
          </a:p>
          <a:p>
            <a:pPr lvl="1"/>
            <a:r>
              <a:rPr lang="en-US" sz="1400" b="1" i="1" dirty="0"/>
              <a:t>Transmitter</a:t>
            </a:r>
            <a:r>
              <a:rPr lang="en-US" sz="1400" dirty="0"/>
              <a:t>: Creates signals from the message through encoding process </a:t>
            </a:r>
          </a:p>
          <a:p>
            <a:pPr lvl="1"/>
            <a:endParaRPr lang="en-US" sz="1400" dirty="0"/>
          </a:p>
          <a:p>
            <a:pPr lvl="1"/>
            <a:r>
              <a:rPr lang="en-US" sz="1400" b="1" i="1" dirty="0"/>
              <a:t>Channel: </a:t>
            </a:r>
            <a:r>
              <a:rPr lang="en-US" sz="1400" dirty="0"/>
              <a:t>The medium over which signals are transmitted.</a:t>
            </a:r>
          </a:p>
          <a:p>
            <a:pPr lvl="1"/>
            <a:endParaRPr lang="en-US" sz="1400" dirty="0"/>
          </a:p>
          <a:p>
            <a:pPr lvl="1"/>
            <a:r>
              <a:rPr lang="en-US" sz="1400" b="1" i="1" dirty="0"/>
              <a:t>Receiver:</a:t>
            </a:r>
            <a:r>
              <a:rPr lang="en-US" sz="1400" dirty="0"/>
              <a:t> “Decodes" (reconstructs) the message received from the signal</a:t>
            </a:r>
          </a:p>
          <a:p>
            <a:pPr lvl="1"/>
            <a:endParaRPr lang="en-US" sz="1400" dirty="0"/>
          </a:p>
          <a:p>
            <a:pPr lvl="1"/>
            <a:r>
              <a:rPr lang="en-US" sz="1400" b="1" i="1" dirty="0"/>
              <a:t>Destination: </a:t>
            </a:r>
            <a:r>
              <a:rPr lang="en-US" sz="1400" dirty="0"/>
              <a:t>The place the message is delivered</a:t>
            </a:r>
          </a:p>
          <a:p>
            <a:pPr lvl="1"/>
            <a:endParaRPr lang="en-US" sz="1400" dirty="0"/>
          </a:p>
          <a:p>
            <a:pPr lvl="1"/>
            <a:r>
              <a:rPr lang="en-US" sz="1400" b="1" i="1" dirty="0"/>
              <a:t>Noise: </a:t>
            </a:r>
            <a:r>
              <a:rPr lang="en-US" sz="1400" dirty="0"/>
              <a:t>This component, is a dysfunctional factor. It is the disruption to the message's path through the medium that could cause the signal received to deviate from the signal sent.</a:t>
            </a:r>
          </a:p>
        </p:txBody>
      </p:sp>
      <p:pic>
        <p:nvPicPr>
          <p:cNvPr id="11" name="Picture 10">
            <a:extLst>
              <a:ext uri="{FF2B5EF4-FFF2-40B4-BE49-F238E27FC236}">
                <a16:creationId xmlns:a16="http://schemas.microsoft.com/office/drawing/2014/main" id="{923DE3F7-A27F-4896-DAC2-94392CF08F77}"/>
              </a:ext>
            </a:extLst>
          </p:cNvPr>
          <p:cNvPicPr>
            <a:picLocks noChangeAspect="1"/>
          </p:cNvPicPr>
          <p:nvPr/>
        </p:nvPicPr>
        <p:blipFill>
          <a:blip r:embed="rId3"/>
          <a:stretch>
            <a:fillRect/>
          </a:stretch>
        </p:blipFill>
        <p:spPr>
          <a:xfrm>
            <a:off x="5719664" y="2640562"/>
            <a:ext cx="6232850" cy="3243769"/>
          </a:xfrm>
          <a:prstGeom prst="rect">
            <a:avLst/>
          </a:prstGeom>
        </p:spPr>
      </p:pic>
    </p:spTree>
    <p:extLst>
      <p:ext uri="{BB962C8B-B14F-4D97-AF65-F5344CB8AC3E}">
        <p14:creationId xmlns:p14="http://schemas.microsoft.com/office/powerpoint/2010/main" val="3292778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916" y="553453"/>
            <a:ext cx="8771021" cy="855469"/>
          </a:xfrm>
        </p:spPr>
        <p:txBody>
          <a:bodyPr>
            <a:normAutofit fontScale="90000"/>
          </a:bodyPr>
          <a:lstStyle/>
          <a:p>
            <a:br>
              <a:rPr lang="en-US" dirty="0"/>
            </a:br>
            <a:br>
              <a:rPr lang="en-US" b="1" dirty="0"/>
            </a:br>
            <a:r>
              <a:rPr lang="en-US" b="1" dirty="0" err="1"/>
              <a:t>Berlo’s</a:t>
            </a:r>
            <a:r>
              <a:rPr lang="en-US" b="1" dirty="0"/>
              <a:t> model of communication </a:t>
            </a:r>
            <a:br>
              <a:rPr lang="en-US" dirty="0"/>
            </a:br>
            <a:endParaRPr lang="en-US" dirty="0"/>
          </a:p>
        </p:txBody>
      </p:sp>
      <p:sp>
        <p:nvSpPr>
          <p:cNvPr id="4" name="Rectangle 3"/>
          <p:cNvSpPr/>
          <p:nvPr/>
        </p:nvSpPr>
        <p:spPr>
          <a:xfrm>
            <a:off x="7303168" y="2388640"/>
            <a:ext cx="4343400" cy="2862194"/>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Postulates the Sender-Message-Channel-Receiver (SMCR) model of communication.</a:t>
            </a:r>
          </a:p>
          <a:p>
            <a:pPr marL="285750" indent="-285750">
              <a:lnSpc>
                <a:spcPct val="107000"/>
              </a:lnSpc>
              <a:spcAft>
                <a:spcPts val="8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The factors that affect communication are described at every stage</a:t>
            </a:r>
          </a:p>
          <a:p>
            <a:pPr marL="285750" indent="-285750">
              <a:lnSpc>
                <a:spcPct val="107000"/>
              </a:lnSpc>
              <a:spcAft>
                <a:spcPts val="8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The model emphasizes encoding and decoding </a:t>
            </a:r>
          </a:p>
          <a:p>
            <a:pPr marL="285750" indent="-285750">
              <a:lnSpc>
                <a:spcPct val="107000"/>
              </a:lnSpc>
              <a:spcAft>
                <a:spcPts val="8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The 4 components that affect communication are sender, message, channels and receiver.</a:t>
            </a:r>
          </a:p>
          <a:p>
            <a:pPr marL="285750" indent="-285750">
              <a:lnSpc>
                <a:spcPct val="107000"/>
              </a:lnSpc>
              <a:spcAft>
                <a:spcPts val="8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As indicated, each component is influenced by several factors </a:t>
            </a:r>
          </a:p>
        </p:txBody>
      </p:sp>
      <p:sp>
        <p:nvSpPr>
          <p:cNvPr id="5" name="Rectangle 4"/>
          <p:cNvSpPr/>
          <p:nvPr/>
        </p:nvSpPr>
        <p:spPr>
          <a:xfrm>
            <a:off x="3706939" y="5975502"/>
            <a:ext cx="2813591" cy="369332"/>
          </a:xfrm>
          <a:prstGeom prst="rect">
            <a:avLst/>
          </a:prstGeom>
        </p:spPr>
        <p:txBody>
          <a:bodyPr wrap="none">
            <a:spAutoFit/>
          </a:bodyPr>
          <a:lstStyle/>
          <a:p>
            <a:r>
              <a:rPr lang="en-US" b="0" i="0" dirty="0" err="1">
                <a:solidFill>
                  <a:srgbClr val="222222"/>
                </a:solidFill>
                <a:effectLst/>
                <a:latin typeface="Arial" panose="020B0604020202020204" pitchFamily="34" charset="0"/>
              </a:rPr>
              <a:t>Muyanga</a:t>
            </a:r>
            <a:r>
              <a:rPr lang="en-US" b="0" i="0" dirty="0">
                <a:solidFill>
                  <a:srgbClr val="222222"/>
                </a:solidFill>
                <a:effectLst/>
                <a:latin typeface="Arial" panose="020B0604020202020204" pitchFamily="34" charset="0"/>
              </a:rPr>
              <a:t> and </a:t>
            </a:r>
            <a:r>
              <a:rPr lang="en-US" b="0" i="0" dirty="0" err="1">
                <a:solidFill>
                  <a:srgbClr val="222222"/>
                </a:solidFill>
                <a:effectLst/>
                <a:latin typeface="Arial" panose="020B0604020202020204" pitchFamily="34" charset="0"/>
              </a:rPr>
              <a:t>Phiri</a:t>
            </a:r>
            <a:r>
              <a:rPr lang="en-US" b="0" i="0" dirty="0">
                <a:solidFill>
                  <a:srgbClr val="222222"/>
                </a:solidFill>
                <a:effectLst/>
                <a:latin typeface="Arial" panose="020B0604020202020204" pitchFamily="34" charset="0"/>
              </a:rPr>
              <a:t>, 2020</a:t>
            </a:r>
            <a:endParaRPr lang="en-US" dirty="0"/>
          </a:p>
        </p:txBody>
      </p:sp>
      <p:pic>
        <p:nvPicPr>
          <p:cNvPr id="9" name="Picture 8">
            <a:extLst>
              <a:ext uri="{FF2B5EF4-FFF2-40B4-BE49-F238E27FC236}">
                <a16:creationId xmlns:a16="http://schemas.microsoft.com/office/drawing/2014/main" id="{3F6F0960-929F-3D24-788B-34067623ECE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3812" y="2414587"/>
            <a:ext cx="6344817" cy="3118466"/>
          </a:xfrm>
          <a:prstGeom prst="rect">
            <a:avLst/>
          </a:prstGeom>
        </p:spPr>
      </p:pic>
    </p:spTree>
    <p:extLst>
      <p:ext uri="{BB962C8B-B14F-4D97-AF65-F5344CB8AC3E}">
        <p14:creationId xmlns:p14="http://schemas.microsoft.com/office/powerpoint/2010/main" val="2040382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601196" cy="726352"/>
          </a:xfrm>
        </p:spPr>
        <p:txBody>
          <a:bodyPr>
            <a:normAutofit fontScale="90000"/>
          </a:bodyPr>
          <a:lstStyle/>
          <a:p>
            <a:r>
              <a:rPr lang="en-US" b="1" dirty="0"/>
              <a:t>Schramm’s interactive model</a:t>
            </a:r>
          </a:p>
        </p:txBody>
      </p:sp>
      <p:sp>
        <p:nvSpPr>
          <p:cNvPr id="4" name="Rectangle 3"/>
          <p:cNvSpPr/>
          <p:nvPr/>
        </p:nvSpPr>
        <p:spPr>
          <a:xfrm>
            <a:off x="1394424" y="2548852"/>
            <a:ext cx="4741681" cy="2372060"/>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US" dirty="0">
                <a:latin typeface="+mj-lt"/>
                <a:ea typeface="Calibri" panose="020F0502020204030204" pitchFamily="34" charset="0"/>
                <a:cs typeface="Times New Roman" panose="02020603050405020304" pitchFamily="18" charset="0"/>
              </a:rPr>
              <a:t>The model puts more emphasis on encoding and decoding of the message </a:t>
            </a:r>
          </a:p>
          <a:p>
            <a:pPr marL="285750" indent="-285750">
              <a:lnSpc>
                <a:spcPct val="107000"/>
              </a:lnSpc>
              <a:spcAft>
                <a:spcPts val="800"/>
              </a:spcAft>
              <a:buFont typeface="Arial" panose="020B0604020202020204" pitchFamily="34" charset="0"/>
              <a:buChar char="•"/>
            </a:pPr>
            <a:r>
              <a:rPr lang="en-US" dirty="0">
                <a:latin typeface="+mj-lt"/>
                <a:ea typeface="Calibri" panose="020F0502020204030204" pitchFamily="34" charset="0"/>
                <a:cs typeface="Times New Roman" panose="02020603050405020304" pitchFamily="18" charset="0"/>
              </a:rPr>
              <a:t>The model envisions communication as a 2-way circular communication between the source and receiver</a:t>
            </a:r>
          </a:p>
          <a:p>
            <a:pPr marL="285750" indent="-285750">
              <a:lnSpc>
                <a:spcPct val="107000"/>
              </a:lnSpc>
              <a:spcAft>
                <a:spcPts val="800"/>
              </a:spcAft>
              <a:buFont typeface="Arial" panose="020B0604020202020204" pitchFamily="34" charset="0"/>
              <a:buChar char="•"/>
            </a:pPr>
            <a:r>
              <a:rPr lang="en-US" dirty="0">
                <a:latin typeface="+mj-lt"/>
                <a:ea typeface="Calibri" panose="020F0502020204030204" pitchFamily="34" charset="0"/>
                <a:cs typeface="Times New Roman" panose="02020603050405020304" pitchFamily="18" charset="0"/>
              </a:rPr>
              <a:t>The model expands more on Shannon-Weaver communication model.</a:t>
            </a:r>
          </a:p>
        </p:txBody>
      </p:sp>
      <p:pic>
        <p:nvPicPr>
          <p:cNvPr id="2052" name="Picture 4" descr="https://pltfrmrsrcscdn.sagepub.com/sk/images/key-concepts-in-marketing/9781847874993-p17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8985" y="1998223"/>
            <a:ext cx="5403015" cy="442762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828262" y="5935214"/>
            <a:ext cx="3009350" cy="646331"/>
          </a:xfrm>
          <a:prstGeom prst="rect">
            <a:avLst/>
          </a:prstGeom>
        </p:spPr>
        <p:txBody>
          <a:bodyPr wrap="square">
            <a:spAutoFit/>
          </a:bodyPr>
          <a:lstStyle/>
          <a:p>
            <a:r>
              <a:rPr lang="en-US" dirty="0" err="1"/>
              <a:t>Rubtcova</a:t>
            </a:r>
            <a:r>
              <a:rPr lang="en-US" dirty="0"/>
              <a:t> and </a:t>
            </a:r>
            <a:r>
              <a:rPr lang="en-US" dirty="0" err="1"/>
              <a:t>Pavenkov</a:t>
            </a:r>
            <a:r>
              <a:rPr lang="en-US" dirty="0"/>
              <a:t>, 2021</a:t>
            </a:r>
          </a:p>
        </p:txBody>
      </p:sp>
    </p:spTree>
    <p:extLst>
      <p:ext uri="{BB962C8B-B14F-4D97-AF65-F5344CB8AC3E}">
        <p14:creationId xmlns:p14="http://schemas.microsoft.com/office/powerpoint/2010/main" val="283532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139" y="612844"/>
            <a:ext cx="10785347" cy="1090641"/>
          </a:xfrm>
        </p:spPr>
        <p:txBody>
          <a:bodyPr>
            <a:normAutofit fontScale="90000"/>
          </a:bodyPr>
          <a:lstStyle/>
          <a:p>
            <a:r>
              <a:rPr lang="en-US" b="1" dirty="0"/>
              <a:t>Tom should use the Schramm’s Interactive and </a:t>
            </a:r>
            <a:r>
              <a:rPr lang="en-US" b="1" dirty="0" err="1"/>
              <a:t>Berlo’s</a:t>
            </a:r>
            <a:r>
              <a:rPr lang="en-US" b="1" dirty="0"/>
              <a:t> SMCR model for the Amazon Project           </a:t>
            </a:r>
            <a:endParaRPr lang="en-US" dirty="0"/>
          </a:p>
        </p:txBody>
      </p:sp>
      <p:sp>
        <p:nvSpPr>
          <p:cNvPr id="3" name="Rectangle 2"/>
          <p:cNvSpPr/>
          <p:nvPr/>
        </p:nvSpPr>
        <p:spPr>
          <a:xfrm>
            <a:off x="693996" y="2487745"/>
            <a:ext cx="3569368" cy="4524315"/>
          </a:xfrm>
          <a:prstGeom prst="rect">
            <a:avLst/>
          </a:prstGeom>
        </p:spPr>
        <p:txBody>
          <a:bodyPr wrap="square">
            <a:spAutoFit/>
          </a:bodyPr>
          <a:lstStyle/>
          <a:p>
            <a:pPr marL="285750" indent="-285750">
              <a:buFont typeface="Arial" panose="020B0604020202020204" pitchFamily="34" charset="0"/>
              <a:buChar char="•"/>
            </a:pPr>
            <a:r>
              <a:rPr lang="en-US" sz="1600" dirty="0" err="1">
                <a:latin typeface="+mj-lt"/>
              </a:rPr>
              <a:t>Berlo’s</a:t>
            </a:r>
            <a:r>
              <a:rPr lang="en-US" sz="1600" dirty="0">
                <a:latin typeface="+mj-lt"/>
              </a:rPr>
              <a:t> model: </a:t>
            </a:r>
            <a:r>
              <a:rPr lang="en-US" sz="1600" dirty="0">
                <a:latin typeface="+mj-lt"/>
                <a:ea typeface="Calibri" panose="020F0502020204030204" pitchFamily="34" charset="0"/>
                <a:cs typeface="Times New Roman" panose="02020603050405020304" pitchFamily="18" charset="0"/>
              </a:rPr>
              <a:t>The factors that affect communication are described at every stage</a:t>
            </a:r>
          </a:p>
          <a:p>
            <a:pPr marL="285750" indent="-285750">
              <a:buFont typeface="Arial" panose="020B0604020202020204" pitchFamily="34" charset="0"/>
              <a:buChar char="•"/>
            </a:pPr>
            <a:r>
              <a:rPr lang="en-US" sz="1600" dirty="0">
                <a:latin typeface="+mj-lt"/>
                <a:ea typeface="Calibri" panose="020F0502020204030204" pitchFamily="34" charset="0"/>
                <a:cs typeface="Times New Roman" panose="02020603050405020304" pitchFamily="18" charset="0"/>
              </a:rPr>
              <a:t>Suitable for Tom’s project due to different  time zone, culture, social system and attitude</a:t>
            </a:r>
          </a:p>
          <a:p>
            <a:pPr marL="285750" indent="-285750">
              <a:buFont typeface="Arial" panose="020B0604020202020204" pitchFamily="34" charset="0"/>
              <a:buChar char="•"/>
            </a:pPr>
            <a:r>
              <a:rPr lang="en-US" sz="1600" dirty="0">
                <a:latin typeface="+mj-lt"/>
                <a:ea typeface="Calibri" panose="020F0502020204030204" pitchFamily="34" charset="0"/>
                <a:cs typeface="Times New Roman" panose="02020603050405020304" pitchFamily="18" charset="0"/>
              </a:rPr>
              <a:t>Schramm’s model covers the feedback loops missing from </a:t>
            </a:r>
            <a:r>
              <a:rPr lang="en-US" sz="1600" dirty="0" err="1">
                <a:latin typeface="+mj-lt"/>
                <a:ea typeface="Calibri" panose="020F0502020204030204" pitchFamily="34" charset="0"/>
                <a:cs typeface="Times New Roman" panose="02020603050405020304" pitchFamily="18" charset="0"/>
              </a:rPr>
              <a:t>Berlo’s</a:t>
            </a:r>
            <a:endParaRPr lang="en-US" sz="1600" dirty="0">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dirty="0">
                <a:latin typeface="+mj-lt"/>
                <a:ea typeface="Calibri" panose="020F0502020204030204" pitchFamily="34" charset="0"/>
                <a:cs typeface="Times New Roman" panose="02020603050405020304" pitchFamily="18" charset="0"/>
              </a:rPr>
              <a:t>Schramm’s model envisions communication as a 2-way circular communication between the source and receiver.</a:t>
            </a:r>
          </a:p>
          <a:p>
            <a:pPr marL="285750" indent="-285750">
              <a:buFont typeface="Arial" panose="020B0604020202020204" pitchFamily="34" charset="0"/>
              <a:buChar char="•"/>
            </a:pPr>
            <a:r>
              <a:rPr lang="en-US" sz="1600" dirty="0">
                <a:latin typeface="+mj-lt"/>
                <a:ea typeface="Calibri" panose="020F0502020204030204" pitchFamily="34" charset="0"/>
                <a:cs typeface="Times New Roman" panose="02020603050405020304" pitchFamily="18" charset="0"/>
              </a:rPr>
              <a:t>Shannon – Weaver and </a:t>
            </a:r>
            <a:r>
              <a:rPr lang="en-US" sz="1600" dirty="0" err="1">
                <a:latin typeface="+mj-lt"/>
                <a:ea typeface="Calibri" panose="020F0502020204030204" pitchFamily="34" charset="0"/>
                <a:cs typeface="Times New Roman" panose="02020603050405020304" pitchFamily="18" charset="0"/>
              </a:rPr>
              <a:t>Berlo’s</a:t>
            </a:r>
            <a:r>
              <a:rPr lang="en-US" sz="1600" dirty="0">
                <a:latin typeface="+mj-lt"/>
                <a:ea typeface="Calibri" panose="020F0502020204030204" pitchFamily="34" charset="0"/>
                <a:cs typeface="Times New Roman" panose="02020603050405020304" pitchFamily="18" charset="0"/>
              </a:rPr>
              <a:t> model both a one - way communication model</a:t>
            </a:r>
          </a:p>
          <a:p>
            <a:pPr marL="285750"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sz="1600" dirty="0"/>
              <a:t> </a:t>
            </a:r>
          </a:p>
        </p:txBody>
      </p:sp>
      <p:pic>
        <p:nvPicPr>
          <p:cNvPr id="4100" name="Picture 4" descr="https://www.alert-software.com/hs-fs/hubfs/how%20to%20improve%20communication%20between%20managers%20and%20employees.png?width=1280&amp;name=how%20to%20improve%20communication%20between%20managers%20and%20employe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2064" y="1729409"/>
            <a:ext cx="6533148" cy="45416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26553" y="5875824"/>
            <a:ext cx="1570045" cy="369332"/>
          </a:xfrm>
          <a:prstGeom prst="rect">
            <a:avLst/>
          </a:prstGeom>
        </p:spPr>
        <p:txBody>
          <a:bodyPr wrap="none">
            <a:spAutoFit/>
          </a:bodyPr>
          <a:lstStyle/>
          <a:p>
            <a:r>
              <a:rPr lang="en-US" dirty="0" err="1"/>
              <a:t>Vdovin</a:t>
            </a:r>
            <a:r>
              <a:rPr lang="en-US" dirty="0"/>
              <a:t>, 2022. </a:t>
            </a:r>
          </a:p>
        </p:txBody>
      </p:sp>
    </p:spTree>
    <p:extLst>
      <p:ext uri="{BB962C8B-B14F-4D97-AF65-F5344CB8AC3E}">
        <p14:creationId xmlns:p14="http://schemas.microsoft.com/office/powerpoint/2010/main" val="1483325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Communication barriers that can hinder Tom’s Amazon project team</a:t>
            </a:r>
          </a:p>
        </p:txBody>
      </p:sp>
      <p:sp>
        <p:nvSpPr>
          <p:cNvPr id="3" name="Content Placeholder 2"/>
          <p:cNvSpPr>
            <a:spLocks noGrp="1"/>
          </p:cNvSpPr>
          <p:nvPr>
            <p:ph idx="1"/>
          </p:nvPr>
        </p:nvSpPr>
        <p:spPr/>
        <p:txBody>
          <a:bodyPr/>
          <a:lstStyle/>
          <a:p>
            <a:r>
              <a:rPr lang="en-US" dirty="0"/>
              <a:t>Demographic barriers such as culture and language </a:t>
            </a:r>
          </a:p>
          <a:p>
            <a:r>
              <a:rPr lang="en-US" dirty="0"/>
              <a:t>Emotions like lack of trust, job insecurity</a:t>
            </a:r>
          </a:p>
          <a:p>
            <a:r>
              <a:rPr lang="en-US" dirty="0"/>
              <a:t>Beliefs and Biases </a:t>
            </a:r>
          </a:p>
          <a:p>
            <a:r>
              <a:rPr lang="en-US" dirty="0"/>
              <a:t>Overload of information</a:t>
            </a:r>
          </a:p>
          <a:p>
            <a:r>
              <a:rPr lang="en-US" dirty="0"/>
              <a:t>Complexity of the channel of communication used</a:t>
            </a:r>
          </a:p>
        </p:txBody>
      </p:sp>
    </p:spTree>
    <p:extLst>
      <p:ext uri="{BB962C8B-B14F-4D97-AF65-F5344CB8AC3E}">
        <p14:creationId xmlns:p14="http://schemas.microsoft.com/office/powerpoint/2010/main" val="3160156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307" y="849785"/>
            <a:ext cx="9601196" cy="894794"/>
          </a:xfrm>
        </p:spPr>
        <p:txBody>
          <a:bodyPr>
            <a:normAutofit fontScale="90000"/>
          </a:bodyPr>
          <a:lstStyle/>
          <a:p>
            <a:r>
              <a:rPr lang="en-US" b="1" dirty="0"/>
              <a:t>How Amazon can solve the communication barriers</a:t>
            </a:r>
          </a:p>
        </p:txBody>
      </p:sp>
      <p:pic>
        <p:nvPicPr>
          <p:cNvPr id="5122" name="Picture 2" descr="Communication barriers:. Communication barriers is anything that… | by Saba  Siddique | Medium"/>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64103" y="1997241"/>
            <a:ext cx="8722897" cy="417972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278421" y="5902827"/>
            <a:ext cx="1688283" cy="369332"/>
          </a:xfrm>
          <a:prstGeom prst="rect">
            <a:avLst/>
          </a:prstGeom>
        </p:spPr>
        <p:txBody>
          <a:bodyPr wrap="none">
            <a:spAutoFit/>
          </a:bodyPr>
          <a:lstStyle/>
          <a:p>
            <a:r>
              <a:rPr lang="fr-FR" dirty="0" err="1"/>
              <a:t>Siddique</a:t>
            </a:r>
            <a:r>
              <a:rPr lang="fr-FR" dirty="0"/>
              <a:t>, 2018. </a:t>
            </a:r>
            <a:endParaRPr lang="en-US" dirty="0"/>
          </a:p>
        </p:txBody>
      </p:sp>
    </p:spTree>
    <p:extLst>
      <p:ext uri="{BB962C8B-B14F-4D97-AF65-F5344CB8AC3E}">
        <p14:creationId xmlns:p14="http://schemas.microsoft.com/office/powerpoint/2010/main" val="845485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91B80-5E84-5191-3D16-4C51234F4D4E}"/>
              </a:ext>
            </a:extLst>
          </p:cNvPr>
          <p:cNvSpPr>
            <a:spLocks noGrp="1"/>
          </p:cNvSpPr>
          <p:nvPr>
            <p:ph type="title"/>
          </p:nvPr>
        </p:nvSpPr>
        <p:spPr/>
        <p:txBody>
          <a:bodyPr/>
          <a:lstStyle/>
          <a:p>
            <a:r>
              <a:rPr lang="en-GB" dirty="0"/>
              <a:t>Recommendations for Tom</a:t>
            </a:r>
          </a:p>
        </p:txBody>
      </p:sp>
      <p:sp>
        <p:nvSpPr>
          <p:cNvPr id="3" name="Content Placeholder 2">
            <a:extLst>
              <a:ext uri="{FF2B5EF4-FFF2-40B4-BE49-F238E27FC236}">
                <a16:creationId xmlns:a16="http://schemas.microsoft.com/office/drawing/2014/main" id="{A11F25EE-1326-47A6-7BE2-5B3CE88EBC13}"/>
              </a:ext>
            </a:extLst>
          </p:cNvPr>
          <p:cNvSpPr>
            <a:spLocks noGrp="1"/>
          </p:cNvSpPr>
          <p:nvPr>
            <p:ph sz="half" idx="1"/>
          </p:nvPr>
        </p:nvSpPr>
        <p:spPr/>
        <p:txBody>
          <a:bodyPr>
            <a:normAutofit lnSpcReduction="10000"/>
          </a:bodyPr>
          <a:lstStyle/>
          <a:p>
            <a:pPr>
              <a:buFont typeface="Wingdings" panose="05000000000000000000" pitchFamily="2" charset="2"/>
              <a:buChar char="§"/>
            </a:pPr>
            <a:r>
              <a:rPr lang="en-GB" dirty="0"/>
              <a:t>Keep it real( be transparent)</a:t>
            </a:r>
          </a:p>
          <a:p>
            <a:pPr>
              <a:buFont typeface="Wingdings" panose="05000000000000000000" pitchFamily="2" charset="2"/>
              <a:buChar char="§"/>
            </a:pPr>
            <a:r>
              <a:rPr lang="en-GB" dirty="0"/>
              <a:t>Be timely- avoid rumours or assumptions</a:t>
            </a:r>
          </a:p>
          <a:p>
            <a:pPr>
              <a:buFont typeface="Wingdings" panose="05000000000000000000" pitchFamily="2" charset="2"/>
              <a:buChar char="§"/>
            </a:pPr>
            <a:r>
              <a:rPr lang="en-GB" dirty="0"/>
              <a:t>Be consistent( build trust)</a:t>
            </a:r>
          </a:p>
          <a:p>
            <a:pPr>
              <a:buFont typeface="Wingdings" panose="05000000000000000000" pitchFamily="2" charset="2"/>
              <a:buChar char="§"/>
            </a:pPr>
            <a:r>
              <a:rPr lang="en-GB" dirty="0"/>
              <a:t>Make the messages meaningful</a:t>
            </a:r>
          </a:p>
          <a:p>
            <a:pPr>
              <a:buFont typeface="Wingdings" panose="05000000000000000000" pitchFamily="2" charset="2"/>
              <a:buChar char="§"/>
            </a:pPr>
            <a:r>
              <a:rPr lang="en-GB" dirty="0"/>
              <a:t>Tailored messages –reinforce it</a:t>
            </a:r>
          </a:p>
          <a:p>
            <a:pPr>
              <a:buFont typeface="Wingdings" panose="05000000000000000000" pitchFamily="2" charset="2"/>
              <a:buChar char="§"/>
            </a:pPr>
            <a:r>
              <a:rPr lang="en-GB" dirty="0"/>
              <a:t>Use visuals to get points across</a:t>
            </a:r>
          </a:p>
        </p:txBody>
      </p:sp>
      <p:sp>
        <p:nvSpPr>
          <p:cNvPr id="4" name="Content Placeholder 3">
            <a:extLst>
              <a:ext uri="{FF2B5EF4-FFF2-40B4-BE49-F238E27FC236}">
                <a16:creationId xmlns:a16="http://schemas.microsoft.com/office/drawing/2014/main" id="{A8B57B9E-FF5B-75FC-80E1-59FAAC771407}"/>
              </a:ext>
            </a:extLst>
          </p:cNvPr>
          <p:cNvSpPr>
            <a:spLocks noGrp="1"/>
          </p:cNvSpPr>
          <p:nvPr>
            <p:ph sz="half" idx="2"/>
          </p:nvPr>
        </p:nvSpPr>
        <p:spPr/>
        <p:txBody>
          <a:bodyPr>
            <a:normAutofit lnSpcReduction="10000"/>
          </a:bodyPr>
          <a:lstStyle/>
          <a:p>
            <a:pPr>
              <a:buFont typeface="Wingdings" panose="05000000000000000000" pitchFamily="2" charset="2"/>
              <a:buChar char="§"/>
            </a:pPr>
            <a:r>
              <a:rPr lang="en-GB" dirty="0"/>
              <a:t>Encourage feedback</a:t>
            </a:r>
          </a:p>
          <a:p>
            <a:pPr>
              <a:buFont typeface="Wingdings" panose="05000000000000000000" pitchFamily="2" charset="2"/>
              <a:buChar char="§"/>
            </a:pPr>
            <a:r>
              <a:rPr lang="en-GB" dirty="0"/>
              <a:t>Empower your team members</a:t>
            </a:r>
          </a:p>
          <a:p>
            <a:pPr>
              <a:buFont typeface="Wingdings" panose="05000000000000000000" pitchFamily="2" charset="2"/>
              <a:buChar char="§"/>
            </a:pPr>
            <a:r>
              <a:rPr lang="en-GB" dirty="0"/>
              <a:t>Recognize achievement and share success</a:t>
            </a:r>
          </a:p>
          <a:p>
            <a:pPr>
              <a:buFont typeface="Wingdings" panose="05000000000000000000" pitchFamily="2" charset="2"/>
              <a:buChar char="§"/>
            </a:pPr>
            <a:r>
              <a:rPr lang="en-GB" dirty="0"/>
              <a:t>Create an open work environment</a:t>
            </a:r>
          </a:p>
          <a:p>
            <a:pPr>
              <a:buFont typeface="Wingdings" panose="05000000000000000000" pitchFamily="2" charset="2"/>
              <a:buChar char="§"/>
            </a:pPr>
            <a:r>
              <a:rPr lang="en-GB" dirty="0"/>
              <a:t>Make time for one to one conversation</a:t>
            </a:r>
          </a:p>
        </p:txBody>
      </p:sp>
    </p:spTree>
    <p:extLst>
      <p:ext uri="{BB962C8B-B14F-4D97-AF65-F5344CB8AC3E}">
        <p14:creationId xmlns:p14="http://schemas.microsoft.com/office/powerpoint/2010/main" val="198317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35" name="Picture 24">
            <a:extLst>
              <a:ext uri="{FF2B5EF4-FFF2-40B4-BE49-F238E27FC236}">
                <a16:creationId xmlns:a16="http://schemas.microsoft.com/office/drawing/2014/main" id="{B8CC2EF2-10A6-4461-BA41-3697D04FD1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36" name="Straight Connector 26">
            <a:extLst>
              <a:ext uri="{FF2B5EF4-FFF2-40B4-BE49-F238E27FC236}">
                <a16:creationId xmlns:a16="http://schemas.microsoft.com/office/drawing/2014/main" id="{EF0C637C-DE70-432E-88A0-528B247D3E4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23054D5F-D887-4884-F2BE-EE75BB41D641}"/>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4400" dirty="0"/>
              <a:t>Conclusion</a:t>
            </a:r>
          </a:p>
        </p:txBody>
      </p:sp>
      <p:sp>
        <p:nvSpPr>
          <p:cNvPr id="4" name="Text Placeholder 3">
            <a:extLst>
              <a:ext uri="{FF2B5EF4-FFF2-40B4-BE49-F238E27FC236}">
                <a16:creationId xmlns:a16="http://schemas.microsoft.com/office/drawing/2014/main" id="{EFF9D14F-D6CB-98A9-4D3E-0FD79DADF4ED}"/>
              </a:ext>
            </a:extLst>
          </p:cNvPr>
          <p:cNvSpPr>
            <a:spLocks noGrp="1"/>
          </p:cNvSpPr>
          <p:nvPr>
            <p:ph type="body" sz="half" idx="2"/>
          </p:nvPr>
        </p:nvSpPr>
        <p:spPr>
          <a:xfrm>
            <a:off x="1295402" y="2556932"/>
            <a:ext cx="6256866" cy="3318936"/>
          </a:xfrm>
        </p:spPr>
        <p:txBody>
          <a:bodyPr vert="horz" lIns="91440" tIns="45720" rIns="91440" bIns="45720" rtlCol="0" anchor="t">
            <a:normAutofit fontScale="92500"/>
          </a:bodyPr>
          <a:lstStyle/>
          <a:p>
            <a:pPr marL="285750" indent="-285750" algn="l">
              <a:buFont typeface="Wingdings" panose="05000000000000000000" pitchFamily="2" charset="2"/>
              <a:buChar char="§"/>
            </a:pPr>
            <a:r>
              <a:rPr lang="en-US" dirty="0"/>
              <a:t>Amazon is one of the leading e-commerce business in the global market founded by Jeff </a:t>
            </a:r>
            <a:r>
              <a:rPr lang="en-US" dirty="0" err="1"/>
              <a:t>Bezoz</a:t>
            </a:r>
            <a:endParaRPr lang="en-US" dirty="0"/>
          </a:p>
          <a:p>
            <a:pPr marL="285750" indent="-285750" algn="l">
              <a:buFont typeface="Wingdings" panose="05000000000000000000" pitchFamily="2" charset="2"/>
              <a:buChar char="§"/>
            </a:pPr>
            <a:r>
              <a:rPr lang="en-US" dirty="0"/>
              <a:t>Tom Jackson’s Amazon project faced barriers in communicating effectively </a:t>
            </a:r>
          </a:p>
          <a:p>
            <a:pPr marL="285750" indent="-285750" algn="l">
              <a:buFont typeface="Wingdings" panose="05000000000000000000" pitchFamily="2" charset="2"/>
              <a:buChar char="§"/>
            </a:pPr>
            <a:r>
              <a:rPr lang="en-US" dirty="0"/>
              <a:t>Three models of communications and their benefits discussed in this presentation </a:t>
            </a:r>
          </a:p>
          <a:p>
            <a:pPr marL="285750" indent="-285750" algn="l">
              <a:buFont typeface="Wingdings" panose="05000000000000000000" pitchFamily="2" charset="2"/>
              <a:buChar char="§"/>
            </a:pPr>
            <a:r>
              <a:rPr lang="en-US" dirty="0"/>
              <a:t>Recommendations made to Tom Jackson on how to improve effective communication with the team members</a:t>
            </a:r>
          </a:p>
          <a:p>
            <a:pPr marL="285750" indent="-285750" algn="l">
              <a:buFont typeface="Wingdings" panose="05000000000000000000" pitchFamily="2" charset="2"/>
              <a:buChar char="§"/>
            </a:pPr>
            <a:r>
              <a:rPr lang="en-US" dirty="0"/>
              <a:t>Best channels of communication for this project is suggested due to site locations</a:t>
            </a:r>
            <a:r>
              <a:rPr lang="en-US"/>
              <a:t>, culture</a:t>
            </a:r>
            <a:endParaRPr lang="en-US" dirty="0"/>
          </a:p>
          <a:p>
            <a:pPr marL="285750" indent="-285750" algn="l">
              <a:buFont typeface="Wingdings" panose="05000000000000000000" pitchFamily="2" charset="2"/>
              <a:buChar char="§"/>
            </a:pPr>
            <a:r>
              <a:rPr lang="en-US" dirty="0"/>
              <a:t>Face to face meeting highly important, team members can brainstorm, disagree to commit, while sharing their successes</a:t>
            </a:r>
          </a:p>
          <a:p>
            <a:pPr marL="285750" indent="-285750" algn="l">
              <a:buFont typeface="Wingdings" panose="05000000000000000000" pitchFamily="2" charset="2"/>
              <a:buChar char="§"/>
            </a:pPr>
            <a:endParaRPr lang="en-US" dirty="0"/>
          </a:p>
        </p:txBody>
      </p:sp>
      <p:pic>
        <p:nvPicPr>
          <p:cNvPr id="6" name="Content Placeholder 5" descr="A picture containing icon&#10;&#10;Description automatically generated">
            <a:extLst>
              <a:ext uri="{FF2B5EF4-FFF2-40B4-BE49-F238E27FC236}">
                <a16:creationId xmlns:a16="http://schemas.microsoft.com/office/drawing/2014/main" id="{1B423923-A4FA-C48B-1180-2F739AE9E73E}"/>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085026" y="3079554"/>
            <a:ext cx="2739728" cy="2095891"/>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86086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639AC4-B296-4F3F-8080-626154D70E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10" name="Straight Connector 9">
            <a:extLst>
              <a:ext uri="{FF2B5EF4-FFF2-40B4-BE49-F238E27FC236}">
                <a16:creationId xmlns:a16="http://schemas.microsoft.com/office/drawing/2014/main" id="{172F4560-9994-45CF-A1D6-E83E1A530F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12" name="Rectangle 11">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952108" y="954756"/>
            <a:ext cx="2730414" cy="4946003"/>
          </a:xfrm>
        </p:spPr>
        <p:txBody>
          <a:bodyPr vert="horz" lIns="91440" tIns="45720" rIns="91440" bIns="45720" rtlCol="0" anchor="ctr">
            <a:normAutofit/>
          </a:bodyPr>
          <a:lstStyle/>
          <a:p>
            <a:r>
              <a:rPr lang="en-US" sz="3600" b="1">
                <a:solidFill>
                  <a:srgbClr val="FFFFFF"/>
                </a:solidFill>
              </a:rPr>
              <a:t>References</a:t>
            </a:r>
          </a:p>
        </p:txBody>
      </p:sp>
      <p:sp>
        <p:nvSpPr>
          <p:cNvPr id="18" name="Rectangle 17">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140934" y="469900"/>
            <a:ext cx="5953630" cy="5405968"/>
          </a:xfrm>
          <a:prstGeom prst="rect">
            <a:avLst/>
          </a:prstGeom>
        </p:spPr>
        <p:txBody>
          <a:bodyPr vert="horz" lIns="91440" tIns="45720" rIns="91440" bIns="45720" rtlCol="0" anchor="ctr">
            <a:normAutofit/>
          </a:bodyPr>
          <a:lstStyle/>
          <a:p>
            <a:pPr marL="285750" indent="-285750">
              <a:lnSpc>
                <a:spcPct val="90000"/>
              </a:lnSpc>
              <a:spcBef>
                <a:spcPct val="20000"/>
              </a:spcBef>
              <a:spcAft>
                <a:spcPts val="600"/>
              </a:spcAft>
              <a:buClr>
                <a:schemeClr val="accent1"/>
              </a:buClr>
              <a:buSzPct val="115000"/>
              <a:buFont typeface="Arial"/>
              <a:buChar char="•"/>
            </a:pPr>
            <a:r>
              <a:rPr lang="en-US" sz="1100" b="0" i="0" dirty="0" err="1">
                <a:solidFill>
                  <a:srgbClr val="212121"/>
                </a:solidFill>
              </a:rPr>
              <a:t>Muyanga</a:t>
            </a:r>
            <a:r>
              <a:rPr lang="en-US" sz="1100" b="0" i="0" dirty="0">
                <a:solidFill>
                  <a:srgbClr val="212121"/>
                </a:solidFill>
              </a:rPr>
              <a:t>, C.C. and Phiri, J., 2020. Assessment of Effective Communication in International Schools in Developing Countries Based on the </a:t>
            </a:r>
            <a:r>
              <a:rPr lang="en-US" sz="1100" b="0" i="0" dirty="0" err="1">
                <a:solidFill>
                  <a:srgbClr val="212121"/>
                </a:solidFill>
              </a:rPr>
              <a:t>Berlo’s</a:t>
            </a:r>
            <a:r>
              <a:rPr lang="en-US" sz="1100" b="0" i="0" dirty="0">
                <a:solidFill>
                  <a:srgbClr val="212121"/>
                </a:solidFill>
              </a:rPr>
              <a:t> SMCR Model. </a:t>
            </a:r>
            <a:r>
              <a:rPr lang="en-US" sz="1100" b="0" i="1" dirty="0">
                <a:solidFill>
                  <a:srgbClr val="212121"/>
                </a:solidFill>
              </a:rPr>
              <a:t>Open Journal of Business and Management</a:t>
            </a:r>
            <a:r>
              <a:rPr lang="en-US" sz="1100" b="0" i="0" dirty="0">
                <a:solidFill>
                  <a:srgbClr val="212121"/>
                </a:solidFill>
              </a:rPr>
              <a:t>, </a:t>
            </a:r>
            <a:r>
              <a:rPr lang="en-US" sz="1100" b="0" i="1" dirty="0">
                <a:solidFill>
                  <a:srgbClr val="212121"/>
                </a:solidFill>
              </a:rPr>
              <a:t>9</a:t>
            </a:r>
            <a:r>
              <a:rPr lang="en-US" sz="1100" b="0" i="0" dirty="0">
                <a:solidFill>
                  <a:srgbClr val="212121"/>
                </a:solidFill>
              </a:rPr>
              <a:t>(1), pp.448-459.</a:t>
            </a:r>
          </a:p>
          <a:p>
            <a:pPr marL="285750" indent="-285750">
              <a:lnSpc>
                <a:spcPct val="90000"/>
              </a:lnSpc>
              <a:spcBef>
                <a:spcPct val="20000"/>
              </a:spcBef>
              <a:spcAft>
                <a:spcPts val="600"/>
              </a:spcAft>
              <a:buClr>
                <a:schemeClr val="accent1"/>
              </a:buClr>
              <a:buSzPct val="115000"/>
              <a:buFont typeface="Arial"/>
              <a:buChar char="•"/>
            </a:pPr>
            <a:r>
              <a:rPr lang="en-US" sz="1100" dirty="0" err="1">
                <a:solidFill>
                  <a:srgbClr val="212121"/>
                </a:solidFill>
              </a:rPr>
              <a:t>Schement</a:t>
            </a:r>
            <a:r>
              <a:rPr lang="en-US" sz="1100" dirty="0">
                <a:solidFill>
                  <a:srgbClr val="212121"/>
                </a:solidFill>
              </a:rPr>
              <a:t>, J.R., 2017. Communication and information. </a:t>
            </a:r>
            <a:r>
              <a:rPr lang="en-US" sz="1100" i="1" dirty="0">
                <a:solidFill>
                  <a:srgbClr val="212121"/>
                </a:solidFill>
              </a:rPr>
              <a:t>Between communication and information</a:t>
            </a:r>
            <a:r>
              <a:rPr lang="en-US" sz="1100" dirty="0">
                <a:solidFill>
                  <a:srgbClr val="212121"/>
                </a:solidFill>
              </a:rPr>
              <a:t>, pp.3-33.</a:t>
            </a:r>
          </a:p>
          <a:p>
            <a:pPr marL="285750" indent="-285750">
              <a:lnSpc>
                <a:spcPct val="90000"/>
              </a:lnSpc>
              <a:spcBef>
                <a:spcPct val="20000"/>
              </a:spcBef>
              <a:spcAft>
                <a:spcPts val="600"/>
              </a:spcAft>
              <a:buClr>
                <a:schemeClr val="accent1"/>
              </a:buClr>
              <a:buSzPct val="115000"/>
              <a:buFont typeface="Arial"/>
              <a:buChar char="•"/>
            </a:pPr>
            <a:r>
              <a:rPr lang="en-US" sz="1100" dirty="0" err="1">
                <a:solidFill>
                  <a:srgbClr val="212121"/>
                </a:solidFill>
              </a:rPr>
              <a:t>Rubtcova</a:t>
            </a:r>
            <a:r>
              <a:rPr lang="en-US" sz="1100" dirty="0">
                <a:solidFill>
                  <a:srgbClr val="212121"/>
                </a:solidFill>
              </a:rPr>
              <a:t>, M. and </a:t>
            </a:r>
            <a:r>
              <a:rPr lang="en-US" sz="1100" dirty="0" err="1">
                <a:solidFill>
                  <a:srgbClr val="212121"/>
                </a:solidFill>
              </a:rPr>
              <a:t>Pavenkov</a:t>
            </a:r>
            <a:r>
              <a:rPr lang="en-US" sz="1100" dirty="0">
                <a:solidFill>
                  <a:srgbClr val="212121"/>
                </a:solidFill>
              </a:rPr>
              <a:t>, O., 2021, August. </a:t>
            </a:r>
            <a:r>
              <a:rPr lang="en-US" sz="1100" dirty="0" err="1">
                <a:solidFill>
                  <a:srgbClr val="212121"/>
                </a:solidFill>
              </a:rPr>
              <a:t>Lasswell</a:t>
            </a:r>
            <a:r>
              <a:rPr lang="en-US" sz="1100" dirty="0">
                <a:solidFill>
                  <a:srgbClr val="212121"/>
                </a:solidFill>
              </a:rPr>
              <a:t> and Osgood-Schramm models of mass communication. In </a:t>
            </a:r>
            <a:r>
              <a:rPr lang="en-US" sz="1100" i="1" dirty="0">
                <a:solidFill>
                  <a:srgbClr val="212121"/>
                </a:solidFill>
              </a:rPr>
              <a:t>the 3rd World Conference on Social Sciences on the</a:t>
            </a:r>
            <a:r>
              <a:rPr lang="en-US" sz="1100" dirty="0">
                <a:solidFill>
                  <a:srgbClr val="212121"/>
                </a:solidFill>
              </a:rPr>
              <a:t> (pp. 3-5).</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Debra, J., 2018. A Critique of the Shannon-Weaver Theory of Communication and Its Implications for Nursing. </a:t>
            </a:r>
            <a:r>
              <a:rPr lang="en-US" sz="1100" i="1" dirty="0">
                <a:solidFill>
                  <a:srgbClr val="212121"/>
                </a:solidFill>
              </a:rPr>
              <a:t>Research and Theory for Nursing Practice: An International Journal</a:t>
            </a:r>
            <a:r>
              <a:rPr lang="en-US" sz="1100" dirty="0">
                <a:solidFill>
                  <a:srgbClr val="212121"/>
                </a:solidFill>
              </a:rPr>
              <a:t>.</a:t>
            </a:r>
          </a:p>
          <a:p>
            <a:pPr marL="285750" indent="-285750">
              <a:lnSpc>
                <a:spcPct val="90000"/>
              </a:lnSpc>
              <a:spcBef>
                <a:spcPct val="20000"/>
              </a:spcBef>
              <a:spcAft>
                <a:spcPts val="600"/>
              </a:spcAft>
              <a:buClr>
                <a:schemeClr val="accent1"/>
              </a:buClr>
              <a:buSzPct val="115000"/>
              <a:buFont typeface="Arial"/>
              <a:buChar char="•"/>
            </a:pPr>
            <a:r>
              <a:rPr lang="en-US" sz="1100" dirty="0" err="1">
                <a:solidFill>
                  <a:srgbClr val="212121"/>
                </a:solidFill>
              </a:rPr>
              <a:t>Siebers</a:t>
            </a:r>
            <a:r>
              <a:rPr lang="en-US" sz="1100" dirty="0">
                <a:solidFill>
                  <a:srgbClr val="212121"/>
                </a:solidFill>
              </a:rPr>
              <a:t>, J., 2019. Being as communication: an exploratory model. In </a:t>
            </a:r>
            <a:r>
              <a:rPr lang="en-US" sz="1100" i="1" dirty="0">
                <a:solidFill>
                  <a:srgbClr val="212121"/>
                </a:solidFill>
              </a:rPr>
              <a:t>Models of Communication</a:t>
            </a:r>
            <a:r>
              <a:rPr lang="en-US" sz="1100" dirty="0">
                <a:solidFill>
                  <a:srgbClr val="212121"/>
                </a:solidFill>
              </a:rPr>
              <a:t> (pp. 173-184). Routledge.</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lumen, 2022. Channels of Business Communication | Principles of Management Available at: https://courses.lumenlearning.com/wm-principlesofmanagement/chapter/channels-of-business-communication/ (accessed 11.11.22).</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Sheer, V.C., 2020. Media richness theory. </a:t>
            </a:r>
            <a:r>
              <a:rPr lang="en-US" sz="1100" i="1" dirty="0">
                <a:solidFill>
                  <a:srgbClr val="212121"/>
                </a:solidFill>
              </a:rPr>
              <a:t>The International Encyclopedia of Media Psychology</a:t>
            </a:r>
            <a:r>
              <a:rPr lang="en-US" sz="1100" dirty="0">
                <a:solidFill>
                  <a:srgbClr val="212121"/>
                </a:solidFill>
              </a:rPr>
              <a:t>, pp.1-14.</a:t>
            </a:r>
          </a:p>
          <a:p>
            <a:pPr marL="285750" indent="-285750">
              <a:lnSpc>
                <a:spcPct val="90000"/>
              </a:lnSpc>
              <a:spcBef>
                <a:spcPct val="20000"/>
              </a:spcBef>
              <a:spcAft>
                <a:spcPts val="600"/>
              </a:spcAft>
              <a:buClr>
                <a:schemeClr val="accent1"/>
              </a:buClr>
              <a:buSzPct val="115000"/>
              <a:buFont typeface="Arial"/>
              <a:buChar char="•"/>
            </a:pPr>
            <a:r>
              <a:rPr lang="en-US" sz="1100" dirty="0" err="1">
                <a:solidFill>
                  <a:srgbClr val="212121"/>
                </a:solidFill>
              </a:rPr>
              <a:t>Vdovin</a:t>
            </a:r>
            <a:r>
              <a:rPr lang="en-US" sz="1100" dirty="0">
                <a:solidFill>
                  <a:srgbClr val="212121"/>
                </a:solidFill>
              </a:rPr>
              <a:t>, A., 2022. How to Improve Communication Between Managers and Employees | </a:t>
            </a:r>
            <a:r>
              <a:rPr lang="en-US" sz="1100" dirty="0" err="1">
                <a:solidFill>
                  <a:srgbClr val="212121"/>
                </a:solidFill>
              </a:rPr>
              <a:t>DeskAlerts</a:t>
            </a:r>
            <a:r>
              <a:rPr lang="en-US" sz="1100" dirty="0">
                <a:solidFill>
                  <a:srgbClr val="212121"/>
                </a:solidFill>
              </a:rPr>
              <a:t> Available at: https://www.alert-software.com/blog/how-to-improve-communication-between-managers-and-employees (accessed 11.11.22).</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Kim, S. and Rim, H., 2019. The role of public skepticism and distrust in the process of CSR communication. </a:t>
            </a:r>
            <a:r>
              <a:rPr lang="en-US" sz="1100" i="1" dirty="0">
                <a:solidFill>
                  <a:srgbClr val="212121"/>
                </a:solidFill>
              </a:rPr>
              <a:t>International Journal of Business Communication</a:t>
            </a:r>
            <a:r>
              <a:rPr lang="en-US" sz="1100" dirty="0">
                <a:solidFill>
                  <a:srgbClr val="212121"/>
                </a:solidFill>
              </a:rPr>
              <a:t>, p.2329488419866888.</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Siddique, S., 2018. Communication barriers: Available at: https://medium.com/@sabasiddique123654/communication-barriers-9466a9042145 (accessed 11.11.22).</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Kubota, M., 2019. What is “Communication”?―Beyond the Shannon &amp; Weaver’s Model―. </a:t>
            </a:r>
            <a:r>
              <a:rPr lang="en-US" sz="1100" i="1" dirty="0">
                <a:solidFill>
                  <a:srgbClr val="212121"/>
                </a:solidFill>
              </a:rPr>
              <a:t>International Journal</a:t>
            </a:r>
            <a:r>
              <a:rPr lang="en-US" sz="1100" dirty="0">
                <a:solidFill>
                  <a:srgbClr val="212121"/>
                </a:solidFill>
              </a:rPr>
              <a:t>, </a:t>
            </a:r>
            <a:r>
              <a:rPr lang="en-US" sz="1100" i="1" dirty="0">
                <a:solidFill>
                  <a:srgbClr val="212121"/>
                </a:solidFill>
              </a:rPr>
              <a:t>13</a:t>
            </a:r>
            <a:r>
              <a:rPr lang="en-US" sz="1100" dirty="0">
                <a:solidFill>
                  <a:srgbClr val="212121"/>
                </a:solidFill>
              </a:rPr>
              <a:t>(1), pp.54-65.</a:t>
            </a:r>
          </a:p>
          <a:p>
            <a:pPr marL="285750" indent="-285750">
              <a:lnSpc>
                <a:spcPct val="90000"/>
              </a:lnSpc>
              <a:spcBef>
                <a:spcPct val="20000"/>
              </a:spcBef>
              <a:spcAft>
                <a:spcPts val="600"/>
              </a:spcAft>
              <a:buClr>
                <a:schemeClr val="accent1"/>
              </a:buClr>
              <a:buSzPct val="115000"/>
              <a:buFont typeface="Arial"/>
              <a:buChar char="•"/>
            </a:pPr>
            <a:r>
              <a:rPr lang="en-US" sz="1100" dirty="0">
                <a:solidFill>
                  <a:srgbClr val="212121"/>
                </a:solidFill>
              </a:rPr>
              <a:t>Yuen, E., 2017. 6 Benefits of Effective Communication. Available at: https://whatsupusana.com/2017/02/benefits-effective-communication/ (accessed 11.12.22).</a:t>
            </a:r>
          </a:p>
          <a:p>
            <a:pPr marL="285750" indent="-285750">
              <a:lnSpc>
                <a:spcPct val="90000"/>
              </a:lnSpc>
              <a:spcBef>
                <a:spcPct val="20000"/>
              </a:spcBef>
              <a:spcAft>
                <a:spcPts val="600"/>
              </a:spcAft>
              <a:buClr>
                <a:schemeClr val="accent1"/>
              </a:buClr>
              <a:buSzPct val="115000"/>
              <a:buFont typeface="Arial"/>
              <a:buChar char="•"/>
            </a:pPr>
            <a:endParaRPr lang="en-US" sz="1100" b="0" i="0" dirty="0">
              <a:solidFill>
                <a:srgbClr val="212121"/>
              </a:solidFill>
            </a:endParaRPr>
          </a:p>
        </p:txBody>
      </p:sp>
    </p:spTree>
    <p:extLst>
      <p:ext uri="{BB962C8B-B14F-4D97-AF65-F5344CB8AC3E}">
        <p14:creationId xmlns:p14="http://schemas.microsoft.com/office/powerpoint/2010/main" val="3537234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1547791776"/>
              </p:ext>
            </p:extLst>
          </p:nvPr>
        </p:nvGraphicFramePr>
        <p:xfrm>
          <a:off x="1000124" y="719666"/>
          <a:ext cx="10101264" cy="5971364"/>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3160018179"/>
                  </a:ext>
                </a:extLst>
              </a:tr>
              <a:tr h="882562">
                <a:tc>
                  <a:txBody>
                    <a:bodyPr/>
                    <a:lstStyle/>
                    <a:p>
                      <a:r>
                        <a:rPr lang="en-GB" dirty="0"/>
                        <a:t>Who was in your team? </a:t>
                      </a:r>
                    </a:p>
                  </a:txBody>
                  <a:tcPr/>
                </a:tc>
                <a:tc>
                  <a:txBody>
                    <a:bodyPr/>
                    <a:lstStyle/>
                    <a:p>
                      <a:r>
                        <a:rPr lang="en-GB" dirty="0">
                          <a:latin typeface="+mn-lt"/>
                        </a:rPr>
                        <a:t>•Andrew Tolise  2129056</a:t>
                      </a:r>
                    </a:p>
                    <a:p>
                      <a:r>
                        <a:rPr lang="en-GB" dirty="0">
                          <a:latin typeface="+mn-lt"/>
                        </a:rPr>
                        <a:t>•Esther  </a:t>
                      </a:r>
                      <a:r>
                        <a:rPr lang="en-GB" dirty="0" err="1">
                          <a:latin typeface="+mn-lt"/>
                        </a:rPr>
                        <a:t>Akpanmkpuk</a:t>
                      </a:r>
                      <a:r>
                        <a:rPr lang="en-GB" dirty="0">
                          <a:latin typeface="+mn-lt"/>
                        </a:rPr>
                        <a:t>  2108030</a:t>
                      </a:r>
                    </a:p>
                    <a:p>
                      <a:r>
                        <a:rPr lang="en-GB" dirty="0">
                          <a:latin typeface="+mn-lt"/>
                        </a:rPr>
                        <a:t>•Marie </a:t>
                      </a:r>
                      <a:r>
                        <a:rPr lang="en-GB" dirty="0" err="1">
                          <a:latin typeface="+mn-lt"/>
                        </a:rPr>
                        <a:t>Mudijike</a:t>
                      </a:r>
                      <a:r>
                        <a:rPr lang="en-GB" dirty="0">
                          <a:latin typeface="+mn-lt"/>
                        </a:rPr>
                        <a:t>  2126589</a:t>
                      </a:r>
                    </a:p>
                    <a:p>
                      <a:r>
                        <a:rPr lang="en-GB" dirty="0">
                          <a:latin typeface="+mn-lt"/>
                        </a:rPr>
                        <a:t>•Sarah </a:t>
                      </a:r>
                      <a:r>
                        <a:rPr lang="en-GB" dirty="0" err="1">
                          <a:latin typeface="+mn-lt"/>
                        </a:rPr>
                        <a:t>N'guessan</a:t>
                      </a:r>
                      <a:r>
                        <a:rPr lang="en-GB" dirty="0">
                          <a:latin typeface="+mn-lt"/>
                        </a:rPr>
                        <a:t>  2127140</a:t>
                      </a:r>
                    </a:p>
                    <a:p>
                      <a:r>
                        <a:rPr lang="en-GB" dirty="0">
                          <a:latin typeface="+mn-lt"/>
                        </a:rPr>
                        <a:t>•</a:t>
                      </a:r>
                      <a:r>
                        <a:rPr lang="en-GB" dirty="0" err="1">
                          <a:latin typeface="+mn-lt"/>
                        </a:rPr>
                        <a:t>Nimra</a:t>
                      </a:r>
                      <a:r>
                        <a:rPr lang="en-GB" dirty="0">
                          <a:latin typeface="+mn-lt"/>
                        </a:rPr>
                        <a:t> Malik  2123954</a:t>
                      </a:r>
                    </a:p>
                  </a:txBody>
                  <a:tcPr/>
                </a:tc>
                <a:extLst>
                  <a:ext uri="{0D108BD9-81ED-4DB2-BD59-A6C34878D82A}">
                    <a16:rowId xmlns:a16="http://schemas.microsoft.com/office/drawing/2014/main" val="2318373457"/>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tc>
                <a:tc>
                  <a:txBody>
                    <a:bodyPr/>
                    <a:lstStyle/>
                    <a:p>
                      <a:r>
                        <a:rPr lang="en-GB" dirty="0">
                          <a:latin typeface="+mn-lt"/>
                        </a:rPr>
                        <a:t>Good</a:t>
                      </a:r>
                      <a:r>
                        <a:rPr lang="en-GB" baseline="0" dirty="0">
                          <a:latin typeface="+mn-lt"/>
                        </a:rPr>
                        <a:t> research skills </a:t>
                      </a:r>
                    </a:p>
                    <a:p>
                      <a:r>
                        <a:rPr lang="en-GB" baseline="0" dirty="0">
                          <a:latin typeface="+mn-lt"/>
                        </a:rPr>
                        <a:t>Improve time observation </a:t>
                      </a:r>
                    </a:p>
                    <a:p>
                      <a:r>
                        <a:rPr lang="en-GB" baseline="0" dirty="0">
                          <a:latin typeface="+mn-lt"/>
                        </a:rPr>
                        <a:t>Good communication skills </a:t>
                      </a:r>
                      <a:endParaRPr lang="en-GB" dirty="0">
                        <a:latin typeface="+mn-lt"/>
                      </a:endParaRPr>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tc>
                <a:tc>
                  <a:txBody>
                    <a:bodyPr/>
                    <a:lstStyle/>
                    <a:p>
                      <a:r>
                        <a:rPr lang="en-GB" dirty="0">
                          <a:latin typeface="+mn-lt"/>
                        </a:rPr>
                        <a:t>Agreeing</a:t>
                      </a:r>
                      <a:r>
                        <a:rPr lang="en-GB" baseline="0" dirty="0">
                          <a:latin typeface="+mn-lt"/>
                        </a:rPr>
                        <a:t> on the best format and structure of the presentation </a:t>
                      </a:r>
                    </a:p>
                    <a:p>
                      <a:r>
                        <a:rPr lang="en-GB" dirty="0">
                          <a:latin typeface="+mn-lt"/>
                        </a:rPr>
                        <a:t>Assessing personal</a:t>
                      </a:r>
                      <a:r>
                        <a:rPr lang="en-GB" baseline="0" dirty="0">
                          <a:latin typeface="+mn-lt"/>
                        </a:rPr>
                        <a:t> and group learning </a:t>
                      </a:r>
                    </a:p>
                    <a:p>
                      <a:r>
                        <a:rPr lang="en-GB" baseline="0" dirty="0">
                          <a:latin typeface="+mn-lt"/>
                        </a:rPr>
                        <a:t>Locating the relevant research materials </a:t>
                      </a:r>
                      <a:endParaRPr lang="en-GB" dirty="0">
                        <a:latin typeface="+mn-lt"/>
                      </a:endParaRP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tc>
                <a:tc>
                  <a:txBody>
                    <a:bodyPr/>
                    <a:lstStyle/>
                    <a:p>
                      <a:r>
                        <a:rPr lang="en-GB" dirty="0">
                          <a:latin typeface="+mn-lt"/>
                        </a:rPr>
                        <a:t>Group</a:t>
                      </a:r>
                      <a:r>
                        <a:rPr lang="en-GB" baseline="0" dirty="0">
                          <a:latin typeface="+mn-lt"/>
                        </a:rPr>
                        <a:t> tasks will be divided based on the members strengths </a:t>
                      </a:r>
                      <a:endParaRPr lang="en-GB" dirty="0">
                        <a:latin typeface="+mn-lt"/>
                      </a:endParaRPr>
                    </a:p>
                  </a:txBody>
                  <a:tcPr/>
                </a:tc>
                <a:extLst>
                  <a:ext uri="{0D108BD9-81ED-4DB2-BD59-A6C34878D82A}">
                    <a16:rowId xmlns:a16="http://schemas.microsoft.com/office/drawing/2014/main" val="771358641"/>
                  </a:ext>
                </a:extLst>
              </a:tr>
              <a:tr h="882562">
                <a:tc>
                  <a:txBody>
                    <a:bodyPr/>
                    <a:lstStyle/>
                    <a:p>
                      <a:r>
                        <a:rPr lang="en-GB" dirty="0"/>
                        <a:t>How would you rate your team working? Out of 10? </a:t>
                      </a:r>
                    </a:p>
                  </a:txBody>
                  <a:tcPr/>
                </a:tc>
                <a:tc>
                  <a:txBody>
                    <a:bodyPr/>
                    <a:lstStyle/>
                    <a:p>
                      <a:r>
                        <a:rPr lang="en-GB" dirty="0">
                          <a:latin typeface="+mn-lt"/>
                        </a:rPr>
                        <a:t> 7/10</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21166396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2071</TotalTime>
  <Words>2327</Words>
  <Application>Microsoft Office PowerPoint</Application>
  <PresentationFormat>Widescreen</PresentationFormat>
  <Paragraphs>182</Paragraphs>
  <Slides>19</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Garamond</vt:lpstr>
      <vt:lpstr>Times New Roman</vt:lpstr>
      <vt:lpstr>Wingdings</vt:lpstr>
      <vt:lpstr>Organic</vt:lpstr>
      <vt:lpstr>Effective Team Working and Communication(BMSW4002)</vt:lpstr>
      <vt:lpstr>Table of Contents </vt:lpstr>
      <vt:lpstr>Introduction </vt:lpstr>
      <vt:lpstr>Functions of communication </vt:lpstr>
      <vt:lpstr>Benefits of communication </vt:lpstr>
      <vt:lpstr>How does this benefit amazon</vt:lpstr>
      <vt:lpstr>Channels of communications</vt:lpstr>
      <vt:lpstr>Channels of communication(Lendle-Daft theory)</vt:lpstr>
      <vt:lpstr>PowerPoint Presentation</vt:lpstr>
      <vt:lpstr>Shannon-Weaver model of communication</vt:lpstr>
      <vt:lpstr>  Berlo’s model of communication  </vt:lpstr>
      <vt:lpstr>Schramm’s interactive model</vt:lpstr>
      <vt:lpstr>Tom should use the Schramm’s Interactive and Berlo’s SMCR model for the Amazon Project           </vt:lpstr>
      <vt:lpstr>Communication barriers that can hinder Tom’s Amazon project team</vt:lpstr>
      <vt:lpstr>How Amazon can solve the communication barriers</vt:lpstr>
      <vt:lpstr>Recommendations for Tom</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Tolise</dc:creator>
  <cp:lastModifiedBy>Andrew Tolise</cp:lastModifiedBy>
  <cp:revision>2</cp:revision>
  <dcterms:created xsi:type="dcterms:W3CDTF">2022-11-12T10:20:54Z</dcterms:created>
  <dcterms:modified xsi:type="dcterms:W3CDTF">2022-11-17T00:22:14Z</dcterms:modified>
</cp:coreProperties>
</file>