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s/slide56.xml" ContentType="application/vnd.openxmlformats-officedocument.presentationml.slide+xml"/>
  <Override PartName="/ppt/slides/slide5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60"/>
  </p:handoutMasterIdLst>
  <p:sldIdLst>
    <p:sldId id="310" r:id="rId2"/>
    <p:sldId id="276" r:id="rId3"/>
    <p:sldId id="272" r:id="rId4"/>
    <p:sldId id="273" r:id="rId5"/>
    <p:sldId id="257" r:id="rId6"/>
    <p:sldId id="274" r:id="rId7"/>
    <p:sldId id="299" r:id="rId8"/>
    <p:sldId id="279" r:id="rId9"/>
    <p:sldId id="275" r:id="rId10"/>
    <p:sldId id="293" r:id="rId11"/>
    <p:sldId id="297" r:id="rId12"/>
    <p:sldId id="298" r:id="rId13"/>
    <p:sldId id="300" r:id="rId14"/>
    <p:sldId id="278" r:id="rId15"/>
    <p:sldId id="317" r:id="rId16"/>
    <p:sldId id="318" r:id="rId17"/>
    <p:sldId id="319" r:id="rId18"/>
    <p:sldId id="320" r:id="rId19"/>
    <p:sldId id="321" r:id="rId20"/>
    <p:sldId id="322" r:id="rId21"/>
    <p:sldId id="323" r:id="rId22"/>
    <p:sldId id="324" r:id="rId23"/>
    <p:sldId id="325" r:id="rId24"/>
    <p:sldId id="326" r:id="rId25"/>
    <p:sldId id="327" r:id="rId26"/>
    <p:sldId id="328" r:id="rId27"/>
    <p:sldId id="332" r:id="rId28"/>
    <p:sldId id="333" r:id="rId29"/>
    <p:sldId id="334" r:id="rId30"/>
    <p:sldId id="335" r:id="rId31"/>
    <p:sldId id="307" r:id="rId32"/>
    <p:sldId id="308" r:id="rId33"/>
    <p:sldId id="303" r:id="rId34"/>
    <p:sldId id="304" r:id="rId35"/>
    <p:sldId id="309" r:id="rId36"/>
    <p:sldId id="271" r:id="rId37"/>
    <p:sldId id="301" r:id="rId38"/>
    <p:sldId id="311" r:id="rId39"/>
    <p:sldId id="312" r:id="rId40"/>
    <p:sldId id="305" r:id="rId41"/>
    <p:sldId id="256" r:id="rId42"/>
    <p:sldId id="258" r:id="rId43"/>
    <p:sldId id="259" r:id="rId44"/>
    <p:sldId id="260" r:id="rId45"/>
    <p:sldId id="261" r:id="rId46"/>
    <p:sldId id="262" r:id="rId47"/>
    <p:sldId id="263" r:id="rId48"/>
    <p:sldId id="264" r:id="rId49"/>
    <p:sldId id="265" r:id="rId50"/>
    <p:sldId id="266" r:id="rId51"/>
    <p:sldId id="267" r:id="rId52"/>
    <p:sldId id="268" r:id="rId53"/>
    <p:sldId id="269" r:id="rId54"/>
    <p:sldId id="270" r:id="rId55"/>
    <p:sldId id="316" r:id="rId56"/>
    <p:sldId id="313" r:id="rId57"/>
    <p:sldId id="314" r:id="rId58"/>
    <p:sldId id="315" r:id="rId59"/>
  </p:sldIdLst>
  <p:sldSz cx="6858000" cy="9144000" type="screen4x3"/>
  <p:notesSz cx="6669088" cy="9753600"/>
  <p:defaultTextStyle>
    <a:defPPr>
      <a:defRPr lang="en-GB"/>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32787"/>
    <p:restoredTop sz="90929"/>
  </p:normalViewPr>
  <p:slideViewPr>
    <p:cSldViewPr>
      <p:cViewPr>
        <p:scale>
          <a:sx n="64" d="100"/>
          <a:sy n="64" d="100"/>
        </p:scale>
        <p:origin x="-2190" y="-30"/>
      </p:cViewPr>
      <p:guideLst>
        <p:guide orient="horz" pos="2880"/>
        <p:guide pos="216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pPr>
              <a:defRPr/>
            </a:pPr>
            <a:fld id="{8C4CB92D-E0CC-4A6E-969A-84AAAC3DF669}" type="datetimeFigureOut">
              <a:rPr lang="en-GB"/>
              <a:pPr>
                <a:defRPr/>
              </a:pPr>
              <a:t>03/12/2020</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pPr>
              <a:defRPr/>
            </a:pPr>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wrap="square" lIns="91440" tIns="45720" rIns="91440" bIns="45720" numCol="1" anchor="b" anchorCtr="0" compatLnSpc="1">
            <a:prstTxWarp prst="textNoShape">
              <a:avLst/>
            </a:prstTxWarp>
          </a:bodyPr>
          <a:lstStyle>
            <a:lvl1pPr algn="r">
              <a:defRPr sz="1200" smtClean="0"/>
            </a:lvl1pPr>
          </a:lstStyle>
          <a:p>
            <a:pPr>
              <a:defRPr/>
            </a:pPr>
            <a:fld id="{F2665806-801A-4245-BC64-E325354C6C84}"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57250" y="1497013"/>
            <a:ext cx="5143500" cy="3182937"/>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857250" y="4802188"/>
            <a:ext cx="5143500" cy="22082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C1E02E3E-BDCA-46F9-99F4-FE6356F7D73A}" type="slidenum">
              <a:rPr lang="en-GB" altLang="en-US"/>
              <a:pPr>
                <a:defRPr/>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7E83BCC5-1379-4856-9613-BC90FE30F0B7}" type="slidenum">
              <a:rPr lang="en-GB" altLang="en-US"/>
              <a:pPr>
                <a:defRPr/>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8313" y="2279650"/>
            <a:ext cx="5915025" cy="3803650"/>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468313" y="6119813"/>
            <a:ext cx="5915025" cy="2000250"/>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61AEDB4E-9640-47F7-891E-6832E332E386}" type="slidenum">
              <a:rPr lang="en-GB" altLang="en-US"/>
              <a:pPr>
                <a:defRPr/>
              </a:pPr>
              <a:t>‹#›</a:t>
            </a:fld>
            <a:endParaRPr lang="en-GB"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514350" y="2641600"/>
            <a:ext cx="283845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3505200" y="2641600"/>
            <a:ext cx="2838450" cy="5486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AA963542-EDD7-4331-B185-D696F5D20C88}" type="slidenum">
              <a:rPr lang="en-GB" altLang="en-US"/>
              <a:pPr>
                <a:defRPr/>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3075" y="487363"/>
            <a:ext cx="5915025" cy="1766887"/>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473075" y="2241550"/>
            <a:ext cx="2900363" cy="10985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73075" y="3340100"/>
            <a:ext cx="2900363" cy="4913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3471863" y="2241550"/>
            <a:ext cx="2916237" cy="10985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471863" y="3340100"/>
            <a:ext cx="2916237" cy="4913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p:cNvSpPr>
            <a:spLocks noGrp="1" noChangeArrowheads="1"/>
          </p:cNvSpPr>
          <p:nvPr>
            <p:ph type="sldNum" sz="quarter" idx="12"/>
          </p:nvPr>
        </p:nvSpPr>
        <p:spPr>
          <a:ln/>
        </p:spPr>
        <p:txBody>
          <a:bodyPr/>
          <a:lstStyle>
            <a:lvl1pPr>
              <a:defRPr/>
            </a:lvl1pPr>
          </a:lstStyle>
          <a:p>
            <a:pPr>
              <a:defRPr/>
            </a:pPr>
            <a:fld id="{8CABA581-517F-477D-B182-66CAC1A802BF}" type="slidenum">
              <a:rPr lang="en-GB" altLang="en-US"/>
              <a:pPr>
                <a:defRPr/>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6"/>
          <p:cNvSpPr>
            <a:spLocks noGrp="1" noChangeArrowheads="1"/>
          </p:cNvSpPr>
          <p:nvPr>
            <p:ph type="sldNum" sz="quarter" idx="12"/>
          </p:nvPr>
        </p:nvSpPr>
        <p:spPr>
          <a:ln/>
        </p:spPr>
        <p:txBody>
          <a:bodyPr/>
          <a:lstStyle>
            <a:lvl1pPr>
              <a:defRPr/>
            </a:lvl1pPr>
          </a:lstStyle>
          <a:p>
            <a:pPr>
              <a:defRPr/>
            </a:pPr>
            <a:fld id="{6A38BF9D-93D6-4860-86B4-812E888D8EB1}" type="slidenum">
              <a:rPr lang="en-GB" altLang="en-US"/>
              <a:pPr>
                <a:defRPr/>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6"/>
          <p:cNvSpPr>
            <a:spLocks noGrp="1" noChangeArrowheads="1"/>
          </p:cNvSpPr>
          <p:nvPr>
            <p:ph type="sldNum" sz="quarter" idx="12"/>
          </p:nvPr>
        </p:nvSpPr>
        <p:spPr>
          <a:ln/>
        </p:spPr>
        <p:txBody>
          <a:bodyPr/>
          <a:lstStyle>
            <a:lvl1pPr>
              <a:defRPr/>
            </a:lvl1pPr>
          </a:lstStyle>
          <a:p>
            <a:pPr>
              <a:defRPr/>
            </a:pPr>
            <a:fld id="{09476F8D-423A-4F40-A531-55DDFA4C6218}" type="slidenum">
              <a:rPr lang="en-GB" altLang="en-US"/>
              <a:pPr>
                <a:defRPr/>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3075" y="609600"/>
            <a:ext cx="2211388" cy="21336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2916238" y="1316038"/>
            <a:ext cx="3471862" cy="64992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73075" y="2743200"/>
            <a:ext cx="2211388" cy="508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A6FC75D5-AFFE-4679-9E2E-6FC4435A17B3}" type="slidenum">
              <a:rPr lang="en-GB" altLang="en-US"/>
              <a:pPr>
                <a:defRPr/>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3075" y="609600"/>
            <a:ext cx="2211388" cy="21336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2916238" y="1316038"/>
            <a:ext cx="3471862" cy="64992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473075" y="2743200"/>
            <a:ext cx="2211388" cy="508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AE08B539-F68B-4159-B6B3-764CF782ACE1}" type="slidenum">
              <a:rPr lang="en-GB" altLang="en-US"/>
              <a:pPr>
                <a:defRPr/>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864141F8-939C-4A12-983C-28E155F78F1E}" type="slidenum">
              <a:rPr lang="en-GB" altLang="en-US"/>
              <a:pPr>
                <a:defRPr/>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886325" y="812800"/>
            <a:ext cx="1457325" cy="73152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514350" y="812800"/>
            <a:ext cx="4219575" cy="7315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710195D9-84AD-46C9-B576-27ED5F887FC7}" type="slidenum">
              <a:rPr lang="en-GB" altLang="en-US"/>
              <a:pPr>
                <a:defRPr/>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514350" y="812800"/>
            <a:ext cx="5829300" cy="1524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514350" y="2641600"/>
            <a:ext cx="5829300" cy="5486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28" name="Rectangle 4"/>
          <p:cNvSpPr>
            <a:spLocks noGrp="1" noChangeArrowheads="1"/>
          </p:cNvSpPr>
          <p:nvPr>
            <p:ph type="dt" sz="half" idx="2"/>
          </p:nvPr>
        </p:nvSpPr>
        <p:spPr bwMode="auto">
          <a:xfrm>
            <a:off x="514350" y="8331200"/>
            <a:ext cx="1428750" cy="609600"/>
          </a:xfrm>
          <a:prstGeom prst="rect">
            <a:avLst/>
          </a:prstGeom>
          <a:noFill/>
          <a:ln>
            <a:noFill/>
          </a:ln>
          <a:effectLst/>
          <a:extLst>
            <a:ext uri="{909E8E84-426E-40DD-AFC4-6F175D3DCCD1}"/>
            <a:ext uri="{91240B29-F687-4F45-9708-019B960494DF}"/>
            <a:ext uri="{AF507438-7753-43E0-B8FC-AC1667EBCBE1}"/>
          </a:ex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GB" altLang="en-US"/>
          </a:p>
        </p:txBody>
      </p:sp>
      <p:sp>
        <p:nvSpPr>
          <p:cNvPr id="1029" name="Rectangle 5"/>
          <p:cNvSpPr>
            <a:spLocks noGrp="1" noChangeArrowheads="1"/>
          </p:cNvSpPr>
          <p:nvPr>
            <p:ph type="ftr" sz="quarter" idx="3"/>
          </p:nvPr>
        </p:nvSpPr>
        <p:spPr bwMode="auto">
          <a:xfrm>
            <a:off x="2343150" y="8331200"/>
            <a:ext cx="2171700" cy="609600"/>
          </a:xfrm>
          <a:prstGeom prst="rect">
            <a:avLst/>
          </a:prstGeom>
          <a:noFill/>
          <a:ln>
            <a:noFill/>
          </a:ln>
          <a:effectLst/>
          <a:extLst>
            <a:ext uri="{909E8E84-426E-40DD-AFC4-6F175D3DCCD1}"/>
            <a:ext uri="{91240B29-F687-4F45-9708-019B960494DF}"/>
            <a:ext uri="{AF507438-7753-43E0-B8FC-AC1667EBCBE1}"/>
          </a:ex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GB" altLang="en-US"/>
          </a:p>
        </p:txBody>
      </p:sp>
      <p:sp>
        <p:nvSpPr>
          <p:cNvPr id="1030" name="Rectangle 6"/>
          <p:cNvSpPr>
            <a:spLocks noGrp="1" noChangeArrowheads="1"/>
          </p:cNvSpPr>
          <p:nvPr>
            <p:ph type="sldNum" sz="quarter" idx="4"/>
          </p:nvPr>
        </p:nvSpPr>
        <p:spPr bwMode="auto">
          <a:xfrm>
            <a:off x="4914900" y="8331200"/>
            <a:ext cx="1428750" cy="609600"/>
          </a:xfrm>
          <a:prstGeom prst="rect">
            <a:avLst/>
          </a:prstGeom>
          <a:noFill/>
          <a:ln>
            <a:noFill/>
          </a:ln>
          <a:effectLst/>
          <a:extLst>
            <a:ext uri="{909E8E84-426E-40DD-AFC4-6F175D3DCCD1}"/>
            <a:ext uri="{91240B29-F687-4F45-9708-019B960494DF}"/>
            <a:ext uri="{AF507438-7753-43E0-B8FC-AC1667EBCBE1}"/>
          </a:ex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A6AC94F7-12B1-4C26-BB9F-18DF370F3D0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anose="02020603050405020304" pitchFamily="18" charset="0"/>
        </a:defRPr>
      </a:lvl2pPr>
      <a:lvl3pPr algn="ctr" rtl="0" eaLnBrk="0" fontAlgn="base" hangingPunct="0">
        <a:spcBef>
          <a:spcPct val="0"/>
        </a:spcBef>
        <a:spcAft>
          <a:spcPct val="0"/>
        </a:spcAft>
        <a:defRPr sz="4400">
          <a:solidFill>
            <a:schemeClr val="tx2"/>
          </a:solidFill>
          <a:latin typeface="Times New Roman" panose="02020603050405020304" pitchFamily="18" charset="0"/>
        </a:defRPr>
      </a:lvl3pPr>
      <a:lvl4pPr algn="ctr" rtl="0" eaLnBrk="0" fontAlgn="base" hangingPunct="0">
        <a:spcBef>
          <a:spcPct val="0"/>
        </a:spcBef>
        <a:spcAft>
          <a:spcPct val="0"/>
        </a:spcAft>
        <a:defRPr sz="4400">
          <a:solidFill>
            <a:schemeClr val="tx2"/>
          </a:solidFill>
          <a:latin typeface="Times New Roman" panose="02020603050405020304" pitchFamily="18" charset="0"/>
        </a:defRPr>
      </a:lvl4pPr>
      <a:lvl5pPr algn="ctr" rtl="0" eaLnBrk="0" fontAlgn="base" hangingPunct="0">
        <a:spcBef>
          <a:spcPct val="0"/>
        </a:spcBef>
        <a:spcAft>
          <a:spcPct val="0"/>
        </a:spcAft>
        <a:defRPr sz="4400">
          <a:solidFill>
            <a:schemeClr val="tx2"/>
          </a:solidFill>
          <a:latin typeface="Times New Roman" panose="02020603050405020304" pitchFamily="18" charset="0"/>
        </a:defRPr>
      </a:lvl5pPr>
      <a:lvl6pPr marL="457200" algn="ctr" rtl="0" fontAlgn="base">
        <a:spcBef>
          <a:spcPct val="0"/>
        </a:spcBef>
        <a:spcAft>
          <a:spcPct val="0"/>
        </a:spcAft>
        <a:defRPr sz="4400">
          <a:solidFill>
            <a:schemeClr val="tx2"/>
          </a:solidFill>
          <a:latin typeface="Times New Roman" panose="02020603050405020304" pitchFamily="18" charset="0"/>
        </a:defRPr>
      </a:lvl6pPr>
      <a:lvl7pPr marL="914400" algn="ctr" rtl="0" fontAlgn="base">
        <a:spcBef>
          <a:spcPct val="0"/>
        </a:spcBef>
        <a:spcAft>
          <a:spcPct val="0"/>
        </a:spcAft>
        <a:defRPr sz="4400">
          <a:solidFill>
            <a:schemeClr val="tx2"/>
          </a:solidFill>
          <a:latin typeface="Times New Roman" panose="02020603050405020304" pitchFamily="18" charset="0"/>
        </a:defRPr>
      </a:lvl7pPr>
      <a:lvl8pPr marL="1371600" algn="ctr" rtl="0" fontAlgn="base">
        <a:spcBef>
          <a:spcPct val="0"/>
        </a:spcBef>
        <a:spcAft>
          <a:spcPct val="0"/>
        </a:spcAft>
        <a:defRPr sz="4400">
          <a:solidFill>
            <a:schemeClr val="tx2"/>
          </a:solidFill>
          <a:latin typeface="Times New Roman" panose="02020603050405020304" pitchFamily="18" charset="0"/>
        </a:defRPr>
      </a:lvl8pPr>
      <a:lvl9pPr marL="1828800" algn="ctr" rtl="0" fontAlgn="base">
        <a:spcBef>
          <a:spcPct val="0"/>
        </a:spcBef>
        <a:spcAft>
          <a:spcPct val="0"/>
        </a:spcAft>
        <a:defRPr sz="4400">
          <a:solidFill>
            <a:schemeClr val="tx2"/>
          </a:solidFill>
          <a:latin typeface="Times New Roman" panose="02020603050405020304" pitchFamily="18"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hyperlink" Target="https://www.youtube.com/watch?v=f6_wvA6v6N4" TargetMode="External"/><Relationship Id="rId1" Type="http://schemas.openxmlformats.org/officeDocument/2006/relationships/slideLayout" Target="../slideLayouts/slideLayout7.xml"/><Relationship Id="rId6" Type="http://schemas.openxmlformats.org/officeDocument/2006/relationships/image" Target="../media/image44.jpeg"/><Relationship Id="rId5" Type="http://schemas.openxmlformats.org/officeDocument/2006/relationships/image" Target="../media/image43.jpeg"/><Relationship Id="rId4" Type="http://schemas.openxmlformats.org/officeDocument/2006/relationships/hyperlink" Target="https://www.youtube.com/watch?v=B6uTV9-P35o"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hyperlink" Target="https://vimeo.com/80223793"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openxmlformats.org/officeDocument/2006/relationships/image" Target="../media/image55.jpeg"/><Relationship Id="rId13" Type="http://schemas.openxmlformats.org/officeDocument/2006/relationships/image" Target="../media/image60.jpeg"/><Relationship Id="rId3" Type="http://schemas.openxmlformats.org/officeDocument/2006/relationships/image" Target="../media/image50.jpeg"/><Relationship Id="rId7" Type="http://schemas.openxmlformats.org/officeDocument/2006/relationships/image" Target="../media/image54.jpeg"/><Relationship Id="rId12" Type="http://schemas.openxmlformats.org/officeDocument/2006/relationships/image" Target="../media/image59.jpeg"/><Relationship Id="rId2" Type="http://schemas.openxmlformats.org/officeDocument/2006/relationships/image" Target="../media/image49.jpeg"/><Relationship Id="rId1" Type="http://schemas.openxmlformats.org/officeDocument/2006/relationships/slideLayout" Target="../slideLayouts/slideLayout7.xml"/><Relationship Id="rId6" Type="http://schemas.openxmlformats.org/officeDocument/2006/relationships/image" Target="../media/image53.jpeg"/><Relationship Id="rId11" Type="http://schemas.openxmlformats.org/officeDocument/2006/relationships/image" Target="../media/image58.jpeg"/><Relationship Id="rId5" Type="http://schemas.openxmlformats.org/officeDocument/2006/relationships/image" Target="../media/image52.jpeg"/><Relationship Id="rId10" Type="http://schemas.openxmlformats.org/officeDocument/2006/relationships/image" Target="../media/image57.jpeg"/><Relationship Id="rId4" Type="http://schemas.openxmlformats.org/officeDocument/2006/relationships/image" Target="../media/image51.jpeg"/><Relationship Id="rId9" Type="http://schemas.openxmlformats.org/officeDocument/2006/relationships/image" Target="../media/image56.jpeg"/><Relationship Id="rId14" Type="http://schemas.openxmlformats.org/officeDocument/2006/relationships/image" Target="../media/image61.jpeg"/></Relationships>
</file>

<file path=ppt/slides/_rels/slide37.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7.xml"/><Relationship Id="rId4" Type="http://schemas.openxmlformats.org/officeDocument/2006/relationships/image" Target="../media/image66.jpe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8" Type="http://schemas.openxmlformats.org/officeDocument/2006/relationships/image" Target="../media/image86.jpeg"/><Relationship Id="rId3" Type="http://schemas.openxmlformats.org/officeDocument/2006/relationships/image" Target="../media/image81.jpeg"/><Relationship Id="rId7" Type="http://schemas.openxmlformats.org/officeDocument/2006/relationships/image" Target="../media/image85.jpeg"/><Relationship Id="rId12" Type="http://schemas.openxmlformats.org/officeDocument/2006/relationships/image" Target="../media/image90.jpeg"/><Relationship Id="rId2" Type="http://schemas.openxmlformats.org/officeDocument/2006/relationships/image" Target="../media/image80.jpeg"/><Relationship Id="rId1" Type="http://schemas.openxmlformats.org/officeDocument/2006/relationships/slideLayout" Target="../slideLayouts/slideLayout7.xml"/><Relationship Id="rId6" Type="http://schemas.openxmlformats.org/officeDocument/2006/relationships/image" Target="../media/image84.jpeg"/><Relationship Id="rId11" Type="http://schemas.openxmlformats.org/officeDocument/2006/relationships/image" Target="../media/image89.jpeg"/><Relationship Id="rId5" Type="http://schemas.openxmlformats.org/officeDocument/2006/relationships/image" Target="../media/image83.jpeg"/><Relationship Id="rId10" Type="http://schemas.openxmlformats.org/officeDocument/2006/relationships/image" Target="../media/image88.jpeg"/><Relationship Id="rId4" Type="http://schemas.openxmlformats.org/officeDocument/2006/relationships/image" Target="../media/image82.jpeg"/><Relationship Id="rId9" Type="http://schemas.openxmlformats.org/officeDocument/2006/relationships/image" Target="../media/image87.jpeg"/></Relationships>
</file>

<file path=ppt/slides/_rels/slide55.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91.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image" Target="../media/image93.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image" Target="../media/image95.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image" Target="../media/image9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64904" y="4932040"/>
            <a:ext cx="4110037" cy="3316287"/>
          </a:xfrm>
          <a:prstGeom prst="rect">
            <a:avLst/>
          </a:prstGeom>
        </p:spPr>
        <p:txBody>
          <a:bodyPr>
            <a:spAutoFit/>
          </a:bodyPr>
          <a:lstStyle/>
          <a:p>
            <a:pPr>
              <a:defRPr/>
            </a:pPr>
            <a:r>
              <a:rPr lang="en-GB" sz="1400" b="1" i="1" dirty="0">
                <a:latin typeface="Arial" panose="020B0604020202020204" pitchFamily="34" charset="0"/>
                <a:cs typeface="Arial" panose="020B0604020202020204" pitchFamily="34" charset="0"/>
              </a:rPr>
              <a:t>art-</a:t>
            </a:r>
            <a:r>
              <a:rPr lang="en-GB" sz="1400" b="1" i="1" dirty="0" err="1">
                <a:latin typeface="Arial" panose="020B0604020202020204" pitchFamily="34" charset="0"/>
                <a:cs typeface="Arial" panose="020B0604020202020204" pitchFamily="34" charset="0"/>
              </a:rPr>
              <a:t>aeology</a:t>
            </a:r>
            <a:r>
              <a:rPr lang="en-GB" sz="1400" b="1" i="1" dirty="0">
                <a:latin typeface="Arial" panose="020B0604020202020204" pitchFamily="34" charset="0"/>
                <a:cs typeface="Arial" panose="020B0604020202020204" pitchFamily="34" charset="0"/>
              </a:rPr>
              <a:t> – (re)framing the boundaries</a:t>
            </a:r>
            <a:endParaRPr lang="en-GB" sz="1400" b="1" dirty="0">
              <a:latin typeface="Arial" panose="020B0604020202020204" pitchFamily="34" charset="0"/>
              <a:cs typeface="Arial" panose="020B0604020202020204" pitchFamily="34" charset="0"/>
            </a:endParaRPr>
          </a:p>
          <a:p>
            <a:pPr>
              <a:defRP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defRPr/>
            </a:pPr>
            <a:r>
              <a:rPr lang="en-GB" sz="1400" dirty="0" err="1">
                <a:latin typeface="Arial" panose="020B0604020202020204" pitchFamily="34" charset="0"/>
                <a:cs typeface="Arial" panose="020B0604020202020204" pitchFamily="34" charset="0"/>
              </a:rPr>
              <a:t>Brith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Gof</a:t>
            </a:r>
            <a:r>
              <a:rPr lang="en-GB" sz="1400" dirty="0">
                <a:latin typeface="Arial" panose="020B0604020202020204" pitchFamily="34" charset="0"/>
                <a:cs typeface="Arial" panose="020B0604020202020204" pitchFamily="34" charset="0"/>
              </a:rPr>
              <a:t>, Andy Goldsworthy, Richard Long, Christo and Jeanne-Claude etc.</a:t>
            </a:r>
          </a:p>
          <a:p>
            <a:pPr>
              <a:defRP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defRPr/>
            </a:pPr>
            <a:r>
              <a:rPr lang="en-GB" sz="1400" dirty="0" err="1">
                <a:latin typeface="Arial" panose="020B0604020202020204" pitchFamily="34" charset="0"/>
                <a:cs typeface="Arial" panose="020B0604020202020204" pitchFamily="34" charset="0"/>
              </a:rPr>
              <a:t>Traumwerk</a:t>
            </a:r>
            <a:r>
              <a:rPr lang="en-GB" sz="1400" dirty="0">
                <a:latin typeface="Arial" panose="020B0604020202020204" pitchFamily="34" charset="0"/>
                <a:cs typeface="Arial" panose="020B0604020202020204" pitchFamily="34" charset="0"/>
              </a:rPr>
              <a:t>, WWW, montage, random association the archive in flux – the non-static record</a:t>
            </a:r>
          </a:p>
          <a:p>
            <a:pPr>
              <a:defRP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defRPr/>
            </a:pPr>
            <a:r>
              <a:rPr lang="en-GB" sz="1400" dirty="0">
                <a:latin typeface="Arial" panose="020B0604020202020204" pitchFamily="34" charset="0"/>
                <a:cs typeface="Arial" panose="020B0604020202020204" pitchFamily="34" charset="0"/>
              </a:rPr>
              <a:t>performance art, sculpture, transitional art, site-specific art, defining galleries</a:t>
            </a:r>
          </a:p>
          <a:p>
            <a:pPr>
              <a:defRP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defRPr/>
            </a:pPr>
            <a:r>
              <a:rPr lang="en-GB" sz="1400" dirty="0">
                <a:latin typeface="Arial" panose="020B0604020202020204" pitchFamily="34" charset="0"/>
                <a:cs typeface="Arial" panose="020B0604020202020204" pitchFamily="34" charset="0"/>
              </a:rPr>
              <a:t>hybridisation and deep mapping – the breakdown of authority</a:t>
            </a:r>
          </a:p>
          <a:p>
            <a:pPr>
              <a:buFont typeface="Arial" panose="020B0604020202020204" pitchFamily="34" charset="0"/>
              <a:buChar char="•"/>
              <a:defRPr/>
            </a:pPr>
            <a:endParaRPr lang="en-GB" sz="1350" dirty="0"/>
          </a:p>
        </p:txBody>
      </p:sp>
      <p:sp>
        <p:nvSpPr>
          <p:cNvPr id="3" name="TextBox 2"/>
          <p:cNvSpPr txBox="1"/>
          <p:nvPr/>
        </p:nvSpPr>
        <p:spPr>
          <a:xfrm>
            <a:off x="338138" y="3024188"/>
            <a:ext cx="1319212" cy="923925"/>
          </a:xfrm>
          <a:prstGeom prst="rect">
            <a:avLst/>
          </a:prstGeom>
          <a:noFill/>
        </p:spPr>
        <p:txBody>
          <a:bodyPr>
            <a:spAutoFit/>
          </a:bodyPr>
          <a:lstStyle/>
          <a:p>
            <a:pPr>
              <a:defRPr/>
            </a:pPr>
            <a:r>
              <a:rPr lang="en-GB" sz="5400" b="1" dirty="0">
                <a:solidFill>
                  <a:schemeClr val="accent2">
                    <a:lumMod val="40000"/>
                    <a:lumOff val="60000"/>
                  </a:schemeClr>
                </a:solidFill>
                <a:latin typeface="Arial" pitchFamily="34" charset="0"/>
                <a:cs typeface="Arial" pitchFamily="34" charset="0"/>
              </a:rPr>
              <a:t>(re)</a:t>
            </a:r>
          </a:p>
        </p:txBody>
      </p:sp>
      <p:sp>
        <p:nvSpPr>
          <p:cNvPr id="4" name="TextBox 3"/>
          <p:cNvSpPr txBox="1"/>
          <p:nvPr/>
        </p:nvSpPr>
        <p:spPr>
          <a:xfrm>
            <a:off x="1566863" y="3109913"/>
            <a:ext cx="5140318" cy="830997"/>
          </a:xfrm>
          <a:prstGeom prst="rect">
            <a:avLst/>
          </a:prstGeom>
          <a:noFill/>
        </p:spPr>
        <p:txBody>
          <a:bodyPr wrap="none">
            <a:spAutoFit/>
          </a:bodyPr>
          <a:lstStyle/>
          <a:p>
            <a:pPr>
              <a:defRPr/>
            </a:pPr>
            <a:r>
              <a:rPr lang="en-GB" sz="4800" b="1" dirty="0" smtClean="0">
                <a:solidFill>
                  <a:schemeClr val="accent2">
                    <a:lumMod val="60000"/>
                    <a:lumOff val="40000"/>
                  </a:schemeClr>
                </a:solidFill>
                <a:latin typeface="Arial" pitchFamily="34" charset="0"/>
                <a:cs typeface="Arial" pitchFamily="34" charset="0"/>
              </a:rPr>
              <a:t>HPAR5012 / 6012</a:t>
            </a:r>
            <a:endParaRPr lang="en-GB" sz="4800" b="1" dirty="0">
              <a:solidFill>
                <a:schemeClr val="accent2">
                  <a:lumMod val="60000"/>
                  <a:lumOff val="40000"/>
                </a:schemeClr>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Documents and Settings\Quentin Drew\My Documents\Q teaching\Vis7\AG 7A.JPG"/>
          <p:cNvPicPr>
            <a:picLocks noChangeAspect="1" noChangeArrowheads="1"/>
          </p:cNvPicPr>
          <p:nvPr/>
        </p:nvPicPr>
        <p:blipFill>
          <a:blip r:embed="rId2" cstate="print"/>
          <a:srcRect/>
          <a:stretch>
            <a:fillRect/>
          </a:stretch>
        </p:blipFill>
        <p:spPr bwMode="auto">
          <a:xfrm>
            <a:off x="4876800" y="0"/>
            <a:ext cx="1981200" cy="1196975"/>
          </a:xfrm>
          <a:prstGeom prst="rect">
            <a:avLst/>
          </a:prstGeom>
          <a:noFill/>
          <a:ln w="9525">
            <a:noFill/>
            <a:miter lim="800000"/>
            <a:headEnd/>
            <a:tailEnd/>
          </a:ln>
        </p:spPr>
      </p:pic>
      <p:pic>
        <p:nvPicPr>
          <p:cNvPr id="3075" name="Picture 3" descr="C:\Documents and Settings\Quentin Drew\My Documents\Q teaching\Vis7\AG 7B.JPG"/>
          <p:cNvPicPr>
            <a:picLocks noChangeAspect="1" noChangeArrowheads="1"/>
          </p:cNvPicPr>
          <p:nvPr/>
        </p:nvPicPr>
        <p:blipFill>
          <a:blip r:embed="rId3" cstate="print"/>
          <a:srcRect/>
          <a:stretch>
            <a:fillRect/>
          </a:stretch>
        </p:blipFill>
        <p:spPr bwMode="auto">
          <a:xfrm>
            <a:off x="4876800" y="1295400"/>
            <a:ext cx="1981200" cy="1195388"/>
          </a:xfrm>
          <a:prstGeom prst="rect">
            <a:avLst/>
          </a:prstGeom>
          <a:noFill/>
          <a:ln w="9525">
            <a:noFill/>
            <a:miter lim="800000"/>
            <a:headEnd/>
            <a:tailEnd/>
          </a:ln>
        </p:spPr>
      </p:pic>
      <p:pic>
        <p:nvPicPr>
          <p:cNvPr id="3076" name="Picture 4" descr="C:\Documents and Settings\Quentin Drew\My Documents\Q teaching\Vis7\AG 7C.JPG"/>
          <p:cNvPicPr>
            <a:picLocks noChangeAspect="1" noChangeArrowheads="1"/>
          </p:cNvPicPr>
          <p:nvPr/>
        </p:nvPicPr>
        <p:blipFill>
          <a:blip r:embed="rId4" cstate="print"/>
          <a:srcRect/>
          <a:stretch>
            <a:fillRect/>
          </a:stretch>
        </p:blipFill>
        <p:spPr bwMode="auto">
          <a:xfrm>
            <a:off x="4876800" y="2514600"/>
            <a:ext cx="1981200" cy="1306513"/>
          </a:xfrm>
          <a:prstGeom prst="rect">
            <a:avLst/>
          </a:prstGeom>
          <a:noFill/>
          <a:ln w="9525">
            <a:noFill/>
            <a:miter lim="800000"/>
            <a:headEnd/>
            <a:tailEnd/>
          </a:ln>
        </p:spPr>
      </p:pic>
      <p:pic>
        <p:nvPicPr>
          <p:cNvPr id="3077" name="Picture 5" descr="C:\Documents and Settings\Quentin Drew\My Documents\Q teaching\Vis7\AG 7D.JPG"/>
          <p:cNvPicPr>
            <a:picLocks noChangeAspect="1" noChangeArrowheads="1"/>
          </p:cNvPicPr>
          <p:nvPr/>
        </p:nvPicPr>
        <p:blipFill>
          <a:blip r:embed="rId5" cstate="print"/>
          <a:srcRect/>
          <a:stretch>
            <a:fillRect/>
          </a:stretch>
        </p:blipFill>
        <p:spPr bwMode="auto">
          <a:xfrm>
            <a:off x="4876800" y="3886200"/>
            <a:ext cx="1981200" cy="1225550"/>
          </a:xfrm>
          <a:prstGeom prst="rect">
            <a:avLst/>
          </a:prstGeom>
          <a:noFill/>
          <a:ln w="9525">
            <a:noFill/>
            <a:miter lim="800000"/>
            <a:headEnd/>
            <a:tailEnd/>
          </a:ln>
        </p:spPr>
      </p:pic>
      <p:pic>
        <p:nvPicPr>
          <p:cNvPr id="3078" name="Picture 6" descr="C:\Documents and Settings\Quentin Drew\My Documents\Q teaching\Vis7\AG 7B.JPG"/>
          <p:cNvPicPr>
            <a:picLocks noChangeAspect="1" noChangeArrowheads="1"/>
          </p:cNvPicPr>
          <p:nvPr/>
        </p:nvPicPr>
        <p:blipFill>
          <a:blip r:embed="rId3" cstate="print"/>
          <a:srcRect/>
          <a:stretch>
            <a:fillRect/>
          </a:stretch>
        </p:blipFill>
        <p:spPr bwMode="auto">
          <a:xfrm>
            <a:off x="4876800" y="5181600"/>
            <a:ext cx="1981200" cy="1195388"/>
          </a:xfrm>
          <a:prstGeom prst="rect">
            <a:avLst/>
          </a:prstGeom>
          <a:noFill/>
          <a:ln w="9525">
            <a:noFill/>
            <a:miter lim="800000"/>
            <a:headEnd/>
            <a:tailEnd/>
          </a:ln>
        </p:spPr>
      </p:pic>
      <p:pic>
        <p:nvPicPr>
          <p:cNvPr id="3079" name="Picture 7" descr="C:\Documents and Settings\Quentin Drew\My Documents\Q teaching\Vis7\AG 7A.JPG"/>
          <p:cNvPicPr>
            <a:picLocks noChangeAspect="1" noChangeArrowheads="1"/>
          </p:cNvPicPr>
          <p:nvPr/>
        </p:nvPicPr>
        <p:blipFill>
          <a:blip r:embed="rId2" cstate="print"/>
          <a:srcRect/>
          <a:stretch>
            <a:fillRect/>
          </a:stretch>
        </p:blipFill>
        <p:spPr bwMode="auto">
          <a:xfrm>
            <a:off x="4876800" y="6400800"/>
            <a:ext cx="1981200" cy="1196975"/>
          </a:xfrm>
          <a:prstGeom prst="rect">
            <a:avLst/>
          </a:prstGeom>
          <a:noFill/>
          <a:ln w="9525">
            <a:noFill/>
            <a:miter lim="800000"/>
            <a:headEnd/>
            <a:tailEnd/>
          </a:ln>
        </p:spPr>
      </p:pic>
      <p:pic>
        <p:nvPicPr>
          <p:cNvPr id="3080" name="Picture 8" descr="C:\Documents and Settings\Quentin Drew\My Documents\Q teaching\Vis7\AG 7C.JPG"/>
          <p:cNvPicPr>
            <a:picLocks noChangeAspect="1" noChangeArrowheads="1"/>
          </p:cNvPicPr>
          <p:nvPr/>
        </p:nvPicPr>
        <p:blipFill>
          <a:blip r:embed="rId6" cstate="print"/>
          <a:srcRect/>
          <a:stretch>
            <a:fillRect/>
          </a:stretch>
        </p:blipFill>
        <p:spPr bwMode="auto">
          <a:xfrm>
            <a:off x="4876800" y="7620000"/>
            <a:ext cx="1981200" cy="1524000"/>
          </a:xfrm>
          <a:prstGeom prst="rect">
            <a:avLst/>
          </a:prstGeom>
          <a:noFill/>
          <a:ln w="9525">
            <a:noFill/>
            <a:miter lim="800000"/>
            <a:headEnd/>
            <a:tailEnd/>
          </a:ln>
        </p:spPr>
      </p:pic>
      <p:pic>
        <p:nvPicPr>
          <p:cNvPr id="3081" name="Picture 9" descr="C:\Documents and Settings\Quentin Drew\My Documents\Q teaching\Vis7\rivers.jpg"/>
          <p:cNvPicPr>
            <a:picLocks noChangeAspect="1" noChangeArrowheads="1"/>
          </p:cNvPicPr>
          <p:nvPr/>
        </p:nvPicPr>
        <p:blipFill>
          <a:blip r:embed="rId7" cstate="print"/>
          <a:srcRect/>
          <a:stretch>
            <a:fillRect/>
          </a:stretch>
        </p:blipFill>
        <p:spPr bwMode="auto">
          <a:xfrm>
            <a:off x="0" y="0"/>
            <a:ext cx="4848225" cy="5410200"/>
          </a:xfrm>
          <a:prstGeom prst="rect">
            <a:avLst/>
          </a:prstGeom>
          <a:noFill/>
          <a:ln w="9525">
            <a:noFill/>
            <a:miter lim="800000"/>
            <a:headEnd/>
            <a:tailEnd/>
          </a:ln>
        </p:spPr>
      </p:pic>
      <p:pic>
        <p:nvPicPr>
          <p:cNvPr id="3082" name="Picture 10" descr="C:\Documents and Settings\Quentin Drew\My Documents\Q teaching\Vis7\river3.jpg"/>
          <p:cNvPicPr>
            <a:picLocks noChangeAspect="1" noChangeArrowheads="1"/>
          </p:cNvPicPr>
          <p:nvPr/>
        </p:nvPicPr>
        <p:blipFill>
          <a:blip r:embed="rId8" cstate="print"/>
          <a:srcRect/>
          <a:stretch>
            <a:fillRect/>
          </a:stretch>
        </p:blipFill>
        <p:spPr bwMode="auto">
          <a:xfrm>
            <a:off x="0" y="4572000"/>
            <a:ext cx="4876800" cy="4572000"/>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098" name="Picture 2" descr="C:\Documents and Settings\Quentin Drew\My Documents\Q teaching\Vis7\AG 1.JPG"/>
          <p:cNvPicPr>
            <a:picLocks noChangeAspect="1" noChangeArrowheads="1"/>
          </p:cNvPicPr>
          <p:nvPr/>
        </p:nvPicPr>
        <p:blipFill>
          <a:blip r:embed="rId2" cstate="print"/>
          <a:srcRect/>
          <a:stretch>
            <a:fillRect/>
          </a:stretch>
        </p:blipFill>
        <p:spPr bwMode="auto">
          <a:xfrm>
            <a:off x="228600" y="1981200"/>
            <a:ext cx="3054350" cy="5283200"/>
          </a:xfrm>
          <a:prstGeom prst="rect">
            <a:avLst/>
          </a:prstGeom>
          <a:noFill/>
          <a:ln w="9525">
            <a:noFill/>
            <a:miter lim="800000"/>
            <a:headEnd/>
            <a:tailEnd/>
          </a:ln>
        </p:spPr>
      </p:pic>
      <p:pic>
        <p:nvPicPr>
          <p:cNvPr id="4099" name="Picture 3" descr="C:\Documents and Settings\Quentin Drew\My Documents\Q teaching\Vis7\AG 2.JPG"/>
          <p:cNvPicPr>
            <a:picLocks noChangeAspect="1" noChangeArrowheads="1"/>
          </p:cNvPicPr>
          <p:nvPr/>
        </p:nvPicPr>
        <p:blipFill>
          <a:blip r:embed="rId3" cstate="print"/>
          <a:srcRect/>
          <a:stretch>
            <a:fillRect/>
          </a:stretch>
        </p:blipFill>
        <p:spPr bwMode="auto">
          <a:xfrm>
            <a:off x="3505200" y="1981200"/>
            <a:ext cx="3051175" cy="5257800"/>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122" name="Picture 2" descr="C:\Documents and Settings\Quentin Drew\My Documents\Q teaching\Vis7\AG 3A.JPG"/>
          <p:cNvPicPr>
            <a:picLocks noChangeAspect="1" noChangeArrowheads="1"/>
          </p:cNvPicPr>
          <p:nvPr/>
        </p:nvPicPr>
        <p:blipFill>
          <a:blip r:embed="rId2" cstate="print"/>
          <a:srcRect/>
          <a:stretch>
            <a:fillRect/>
          </a:stretch>
        </p:blipFill>
        <p:spPr bwMode="auto">
          <a:xfrm>
            <a:off x="152400" y="1143000"/>
            <a:ext cx="3217863" cy="3276600"/>
          </a:xfrm>
          <a:prstGeom prst="rect">
            <a:avLst/>
          </a:prstGeom>
          <a:noFill/>
          <a:ln w="9525">
            <a:noFill/>
            <a:miter lim="800000"/>
            <a:headEnd/>
            <a:tailEnd/>
          </a:ln>
        </p:spPr>
      </p:pic>
      <p:pic>
        <p:nvPicPr>
          <p:cNvPr id="5123" name="Picture 3" descr="C:\Documents and Settings\Quentin Drew\My Documents\Q teaching\Vis7\AG 3B.JPG"/>
          <p:cNvPicPr>
            <a:picLocks noChangeAspect="1" noChangeArrowheads="1"/>
          </p:cNvPicPr>
          <p:nvPr/>
        </p:nvPicPr>
        <p:blipFill>
          <a:blip r:embed="rId3" cstate="print"/>
          <a:srcRect/>
          <a:stretch>
            <a:fillRect/>
          </a:stretch>
        </p:blipFill>
        <p:spPr bwMode="auto">
          <a:xfrm>
            <a:off x="3505200" y="1143000"/>
            <a:ext cx="3216275" cy="3276600"/>
          </a:xfrm>
          <a:prstGeom prst="rect">
            <a:avLst/>
          </a:prstGeom>
          <a:noFill/>
          <a:ln w="9525">
            <a:noFill/>
            <a:miter lim="800000"/>
            <a:headEnd/>
            <a:tailEnd/>
          </a:ln>
        </p:spPr>
      </p:pic>
      <p:pic>
        <p:nvPicPr>
          <p:cNvPr id="5124" name="Picture 4" descr="C:\Documents and Settings\Quentin Drew\My Documents\Q teaching\Vis7\AG 3C.JPG"/>
          <p:cNvPicPr>
            <a:picLocks noChangeAspect="1" noChangeArrowheads="1"/>
          </p:cNvPicPr>
          <p:nvPr/>
        </p:nvPicPr>
        <p:blipFill>
          <a:blip r:embed="rId4" cstate="print"/>
          <a:srcRect/>
          <a:stretch>
            <a:fillRect/>
          </a:stretch>
        </p:blipFill>
        <p:spPr bwMode="auto">
          <a:xfrm>
            <a:off x="152400" y="4876800"/>
            <a:ext cx="3200400" cy="3254375"/>
          </a:xfrm>
          <a:prstGeom prst="rect">
            <a:avLst/>
          </a:prstGeom>
          <a:noFill/>
          <a:ln w="9525">
            <a:noFill/>
            <a:miter lim="800000"/>
            <a:headEnd/>
            <a:tailEnd/>
          </a:ln>
        </p:spPr>
      </p:pic>
      <p:pic>
        <p:nvPicPr>
          <p:cNvPr id="5125" name="Picture 5" descr="C:\Documents and Settings\Quentin Drew\My Documents\Q teaching\Vis7\AG 3D.JPG"/>
          <p:cNvPicPr>
            <a:picLocks noChangeAspect="1" noChangeArrowheads="1"/>
          </p:cNvPicPr>
          <p:nvPr/>
        </p:nvPicPr>
        <p:blipFill>
          <a:blip r:embed="rId5" cstate="print"/>
          <a:srcRect/>
          <a:stretch>
            <a:fillRect/>
          </a:stretch>
        </p:blipFill>
        <p:spPr bwMode="auto">
          <a:xfrm>
            <a:off x="3505200" y="4876800"/>
            <a:ext cx="3181350" cy="3227388"/>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3" descr="C:\Documents and Settings\Quentin Drew\My Documents\Q teaching\Vis7\AG 9B.JPG"/>
          <p:cNvPicPr>
            <a:picLocks noChangeAspect="1" noChangeArrowheads="1"/>
          </p:cNvPicPr>
          <p:nvPr/>
        </p:nvPicPr>
        <p:blipFill>
          <a:blip r:embed="rId2" cstate="print"/>
          <a:srcRect/>
          <a:stretch>
            <a:fillRect/>
          </a:stretch>
        </p:blipFill>
        <p:spPr bwMode="auto">
          <a:xfrm>
            <a:off x="4763" y="0"/>
            <a:ext cx="6875462" cy="9144000"/>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C:\Documents and Settings\Quentin Drew\My Documents\Q teaching\Vis7\AG 5.JPG"/>
          <p:cNvPicPr>
            <a:picLocks noChangeAspect="1" noChangeArrowheads="1"/>
          </p:cNvPicPr>
          <p:nvPr/>
        </p:nvPicPr>
        <p:blipFill>
          <a:blip r:embed="rId2" cstate="print"/>
          <a:srcRect/>
          <a:stretch>
            <a:fillRect/>
          </a:stretch>
        </p:blipFill>
        <p:spPr bwMode="auto">
          <a:xfrm>
            <a:off x="914400" y="228600"/>
            <a:ext cx="5105400" cy="4273550"/>
          </a:xfrm>
          <a:prstGeom prst="rect">
            <a:avLst/>
          </a:prstGeom>
          <a:noFill/>
          <a:ln w="9525">
            <a:noFill/>
            <a:miter lim="800000"/>
            <a:headEnd/>
            <a:tailEnd/>
          </a:ln>
        </p:spPr>
      </p:pic>
      <p:pic>
        <p:nvPicPr>
          <p:cNvPr id="7171" name="Picture 3" descr="C:\Documents and Settings\Quentin Drew\My Documents\Q teaching\Vis7\gold_pebbleshl.gif"/>
          <p:cNvPicPr>
            <a:picLocks noChangeAspect="1" noChangeArrowheads="1"/>
          </p:cNvPicPr>
          <p:nvPr/>
        </p:nvPicPr>
        <p:blipFill>
          <a:blip r:embed="rId3" cstate="print"/>
          <a:srcRect/>
          <a:stretch>
            <a:fillRect/>
          </a:stretch>
        </p:blipFill>
        <p:spPr bwMode="auto">
          <a:xfrm>
            <a:off x="1371600" y="4800600"/>
            <a:ext cx="4221163" cy="4046538"/>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C:\Documents and Settings\Quentin Drew\My Documents\Q teaching\Vis7\r-t_eisschlange_300.jpg"/>
          <p:cNvPicPr>
            <a:picLocks noChangeAspect="1" noChangeArrowheads="1"/>
          </p:cNvPicPr>
          <p:nvPr/>
        </p:nvPicPr>
        <p:blipFill>
          <a:blip r:embed="rId2" cstate="print"/>
          <a:srcRect/>
          <a:stretch>
            <a:fillRect/>
          </a:stretch>
        </p:blipFill>
        <p:spPr bwMode="auto">
          <a:xfrm>
            <a:off x="3429000" y="182563"/>
            <a:ext cx="3200400" cy="8778875"/>
          </a:xfrm>
          <a:prstGeom prst="rect">
            <a:avLst/>
          </a:prstGeom>
          <a:noFill/>
          <a:ln w="9525">
            <a:noFill/>
            <a:miter lim="800000"/>
            <a:headEnd/>
            <a:tailEnd/>
          </a:ln>
        </p:spPr>
      </p:pic>
      <p:pic>
        <p:nvPicPr>
          <p:cNvPr id="8195" name="Picture 3" descr="C:\Documents and Settings\Quentin Drew\My Documents\Q teaching\Vis7\goldsworthy_feuilles_baies.jpg"/>
          <p:cNvPicPr>
            <a:picLocks noChangeAspect="1" noChangeArrowheads="1"/>
          </p:cNvPicPr>
          <p:nvPr/>
        </p:nvPicPr>
        <p:blipFill>
          <a:blip r:embed="rId3" cstate="print"/>
          <a:srcRect/>
          <a:stretch>
            <a:fillRect/>
          </a:stretch>
        </p:blipFill>
        <p:spPr bwMode="auto">
          <a:xfrm>
            <a:off x="228600" y="2743200"/>
            <a:ext cx="2960688" cy="3657600"/>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C:\Documents and Settings\Quentin Drew\My Documents\Q teaching\Vis7\dandelions.jpg"/>
          <p:cNvPicPr>
            <a:picLocks noChangeAspect="1" noChangeArrowheads="1"/>
          </p:cNvPicPr>
          <p:nvPr/>
        </p:nvPicPr>
        <p:blipFill>
          <a:blip r:embed="rId2" cstate="print"/>
          <a:srcRect/>
          <a:stretch>
            <a:fillRect/>
          </a:stretch>
        </p:blipFill>
        <p:spPr bwMode="auto">
          <a:xfrm>
            <a:off x="228600" y="228600"/>
            <a:ext cx="6400800" cy="3413125"/>
          </a:xfrm>
          <a:prstGeom prst="rect">
            <a:avLst/>
          </a:prstGeom>
          <a:noFill/>
          <a:ln w="9525">
            <a:noFill/>
            <a:miter lim="800000"/>
            <a:headEnd/>
            <a:tailEnd/>
          </a:ln>
        </p:spPr>
      </p:pic>
      <p:pic>
        <p:nvPicPr>
          <p:cNvPr id="9219" name="Picture 3" descr="C:\Documents and Settings\Quentin Drew\My Documents\Q teaching\Vis7\goldworthy_arch.jpg"/>
          <p:cNvPicPr>
            <a:picLocks noChangeAspect="1" noChangeArrowheads="1"/>
          </p:cNvPicPr>
          <p:nvPr/>
        </p:nvPicPr>
        <p:blipFill>
          <a:blip r:embed="rId3" cstate="print"/>
          <a:srcRect/>
          <a:stretch>
            <a:fillRect/>
          </a:stretch>
        </p:blipFill>
        <p:spPr bwMode="auto">
          <a:xfrm>
            <a:off x="228600" y="4648200"/>
            <a:ext cx="6400800" cy="4102100"/>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C:\Documents and Settings\Quentin Drew\My Documents\Q teaching\Vis7\AG 6.JPG"/>
          <p:cNvPicPr>
            <a:picLocks noChangeAspect="1" noChangeArrowheads="1"/>
          </p:cNvPicPr>
          <p:nvPr/>
        </p:nvPicPr>
        <p:blipFill>
          <a:blip r:embed="rId2" cstate="print"/>
          <a:srcRect/>
          <a:stretch>
            <a:fillRect/>
          </a:stretch>
        </p:blipFill>
        <p:spPr bwMode="auto">
          <a:xfrm>
            <a:off x="252413" y="228600"/>
            <a:ext cx="6354762" cy="8686800"/>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C:\Documents and Settings\Quentin Drew\My Documents\Q teaching\Vis7\Richard Long - line made by walking 1967.jpg"/>
          <p:cNvPicPr>
            <a:picLocks noChangeAspect="1" noChangeArrowheads="1"/>
          </p:cNvPicPr>
          <p:nvPr/>
        </p:nvPicPr>
        <p:blipFill>
          <a:blip r:embed="rId2" cstate="print"/>
          <a:srcRect/>
          <a:stretch>
            <a:fillRect/>
          </a:stretch>
        </p:blipFill>
        <p:spPr bwMode="auto">
          <a:xfrm>
            <a:off x="360363" y="990600"/>
            <a:ext cx="6137275" cy="7162800"/>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C:\Documents and Settings\Quentin Drew\My Documents\Q teaching\Vis7\RL 1.JPG"/>
          <p:cNvPicPr>
            <a:picLocks noChangeAspect="1" noChangeArrowheads="1"/>
          </p:cNvPicPr>
          <p:nvPr/>
        </p:nvPicPr>
        <p:blipFill>
          <a:blip r:embed="rId2" cstate="print"/>
          <a:srcRect/>
          <a:stretch>
            <a:fillRect/>
          </a:stretch>
        </p:blipFill>
        <p:spPr bwMode="auto">
          <a:xfrm>
            <a:off x="152400" y="762000"/>
            <a:ext cx="6400800" cy="6915150"/>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C:\Documents and Settings\Quentin Drew\My Documents\Q teaching\Vis7\RL 2.JPG"/>
          <p:cNvPicPr>
            <a:picLocks noChangeAspect="1" noChangeArrowheads="1"/>
          </p:cNvPicPr>
          <p:nvPr/>
        </p:nvPicPr>
        <p:blipFill>
          <a:blip r:embed="rId2" cstate="print"/>
          <a:srcRect/>
          <a:stretch>
            <a:fillRect/>
          </a:stretch>
        </p:blipFill>
        <p:spPr bwMode="auto">
          <a:xfrm>
            <a:off x="79375" y="228600"/>
            <a:ext cx="6642100" cy="8763000"/>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3"/>
          <p:cNvSpPr txBox="1">
            <a:spLocks noChangeArrowheads="1"/>
          </p:cNvSpPr>
          <p:nvPr/>
        </p:nvSpPr>
        <p:spPr bwMode="auto">
          <a:xfrm>
            <a:off x="457200" y="762000"/>
            <a:ext cx="184150" cy="457200"/>
          </a:xfrm>
          <a:prstGeom prst="rect">
            <a:avLst/>
          </a:prstGeom>
          <a:noFill/>
          <a:ln w="9525">
            <a:noFill/>
            <a:miter lim="800000"/>
            <a:headEnd/>
            <a:tailEnd/>
          </a:ln>
        </p:spPr>
        <p:txBody>
          <a:bodyPr wrap="none">
            <a:spAutoFit/>
          </a:bodyPr>
          <a:lstStyle/>
          <a:p>
            <a:pPr eaLnBrk="1" hangingPunct="1"/>
            <a:endParaRPr lang="en-US" altLang="en-US"/>
          </a:p>
        </p:txBody>
      </p:sp>
      <p:sp>
        <p:nvSpPr>
          <p:cNvPr id="14339" name="Text Box 5"/>
          <p:cNvSpPr txBox="1">
            <a:spLocks noChangeArrowheads="1"/>
          </p:cNvSpPr>
          <p:nvPr/>
        </p:nvSpPr>
        <p:spPr bwMode="auto">
          <a:xfrm>
            <a:off x="0" y="2057400"/>
            <a:ext cx="6858000" cy="3654425"/>
          </a:xfrm>
          <a:prstGeom prst="rect">
            <a:avLst/>
          </a:prstGeom>
          <a:noFill/>
          <a:ln w="9525">
            <a:noFill/>
            <a:miter lim="800000"/>
            <a:headEnd/>
            <a:tailEnd/>
          </a:ln>
        </p:spPr>
        <p:txBody>
          <a:bodyPr>
            <a:spAutoFit/>
          </a:bodyPr>
          <a:lstStyle/>
          <a:p>
            <a:pPr algn="ctr" eaLnBrk="1" hangingPunct="1"/>
            <a:r>
              <a:rPr lang="en-GB" altLang="en-US" sz="1800" b="1">
                <a:solidFill>
                  <a:srgbClr val="FF0000"/>
                </a:solidFill>
                <a:latin typeface="Arial" pitchFamily="34" charset="0"/>
              </a:rPr>
              <a:t>WALKING STONES</a:t>
            </a:r>
          </a:p>
          <a:p>
            <a:pPr algn="ctr" eaLnBrk="1" hangingPunct="1"/>
            <a:endParaRPr lang="en-GB" altLang="en-US" sz="1800" b="1">
              <a:solidFill>
                <a:srgbClr val="FF0000"/>
              </a:solidFill>
              <a:latin typeface="Arial" pitchFamily="34" charset="0"/>
            </a:endParaRPr>
          </a:p>
          <a:p>
            <a:pPr algn="ctr" eaLnBrk="1" hangingPunct="1"/>
            <a:endParaRPr lang="en-GB" altLang="en-US" sz="1800" b="1">
              <a:solidFill>
                <a:srgbClr val="FF0000"/>
              </a:solidFill>
              <a:latin typeface="Arial" pitchFamily="34" charset="0"/>
            </a:endParaRPr>
          </a:p>
          <a:p>
            <a:pPr algn="ctr" eaLnBrk="1" hangingPunct="1"/>
            <a:r>
              <a:rPr lang="en-GB" altLang="en-US" sz="1200" b="1">
                <a:latin typeface="Arial" pitchFamily="34" charset="0"/>
              </a:rPr>
              <a:t>A WALK ACROSS ENGLAND </a:t>
            </a:r>
          </a:p>
          <a:p>
            <a:pPr algn="ctr" eaLnBrk="1" hangingPunct="1"/>
            <a:r>
              <a:rPr lang="en-GB" altLang="en-US" sz="1200" b="1">
                <a:latin typeface="Arial" pitchFamily="34" charset="0"/>
              </a:rPr>
              <a:t>FROM THE ATLANTIC OCEAN COAST TO THE NORTH SEA COAST</a:t>
            </a:r>
          </a:p>
          <a:p>
            <a:pPr algn="ctr" eaLnBrk="1" hangingPunct="1"/>
            <a:endParaRPr lang="en-GB" altLang="en-US" sz="1200" b="1">
              <a:latin typeface="Arial" pitchFamily="34" charset="0"/>
            </a:endParaRPr>
          </a:p>
          <a:p>
            <a:pPr algn="ctr" eaLnBrk="1" hangingPunct="1"/>
            <a:endParaRPr lang="en-GB" altLang="en-US" sz="1200" b="1">
              <a:latin typeface="Arial" pitchFamily="34" charset="0"/>
            </a:endParaRPr>
          </a:p>
          <a:p>
            <a:pPr algn="ctr" eaLnBrk="1" hangingPunct="1"/>
            <a:r>
              <a:rPr lang="en-GB" altLang="en-US" sz="1200" b="1">
                <a:latin typeface="Arial" pitchFamily="34" charset="0"/>
              </a:rPr>
              <a:t>EACH DAY A STONE PICKED UP AND CARRIED FORWARD TO THE NEXT DAY</a:t>
            </a:r>
          </a:p>
          <a:p>
            <a:pPr algn="ctr" eaLnBrk="1" hangingPunct="1"/>
            <a:r>
              <a:rPr lang="en-GB" altLang="en-US" sz="1200" b="1">
                <a:latin typeface="Arial" pitchFamily="34" charset="0"/>
              </a:rPr>
              <a:t>WHERE IT IS PUT DOWN AT THE PLACE OF THE NEXT STONE TO BE PICKED UP</a:t>
            </a:r>
          </a:p>
          <a:p>
            <a:pPr algn="ctr" eaLnBrk="1" hangingPunct="1"/>
            <a:r>
              <a:rPr lang="en-GB" altLang="en-US" sz="1200" b="1">
                <a:latin typeface="Arial" pitchFamily="34" charset="0"/>
              </a:rPr>
              <a:t>AND SO ON FROM DAY TO DAY FROM STONE TO STONE</a:t>
            </a:r>
          </a:p>
          <a:p>
            <a:pPr algn="ctr" eaLnBrk="1" hangingPunct="1"/>
            <a:endParaRPr lang="en-GB" altLang="en-US" sz="1200" b="1">
              <a:latin typeface="Arial" pitchFamily="34" charset="0"/>
            </a:endParaRPr>
          </a:p>
          <a:p>
            <a:pPr algn="ctr" eaLnBrk="1" hangingPunct="1"/>
            <a:endParaRPr lang="en-GB" altLang="en-US" sz="1200" b="1">
              <a:latin typeface="Arial" pitchFamily="34" charset="0"/>
            </a:endParaRPr>
          </a:p>
          <a:p>
            <a:pPr algn="ctr" eaLnBrk="1" hangingPunct="1"/>
            <a:endParaRPr lang="en-GB" altLang="en-US" sz="1200" b="1">
              <a:latin typeface="Arial" pitchFamily="34" charset="0"/>
            </a:endParaRPr>
          </a:p>
          <a:p>
            <a:pPr algn="ctr" eaLnBrk="1" hangingPunct="1"/>
            <a:r>
              <a:rPr lang="en-GB" altLang="en-US" sz="1200" b="1">
                <a:latin typeface="Arial" pitchFamily="34" charset="0"/>
              </a:rPr>
              <a:t>A WALK OF 382 MILES IN 11 DAYS</a:t>
            </a:r>
          </a:p>
          <a:p>
            <a:pPr algn="ctr" eaLnBrk="1" hangingPunct="1"/>
            <a:r>
              <a:rPr lang="en-GB" altLang="en-US" sz="1200" b="1">
                <a:latin typeface="Arial" pitchFamily="34" charset="0"/>
              </a:rPr>
              <a:t>FROM A FIRST PEBBLE ON WELCOMBE MOUTH BEACH</a:t>
            </a:r>
          </a:p>
          <a:p>
            <a:pPr algn="ctr" eaLnBrk="1" hangingPunct="1"/>
            <a:r>
              <a:rPr lang="en-GB" altLang="en-US" sz="1200" b="1">
                <a:latin typeface="Arial" pitchFamily="34" charset="0"/>
              </a:rPr>
              <a:t>TO THE LAST STONE THROWN INTO THE SEA AT LOWESTOFT</a:t>
            </a:r>
          </a:p>
          <a:p>
            <a:pPr algn="ctr" eaLnBrk="1" hangingPunct="1"/>
            <a:endParaRPr lang="en-GB" altLang="en-US" sz="1200" b="1">
              <a:latin typeface="Arial" pitchFamily="34" charset="0"/>
            </a:endParaRPr>
          </a:p>
          <a:p>
            <a:pPr algn="ctr" eaLnBrk="1" hangingPunct="1"/>
            <a:r>
              <a:rPr lang="en-GB" altLang="en-US" sz="1200" b="1">
                <a:latin typeface="Arial" pitchFamily="34" charset="0"/>
              </a:rPr>
              <a:t>ENGLAND 1995</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C:\Documents and Settings\Quentin Drew\My Documents\Q teaching\Vis7\CHRISTO 01.JPG"/>
          <p:cNvPicPr>
            <a:picLocks noChangeAspect="1" noChangeArrowheads="1"/>
          </p:cNvPicPr>
          <p:nvPr/>
        </p:nvPicPr>
        <p:blipFill>
          <a:blip r:embed="rId2" cstate="print"/>
          <a:srcRect/>
          <a:stretch>
            <a:fillRect/>
          </a:stretch>
        </p:blipFill>
        <p:spPr bwMode="auto">
          <a:xfrm>
            <a:off x="685800" y="228600"/>
            <a:ext cx="5399088" cy="3657600"/>
          </a:xfrm>
          <a:prstGeom prst="rect">
            <a:avLst/>
          </a:prstGeom>
          <a:noFill/>
          <a:ln w="9525">
            <a:noFill/>
            <a:miter lim="800000"/>
            <a:headEnd/>
            <a:tailEnd/>
          </a:ln>
        </p:spPr>
      </p:pic>
      <p:pic>
        <p:nvPicPr>
          <p:cNvPr id="15363" name="Picture 3" descr="C:\Documents and Settings\Quentin Drew\My Documents\Q teaching\Vis7\CHRISTO 02.JPG"/>
          <p:cNvPicPr>
            <a:picLocks noChangeAspect="1" noChangeArrowheads="1"/>
          </p:cNvPicPr>
          <p:nvPr/>
        </p:nvPicPr>
        <p:blipFill>
          <a:blip r:embed="rId3" cstate="print"/>
          <a:srcRect/>
          <a:stretch>
            <a:fillRect/>
          </a:stretch>
        </p:blipFill>
        <p:spPr bwMode="auto">
          <a:xfrm>
            <a:off x="685800" y="5105400"/>
            <a:ext cx="5399088" cy="3849688"/>
          </a:xfrm>
          <a:prstGeom prst="rect">
            <a:avLst/>
          </a:prstGeom>
          <a:noFill/>
          <a:ln w="9525">
            <a:noFill/>
            <a:miter lim="800000"/>
            <a:headEnd/>
            <a:tailEnd/>
          </a:ln>
        </p:spPr>
      </p:pic>
      <p:sp>
        <p:nvSpPr>
          <p:cNvPr id="15364" name="Text Box 4"/>
          <p:cNvSpPr txBox="1">
            <a:spLocks noChangeArrowheads="1"/>
          </p:cNvSpPr>
          <p:nvPr/>
        </p:nvSpPr>
        <p:spPr bwMode="auto">
          <a:xfrm>
            <a:off x="1752600" y="3959225"/>
            <a:ext cx="3808413" cy="1187450"/>
          </a:xfrm>
          <a:prstGeom prst="rect">
            <a:avLst/>
          </a:prstGeom>
          <a:noFill/>
          <a:ln w="9525">
            <a:noFill/>
            <a:miter lim="800000"/>
            <a:headEnd/>
            <a:tailEnd/>
          </a:ln>
        </p:spPr>
        <p:txBody>
          <a:bodyPr wrap="none">
            <a:spAutoFit/>
          </a:bodyPr>
          <a:lstStyle/>
          <a:p>
            <a:pPr algn="ctr" eaLnBrk="1" hangingPunct="1"/>
            <a:r>
              <a:rPr lang="en-GB" altLang="en-US" b="1">
                <a:latin typeface="Helvetica" pitchFamily="34" charset="0"/>
              </a:rPr>
              <a:t>Christo &amp; Jeanne-Claude</a:t>
            </a:r>
          </a:p>
          <a:p>
            <a:pPr algn="ctr" eaLnBrk="1" hangingPunct="1"/>
            <a:r>
              <a:rPr lang="en-GB" altLang="en-US">
                <a:latin typeface="Helvetica" pitchFamily="34" charset="0"/>
              </a:rPr>
              <a:t>wrapped Reichstag Berlin </a:t>
            </a:r>
          </a:p>
          <a:p>
            <a:pPr algn="ctr" eaLnBrk="1" hangingPunct="1"/>
            <a:r>
              <a:rPr lang="en-GB" altLang="en-US">
                <a:latin typeface="Helvetica" pitchFamily="34" charset="0"/>
              </a:rPr>
              <a:t>24.06.1995 – 07.07.95</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iarchitectures%20logo%20full"/>
          <p:cNvPicPr>
            <a:picLocks noChangeAspect="1" noChangeArrowheads="1"/>
          </p:cNvPicPr>
          <p:nvPr/>
        </p:nvPicPr>
        <p:blipFill>
          <a:blip r:embed="rId2" cstate="print"/>
          <a:srcRect/>
          <a:stretch>
            <a:fillRect/>
          </a:stretch>
        </p:blipFill>
        <p:spPr bwMode="auto">
          <a:xfrm>
            <a:off x="333375" y="2051050"/>
            <a:ext cx="6337300" cy="1895475"/>
          </a:xfrm>
          <a:prstGeom prst="rect">
            <a:avLst/>
          </a:prstGeom>
          <a:noFill/>
          <a:ln w="9525">
            <a:noFill/>
            <a:miter lim="800000"/>
            <a:headEnd/>
            <a:tailEnd/>
          </a:ln>
        </p:spPr>
      </p:pic>
      <p:sp>
        <p:nvSpPr>
          <p:cNvPr id="16387" name="Text Box 3"/>
          <p:cNvSpPr txBox="1">
            <a:spLocks noChangeArrowheads="1"/>
          </p:cNvSpPr>
          <p:nvPr/>
        </p:nvSpPr>
        <p:spPr bwMode="auto">
          <a:xfrm>
            <a:off x="2133600" y="7308850"/>
            <a:ext cx="4508500" cy="1552575"/>
          </a:xfrm>
          <a:prstGeom prst="rect">
            <a:avLst/>
          </a:prstGeom>
          <a:noFill/>
          <a:ln w="9525">
            <a:noFill/>
            <a:miter lim="800000"/>
            <a:headEnd/>
            <a:tailEnd/>
          </a:ln>
        </p:spPr>
        <p:txBody>
          <a:bodyPr wrap="none">
            <a:spAutoFit/>
          </a:bodyPr>
          <a:lstStyle/>
          <a:p>
            <a:pPr algn="r"/>
            <a:r>
              <a:rPr lang="en-GB" altLang="en-US">
                <a:latin typeface="Arial" pitchFamily="34" charset="0"/>
              </a:rPr>
              <a:t>Ian Russell &amp; Andrew Cochrane</a:t>
            </a:r>
          </a:p>
          <a:p>
            <a:pPr algn="r"/>
            <a:endParaRPr lang="en-GB" altLang="en-US">
              <a:latin typeface="Arial" pitchFamily="34" charset="0"/>
            </a:endParaRPr>
          </a:p>
          <a:p>
            <a:pPr algn="r"/>
            <a:endParaRPr lang="en-GB" altLang="en-US">
              <a:latin typeface="Arial" pitchFamily="34" charset="0"/>
            </a:endParaRPr>
          </a:p>
          <a:p>
            <a:pPr algn="r"/>
            <a:r>
              <a:rPr lang="en-GB" altLang="en-US">
                <a:solidFill>
                  <a:schemeClr val="accent2"/>
                </a:solidFill>
                <a:latin typeface="Arial" pitchFamily="34" charset="0"/>
              </a:rPr>
              <a:t>http://www.iarchitectures.com</a:t>
            </a:r>
            <a:endParaRPr lang="en-US" altLang="en-US">
              <a:solidFill>
                <a:schemeClr val="accent2"/>
              </a:solidFill>
              <a:latin typeface="Arial"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thomasandthomaslarge"/>
          <p:cNvPicPr>
            <a:picLocks noChangeAspect="1" noChangeArrowheads="1"/>
          </p:cNvPicPr>
          <p:nvPr/>
        </p:nvPicPr>
        <p:blipFill>
          <a:blip r:embed="rId2" cstate="print"/>
          <a:srcRect/>
          <a:stretch>
            <a:fillRect/>
          </a:stretch>
        </p:blipFill>
        <p:spPr bwMode="auto">
          <a:xfrm>
            <a:off x="190500" y="250825"/>
            <a:ext cx="6540500" cy="6913563"/>
          </a:xfrm>
          <a:prstGeom prst="rect">
            <a:avLst/>
          </a:prstGeom>
          <a:noFill/>
          <a:ln w="9525">
            <a:noFill/>
            <a:miter lim="800000"/>
            <a:headEnd/>
            <a:tailEnd/>
          </a:ln>
        </p:spPr>
      </p:pic>
      <p:sp>
        <p:nvSpPr>
          <p:cNvPr id="17411" name="Text Box 3"/>
          <p:cNvSpPr txBox="1">
            <a:spLocks noChangeArrowheads="1"/>
          </p:cNvSpPr>
          <p:nvPr/>
        </p:nvSpPr>
        <p:spPr bwMode="auto">
          <a:xfrm>
            <a:off x="3716338" y="6659563"/>
            <a:ext cx="3043237" cy="457200"/>
          </a:xfrm>
          <a:prstGeom prst="rect">
            <a:avLst/>
          </a:prstGeom>
          <a:noFill/>
          <a:ln w="9525">
            <a:noFill/>
            <a:miter lim="800000"/>
            <a:headEnd/>
            <a:tailEnd/>
          </a:ln>
        </p:spPr>
        <p:txBody>
          <a:bodyPr wrap="none">
            <a:spAutoFit/>
          </a:bodyPr>
          <a:lstStyle/>
          <a:p>
            <a:r>
              <a:rPr lang="en-GB" altLang="en-US" i="1">
                <a:solidFill>
                  <a:schemeClr val="bg1"/>
                </a:solidFill>
                <a:latin typeface="Arial" pitchFamily="34" charset="0"/>
              </a:rPr>
              <a:t>Prof</a:t>
            </a:r>
            <a:r>
              <a:rPr lang="en-GB" altLang="en-US">
                <a:solidFill>
                  <a:schemeClr val="bg1"/>
                </a:solidFill>
                <a:latin typeface="Arial" pitchFamily="34" charset="0"/>
              </a:rPr>
              <a:t>  </a:t>
            </a:r>
            <a:r>
              <a:rPr lang="en-GB" altLang="en-US" b="1">
                <a:solidFill>
                  <a:schemeClr val="bg1"/>
                </a:solidFill>
                <a:latin typeface="Arial" pitchFamily="34" charset="0"/>
              </a:rPr>
              <a:t>Julian Thomas</a:t>
            </a:r>
            <a:endParaRPr lang="en-US" altLang="en-US" b="1">
              <a:solidFill>
                <a:schemeClr val="bg1"/>
              </a:solidFill>
              <a:latin typeface="Arial" pitchFamily="34" charset="0"/>
            </a:endParaRPr>
          </a:p>
        </p:txBody>
      </p:sp>
      <p:sp>
        <p:nvSpPr>
          <p:cNvPr id="17412" name="Text Box 4"/>
          <p:cNvSpPr txBox="1">
            <a:spLocks noChangeArrowheads="1"/>
          </p:cNvSpPr>
          <p:nvPr/>
        </p:nvSpPr>
        <p:spPr bwMode="auto">
          <a:xfrm>
            <a:off x="0" y="7740650"/>
            <a:ext cx="6858000" cy="457200"/>
          </a:xfrm>
          <a:prstGeom prst="rect">
            <a:avLst/>
          </a:prstGeom>
          <a:noFill/>
          <a:ln w="9525">
            <a:noFill/>
            <a:miter lim="800000"/>
            <a:headEnd/>
            <a:tailEnd/>
          </a:ln>
        </p:spPr>
        <p:txBody>
          <a:bodyPr>
            <a:spAutoFit/>
          </a:bodyPr>
          <a:lstStyle/>
          <a:p>
            <a:pPr algn="ctr"/>
            <a:r>
              <a:rPr lang="en-GB" altLang="en-US" b="1">
                <a:latin typeface="Arial" pitchFamily="34" charset="0"/>
              </a:rPr>
              <a:t>time  /  modernity  /  identity  /  archaeology</a:t>
            </a:r>
            <a:endParaRPr lang="en-US" altLang="en-US" b="1">
              <a:latin typeface="Arial"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rr2det"/>
          <p:cNvPicPr>
            <a:picLocks noChangeAspect="1" noChangeArrowheads="1"/>
          </p:cNvPicPr>
          <p:nvPr/>
        </p:nvPicPr>
        <p:blipFill>
          <a:blip r:embed="rId2" cstate="print"/>
          <a:srcRect/>
          <a:stretch>
            <a:fillRect/>
          </a:stretch>
        </p:blipFill>
        <p:spPr bwMode="auto">
          <a:xfrm>
            <a:off x="0" y="2051050"/>
            <a:ext cx="6884988" cy="5113338"/>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rr4"/>
          <p:cNvPicPr>
            <a:picLocks noChangeAspect="1" noChangeArrowheads="1"/>
          </p:cNvPicPr>
          <p:nvPr/>
        </p:nvPicPr>
        <p:blipFill>
          <a:blip r:embed="rId2" cstate="print"/>
          <a:srcRect/>
          <a:stretch>
            <a:fillRect/>
          </a:stretch>
        </p:blipFill>
        <p:spPr bwMode="auto">
          <a:xfrm>
            <a:off x="260350" y="250825"/>
            <a:ext cx="6418263" cy="7705725"/>
          </a:xfrm>
          <a:prstGeom prst="rect">
            <a:avLst/>
          </a:prstGeom>
          <a:noFill/>
          <a:ln w="9525">
            <a:noFill/>
            <a:miter lim="800000"/>
            <a:headEnd/>
            <a:tailEnd/>
          </a:ln>
        </p:spPr>
      </p:pic>
      <p:sp>
        <p:nvSpPr>
          <p:cNvPr id="19459" name="Text Box 3"/>
          <p:cNvSpPr txBox="1">
            <a:spLocks noChangeArrowheads="1"/>
          </p:cNvSpPr>
          <p:nvPr/>
        </p:nvSpPr>
        <p:spPr bwMode="auto">
          <a:xfrm>
            <a:off x="3284538" y="7380288"/>
            <a:ext cx="3300412" cy="457200"/>
          </a:xfrm>
          <a:prstGeom prst="rect">
            <a:avLst/>
          </a:prstGeom>
          <a:noFill/>
          <a:ln w="9525">
            <a:noFill/>
            <a:miter lim="800000"/>
            <a:headEnd/>
            <a:tailEnd/>
          </a:ln>
        </p:spPr>
        <p:txBody>
          <a:bodyPr wrap="none">
            <a:spAutoFit/>
          </a:bodyPr>
          <a:lstStyle/>
          <a:p>
            <a:r>
              <a:rPr lang="en-GB" altLang="en-US" i="1">
                <a:solidFill>
                  <a:srgbClr val="FF0000"/>
                </a:solidFill>
                <a:latin typeface="Arial" pitchFamily="34" charset="0"/>
              </a:rPr>
              <a:t>Sir</a:t>
            </a:r>
            <a:r>
              <a:rPr lang="en-GB" altLang="en-US">
                <a:solidFill>
                  <a:srgbClr val="FF0000"/>
                </a:solidFill>
                <a:latin typeface="Arial" pitchFamily="34" charset="0"/>
              </a:rPr>
              <a:t>  </a:t>
            </a:r>
            <a:r>
              <a:rPr lang="en-GB" altLang="en-US" b="1">
                <a:solidFill>
                  <a:srgbClr val="FF0000"/>
                </a:solidFill>
                <a:latin typeface="Arial" pitchFamily="34" charset="0"/>
              </a:rPr>
              <a:t>Mortimer Wheeler</a:t>
            </a:r>
            <a:endParaRPr lang="en-US" altLang="en-US" b="1">
              <a:solidFill>
                <a:srgbClr val="FF0000"/>
              </a:solidFill>
              <a:latin typeface="Arial" pitchFamily="34" charset="0"/>
            </a:endParaRPr>
          </a:p>
        </p:txBody>
      </p:sp>
      <p:sp>
        <p:nvSpPr>
          <p:cNvPr id="19460" name="Text Box 4"/>
          <p:cNvSpPr txBox="1">
            <a:spLocks noChangeArrowheads="1"/>
          </p:cNvSpPr>
          <p:nvPr/>
        </p:nvSpPr>
        <p:spPr bwMode="auto">
          <a:xfrm>
            <a:off x="0" y="8193088"/>
            <a:ext cx="6858000" cy="822325"/>
          </a:xfrm>
          <a:prstGeom prst="rect">
            <a:avLst/>
          </a:prstGeom>
          <a:noFill/>
          <a:ln w="9525">
            <a:noFill/>
            <a:miter lim="800000"/>
            <a:headEnd/>
            <a:tailEnd/>
          </a:ln>
        </p:spPr>
        <p:txBody>
          <a:bodyPr>
            <a:spAutoFit/>
          </a:bodyPr>
          <a:lstStyle/>
          <a:p>
            <a:pPr algn="ctr"/>
            <a:r>
              <a:rPr lang="en-GB" altLang="en-US" b="1"/>
              <a:t>still digging / civilizations / </a:t>
            </a:r>
          </a:p>
          <a:p>
            <a:pPr algn="ctr"/>
            <a:r>
              <a:rPr lang="en-GB" altLang="en-US" b="1"/>
              <a:t>national museum / stratigraphy</a:t>
            </a:r>
            <a:endParaRPr lang="en-US" altLang="en-US" b="1"/>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rr4det"/>
          <p:cNvPicPr>
            <a:picLocks noChangeAspect="1" noChangeArrowheads="1"/>
          </p:cNvPicPr>
          <p:nvPr/>
        </p:nvPicPr>
        <p:blipFill>
          <a:blip r:embed="rId2" cstate="print"/>
          <a:srcRect/>
          <a:stretch>
            <a:fillRect/>
          </a:stretch>
        </p:blipFill>
        <p:spPr bwMode="auto">
          <a:xfrm>
            <a:off x="-9525" y="1763713"/>
            <a:ext cx="6880225" cy="5029200"/>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rr3"/>
          <p:cNvPicPr>
            <a:picLocks noChangeAspect="1" noChangeArrowheads="1"/>
          </p:cNvPicPr>
          <p:nvPr/>
        </p:nvPicPr>
        <p:blipFill>
          <a:blip r:embed="rId2" cstate="print"/>
          <a:srcRect/>
          <a:stretch>
            <a:fillRect/>
          </a:stretch>
        </p:blipFill>
        <p:spPr bwMode="auto">
          <a:xfrm>
            <a:off x="260350" y="250825"/>
            <a:ext cx="3894138" cy="8569325"/>
          </a:xfrm>
          <a:prstGeom prst="rect">
            <a:avLst/>
          </a:prstGeom>
          <a:noFill/>
          <a:ln w="9525">
            <a:noFill/>
            <a:miter lim="800000"/>
            <a:headEnd/>
            <a:tailEnd/>
          </a:ln>
        </p:spPr>
      </p:pic>
      <p:sp>
        <p:nvSpPr>
          <p:cNvPr id="21507" name="Text Box 4"/>
          <p:cNvSpPr txBox="1">
            <a:spLocks noChangeArrowheads="1"/>
          </p:cNvSpPr>
          <p:nvPr/>
        </p:nvSpPr>
        <p:spPr bwMode="auto">
          <a:xfrm>
            <a:off x="4416425" y="631825"/>
            <a:ext cx="2441575" cy="3378200"/>
          </a:xfrm>
          <a:prstGeom prst="rect">
            <a:avLst/>
          </a:prstGeom>
          <a:noFill/>
          <a:ln w="9525">
            <a:noFill/>
            <a:miter lim="800000"/>
            <a:headEnd/>
            <a:tailEnd/>
          </a:ln>
        </p:spPr>
        <p:txBody>
          <a:bodyPr>
            <a:spAutoFit/>
          </a:bodyPr>
          <a:lstStyle/>
          <a:p>
            <a:r>
              <a:rPr lang="en-GB" altLang="en-US" b="1" i="1">
                <a:latin typeface="Arial" pitchFamily="34" charset="0"/>
              </a:rPr>
              <a:t>South Cross</a:t>
            </a:r>
          </a:p>
          <a:p>
            <a:r>
              <a:rPr lang="en-GB" altLang="en-US" b="1">
                <a:latin typeface="Arial" pitchFamily="34" charset="0"/>
              </a:rPr>
              <a:t>Ahenny, </a:t>
            </a:r>
          </a:p>
          <a:p>
            <a:r>
              <a:rPr lang="en-GB" altLang="en-US" b="1">
                <a:latin typeface="Arial" pitchFamily="34" charset="0"/>
              </a:rPr>
              <a:t>Co. Tipperary. Eire</a:t>
            </a:r>
          </a:p>
          <a:p>
            <a:endParaRPr lang="en-GB" altLang="en-US" b="1">
              <a:latin typeface="Arial" pitchFamily="34" charset="0"/>
            </a:endParaRPr>
          </a:p>
          <a:p>
            <a:endParaRPr lang="en-GB" altLang="en-US" b="1">
              <a:latin typeface="Arial" pitchFamily="34" charset="0"/>
            </a:endParaRPr>
          </a:p>
          <a:p>
            <a:endParaRPr lang="en-GB" altLang="en-US" b="1">
              <a:latin typeface="Arial" pitchFamily="34" charset="0"/>
            </a:endParaRPr>
          </a:p>
          <a:p>
            <a:endParaRPr lang="en-GB" altLang="en-US" b="1">
              <a:latin typeface="Arial" pitchFamily="34" charset="0"/>
            </a:endParaRPr>
          </a:p>
          <a:p>
            <a:endParaRPr lang="en-US" altLang="en-US" b="1">
              <a:latin typeface="Arial"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rr6"/>
          <p:cNvPicPr>
            <a:picLocks noChangeAspect="1" noChangeArrowheads="1"/>
          </p:cNvPicPr>
          <p:nvPr/>
        </p:nvPicPr>
        <p:blipFill>
          <a:blip r:embed="rId2" cstate="print"/>
          <a:srcRect/>
          <a:stretch>
            <a:fillRect/>
          </a:stretch>
        </p:blipFill>
        <p:spPr bwMode="auto">
          <a:xfrm>
            <a:off x="0" y="0"/>
            <a:ext cx="4724400" cy="9102725"/>
          </a:xfrm>
          <a:prstGeom prst="rect">
            <a:avLst/>
          </a:prstGeom>
          <a:noFill/>
          <a:ln w="9525">
            <a:noFill/>
            <a:miter lim="800000"/>
            <a:headEnd/>
            <a:tailEnd/>
          </a:ln>
        </p:spPr>
      </p:pic>
      <p:sp>
        <p:nvSpPr>
          <p:cNvPr id="22531" name="Text Box 3"/>
          <p:cNvSpPr txBox="1">
            <a:spLocks noChangeArrowheads="1"/>
          </p:cNvSpPr>
          <p:nvPr/>
        </p:nvSpPr>
        <p:spPr bwMode="auto">
          <a:xfrm>
            <a:off x="4724400" y="611188"/>
            <a:ext cx="2133600" cy="822325"/>
          </a:xfrm>
          <a:prstGeom prst="rect">
            <a:avLst/>
          </a:prstGeom>
          <a:noFill/>
          <a:ln w="9525">
            <a:noFill/>
            <a:miter lim="800000"/>
            <a:headEnd/>
            <a:tailEnd/>
          </a:ln>
        </p:spPr>
        <p:txBody>
          <a:bodyPr>
            <a:spAutoFit/>
          </a:bodyPr>
          <a:lstStyle/>
          <a:p>
            <a:pPr algn="ctr"/>
            <a:r>
              <a:rPr lang="en-GB" altLang="en-US" b="1">
                <a:latin typeface="Arial" pitchFamily="34" charset="0"/>
              </a:rPr>
              <a:t>bronze axe</a:t>
            </a:r>
          </a:p>
          <a:p>
            <a:pPr algn="ctr"/>
            <a:r>
              <a:rPr lang="en-GB" altLang="en-US" b="1">
                <a:latin typeface="Arial" pitchFamily="34" charset="0"/>
              </a:rPr>
              <a:t>Whitchurch</a:t>
            </a:r>
            <a:endParaRPr lang="en-US" altLang="en-US" b="1">
              <a:latin typeface="Arial"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0" y="3492500"/>
            <a:ext cx="6597650" cy="1917700"/>
          </a:xfrm>
          <a:prstGeom prst="rect">
            <a:avLst/>
          </a:prstGeom>
          <a:noFill/>
          <a:ln w="9525">
            <a:noFill/>
            <a:miter lim="800000"/>
            <a:headEnd/>
            <a:tailEnd/>
          </a:ln>
        </p:spPr>
        <p:txBody>
          <a:bodyPr>
            <a:spAutoFit/>
          </a:bodyPr>
          <a:lstStyle/>
          <a:p>
            <a:pPr algn="r"/>
            <a:r>
              <a:rPr lang="en-GB" altLang="en-US" b="1">
                <a:latin typeface="Arial" pitchFamily="34" charset="0"/>
              </a:rPr>
              <a:t>‘Only Connect’: global and local networks, contexts and fieldwork</a:t>
            </a:r>
            <a:r>
              <a:rPr lang="en-GB" altLang="en-US">
                <a:latin typeface="Arial" pitchFamily="34" charset="0"/>
              </a:rPr>
              <a:t> </a:t>
            </a:r>
          </a:p>
          <a:p>
            <a:pPr algn="r"/>
            <a:r>
              <a:rPr lang="en-GB" altLang="en-US" i="1">
                <a:latin typeface="Arial" pitchFamily="34" charset="0"/>
              </a:rPr>
              <a:t>Ecumene</a:t>
            </a:r>
            <a:r>
              <a:rPr lang="en-GB" altLang="en-US">
                <a:latin typeface="Arial" pitchFamily="34" charset="0"/>
              </a:rPr>
              <a:t> 7(1)</a:t>
            </a:r>
          </a:p>
          <a:p>
            <a:pPr algn="r"/>
            <a:endParaRPr lang="en-GB" altLang="en-US">
              <a:latin typeface="Arial" pitchFamily="34" charset="0"/>
            </a:endParaRPr>
          </a:p>
          <a:p>
            <a:pPr algn="r"/>
            <a:r>
              <a:rPr lang="en-GB" altLang="en-US">
                <a:latin typeface="Arial" pitchFamily="34" charset="0"/>
              </a:rPr>
              <a:t>Pluciennik, M., &amp; Drew, Q 	2000	</a:t>
            </a:r>
            <a:endParaRPr lang="en-US" altLang="en-US">
              <a:latin typeface="Arial"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cstate="print"/>
          <a:srcRect/>
          <a:stretch>
            <a:fillRect/>
          </a:stretch>
        </p:blipFill>
        <p:spPr bwMode="auto">
          <a:xfrm>
            <a:off x="0" y="0"/>
            <a:ext cx="6858000" cy="9144000"/>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cstate="print"/>
          <a:srcRect/>
          <a:stretch>
            <a:fillRect/>
          </a:stretch>
        </p:blipFill>
        <p:spPr bwMode="auto">
          <a:xfrm>
            <a:off x="0" y="0"/>
            <a:ext cx="6858000" cy="9144000"/>
          </a:xfrm>
          <a:prstGeom prst="rect">
            <a:avLst/>
          </a:prstGeom>
          <a:noFill/>
          <a:ln w="9525">
            <a:noFill/>
            <a:miter lim="800000"/>
            <a:headEnd/>
            <a:tailE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cstate="print"/>
          <a:srcRect/>
          <a:stretch>
            <a:fillRect/>
          </a:stretch>
        </p:blipFill>
        <p:spPr bwMode="auto">
          <a:xfrm>
            <a:off x="0" y="0"/>
            <a:ext cx="6858000" cy="9144000"/>
          </a:xfrm>
          <a:prstGeom prst="rect">
            <a:avLst/>
          </a:prstGeom>
          <a:noFill/>
          <a:ln w="9525">
            <a:noFill/>
            <a:miter lim="800000"/>
            <a:headEnd/>
            <a:tailEnd/>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cstate="print"/>
          <a:srcRect/>
          <a:stretch>
            <a:fillRect/>
          </a:stretch>
        </p:blipFill>
        <p:spPr bwMode="auto">
          <a:xfrm>
            <a:off x="0" y="0"/>
            <a:ext cx="6858000" cy="9144000"/>
          </a:xfrm>
          <a:prstGeom prst="rect">
            <a:avLst/>
          </a:prstGeom>
          <a:noFill/>
          <a:ln w="9525">
            <a:noFill/>
            <a:miter lim="800000"/>
            <a:headEnd/>
            <a:tailEnd/>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cstate="print"/>
          <a:srcRect/>
          <a:stretch>
            <a:fillRect/>
          </a:stretch>
        </p:blipFill>
        <p:spPr bwMode="auto">
          <a:xfrm>
            <a:off x="0" y="0"/>
            <a:ext cx="6858000" cy="9144000"/>
          </a:xfrm>
          <a:prstGeom prst="rect">
            <a:avLst/>
          </a:prstGeom>
          <a:noFill/>
          <a:ln w="9525">
            <a:noFill/>
            <a:miter lim="800000"/>
            <a:headEnd/>
            <a:tailEnd/>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2" cstate="print"/>
          <a:srcRect/>
          <a:stretch>
            <a:fillRect/>
          </a:stretch>
        </p:blipFill>
        <p:spPr bwMode="auto">
          <a:xfrm>
            <a:off x="0" y="0"/>
            <a:ext cx="6858000" cy="9144000"/>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cstate="print"/>
          <a:srcRect/>
          <a:stretch>
            <a:fillRect/>
          </a:stretch>
        </p:blipFill>
        <p:spPr bwMode="auto">
          <a:xfrm>
            <a:off x="0" y="0"/>
            <a:ext cx="6858000" cy="9144000"/>
          </a:xfrm>
          <a:prstGeom prst="rect">
            <a:avLst/>
          </a:prstGeom>
          <a:noFill/>
          <a:ln w="9525">
            <a:noFill/>
            <a:miter lim="800000"/>
            <a:headEnd/>
            <a:tailEnd/>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cstate="print"/>
          <a:srcRect/>
          <a:stretch>
            <a:fillRect/>
          </a:stretch>
        </p:blipFill>
        <p:spPr bwMode="auto">
          <a:xfrm>
            <a:off x="0" y="0"/>
            <a:ext cx="6858000" cy="9144000"/>
          </a:xfrm>
          <a:prstGeom prst="rect">
            <a:avLst/>
          </a:prstGeom>
          <a:noFill/>
          <a:ln w="9525">
            <a:noFill/>
            <a:miter lim="800000"/>
            <a:headEnd/>
            <a:tailEnd/>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770" name="Picture 1">
            <a:hlinkClick r:id="rId2"/>
          </p:cNvPr>
          <p:cNvPicPr>
            <a:picLocks noChangeAspect="1"/>
          </p:cNvPicPr>
          <p:nvPr/>
        </p:nvPicPr>
        <p:blipFill>
          <a:blip r:embed="rId3" cstate="print"/>
          <a:srcRect/>
          <a:stretch>
            <a:fillRect/>
          </a:stretch>
        </p:blipFill>
        <p:spPr bwMode="auto">
          <a:xfrm>
            <a:off x="0" y="5268913"/>
            <a:ext cx="6858000" cy="3857625"/>
          </a:xfrm>
          <a:prstGeom prst="rect">
            <a:avLst/>
          </a:prstGeom>
          <a:noFill/>
          <a:ln w="9525">
            <a:noFill/>
            <a:miter lim="800000"/>
            <a:headEnd/>
            <a:tailEnd/>
          </a:ln>
        </p:spPr>
      </p:pic>
      <p:pic>
        <p:nvPicPr>
          <p:cNvPr id="32771" name="Picture 2">
            <a:hlinkClick r:id="rId4"/>
          </p:cNvPr>
          <p:cNvPicPr>
            <a:picLocks noChangeAspect="1"/>
          </p:cNvPicPr>
          <p:nvPr/>
        </p:nvPicPr>
        <p:blipFill>
          <a:blip r:embed="rId5" cstate="print"/>
          <a:srcRect/>
          <a:stretch>
            <a:fillRect/>
          </a:stretch>
        </p:blipFill>
        <p:spPr bwMode="auto">
          <a:xfrm>
            <a:off x="0" y="-23813"/>
            <a:ext cx="6873875" cy="4308476"/>
          </a:xfrm>
          <a:prstGeom prst="rect">
            <a:avLst/>
          </a:prstGeom>
          <a:noFill/>
          <a:ln w="9525">
            <a:noFill/>
            <a:miter lim="800000"/>
            <a:headEnd/>
            <a:tailEnd/>
          </a:ln>
        </p:spPr>
      </p:pic>
      <p:pic>
        <p:nvPicPr>
          <p:cNvPr id="32772" name="Picture 3"/>
          <p:cNvPicPr>
            <a:picLocks noChangeAspect="1"/>
          </p:cNvPicPr>
          <p:nvPr/>
        </p:nvPicPr>
        <p:blipFill>
          <a:blip r:embed="rId6" cstate="print"/>
          <a:srcRect/>
          <a:stretch>
            <a:fillRect/>
          </a:stretch>
        </p:blipFill>
        <p:spPr bwMode="auto">
          <a:xfrm>
            <a:off x="2060575" y="4343400"/>
            <a:ext cx="2252663" cy="865188"/>
          </a:xfrm>
          <a:prstGeom prst="rect">
            <a:avLst/>
          </a:prstGeom>
          <a:noFill/>
          <a:ln w="9525">
            <a:noFill/>
            <a:miter lim="800000"/>
            <a:headEnd/>
            <a:tailEnd/>
          </a:ln>
        </p:spPr>
      </p:pic>
      <p:sp>
        <p:nvSpPr>
          <p:cNvPr id="32773" name="TextBox 4"/>
          <p:cNvSpPr txBox="1">
            <a:spLocks noChangeArrowheads="1"/>
          </p:cNvSpPr>
          <p:nvPr/>
        </p:nvSpPr>
        <p:spPr bwMode="auto">
          <a:xfrm>
            <a:off x="3860800" y="250825"/>
            <a:ext cx="2614613" cy="461963"/>
          </a:xfrm>
          <a:prstGeom prst="rect">
            <a:avLst/>
          </a:prstGeom>
          <a:noFill/>
          <a:ln w="9525">
            <a:noFill/>
            <a:miter lim="800000"/>
            <a:headEnd/>
            <a:tailEnd/>
          </a:ln>
        </p:spPr>
        <p:txBody>
          <a:bodyPr wrap="none">
            <a:spAutoFit/>
          </a:bodyPr>
          <a:lstStyle/>
          <a:p>
            <a:r>
              <a:rPr lang="en-GB" altLang="en-US">
                <a:latin typeface="Arial" pitchFamily="34" charset="0"/>
                <a:cs typeface="Arial" pitchFamily="34" charset="0"/>
              </a:rPr>
              <a:t>I’m expecting……</a:t>
            </a:r>
            <a:endParaRPr lang="en-GB" altLang="en-US"/>
          </a:p>
        </p:txBody>
      </p:sp>
      <p:sp>
        <p:nvSpPr>
          <p:cNvPr id="32774" name="TextBox 5"/>
          <p:cNvSpPr txBox="1">
            <a:spLocks noChangeArrowheads="1"/>
          </p:cNvSpPr>
          <p:nvPr/>
        </p:nvSpPr>
        <p:spPr bwMode="auto">
          <a:xfrm>
            <a:off x="3860800" y="5607050"/>
            <a:ext cx="2289175" cy="461963"/>
          </a:xfrm>
          <a:prstGeom prst="rect">
            <a:avLst/>
          </a:prstGeom>
          <a:noFill/>
          <a:ln w="9525">
            <a:noFill/>
            <a:miter lim="800000"/>
            <a:headEnd/>
            <a:tailEnd/>
          </a:ln>
        </p:spPr>
        <p:txBody>
          <a:bodyPr wrap="none">
            <a:spAutoFit/>
          </a:bodyPr>
          <a:lstStyle/>
          <a:p>
            <a:r>
              <a:rPr lang="en-GB" altLang="en-US">
                <a:solidFill>
                  <a:schemeClr val="bg1"/>
                </a:solidFill>
                <a:latin typeface="Arial" pitchFamily="34" charset="0"/>
                <a:cs typeface="Arial" pitchFamily="34" charset="0"/>
              </a:rPr>
              <a:t>….the Persians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794" name="Picture 1">
            <a:hlinkClick r:id="rId2"/>
          </p:cNvPr>
          <p:cNvPicPr>
            <a:picLocks noChangeAspect="1"/>
          </p:cNvPicPr>
          <p:nvPr/>
        </p:nvPicPr>
        <p:blipFill>
          <a:blip r:embed="rId3" cstate="print"/>
          <a:srcRect/>
          <a:stretch>
            <a:fillRect/>
          </a:stretch>
        </p:blipFill>
        <p:spPr bwMode="auto">
          <a:xfrm>
            <a:off x="1196975" y="2195513"/>
            <a:ext cx="4752975" cy="4733925"/>
          </a:xfrm>
          <a:prstGeom prst="rect">
            <a:avLst/>
          </a:prstGeom>
          <a:noFill/>
          <a:ln w="9525">
            <a:noFill/>
            <a:miter lim="800000"/>
            <a:headEnd/>
            <a:tailEnd/>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
          <p:cNvSpPr>
            <a:spLocks noChangeArrowheads="1"/>
          </p:cNvSpPr>
          <p:nvPr/>
        </p:nvSpPr>
        <p:spPr bwMode="auto">
          <a:xfrm>
            <a:off x="115888" y="179388"/>
            <a:ext cx="6553200" cy="4894262"/>
          </a:xfrm>
          <a:prstGeom prst="rect">
            <a:avLst/>
          </a:prstGeom>
          <a:noFill/>
          <a:ln w="9525">
            <a:noFill/>
            <a:miter lim="800000"/>
            <a:headEnd/>
            <a:tailEnd/>
          </a:ln>
        </p:spPr>
        <p:txBody>
          <a:bodyPr>
            <a:spAutoFit/>
          </a:bodyPr>
          <a:lstStyle/>
          <a:p>
            <a:pPr eaLnBrk="1" hangingPunct="1"/>
            <a:r>
              <a:rPr lang="en-GB" altLang="en-US" b="1">
                <a:latin typeface="Arial" pitchFamily="34" charset="0"/>
                <a:cs typeface="Arial" pitchFamily="34" charset="0"/>
              </a:rPr>
              <a:t>The Arts and Archaeology</a:t>
            </a:r>
          </a:p>
          <a:p>
            <a:pPr eaLnBrk="1" hangingPunct="1"/>
            <a:endParaRPr lang="en-GB" altLang="en-US">
              <a:latin typeface="Arial" pitchFamily="34" charset="0"/>
              <a:cs typeface="Arial" pitchFamily="34" charset="0"/>
            </a:endParaRPr>
          </a:p>
          <a:p>
            <a:pPr eaLnBrk="1" hangingPunct="1"/>
            <a:endParaRPr lang="en-GB" altLang="en-US">
              <a:latin typeface="Arial" pitchFamily="34" charset="0"/>
              <a:cs typeface="Arial" pitchFamily="34" charset="0"/>
            </a:endParaRPr>
          </a:p>
          <a:p>
            <a:pPr eaLnBrk="1" hangingPunct="1"/>
            <a:r>
              <a:rPr lang="en-GB" altLang="en-US">
                <a:latin typeface="Arial" pitchFamily="34" charset="0"/>
                <a:cs typeface="Arial" pitchFamily="34" charset="0"/>
              </a:rPr>
              <a:t>Archaeologists do not discover the past – they work on what remains. </a:t>
            </a:r>
          </a:p>
          <a:p>
            <a:pPr eaLnBrk="1" hangingPunct="1"/>
            <a:endParaRPr lang="en-GB" altLang="en-US">
              <a:latin typeface="Arial" pitchFamily="34" charset="0"/>
              <a:cs typeface="Arial" pitchFamily="34" charset="0"/>
            </a:endParaRPr>
          </a:p>
          <a:p>
            <a:pPr eaLnBrk="1" hangingPunct="1"/>
            <a:r>
              <a:rPr lang="en-GB" altLang="en-US">
                <a:latin typeface="Arial" pitchFamily="34" charset="0"/>
                <a:cs typeface="Arial" pitchFamily="34" charset="0"/>
              </a:rPr>
              <a:t>Archaeology is about our relationships with what is left of the past.</a:t>
            </a:r>
          </a:p>
          <a:p>
            <a:pPr eaLnBrk="1" hangingPunct="1"/>
            <a:endParaRPr lang="en-GB" altLang="en-US">
              <a:latin typeface="Arial" pitchFamily="34" charset="0"/>
              <a:cs typeface="Arial" pitchFamily="34" charset="0"/>
            </a:endParaRPr>
          </a:p>
          <a:p>
            <a:pPr eaLnBrk="1" hangingPunct="1"/>
            <a:r>
              <a:rPr lang="en-GB" altLang="en-US">
                <a:latin typeface="Arial" pitchFamily="34" charset="0"/>
                <a:cs typeface="Arial" pitchFamily="34" charset="0"/>
              </a:rPr>
              <a:t>Many artists have explored this modern fascination with remains, with time and memory, the persistence and presence of the past………</a:t>
            </a:r>
          </a:p>
        </p:txBody>
      </p:sp>
      <p:pic>
        <p:nvPicPr>
          <p:cNvPr id="34819" name="Picture 1"/>
          <p:cNvPicPr>
            <a:picLocks noChangeAspect="1"/>
          </p:cNvPicPr>
          <p:nvPr/>
        </p:nvPicPr>
        <p:blipFill>
          <a:blip r:embed="rId2" cstate="print"/>
          <a:srcRect/>
          <a:stretch>
            <a:fillRect/>
          </a:stretch>
        </p:blipFill>
        <p:spPr bwMode="auto">
          <a:xfrm>
            <a:off x="260350" y="5435600"/>
            <a:ext cx="3333750" cy="3333750"/>
          </a:xfrm>
          <a:prstGeom prst="rect">
            <a:avLst/>
          </a:prstGeom>
          <a:noFill/>
          <a:ln w="9525">
            <a:noFill/>
            <a:miter lim="800000"/>
            <a:headEnd/>
            <a:tailEnd/>
          </a:ln>
        </p:spPr>
      </p:pic>
      <p:sp>
        <p:nvSpPr>
          <p:cNvPr id="34820" name="TextBox 2"/>
          <p:cNvSpPr txBox="1">
            <a:spLocks noChangeArrowheads="1"/>
          </p:cNvSpPr>
          <p:nvPr/>
        </p:nvSpPr>
        <p:spPr bwMode="auto">
          <a:xfrm>
            <a:off x="3933825" y="7740650"/>
            <a:ext cx="2359025" cy="461963"/>
          </a:xfrm>
          <a:prstGeom prst="rect">
            <a:avLst/>
          </a:prstGeom>
          <a:noFill/>
          <a:ln w="9525">
            <a:noFill/>
            <a:miter lim="800000"/>
            <a:headEnd/>
            <a:tailEnd/>
          </a:ln>
        </p:spPr>
        <p:txBody>
          <a:bodyPr wrap="none">
            <a:spAutoFit/>
          </a:bodyPr>
          <a:lstStyle/>
          <a:p>
            <a:r>
              <a:rPr lang="en-GB" altLang="en-US">
                <a:latin typeface="Arial" pitchFamily="34" charset="0"/>
                <a:cs typeface="Arial" pitchFamily="34" charset="0"/>
              </a:rPr>
              <a:t>Michael Shanks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ChangeArrowheads="1"/>
          </p:cNvSpPr>
          <p:nvPr/>
        </p:nvSpPr>
        <p:spPr bwMode="auto">
          <a:xfrm>
            <a:off x="0" y="0"/>
            <a:ext cx="6858000" cy="457200"/>
          </a:xfrm>
          <a:prstGeom prst="rect">
            <a:avLst/>
          </a:prstGeom>
          <a:noFill/>
          <a:ln w="9525">
            <a:noFill/>
            <a:miter lim="800000"/>
            <a:headEnd/>
            <a:tailEnd/>
          </a:ln>
        </p:spPr>
        <p:txBody>
          <a:bodyPr wrap="none" lIns="0" tIns="79350" rIns="0" bIns="0" anchor="ctr">
            <a:spAutoFit/>
          </a:bodyPr>
          <a:lstStyle/>
          <a:p>
            <a:pPr eaLnBrk="1" hangingPunct="1"/>
            <a:endParaRPr lang="en-US" altLang="en-US"/>
          </a:p>
        </p:txBody>
      </p:sp>
      <p:sp>
        <p:nvSpPr>
          <p:cNvPr id="35843" name="Rectangle 6"/>
          <p:cNvSpPr>
            <a:spLocks noChangeArrowheads="1"/>
          </p:cNvSpPr>
          <p:nvPr/>
        </p:nvSpPr>
        <p:spPr bwMode="auto">
          <a:xfrm>
            <a:off x="404813" y="457200"/>
            <a:ext cx="6119812" cy="4154488"/>
          </a:xfrm>
          <a:prstGeom prst="rect">
            <a:avLst/>
          </a:prstGeom>
          <a:noFill/>
          <a:ln w="9525">
            <a:noFill/>
            <a:miter lim="800000"/>
            <a:headEnd/>
            <a:tailEnd/>
          </a:ln>
        </p:spPr>
        <p:txBody>
          <a:bodyPr>
            <a:spAutoFit/>
          </a:bodyPr>
          <a:lstStyle/>
          <a:p>
            <a:pPr eaLnBrk="1" hangingPunct="1"/>
            <a:r>
              <a:rPr lang="en-GB" altLang="en-US" b="1">
                <a:latin typeface="Arial" pitchFamily="34" charset="0"/>
                <a:cs typeface="Arial" pitchFamily="34" charset="0"/>
              </a:rPr>
              <a:t>The Archaeological Imagination</a:t>
            </a:r>
          </a:p>
          <a:p>
            <a:pPr eaLnBrk="1" hangingPunct="1"/>
            <a:endParaRPr lang="en-GB" altLang="en-US" b="1">
              <a:latin typeface="Arial" pitchFamily="34" charset="0"/>
              <a:cs typeface="Arial" pitchFamily="34" charset="0"/>
            </a:endParaRPr>
          </a:p>
          <a:p>
            <a:pPr eaLnBrk="1" hangingPunct="1"/>
            <a:endParaRPr lang="en-GB" altLang="en-US" b="1">
              <a:latin typeface="Arial" pitchFamily="34" charset="0"/>
              <a:cs typeface="Arial" pitchFamily="34" charset="0"/>
            </a:endParaRPr>
          </a:p>
          <a:p>
            <a:pPr eaLnBrk="1" hangingPunct="1"/>
            <a:r>
              <a:rPr lang="en-GB" altLang="en-US">
                <a:latin typeface="Arial" pitchFamily="34" charset="0"/>
                <a:cs typeface="Arial" pitchFamily="34" charset="0"/>
              </a:rPr>
              <a:t>We are all archaeologists now, sharing a sensibility, certain dispositions towards things, creative ways of reanimating the past. </a:t>
            </a:r>
          </a:p>
          <a:p>
            <a:pPr eaLnBrk="1" hangingPunct="1"/>
            <a:endParaRPr lang="en-GB" altLang="en-US">
              <a:latin typeface="Arial" pitchFamily="34" charset="0"/>
              <a:cs typeface="Arial" pitchFamily="34" charset="0"/>
            </a:endParaRPr>
          </a:p>
          <a:p>
            <a:pPr eaLnBrk="1" hangingPunct="1"/>
            <a:endParaRPr lang="en-GB" altLang="en-US">
              <a:latin typeface="Arial" pitchFamily="34" charset="0"/>
              <a:cs typeface="Arial" pitchFamily="34" charset="0"/>
            </a:endParaRPr>
          </a:p>
          <a:p>
            <a:pPr eaLnBrk="1" hangingPunct="1"/>
            <a:r>
              <a:rPr lang="en-GB" altLang="en-US">
                <a:latin typeface="Arial" pitchFamily="34" charset="0"/>
                <a:cs typeface="Arial" pitchFamily="34" charset="0"/>
              </a:rPr>
              <a:t>This is the archaeological imagination.</a:t>
            </a:r>
          </a:p>
          <a:p>
            <a:pPr eaLnBrk="1" hangingPunct="1"/>
            <a:endParaRPr lang="en-GB" altLang="en-US">
              <a:latin typeface="Arial" pitchFamily="34" charset="0"/>
              <a:cs typeface="Arial" pitchFamily="34" charset="0"/>
            </a:endParaRPr>
          </a:p>
        </p:txBody>
      </p:sp>
      <p:pic>
        <p:nvPicPr>
          <p:cNvPr id="35844" name="Picture 1"/>
          <p:cNvPicPr>
            <a:picLocks noChangeAspect="1"/>
          </p:cNvPicPr>
          <p:nvPr/>
        </p:nvPicPr>
        <p:blipFill>
          <a:blip r:embed="rId2" cstate="print"/>
          <a:srcRect/>
          <a:stretch>
            <a:fillRect/>
          </a:stretch>
        </p:blipFill>
        <p:spPr bwMode="auto">
          <a:xfrm>
            <a:off x="-31750" y="4857750"/>
            <a:ext cx="6858000" cy="4286250"/>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6866" name="Picture 2"/>
          <p:cNvPicPr>
            <a:picLocks noChangeAspect="1"/>
          </p:cNvPicPr>
          <p:nvPr/>
        </p:nvPicPr>
        <p:blipFill>
          <a:blip r:embed="rId2" cstate="print">
            <a:lum bright="-18000"/>
          </a:blip>
          <a:srcRect/>
          <a:stretch>
            <a:fillRect/>
          </a:stretch>
        </p:blipFill>
        <p:spPr bwMode="auto">
          <a:xfrm>
            <a:off x="22225" y="0"/>
            <a:ext cx="6835775" cy="9144000"/>
          </a:xfrm>
          <a:prstGeom prst="rect">
            <a:avLst/>
          </a:prstGeom>
          <a:noFill/>
          <a:ln w="9525">
            <a:noFill/>
            <a:miter lim="800000"/>
            <a:headEnd/>
            <a:tailEnd/>
          </a:ln>
        </p:spPr>
      </p:pic>
      <p:sp>
        <p:nvSpPr>
          <p:cNvPr id="36867" name="Rectangle 2"/>
          <p:cNvSpPr>
            <a:spLocks noChangeArrowheads="1"/>
          </p:cNvSpPr>
          <p:nvPr/>
        </p:nvSpPr>
        <p:spPr bwMode="auto">
          <a:xfrm>
            <a:off x="0" y="0"/>
            <a:ext cx="6858000" cy="457200"/>
          </a:xfrm>
          <a:prstGeom prst="rect">
            <a:avLst/>
          </a:prstGeom>
          <a:noFill/>
          <a:ln w="9525">
            <a:noFill/>
            <a:miter lim="800000"/>
            <a:headEnd/>
            <a:tailEnd/>
          </a:ln>
        </p:spPr>
        <p:txBody>
          <a:bodyPr wrap="none" lIns="0" tIns="79350" rIns="0" bIns="0" anchor="ctr">
            <a:spAutoFit/>
          </a:bodyPr>
          <a:lstStyle/>
          <a:p>
            <a:pPr eaLnBrk="1" hangingPunct="1"/>
            <a:endParaRPr lang="en-US" altLang="en-US"/>
          </a:p>
        </p:txBody>
      </p:sp>
      <p:sp>
        <p:nvSpPr>
          <p:cNvPr id="36868" name="Rectangle 6"/>
          <p:cNvSpPr>
            <a:spLocks noChangeArrowheads="1"/>
          </p:cNvSpPr>
          <p:nvPr/>
        </p:nvSpPr>
        <p:spPr bwMode="auto">
          <a:xfrm>
            <a:off x="0" y="1403350"/>
            <a:ext cx="6858000" cy="7848600"/>
          </a:xfrm>
          <a:prstGeom prst="rect">
            <a:avLst/>
          </a:prstGeom>
          <a:noFill/>
          <a:ln w="9525">
            <a:noFill/>
            <a:miter lim="800000"/>
            <a:headEnd/>
            <a:tailEnd/>
          </a:ln>
        </p:spPr>
        <p:txBody>
          <a:bodyPr>
            <a:spAutoFit/>
          </a:bodyPr>
          <a:lstStyle/>
          <a:p>
            <a:pPr eaLnBrk="1" hangingPunct="1"/>
            <a:endParaRPr lang="en-GB" altLang="en-US">
              <a:latin typeface="Arial" pitchFamily="34" charset="0"/>
              <a:cs typeface="Arial" pitchFamily="34" charset="0"/>
            </a:endParaRPr>
          </a:p>
          <a:p>
            <a:pPr eaLnBrk="1" hangingPunct="1"/>
            <a:r>
              <a:rPr lang="en-GB" altLang="en-US">
                <a:solidFill>
                  <a:schemeClr val="bg1"/>
                </a:solidFill>
                <a:latin typeface="Arial" pitchFamily="34" charset="0"/>
                <a:cs typeface="Arial" pitchFamily="34" charset="0"/>
              </a:rPr>
              <a:t>Here is a definition. </a:t>
            </a:r>
          </a:p>
          <a:p>
            <a:pPr eaLnBrk="1" hangingPunct="1"/>
            <a:endParaRPr lang="en-GB" altLang="en-US">
              <a:solidFill>
                <a:schemeClr val="bg1"/>
              </a:solidFill>
              <a:latin typeface="Arial" pitchFamily="34" charset="0"/>
              <a:cs typeface="Arial" pitchFamily="34" charset="0"/>
            </a:endParaRPr>
          </a:p>
          <a:p>
            <a:pPr eaLnBrk="1" hangingPunct="1">
              <a:buFontTx/>
              <a:buChar char="•"/>
            </a:pPr>
            <a:r>
              <a:rPr lang="en-GB" altLang="en-US">
                <a:solidFill>
                  <a:schemeClr val="bg1"/>
                </a:solidFill>
                <a:latin typeface="Arial" pitchFamily="34" charset="0"/>
                <a:cs typeface="Arial" pitchFamily="34" charset="0"/>
              </a:rPr>
              <a:t>To recreate the world behind the ruin in the land, </a:t>
            </a:r>
          </a:p>
          <a:p>
            <a:pPr eaLnBrk="1" hangingPunct="1">
              <a:buFontTx/>
              <a:buChar char="•"/>
            </a:pPr>
            <a:r>
              <a:rPr lang="en-GB" altLang="en-US">
                <a:solidFill>
                  <a:schemeClr val="bg1"/>
                </a:solidFill>
                <a:latin typeface="Arial" pitchFamily="34" charset="0"/>
                <a:cs typeface="Arial" pitchFamily="34" charset="0"/>
              </a:rPr>
              <a:t>to reanimate the people behind the sherd of antique pottery, </a:t>
            </a:r>
          </a:p>
          <a:p>
            <a:pPr eaLnBrk="1" hangingPunct="1">
              <a:buFontTx/>
              <a:buChar char="•"/>
            </a:pPr>
            <a:r>
              <a:rPr lang="en-GB" altLang="en-US">
                <a:solidFill>
                  <a:schemeClr val="bg1"/>
                </a:solidFill>
                <a:latin typeface="Arial" pitchFamily="34" charset="0"/>
                <a:cs typeface="Arial" pitchFamily="34" charset="0"/>
              </a:rPr>
              <a:t>to bring alive the past-in-the-present, as in an historical novel, </a:t>
            </a:r>
          </a:p>
          <a:p>
            <a:pPr eaLnBrk="1" hangingPunct="1">
              <a:buFontTx/>
              <a:buChar char="•"/>
            </a:pPr>
            <a:r>
              <a:rPr lang="en-GB" altLang="en-US">
                <a:solidFill>
                  <a:schemeClr val="bg1"/>
                </a:solidFill>
                <a:latin typeface="Arial" pitchFamily="34" charset="0"/>
                <a:cs typeface="Arial" pitchFamily="34" charset="0"/>
              </a:rPr>
              <a:t>to cherish and work upon fragments of the past, what remains of the past in the present. </a:t>
            </a:r>
          </a:p>
          <a:p>
            <a:pPr eaLnBrk="1" hangingPunct="1"/>
            <a:endParaRPr lang="en-GB" altLang="en-US">
              <a:solidFill>
                <a:schemeClr val="bg1"/>
              </a:solidFill>
              <a:latin typeface="Arial" pitchFamily="34" charset="0"/>
              <a:cs typeface="Arial" pitchFamily="34" charset="0"/>
            </a:endParaRPr>
          </a:p>
          <a:p>
            <a:pPr eaLnBrk="1" hangingPunct="1"/>
            <a:r>
              <a:rPr lang="en-GB" altLang="en-US">
                <a:solidFill>
                  <a:schemeClr val="bg1"/>
                </a:solidFill>
                <a:latin typeface="Arial" pitchFamily="34" charset="0"/>
                <a:cs typeface="Arial" pitchFamily="34" charset="0"/>
              </a:rPr>
              <a:t>This is the work of the archaeological imagination </a:t>
            </a:r>
          </a:p>
          <a:p>
            <a:pPr eaLnBrk="1" hangingPunct="1"/>
            <a:endParaRPr lang="en-GB" altLang="en-US">
              <a:solidFill>
                <a:schemeClr val="bg1"/>
              </a:solidFill>
              <a:latin typeface="Arial" pitchFamily="34" charset="0"/>
              <a:cs typeface="Arial" pitchFamily="34" charset="0"/>
            </a:endParaRPr>
          </a:p>
          <a:p>
            <a:pPr eaLnBrk="1" hangingPunct="1"/>
            <a:r>
              <a:rPr lang="en-GB" altLang="en-US">
                <a:solidFill>
                  <a:schemeClr val="bg1"/>
                </a:solidFill>
                <a:latin typeface="Arial" pitchFamily="34" charset="0"/>
                <a:cs typeface="Arial" pitchFamily="34" charset="0"/>
              </a:rPr>
              <a:t>– a creative impulse and faculty at the heart of the discipline of archaeology, but also embedded in many cultural dispositions, ways of thinking and talking, institutions like museums and archives, commonly associated with the modern world.</a:t>
            </a:r>
          </a:p>
          <a:p>
            <a:pPr eaLnBrk="1" hangingPunct="1"/>
            <a:endParaRPr lang="en-GB" altLang="en-US">
              <a:solidFill>
                <a:schemeClr val="bg1"/>
              </a:solidFill>
              <a:latin typeface="Montserrat"/>
            </a:endParaRPr>
          </a:p>
        </p:txBody>
      </p:sp>
      <p:sp>
        <p:nvSpPr>
          <p:cNvPr id="36869" name="Rectangle 1"/>
          <p:cNvSpPr>
            <a:spLocks noChangeArrowheads="1"/>
          </p:cNvSpPr>
          <p:nvPr/>
        </p:nvSpPr>
        <p:spPr bwMode="auto">
          <a:xfrm>
            <a:off x="0" y="0"/>
            <a:ext cx="6858000" cy="1570038"/>
          </a:xfrm>
          <a:prstGeom prst="rect">
            <a:avLst/>
          </a:prstGeom>
          <a:noFill/>
          <a:ln w="9525">
            <a:noFill/>
            <a:miter lim="800000"/>
            <a:headEnd/>
            <a:tailEnd/>
          </a:ln>
        </p:spPr>
        <p:txBody>
          <a:bodyPr>
            <a:spAutoFit/>
          </a:bodyPr>
          <a:lstStyle/>
          <a:p>
            <a:pPr eaLnBrk="1" hangingPunct="1"/>
            <a:r>
              <a:rPr lang="en-GB" altLang="en-US" b="1">
                <a:solidFill>
                  <a:schemeClr val="bg1"/>
                </a:solidFill>
                <a:latin typeface="Arial" pitchFamily="34" charset="0"/>
                <a:cs typeface="Arial" pitchFamily="34" charset="0"/>
              </a:rPr>
              <a:t>Theatre/Archaeology</a:t>
            </a:r>
          </a:p>
          <a:p>
            <a:pPr eaLnBrk="1" hangingPunct="1"/>
            <a:r>
              <a:rPr lang="en-GB" altLang="en-US" b="1">
                <a:solidFill>
                  <a:schemeClr val="bg1"/>
                </a:solidFill>
                <a:latin typeface="Arial" pitchFamily="34" charset="0"/>
                <a:cs typeface="Arial" pitchFamily="34" charset="0"/>
              </a:rPr>
              <a:t> </a:t>
            </a:r>
          </a:p>
          <a:p>
            <a:pPr eaLnBrk="1" hangingPunct="1"/>
            <a:r>
              <a:rPr lang="en-GB" altLang="en-US" b="1">
                <a:solidFill>
                  <a:schemeClr val="bg1"/>
                </a:solidFill>
                <a:latin typeface="Arial" pitchFamily="34" charset="0"/>
                <a:cs typeface="Arial" pitchFamily="34" charset="0"/>
              </a:rPr>
              <a:t>– the re-articulation of fragments of the past as real time event</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7890" name="Picture 2" descr="C:\Documents and Settings\Quentin Drew\My Documents\Q teaching\Vis7\05EsgairFraith-still-colour.jpg"/>
          <p:cNvPicPr>
            <a:picLocks noChangeAspect="1" noChangeArrowheads="1"/>
          </p:cNvPicPr>
          <p:nvPr/>
        </p:nvPicPr>
        <p:blipFill>
          <a:blip r:embed="rId2" cstate="print"/>
          <a:srcRect/>
          <a:stretch>
            <a:fillRect/>
          </a:stretch>
        </p:blipFill>
        <p:spPr bwMode="auto">
          <a:xfrm>
            <a:off x="0" y="0"/>
            <a:ext cx="1676400" cy="1676400"/>
          </a:xfrm>
          <a:prstGeom prst="rect">
            <a:avLst/>
          </a:prstGeom>
          <a:noFill/>
          <a:ln w="9525">
            <a:noFill/>
            <a:miter lim="800000"/>
            <a:headEnd/>
            <a:tailEnd/>
          </a:ln>
        </p:spPr>
      </p:pic>
      <p:pic>
        <p:nvPicPr>
          <p:cNvPr id="37891" name="Picture 3" descr="C:\Documents and Settings\Quentin Drew\My Documents\Q teaching\Vis7\063.jpg"/>
          <p:cNvPicPr>
            <a:picLocks noChangeAspect="1" noChangeArrowheads="1"/>
          </p:cNvPicPr>
          <p:nvPr/>
        </p:nvPicPr>
        <p:blipFill>
          <a:blip r:embed="rId3" cstate="print"/>
          <a:srcRect/>
          <a:stretch>
            <a:fillRect/>
          </a:stretch>
        </p:blipFill>
        <p:spPr bwMode="auto">
          <a:xfrm>
            <a:off x="5029200" y="3352800"/>
            <a:ext cx="1828800" cy="2895600"/>
          </a:xfrm>
          <a:prstGeom prst="rect">
            <a:avLst/>
          </a:prstGeom>
          <a:noFill/>
          <a:ln w="9525">
            <a:noFill/>
            <a:miter lim="800000"/>
            <a:headEnd/>
            <a:tailEnd/>
          </a:ln>
        </p:spPr>
      </p:pic>
      <p:pic>
        <p:nvPicPr>
          <p:cNvPr id="37892" name="Picture 4" descr="C:\Documents and Settings\Quentin Drew\My Documents\Q teaching\Vis7\08EsgairFraith-still-colour.jpg"/>
          <p:cNvPicPr>
            <a:picLocks noChangeAspect="1" noChangeArrowheads="1"/>
          </p:cNvPicPr>
          <p:nvPr/>
        </p:nvPicPr>
        <p:blipFill>
          <a:blip r:embed="rId4" cstate="print"/>
          <a:srcRect/>
          <a:stretch>
            <a:fillRect/>
          </a:stretch>
        </p:blipFill>
        <p:spPr bwMode="auto">
          <a:xfrm>
            <a:off x="0" y="1676400"/>
            <a:ext cx="1676400" cy="1066800"/>
          </a:xfrm>
          <a:prstGeom prst="rect">
            <a:avLst/>
          </a:prstGeom>
          <a:noFill/>
          <a:ln w="9525">
            <a:noFill/>
            <a:miter lim="800000"/>
            <a:headEnd/>
            <a:tailEnd/>
          </a:ln>
        </p:spPr>
      </p:pic>
      <p:pic>
        <p:nvPicPr>
          <p:cNvPr id="37893" name="Picture 5" descr="C:\Documents and Settings\Quentin Drew\My Documents\Q teaching\Vis7\093.jpg"/>
          <p:cNvPicPr>
            <a:picLocks noChangeAspect="1" noChangeArrowheads="1"/>
          </p:cNvPicPr>
          <p:nvPr/>
        </p:nvPicPr>
        <p:blipFill>
          <a:blip r:embed="rId5" cstate="print"/>
          <a:srcRect/>
          <a:stretch>
            <a:fillRect/>
          </a:stretch>
        </p:blipFill>
        <p:spPr bwMode="auto">
          <a:xfrm>
            <a:off x="5029200" y="6248400"/>
            <a:ext cx="1828800" cy="2895600"/>
          </a:xfrm>
          <a:prstGeom prst="rect">
            <a:avLst/>
          </a:prstGeom>
          <a:noFill/>
          <a:ln w="9525">
            <a:noFill/>
            <a:miter lim="800000"/>
            <a:headEnd/>
            <a:tailEnd/>
          </a:ln>
        </p:spPr>
      </p:pic>
      <p:pic>
        <p:nvPicPr>
          <p:cNvPr id="37894" name="Picture 6" descr="C:\Documents and Settings\Quentin Drew\My Documents\Q teaching\Vis7\09EsgairFraith-still-colour.jpg"/>
          <p:cNvPicPr>
            <a:picLocks noChangeAspect="1" noChangeArrowheads="1"/>
          </p:cNvPicPr>
          <p:nvPr/>
        </p:nvPicPr>
        <p:blipFill>
          <a:blip r:embed="rId6" cstate="print"/>
          <a:srcRect/>
          <a:stretch>
            <a:fillRect/>
          </a:stretch>
        </p:blipFill>
        <p:spPr bwMode="auto">
          <a:xfrm>
            <a:off x="0" y="3962400"/>
            <a:ext cx="1676400" cy="1066800"/>
          </a:xfrm>
          <a:prstGeom prst="rect">
            <a:avLst/>
          </a:prstGeom>
          <a:noFill/>
          <a:ln w="9525">
            <a:noFill/>
            <a:miter lim="800000"/>
            <a:headEnd/>
            <a:tailEnd/>
          </a:ln>
        </p:spPr>
      </p:pic>
      <p:pic>
        <p:nvPicPr>
          <p:cNvPr id="37895" name="Picture 7" descr="C:\Documents and Settings\Quentin Drew\My Documents\Q teaching\Vis7\10EsgairFraith-still-colour.jpg"/>
          <p:cNvPicPr>
            <a:picLocks noChangeAspect="1" noChangeArrowheads="1"/>
          </p:cNvPicPr>
          <p:nvPr/>
        </p:nvPicPr>
        <p:blipFill>
          <a:blip r:embed="rId7" cstate="print"/>
          <a:srcRect/>
          <a:stretch>
            <a:fillRect/>
          </a:stretch>
        </p:blipFill>
        <p:spPr bwMode="auto">
          <a:xfrm>
            <a:off x="0" y="5029200"/>
            <a:ext cx="1676400" cy="1676400"/>
          </a:xfrm>
          <a:prstGeom prst="rect">
            <a:avLst/>
          </a:prstGeom>
          <a:noFill/>
          <a:ln w="9525">
            <a:noFill/>
            <a:miter lim="800000"/>
            <a:headEnd/>
            <a:tailEnd/>
          </a:ln>
        </p:spPr>
      </p:pic>
      <p:pic>
        <p:nvPicPr>
          <p:cNvPr id="37896" name="Picture 8" descr="C:\Documents and Settings\Quentin Drew\My Documents\Q teaching\Vis7\Brith-Gof-2.jpg"/>
          <p:cNvPicPr>
            <a:picLocks noChangeAspect="1" noChangeArrowheads="1"/>
          </p:cNvPicPr>
          <p:nvPr/>
        </p:nvPicPr>
        <p:blipFill>
          <a:blip r:embed="rId8" cstate="print"/>
          <a:srcRect/>
          <a:stretch>
            <a:fillRect/>
          </a:stretch>
        </p:blipFill>
        <p:spPr bwMode="auto">
          <a:xfrm>
            <a:off x="5029200" y="0"/>
            <a:ext cx="1828800" cy="3352800"/>
          </a:xfrm>
          <a:prstGeom prst="rect">
            <a:avLst/>
          </a:prstGeom>
          <a:noFill/>
          <a:ln w="9525">
            <a:noFill/>
            <a:miter lim="800000"/>
            <a:headEnd/>
            <a:tailEnd/>
          </a:ln>
        </p:spPr>
      </p:pic>
      <p:pic>
        <p:nvPicPr>
          <p:cNvPr id="37897" name="Picture 9" descr="C:\Documents and Settings\Quentin Drew\My Documents\Q teaching\Vis7\Mike-at-Stanford.jpg"/>
          <p:cNvPicPr>
            <a:picLocks noChangeAspect="1" noChangeArrowheads="1"/>
          </p:cNvPicPr>
          <p:nvPr/>
        </p:nvPicPr>
        <p:blipFill>
          <a:blip r:embed="rId9" cstate="print"/>
          <a:srcRect/>
          <a:stretch>
            <a:fillRect/>
          </a:stretch>
        </p:blipFill>
        <p:spPr bwMode="auto">
          <a:xfrm>
            <a:off x="3200400" y="381000"/>
            <a:ext cx="1371600" cy="2209800"/>
          </a:xfrm>
          <a:prstGeom prst="rect">
            <a:avLst/>
          </a:prstGeom>
          <a:noFill/>
          <a:ln w="9525">
            <a:noFill/>
            <a:miter lim="800000"/>
            <a:headEnd/>
            <a:tailEnd/>
          </a:ln>
        </p:spPr>
      </p:pic>
      <p:pic>
        <p:nvPicPr>
          <p:cNvPr id="37898" name="Picture 10" descr="C:\Documents and Settings\Quentin Drew\My Documents\Q teaching\Vis7\Mike-at-Stanford-2.jpg"/>
          <p:cNvPicPr>
            <a:picLocks noChangeAspect="1" noChangeArrowheads="1"/>
          </p:cNvPicPr>
          <p:nvPr/>
        </p:nvPicPr>
        <p:blipFill>
          <a:blip r:embed="rId10" cstate="print"/>
          <a:srcRect/>
          <a:stretch>
            <a:fillRect/>
          </a:stretch>
        </p:blipFill>
        <p:spPr bwMode="auto">
          <a:xfrm>
            <a:off x="2133600" y="381000"/>
            <a:ext cx="990600" cy="2209800"/>
          </a:xfrm>
          <a:prstGeom prst="rect">
            <a:avLst/>
          </a:prstGeom>
          <a:noFill/>
          <a:ln w="9525">
            <a:noFill/>
            <a:miter lim="800000"/>
            <a:headEnd/>
            <a:tailEnd/>
          </a:ln>
        </p:spPr>
      </p:pic>
      <p:pic>
        <p:nvPicPr>
          <p:cNvPr id="37899" name="Picture 11" descr="C:\Documents and Settings\Quentin Drew\My Documents\Q teaching\Vis7\Pearson.jpg"/>
          <p:cNvPicPr>
            <a:picLocks noChangeAspect="1" noChangeArrowheads="1"/>
          </p:cNvPicPr>
          <p:nvPr/>
        </p:nvPicPr>
        <p:blipFill>
          <a:blip r:embed="rId11" cstate="print"/>
          <a:srcRect/>
          <a:stretch>
            <a:fillRect/>
          </a:stretch>
        </p:blipFill>
        <p:spPr bwMode="auto">
          <a:xfrm>
            <a:off x="2209800" y="4800600"/>
            <a:ext cx="2209800" cy="1958975"/>
          </a:xfrm>
          <a:prstGeom prst="rect">
            <a:avLst/>
          </a:prstGeom>
          <a:noFill/>
          <a:ln w="9525">
            <a:noFill/>
            <a:miter lim="800000"/>
            <a:headEnd/>
            <a:tailEnd/>
          </a:ln>
        </p:spPr>
      </p:pic>
      <p:pic>
        <p:nvPicPr>
          <p:cNvPr id="37900" name="Picture 12" descr="C:\Documents and Settings\Quentin Drew\My Documents\Q teaching\Vis7\EF-backlit.jpg"/>
          <p:cNvPicPr>
            <a:picLocks noChangeAspect="1" noChangeArrowheads="1"/>
          </p:cNvPicPr>
          <p:nvPr/>
        </p:nvPicPr>
        <p:blipFill>
          <a:blip r:embed="rId12" cstate="print"/>
          <a:srcRect/>
          <a:stretch>
            <a:fillRect/>
          </a:stretch>
        </p:blipFill>
        <p:spPr bwMode="auto">
          <a:xfrm>
            <a:off x="0" y="6705600"/>
            <a:ext cx="1676400" cy="2438400"/>
          </a:xfrm>
          <a:prstGeom prst="rect">
            <a:avLst/>
          </a:prstGeom>
          <a:noFill/>
          <a:ln w="9525">
            <a:noFill/>
            <a:miter lim="800000"/>
            <a:headEnd/>
            <a:tailEnd/>
          </a:ln>
        </p:spPr>
      </p:pic>
      <p:pic>
        <p:nvPicPr>
          <p:cNvPr id="37901" name="Picture 13" descr="C:\Documents and Settings\Quentin Drew\My Documents\Q teaching\Vis7\house.jpg"/>
          <p:cNvPicPr>
            <a:picLocks noChangeAspect="1" noChangeArrowheads="1"/>
          </p:cNvPicPr>
          <p:nvPr/>
        </p:nvPicPr>
        <p:blipFill>
          <a:blip r:embed="rId13" cstate="print"/>
          <a:srcRect/>
          <a:stretch>
            <a:fillRect/>
          </a:stretch>
        </p:blipFill>
        <p:spPr bwMode="auto">
          <a:xfrm>
            <a:off x="0" y="2743200"/>
            <a:ext cx="1676400" cy="1219200"/>
          </a:xfrm>
          <a:prstGeom prst="rect">
            <a:avLst/>
          </a:prstGeom>
          <a:noFill/>
          <a:ln w="9525">
            <a:noFill/>
            <a:miter lim="800000"/>
            <a:headEnd/>
            <a:tailEnd/>
          </a:ln>
        </p:spPr>
      </p:pic>
      <p:pic>
        <p:nvPicPr>
          <p:cNvPr id="37902" name="Picture 14" descr="C:\Documents and Settings\Quentin Drew\My Documents\Q teaching\Vis7\Haearn.jpg"/>
          <p:cNvPicPr>
            <a:picLocks noChangeAspect="1" noChangeArrowheads="1"/>
          </p:cNvPicPr>
          <p:nvPr/>
        </p:nvPicPr>
        <p:blipFill>
          <a:blip r:embed="rId14" cstate="print"/>
          <a:srcRect/>
          <a:stretch>
            <a:fillRect/>
          </a:stretch>
        </p:blipFill>
        <p:spPr bwMode="auto">
          <a:xfrm>
            <a:off x="2286000" y="6858000"/>
            <a:ext cx="2057400" cy="2057400"/>
          </a:xfrm>
          <a:prstGeom prst="rect">
            <a:avLst/>
          </a:prstGeom>
          <a:noFill/>
          <a:ln w="9525">
            <a:noFill/>
            <a:miter lim="800000"/>
            <a:headEnd/>
            <a:tailEnd/>
          </a:ln>
        </p:spPr>
      </p:pic>
      <p:sp>
        <p:nvSpPr>
          <p:cNvPr id="37903" name="Text Box 15"/>
          <p:cNvSpPr txBox="1">
            <a:spLocks noChangeArrowheads="1"/>
          </p:cNvSpPr>
          <p:nvPr/>
        </p:nvSpPr>
        <p:spPr bwMode="auto">
          <a:xfrm>
            <a:off x="2346325" y="3087688"/>
            <a:ext cx="1841500" cy="457200"/>
          </a:xfrm>
          <a:prstGeom prst="rect">
            <a:avLst/>
          </a:prstGeom>
          <a:noFill/>
          <a:ln w="9525">
            <a:noFill/>
            <a:miter lim="800000"/>
            <a:headEnd/>
            <a:tailEnd/>
          </a:ln>
        </p:spPr>
        <p:txBody>
          <a:bodyPr wrap="none">
            <a:spAutoFit/>
          </a:bodyPr>
          <a:lstStyle/>
          <a:p>
            <a:pPr eaLnBrk="1" hangingPunct="1"/>
            <a:r>
              <a:rPr lang="en-GB" altLang="en-US">
                <a:solidFill>
                  <a:schemeClr val="bg1"/>
                </a:solidFill>
                <a:latin typeface="Helvetica" pitchFamily="34" charset="0"/>
              </a:rPr>
              <a:t>BRITH GOF</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1"/>
          <p:cNvPicPr>
            <a:picLocks noChangeAspect="1"/>
          </p:cNvPicPr>
          <p:nvPr/>
        </p:nvPicPr>
        <p:blipFill>
          <a:blip r:embed="rId2" cstate="print"/>
          <a:srcRect/>
          <a:stretch>
            <a:fillRect/>
          </a:stretch>
        </p:blipFill>
        <p:spPr bwMode="auto">
          <a:xfrm>
            <a:off x="0" y="1331913"/>
            <a:ext cx="6840538" cy="5472112"/>
          </a:xfrm>
          <a:prstGeom prst="rect">
            <a:avLst/>
          </a:prstGeom>
          <a:noFill/>
          <a:ln w="9525">
            <a:noFill/>
            <a:miter lim="800000"/>
            <a:headEnd/>
            <a:tailEnd/>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1"/>
          <p:cNvPicPr>
            <a:picLocks noChangeAspect="1"/>
          </p:cNvPicPr>
          <p:nvPr/>
        </p:nvPicPr>
        <p:blipFill>
          <a:blip r:embed="rId2" cstate="print"/>
          <a:srcRect/>
          <a:stretch>
            <a:fillRect/>
          </a:stretch>
        </p:blipFill>
        <p:spPr bwMode="auto">
          <a:xfrm>
            <a:off x="0" y="19050"/>
            <a:ext cx="6875463" cy="8585200"/>
          </a:xfrm>
          <a:prstGeom prst="rect">
            <a:avLst/>
          </a:prstGeom>
          <a:noFill/>
          <a:ln w="9525">
            <a:noFill/>
            <a:miter lim="800000"/>
            <a:headEnd/>
            <a:tailEnd/>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1"/>
          <p:cNvPicPr>
            <a:picLocks noChangeAspect="1"/>
          </p:cNvPicPr>
          <p:nvPr/>
        </p:nvPicPr>
        <p:blipFill>
          <a:blip r:embed="rId2" cstate="print"/>
          <a:srcRect/>
          <a:stretch>
            <a:fillRect/>
          </a:stretch>
        </p:blipFill>
        <p:spPr bwMode="auto">
          <a:xfrm>
            <a:off x="-31750" y="-28575"/>
            <a:ext cx="6858000" cy="5486400"/>
          </a:xfrm>
          <a:prstGeom prst="rect">
            <a:avLst/>
          </a:prstGeom>
          <a:noFill/>
          <a:ln w="9525">
            <a:noFill/>
            <a:miter lim="800000"/>
            <a:headEnd/>
            <a:tailEnd/>
          </a:ln>
        </p:spPr>
      </p:pic>
      <p:pic>
        <p:nvPicPr>
          <p:cNvPr id="40963" name="Picture 2"/>
          <p:cNvPicPr>
            <a:picLocks noChangeAspect="1"/>
          </p:cNvPicPr>
          <p:nvPr/>
        </p:nvPicPr>
        <p:blipFill>
          <a:blip r:embed="rId3" cstate="print"/>
          <a:srcRect/>
          <a:stretch>
            <a:fillRect/>
          </a:stretch>
        </p:blipFill>
        <p:spPr bwMode="auto">
          <a:xfrm>
            <a:off x="333375" y="5581650"/>
            <a:ext cx="2852738" cy="3562350"/>
          </a:xfrm>
          <a:prstGeom prst="rect">
            <a:avLst/>
          </a:prstGeom>
          <a:noFill/>
          <a:ln w="9525">
            <a:noFill/>
            <a:miter lim="800000"/>
            <a:headEnd/>
            <a:tailEnd/>
          </a:ln>
        </p:spPr>
      </p:pic>
      <p:pic>
        <p:nvPicPr>
          <p:cNvPr id="40964" name="Picture 3"/>
          <p:cNvPicPr>
            <a:picLocks noChangeAspect="1"/>
          </p:cNvPicPr>
          <p:nvPr/>
        </p:nvPicPr>
        <p:blipFill>
          <a:blip r:embed="rId4" cstate="print"/>
          <a:srcRect/>
          <a:stretch>
            <a:fillRect/>
          </a:stretch>
        </p:blipFill>
        <p:spPr bwMode="auto">
          <a:xfrm>
            <a:off x="3716338" y="5597525"/>
            <a:ext cx="2840037" cy="3546475"/>
          </a:xfrm>
          <a:prstGeom prst="rect">
            <a:avLst/>
          </a:prstGeom>
          <a:noFill/>
          <a:ln w="9525">
            <a:noFill/>
            <a:miter lim="800000"/>
            <a:headEnd/>
            <a:tailEnd/>
          </a:ln>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Box 1"/>
          <p:cNvSpPr txBox="1">
            <a:spLocks noChangeArrowheads="1"/>
          </p:cNvSpPr>
          <p:nvPr/>
        </p:nvSpPr>
        <p:spPr bwMode="auto">
          <a:xfrm>
            <a:off x="379413" y="179388"/>
            <a:ext cx="6048375" cy="4524375"/>
          </a:xfrm>
          <a:prstGeom prst="rect">
            <a:avLst/>
          </a:prstGeom>
          <a:noFill/>
          <a:ln w="9525">
            <a:noFill/>
            <a:miter lim="800000"/>
            <a:headEnd/>
            <a:tailEnd/>
          </a:ln>
        </p:spPr>
        <p:txBody>
          <a:bodyPr>
            <a:spAutoFit/>
          </a:bodyPr>
          <a:lstStyle/>
          <a:p>
            <a:pPr eaLnBrk="1" hangingPunct="1"/>
            <a:r>
              <a:rPr lang="en-GB" altLang="en-US" b="1">
                <a:latin typeface="Arial" pitchFamily="34" charset="0"/>
                <a:cs typeface="Arial" pitchFamily="34" charset="0"/>
              </a:rPr>
              <a:t>Chorography</a:t>
            </a:r>
          </a:p>
          <a:p>
            <a:pPr eaLnBrk="1" hangingPunct="1"/>
            <a:endParaRPr lang="en-GB" altLang="en-US">
              <a:latin typeface="Arial" pitchFamily="34" charset="0"/>
              <a:cs typeface="Arial" pitchFamily="34" charset="0"/>
            </a:endParaRPr>
          </a:p>
          <a:p>
            <a:pPr eaLnBrk="1" hangingPunct="1">
              <a:buFontTx/>
              <a:buChar char="•"/>
            </a:pPr>
            <a:r>
              <a:rPr lang="en-GB" altLang="en-US">
                <a:latin typeface="Arial" pitchFamily="34" charset="0"/>
                <a:cs typeface="Arial" pitchFamily="34" charset="0"/>
              </a:rPr>
              <a:t>How do you visit a place?</a:t>
            </a:r>
          </a:p>
          <a:p>
            <a:pPr eaLnBrk="1" hangingPunct="1">
              <a:buFontTx/>
              <a:buChar char="•"/>
            </a:pPr>
            <a:r>
              <a:rPr lang="en-GB" altLang="en-US">
                <a:latin typeface="Arial" pitchFamily="34" charset="0"/>
                <a:cs typeface="Arial" pitchFamily="34" charset="0"/>
              </a:rPr>
              <a:t>What do you do there?</a:t>
            </a:r>
          </a:p>
          <a:p>
            <a:pPr eaLnBrk="1" hangingPunct="1">
              <a:buFontTx/>
              <a:buChar char="•"/>
            </a:pPr>
            <a:r>
              <a:rPr lang="en-GB" altLang="en-US">
                <a:latin typeface="Arial" pitchFamily="34" charset="0"/>
                <a:cs typeface="Arial" pitchFamily="34" charset="0"/>
              </a:rPr>
              <a:t>How do you describe, delineate, represent?</a:t>
            </a:r>
          </a:p>
          <a:p>
            <a:pPr eaLnBrk="1" hangingPunct="1">
              <a:buFontTx/>
              <a:buChar char="•"/>
            </a:pPr>
            <a:r>
              <a:rPr lang="en-GB" altLang="en-US">
                <a:latin typeface="Arial" pitchFamily="34" charset="0"/>
                <a:cs typeface="Arial" pitchFamily="34" charset="0"/>
              </a:rPr>
              <a:t>What do you collect?</a:t>
            </a:r>
          </a:p>
          <a:p>
            <a:pPr eaLnBrk="1" hangingPunct="1"/>
            <a:endParaRPr lang="en-GB" altLang="en-US"/>
          </a:p>
          <a:p>
            <a:pPr eaLnBrk="1" hangingPunct="1"/>
            <a:endParaRPr lang="en-GB" altLang="en-US"/>
          </a:p>
          <a:p>
            <a:pPr eaLnBrk="1" hangingPunct="1"/>
            <a:endParaRPr lang="en-GB" altLang="en-US"/>
          </a:p>
          <a:p>
            <a:pPr eaLnBrk="1" hangingPunct="1"/>
            <a:endParaRPr lang="en-GB" altLang="en-US"/>
          </a:p>
          <a:p>
            <a:pPr eaLnBrk="1" hangingPunct="1"/>
            <a:endParaRPr lang="en-GB" altLang="en-US"/>
          </a:p>
        </p:txBody>
      </p:sp>
      <p:sp>
        <p:nvSpPr>
          <p:cNvPr id="41987" name="Rectangle 3"/>
          <p:cNvSpPr>
            <a:spLocks noChangeArrowheads="1"/>
          </p:cNvSpPr>
          <p:nvPr/>
        </p:nvSpPr>
        <p:spPr bwMode="auto">
          <a:xfrm>
            <a:off x="379413" y="3276600"/>
            <a:ext cx="6164262" cy="5538788"/>
          </a:xfrm>
          <a:prstGeom prst="rect">
            <a:avLst/>
          </a:prstGeom>
          <a:noFill/>
          <a:ln w="9525">
            <a:noFill/>
            <a:miter lim="800000"/>
            <a:headEnd/>
            <a:tailEnd/>
          </a:ln>
        </p:spPr>
        <p:txBody>
          <a:bodyPr lIns="0" tIns="0" rIns="0" bIns="0" anchor="ctr">
            <a:spAutoFit/>
          </a:bodyPr>
          <a:lstStyle/>
          <a:p>
            <a:pPr eaLnBrk="1" hangingPunct="1"/>
            <a:r>
              <a:rPr lang="en-GB" altLang="en-US">
                <a:latin typeface="Arial" pitchFamily="34" charset="0"/>
                <a:cs typeface="Arial" pitchFamily="34" charset="0"/>
              </a:rPr>
              <a:t>Connected terms are </a:t>
            </a:r>
            <a:r>
              <a:rPr lang="en-GB" altLang="en-US" i="1">
                <a:solidFill>
                  <a:srgbClr val="FF0000"/>
                </a:solidFill>
                <a:latin typeface="Arial" pitchFamily="34" charset="0"/>
                <a:cs typeface="Arial" pitchFamily="34" charset="0"/>
              </a:rPr>
              <a:t>deep mapping</a:t>
            </a:r>
            <a:r>
              <a:rPr lang="en-GB" altLang="en-US">
                <a:solidFill>
                  <a:srgbClr val="FF0000"/>
                </a:solidFill>
                <a:latin typeface="Arial" pitchFamily="34" charset="0"/>
                <a:cs typeface="Arial" pitchFamily="34" charset="0"/>
              </a:rPr>
              <a:t> </a:t>
            </a:r>
            <a:r>
              <a:rPr lang="en-GB" altLang="en-US">
                <a:latin typeface="Arial" pitchFamily="34" charset="0"/>
                <a:cs typeface="Arial" pitchFamily="34" charset="0"/>
              </a:rPr>
              <a:t>and </a:t>
            </a:r>
            <a:r>
              <a:rPr lang="en-GB" altLang="en-US" i="1">
                <a:solidFill>
                  <a:srgbClr val="FF0000"/>
                </a:solidFill>
                <a:latin typeface="Arial" pitchFamily="34" charset="0"/>
                <a:cs typeface="Arial" pitchFamily="34" charset="0"/>
              </a:rPr>
              <a:t>temporal topographies</a:t>
            </a:r>
            <a:r>
              <a:rPr lang="en-GB" altLang="en-US">
                <a:latin typeface="Arial" pitchFamily="34" charset="0"/>
                <a:cs typeface="Arial" pitchFamily="34" charset="0"/>
              </a:rPr>
              <a:t>.</a:t>
            </a:r>
          </a:p>
          <a:p>
            <a:pPr eaLnBrk="1" hangingPunct="1"/>
            <a:endParaRPr lang="en-GB" altLang="en-US">
              <a:latin typeface="Arial" pitchFamily="34" charset="0"/>
              <a:cs typeface="Arial" pitchFamily="34" charset="0"/>
            </a:endParaRPr>
          </a:p>
          <a:p>
            <a:r>
              <a:rPr lang="en-GB" altLang="en-US">
                <a:latin typeface="Arial" pitchFamily="34" charset="0"/>
                <a:cs typeface="Arial" pitchFamily="34" charset="0"/>
              </a:rPr>
              <a:t>“Reflecting eighteenth century antiquarian approaches to place, which included history, folklore, natural history and hearsay, the deep map attempts to record and represent the grain and patina of place through juxtapositions and interpenetrations of the historical and the contemporary, the political and the poetic, the discursive and the sensual; the conflation of oral testimony, anthology, memoir, biography, natural history and everything you might ever want to say about a place …”</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C:\Documents and Settings\Quentin Drew\My Documents\Q teaching\Vis7\Cliff 01.jpg"/>
          <p:cNvPicPr>
            <a:picLocks noChangeAspect="1" noChangeArrowheads="1"/>
          </p:cNvPicPr>
          <p:nvPr/>
        </p:nvPicPr>
        <p:blipFill>
          <a:blip r:embed="rId2" cstate="print"/>
          <a:srcRect/>
          <a:stretch>
            <a:fillRect/>
          </a:stretch>
        </p:blipFill>
        <p:spPr bwMode="auto">
          <a:xfrm>
            <a:off x="561975" y="228600"/>
            <a:ext cx="5732463" cy="8686800"/>
          </a:xfrm>
          <a:prstGeom prst="rect">
            <a:avLst/>
          </a:prstGeom>
          <a:noFill/>
          <a:ln w="9525">
            <a:noFill/>
            <a:miter lim="800000"/>
            <a:headEnd/>
            <a:tailEnd/>
          </a:ln>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C:\Documents and Settings\Quentin Drew\My Documents\Q teaching\Vis7\Cliff 02.jpg"/>
          <p:cNvPicPr>
            <a:picLocks noChangeAspect="1" noChangeArrowheads="1"/>
          </p:cNvPicPr>
          <p:nvPr/>
        </p:nvPicPr>
        <p:blipFill>
          <a:blip r:embed="rId2" cstate="print"/>
          <a:srcRect/>
          <a:stretch>
            <a:fillRect/>
          </a:stretch>
        </p:blipFill>
        <p:spPr bwMode="auto">
          <a:xfrm>
            <a:off x="539750" y="228600"/>
            <a:ext cx="5778500" cy="8686800"/>
          </a:xfrm>
          <a:prstGeom prst="rect">
            <a:avLst/>
          </a:prstGeom>
          <a:noFill/>
          <a:ln w="9525">
            <a:noFill/>
            <a:miter lim="800000"/>
            <a:headEnd/>
            <a:tailEnd/>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C:\Documents and Settings\Quentin Drew\My Documents\Q teaching\Vis7\Cliff 03.jpg"/>
          <p:cNvPicPr>
            <a:picLocks noChangeAspect="1" noChangeArrowheads="1"/>
          </p:cNvPicPr>
          <p:nvPr/>
        </p:nvPicPr>
        <p:blipFill>
          <a:blip r:embed="rId2" cstate="print"/>
          <a:srcRect/>
          <a:stretch>
            <a:fillRect/>
          </a:stretch>
        </p:blipFill>
        <p:spPr bwMode="auto">
          <a:xfrm>
            <a:off x="542925" y="228600"/>
            <a:ext cx="5772150" cy="8686800"/>
          </a:xfrm>
          <a:prstGeom prst="rect">
            <a:avLst/>
          </a:prstGeom>
          <a:noFill/>
          <a:ln w="9525">
            <a:noFill/>
            <a:miter lim="800000"/>
            <a:headEnd/>
            <a:tailEnd/>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descr="C:\Documents and Settings\Quentin Drew\My Documents\Q teaching\Vis7\Cliff 04.jpg"/>
          <p:cNvPicPr>
            <a:picLocks noChangeAspect="1" noChangeArrowheads="1"/>
          </p:cNvPicPr>
          <p:nvPr/>
        </p:nvPicPr>
        <p:blipFill>
          <a:blip r:embed="rId2" cstate="print"/>
          <a:srcRect/>
          <a:stretch>
            <a:fillRect/>
          </a:stretch>
        </p:blipFill>
        <p:spPr bwMode="auto">
          <a:xfrm>
            <a:off x="530225" y="228600"/>
            <a:ext cx="5795963" cy="8686800"/>
          </a:xfrm>
          <a:prstGeom prst="rect">
            <a:avLst/>
          </a:prstGeom>
          <a:noFill/>
          <a:ln w="9525">
            <a:noFill/>
            <a:miter lim="800000"/>
            <a:headEnd/>
            <a:tailEnd/>
          </a:ln>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C:\Documents and Settings\Quentin Drew\My Documents\Q teaching\Vis7\Cliff 05.jpg"/>
          <p:cNvPicPr>
            <a:picLocks noChangeAspect="1" noChangeArrowheads="1"/>
          </p:cNvPicPr>
          <p:nvPr/>
        </p:nvPicPr>
        <p:blipFill>
          <a:blip r:embed="rId2" cstate="print"/>
          <a:srcRect/>
          <a:stretch>
            <a:fillRect/>
          </a:stretch>
        </p:blipFill>
        <p:spPr bwMode="auto">
          <a:xfrm>
            <a:off x="539750" y="228600"/>
            <a:ext cx="5778500" cy="8686800"/>
          </a:xfrm>
          <a:prstGeom prst="rect">
            <a:avLst/>
          </a:prstGeom>
          <a:noFill/>
          <a:ln w="9525">
            <a:noFill/>
            <a:miter lim="800000"/>
            <a:headEnd/>
            <a:tailEnd/>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descr="C:\Documents and Settings\Quentin Drew\My Documents\Q teaching\Vis7\Cliff 06.jpg"/>
          <p:cNvPicPr>
            <a:picLocks noChangeAspect="1" noChangeArrowheads="1"/>
          </p:cNvPicPr>
          <p:nvPr/>
        </p:nvPicPr>
        <p:blipFill>
          <a:blip r:embed="rId2" cstate="print"/>
          <a:srcRect/>
          <a:stretch>
            <a:fillRect/>
          </a:stretch>
        </p:blipFill>
        <p:spPr bwMode="auto">
          <a:xfrm>
            <a:off x="546100" y="228600"/>
            <a:ext cx="5764213" cy="8686800"/>
          </a:xfrm>
          <a:prstGeom prst="rect">
            <a:avLst/>
          </a:prstGeom>
          <a:noFill/>
          <a:ln w="9525">
            <a:noFill/>
            <a:miter lim="800000"/>
            <a:headEnd/>
            <a:tailEnd/>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descr="C:\Documents and Settings\Quentin Drew\My Documents\Q teaching\Vis7\Cliff 07.jpg"/>
          <p:cNvPicPr>
            <a:picLocks noChangeAspect="1" noChangeArrowheads="1"/>
          </p:cNvPicPr>
          <p:nvPr/>
        </p:nvPicPr>
        <p:blipFill>
          <a:blip r:embed="rId2" cstate="print"/>
          <a:srcRect/>
          <a:stretch>
            <a:fillRect/>
          </a:stretch>
        </p:blipFill>
        <p:spPr bwMode="auto">
          <a:xfrm>
            <a:off x="554038" y="228600"/>
            <a:ext cx="5749925" cy="8686800"/>
          </a:xfrm>
          <a:prstGeom prst="rect">
            <a:avLst/>
          </a:prstGeom>
          <a:noFill/>
          <a:ln w="9525">
            <a:noFill/>
            <a:miter lim="800000"/>
            <a:headEnd/>
            <a:tailEnd/>
          </a:ln>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C:\Documents and Settings\Quentin Drew\My Documents\Q teaching\Vis7\Cliff 08.jpg"/>
          <p:cNvPicPr>
            <a:picLocks noChangeAspect="1" noChangeArrowheads="1"/>
          </p:cNvPicPr>
          <p:nvPr/>
        </p:nvPicPr>
        <p:blipFill>
          <a:blip r:embed="rId2" cstate="print"/>
          <a:srcRect/>
          <a:stretch>
            <a:fillRect/>
          </a:stretch>
        </p:blipFill>
        <p:spPr bwMode="auto">
          <a:xfrm>
            <a:off x="527050" y="228600"/>
            <a:ext cx="5803900" cy="8686800"/>
          </a:xfrm>
          <a:prstGeom prst="rect">
            <a:avLst/>
          </a:prstGeom>
          <a:noFill/>
          <a:ln w="9525">
            <a:noFill/>
            <a:miter lim="800000"/>
            <a:headEnd/>
            <a:tailEnd/>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descr="C:\Documents and Settings\Quentin Drew\My Documents\Q teaching\Vis7\Cliff 09.jpg"/>
          <p:cNvPicPr>
            <a:picLocks noChangeAspect="1" noChangeArrowheads="1"/>
          </p:cNvPicPr>
          <p:nvPr/>
        </p:nvPicPr>
        <p:blipFill>
          <a:blip r:embed="rId2" cstate="print"/>
          <a:srcRect/>
          <a:stretch>
            <a:fillRect/>
          </a:stretch>
        </p:blipFill>
        <p:spPr bwMode="auto">
          <a:xfrm>
            <a:off x="538163" y="228600"/>
            <a:ext cx="5781675" cy="8686800"/>
          </a:xfrm>
          <a:prstGeom prst="rect">
            <a:avLst/>
          </a:prstGeom>
          <a:noFill/>
          <a:ln w="9525">
            <a:noFill/>
            <a:miter lim="800000"/>
            <a:headEnd/>
            <a:tailEnd/>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descr="C:\Documents and Settings\Quentin Drew\My Documents\Q teaching\Vis7\Cliff 10.jpg"/>
          <p:cNvPicPr>
            <a:picLocks noChangeAspect="1" noChangeArrowheads="1"/>
          </p:cNvPicPr>
          <p:nvPr/>
        </p:nvPicPr>
        <p:blipFill>
          <a:blip r:embed="rId2" cstate="print"/>
          <a:srcRect/>
          <a:stretch>
            <a:fillRect/>
          </a:stretch>
        </p:blipFill>
        <p:spPr bwMode="auto">
          <a:xfrm>
            <a:off x="531813" y="228600"/>
            <a:ext cx="5795962" cy="8686800"/>
          </a:xfrm>
          <a:prstGeom prst="rect">
            <a:avLst/>
          </a:prstGeom>
          <a:noFill/>
          <a:ln w="9525">
            <a:noFill/>
            <a:miter lim="800000"/>
            <a:headEnd/>
            <a:tailEnd/>
          </a:ln>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descr="C:\Documents and Settings\Quentin Drew\My Documents\Q teaching\Vis7\Cliff 11.jpg"/>
          <p:cNvPicPr>
            <a:picLocks noChangeAspect="1" noChangeArrowheads="1"/>
          </p:cNvPicPr>
          <p:nvPr/>
        </p:nvPicPr>
        <p:blipFill>
          <a:blip r:embed="rId2" cstate="print"/>
          <a:srcRect/>
          <a:stretch>
            <a:fillRect/>
          </a:stretch>
        </p:blipFill>
        <p:spPr bwMode="auto">
          <a:xfrm>
            <a:off x="531813" y="228600"/>
            <a:ext cx="5792787" cy="8686800"/>
          </a:xfrm>
          <a:prstGeom prst="rect">
            <a:avLst/>
          </a:prstGeom>
          <a:noFill/>
          <a:ln w="9525">
            <a:noFill/>
            <a:miter lim="800000"/>
            <a:headEnd/>
            <a:tailEnd/>
          </a:ln>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descr="C:\Documents and Settings\Quentin Drew\My Documents\Q teaching\Vis7\Cliff 12.jpg"/>
          <p:cNvPicPr>
            <a:picLocks noChangeAspect="1" noChangeArrowheads="1"/>
          </p:cNvPicPr>
          <p:nvPr/>
        </p:nvPicPr>
        <p:blipFill>
          <a:blip r:embed="rId2" cstate="print"/>
          <a:srcRect/>
          <a:stretch>
            <a:fillRect/>
          </a:stretch>
        </p:blipFill>
        <p:spPr bwMode="auto">
          <a:xfrm>
            <a:off x="554038" y="228600"/>
            <a:ext cx="5749925" cy="8686800"/>
          </a:xfrm>
          <a:prstGeom prst="rect">
            <a:avLst/>
          </a:prstGeom>
          <a:noFill/>
          <a:ln w="9525">
            <a:noFill/>
            <a:miter lim="800000"/>
            <a:headEnd/>
            <a:tailEnd/>
          </a:ln>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descr="C:\Documents and Settings\Quentin Drew\My Documents\Q teaching\Vis7\Cliff cover.jpg"/>
          <p:cNvPicPr>
            <a:picLocks noChangeAspect="1" noChangeArrowheads="1"/>
          </p:cNvPicPr>
          <p:nvPr/>
        </p:nvPicPr>
        <p:blipFill>
          <a:blip r:embed="rId2" cstate="print"/>
          <a:srcRect/>
          <a:stretch>
            <a:fillRect/>
          </a:stretch>
        </p:blipFill>
        <p:spPr bwMode="auto">
          <a:xfrm>
            <a:off x="371475" y="0"/>
            <a:ext cx="6113463" cy="9144000"/>
          </a:xfrm>
          <a:prstGeom prst="rect">
            <a:avLst/>
          </a:prstGeom>
          <a:noFill/>
          <a:ln w="9525">
            <a:noFill/>
            <a:miter lim="800000"/>
            <a:headEnd/>
            <a:tailEnd/>
          </a:ln>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descr="C:\Documents and Settings\Quentin Drew\My Documents\Q teaching\Vis7\Cliff colour.jpg"/>
          <p:cNvPicPr>
            <a:picLocks noChangeAspect="1" noChangeArrowheads="1"/>
          </p:cNvPicPr>
          <p:nvPr/>
        </p:nvPicPr>
        <p:blipFill>
          <a:blip r:embed="rId2" cstate="print"/>
          <a:srcRect/>
          <a:stretch>
            <a:fillRect/>
          </a:stretch>
        </p:blipFill>
        <p:spPr bwMode="auto">
          <a:xfrm>
            <a:off x="0" y="3810000"/>
            <a:ext cx="6858000" cy="903288"/>
          </a:xfrm>
          <a:prstGeom prst="rect">
            <a:avLst/>
          </a:prstGeom>
          <a:noFill/>
          <a:ln w="9525">
            <a:noFill/>
            <a:miter lim="800000"/>
            <a:headEnd/>
            <a:tailEnd/>
          </a:ln>
        </p:spPr>
      </p:pic>
      <p:pic>
        <p:nvPicPr>
          <p:cNvPr id="56323" name="Picture 3" descr="C:\Documents and Settings\Quentin Drew\My Documents\Q teaching\Vis7\Cliff 01colour.jpg"/>
          <p:cNvPicPr>
            <a:picLocks noChangeAspect="1" noChangeArrowheads="1"/>
          </p:cNvPicPr>
          <p:nvPr/>
        </p:nvPicPr>
        <p:blipFill>
          <a:blip r:embed="rId3" cstate="print"/>
          <a:srcRect/>
          <a:stretch>
            <a:fillRect/>
          </a:stretch>
        </p:blipFill>
        <p:spPr bwMode="auto">
          <a:xfrm>
            <a:off x="228600" y="228600"/>
            <a:ext cx="1004888" cy="1524000"/>
          </a:xfrm>
          <a:prstGeom prst="rect">
            <a:avLst/>
          </a:prstGeom>
          <a:noFill/>
          <a:ln w="9525">
            <a:noFill/>
            <a:miter lim="800000"/>
            <a:headEnd/>
            <a:tailEnd/>
          </a:ln>
        </p:spPr>
      </p:pic>
      <p:pic>
        <p:nvPicPr>
          <p:cNvPr id="56324" name="Picture 4" descr="C:\Documents and Settings\Quentin Drew\My Documents\Q teaching\Vis7\Cliff 02colour.jpg"/>
          <p:cNvPicPr>
            <a:picLocks noChangeAspect="1" noChangeArrowheads="1"/>
          </p:cNvPicPr>
          <p:nvPr/>
        </p:nvPicPr>
        <p:blipFill>
          <a:blip r:embed="rId4" cstate="print"/>
          <a:srcRect/>
          <a:stretch>
            <a:fillRect/>
          </a:stretch>
        </p:blipFill>
        <p:spPr bwMode="auto">
          <a:xfrm>
            <a:off x="1295400" y="762000"/>
            <a:ext cx="1216025" cy="1828800"/>
          </a:xfrm>
          <a:prstGeom prst="rect">
            <a:avLst/>
          </a:prstGeom>
          <a:noFill/>
          <a:ln w="9525">
            <a:noFill/>
            <a:miter lim="800000"/>
            <a:headEnd/>
            <a:tailEnd/>
          </a:ln>
        </p:spPr>
      </p:pic>
      <p:pic>
        <p:nvPicPr>
          <p:cNvPr id="56325" name="Picture 5" descr="C:\Documents and Settings\Quentin Drew\My Documents\Q teaching\Vis7\Cliff 03colour.jpg"/>
          <p:cNvPicPr>
            <a:picLocks noChangeAspect="1" noChangeArrowheads="1"/>
          </p:cNvPicPr>
          <p:nvPr/>
        </p:nvPicPr>
        <p:blipFill>
          <a:blip r:embed="rId5" cstate="print"/>
          <a:srcRect/>
          <a:stretch>
            <a:fillRect/>
          </a:stretch>
        </p:blipFill>
        <p:spPr bwMode="auto">
          <a:xfrm>
            <a:off x="2514600" y="762000"/>
            <a:ext cx="1214438" cy="1828800"/>
          </a:xfrm>
          <a:prstGeom prst="rect">
            <a:avLst/>
          </a:prstGeom>
          <a:noFill/>
          <a:ln w="9525">
            <a:noFill/>
            <a:miter lim="800000"/>
            <a:headEnd/>
            <a:tailEnd/>
          </a:ln>
        </p:spPr>
      </p:pic>
      <p:pic>
        <p:nvPicPr>
          <p:cNvPr id="56326" name="Picture 6" descr="C:\Documents and Settings\Quentin Drew\My Documents\Q teaching\Vis7\Cliff 04colour.jpg"/>
          <p:cNvPicPr>
            <a:picLocks noChangeAspect="1" noChangeArrowheads="1"/>
          </p:cNvPicPr>
          <p:nvPr/>
        </p:nvPicPr>
        <p:blipFill>
          <a:blip r:embed="rId6" cstate="print"/>
          <a:srcRect/>
          <a:stretch>
            <a:fillRect/>
          </a:stretch>
        </p:blipFill>
        <p:spPr bwMode="auto">
          <a:xfrm>
            <a:off x="3810000" y="609600"/>
            <a:ext cx="1023938" cy="1533525"/>
          </a:xfrm>
          <a:prstGeom prst="rect">
            <a:avLst/>
          </a:prstGeom>
          <a:noFill/>
          <a:ln w="9525">
            <a:noFill/>
            <a:miter lim="800000"/>
            <a:headEnd/>
            <a:tailEnd/>
          </a:ln>
        </p:spPr>
      </p:pic>
      <p:pic>
        <p:nvPicPr>
          <p:cNvPr id="56327" name="Picture 7" descr="C:\Documents and Settings\Quentin Drew\My Documents\Q teaching\Vis7\Cliff 05colour.jpg"/>
          <p:cNvPicPr>
            <a:picLocks noChangeAspect="1" noChangeArrowheads="1"/>
          </p:cNvPicPr>
          <p:nvPr/>
        </p:nvPicPr>
        <p:blipFill>
          <a:blip r:embed="rId7" cstate="print"/>
          <a:srcRect/>
          <a:stretch>
            <a:fillRect/>
          </a:stretch>
        </p:blipFill>
        <p:spPr bwMode="auto">
          <a:xfrm>
            <a:off x="4800600" y="533400"/>
            <a:ext cx="976313" cy="1468438"/>
          </a:xfrm>
          <a:prstGeom prst="rect">
            <a:avLst/>
          </a:prstGeom>
          <a:noFill/>
          <a:ln w="9525">
            <a:noFill/>
            <a:miter lim="800000"/>
            <a:headEnd/>
            <a:tailEnd/>
          </a:ln>
        </p:spPr>
      </p:pic>
      <p:pic>
        <p:nvPicPr>
          <p:cNvPr id="56328" name="Picture 8" descr="C:\Documents and Settings\Quentin Drew\My Documents\Q teaching\Vis7\Cliff 06colour.jpg"/>
          <p:cNvPicPr>
            <a:picLocks noChangeAspect="1" noChangeArrowheads="1"/>
          </p:cNvPicPr>
          <p:nvPr/>
        </p:nvPicPr>
        <p:blipFill>
          <a:blip r:embed="rId8" cstate="print"/>
          <a:srcRect/>
          <a:stretch>
            <a:fillRect/>
          </a:stretch>
        </p:blipFill>
        <p:spPr bwMode="auto">
          <a:xfrm>
            <a:off x="5715000" y="914400"/>
            <a:ext cx="868363" cy="1309688"/>
          </a:xfrm>
          <a:prstGeom prst="rect">
            <a:avLst/>
          </a:prstGeom>
          <a:noFill/>
          <a:ln w="9525">
            <a:noFill/>
            <a:miter lim="800000"/>
            <a:headEnd/>
            <a:tailEnd/>
          </a:ln>
        </p:spPr>
      </p:pic>
      <p:pic>
        <p:nvPicPr>
          <p:cNvPr id="56329" name="Picture 9" descr="C:\Documents and Settings\Quentin Drew\My Documents\Q teaching\Vis7\Cliff 07colour.jpg"/>
          <p:cNvPicPr>
            <a:picLocks noChangeAspect="1" noChangeArrowheads="1"/>
          </p:cNvPicPr>
          <p:nvPr/>
        </p:nvPicPr>
        <p:blipFill>
          <a:blip r:embed="rId9" cstate="print"/>
          <a:srcRect/>
          <a:stretch>
            <a:fillRect/>
          </a:stretch>
        </p:blipFill>
        <p:spPr bwMode="auto">
          <a:xfrm>
            <a:off x="228600" y="6705600"/>
            <a:ext cx="1125538" cy="1700213"/>
          </a:xfrm>
          <a:prstGeom prst="rect">
            <a:avLst/>
          </a:prstGeom>
          <a:noFill/>
          <a:ln w="9525">
            <a:noFill/>
            <a:miter lim="800000"/>
            <a:headEnd/>
            <a:tailEnd/>
          </a:ln>
        </p:spPr>
      </p:pic>
      <p:pic>
        <p:nvPicPr>
          <p:cNvPr id="56330" name="Picture 10" descr="C:\Documents and Settings\Quentin Drew\My Documents\Q teaching\Vis7\Cliff 08colour.jpg"/>
          <p:cNvPicPr>
            <a:picLocks noChangeAspect="1" noChangeArrowheads="1"/>
          </p:cNvPicPr>
          <p:nvPr/>
        </p:nvPicPr>
        <p:blipFill>
          <a:blip r:embed="rId10" cstate="print"/>
          <a:srcRect/>
          <a:stretch>
            <a:fillRect/>
          </a:stretch>
        </p:blipFill>
        <p:spPr bwMode="auto">
          <a:xfrm>
            <a:off x="1371600" y="6477000"/>
            <a:ext cx="1279525" cy="1914525"/>
          </a:xfrm>
          <a:prstGeom prst="rect">
            <a:avLst/>
          </a:prstGeom>
          <a:noFill/>
          <a:ln w="9525">
            <a:noFill/>
            <a:miter lim="800000"/>
            <a:headEnd/>
            <a:tailEnd/>
          </a:ln>
        </p:spPr>
      </p:pic>
      <p:pic>
        <p:nvPicPr>
          <p:cNvPr id="56331" name="Picture 11" descr="C:\Documents and Settings\Quentin Drew\My Documents\Q teaching\Vis7\Cliff 10colour.jpg"/>
          <p:cNvPicPr>
            <a:picLocks noChangeAspect="1" noChangeArrowheads="1"/>
          </p:cNvPicPr>
          <p:nvPr/>
        </p:nvPicPr>
        <p:blipFill>
          <a:blip r:embed="rId11" cstate="print"/>
          <a:srcRect/>
          <a:stretch>
            <a:fillRect/>
          </a:stretch>
        </p:blipFill>
        <p:spPr bwMode="auto">
          <a:xfrm>
            <a:off x="2706688" y="6019800"/>
            <a:ext cx="2084387" cy="3124200"/>
          </a:xfrm>
          <a:prstGeom prst="rect">
            <a:avLst/>
          </a:prstGeom>
          <a:noFill/>
          <a:ln w="9525">
            <a:noFill/>
            <a:miter lim="800000"/>
            <a:headEnd/>
            <a:tailEnd/>
          </a:ln>
        </p:spPr>
      </p:pic>
      <p:pic>
        <p:nvPicPr>
          <p:cNvPr id="56332" name="Picture 12" descr="C:\Documents and Settings\Quentin Drew\My Documents\Q teaching\Vis7\Cliff 11colour.jpg"/>
          <p:cNvPicPr>
            <a:picLocks noChangeAspect="1" noChangeArrowheads="1"/>
          </p:cNvPicPr>
          <p:nvPr/>
        </p:nvPicPr>
        <p:blipFill>
          <a:blip r:embed="rId12" cstate="print"/>
          <a:srcRect/>
          <a:stretch>
            <a:fillRect/>
          </a:stretch>
        </p:blipFill>
        <p:spPr bwMode="auto">
          <a:xfrm>
            <a:off x="4760913" y="5999163"/>
            <a:ext cx="2097087" cy="3144837"/>
          </a:xfrm>
          <a:prstGeom prst="rect">
            <a:avLst/>
          </a:prstGeom>
          <a:noFill/>
          <a:ln w="9525">
            <a:noFill/>
            <a:miter lim="800000"/>
            <a:headEnd/>
            <a:tailEnd/>
          </a:ln>
        </p:spPr>
      </p:pic>
      <p:sp>
        <p:nvSpPr>
          <p:cNvPr id="56333" name="Text Box 13"/>
          <p:cNvSpPr txBox="1">
            <a:spLocks noChangeArrowheads="1"/>
          </p:cNvSpPr>
          <p:nvPr/>
        </p:nvSpPr>
        <p:spPr bwMode="auto">
          <a:xfrm>
            <a:off x="0" y="4872038"/>
            <a:ext cx="6927850" cy="366712"/>
          </a:xfrm>
          <a:prstGeom prst="rect">
            <a:avLst/>
          </a:prstGeom>
          <a:noFill/>
          <a:ln w="9525">
            <a:noFill/>
            <a:miter lim="800000"/>
            <a:headEnd/>
            <a:tailEnd/>
          </a:ln>
        </p:spPr>
        <p:txBody>
          <a:bodyPr wrap="none">
            <a:spAutoFit/>
          </a:bodyPr>
          <a:lstStyle/>
          <a:p>
            <a:pPr eaLnBrk="1" hangingPunct="1"/>
            <a:r>
              <a:rPr lang="en-GB" altLang="en-US" sz="1800" b="1">
                <a:latin typeface="Helvetica" pitchFamily="34" charset="0"/>
              </a:rPr>
              <a:t>TEN FEET AND THREE QUARTERS OF AN INCH OF THEATRE</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1"/>
          <p:cNvPicPr>
            <a:picLocks noChangeAspect="1"/>
          </p:cNvPicPr>
          <p:nvPr/>
        </p:nvPicPr>
        <p:blipFill>
          <a:blip r:embed="rId2" cstate="print"/>
          <a:srcRect/>
          <a:stretch>
            <a:fillRect/>
          </a:stretch>
        </p:blipFill>
        <p:spPr bwMode="auto">
          <a:xfrm>
            <a:off x="0" y="14288"/>
            <a:ext cx="6853238" cy="5133975"/>
          </a:xfrm>
          <a:prstGeom prst="rect">
            <a:avLst/>
          </a:prstGeom>
          <a:noFill/>
          <a:ln w="9525">
            <a:noFill/>
            <a:miter lim="800000"/>
            <a:headEnd/>
            <a:tailEnd/>
          </a:ln>
        </p:spPr>
      </p:pic>
      <p:pic>
        <p:nvPicPr>
          <p:cNvPr id="57347" name="Picture 3"/>
          <p:cNvPicPr>
            <a:picLocks noChangeAspect="1"/>
          </p:cNvPicPr>
          <p:nvPr/>
        </p:nvPicPr>
        <p:blipFill>
          <a:blip r:embed="rId3" cstate="print"/>
          <a:srcRect/>
          <a:stretch>
            <a:fillRect/>
          </a:stretch>
        </p:blipFill>
        <p:spPr bwMode="auto">
          <a:xfrm>
            <a:off x="1052513" y="5267325"/>
            <a:ext cx="4824412" cy="3860800"/>
          </a:xfrm>
          <a:prstGeom prst="rect">
            <a:avLst/>
          </a:prstGeom>
          <a:noFill/>
          <a:ln w="9525">
            <a:noFill/>
            <a:miter lim="800000"/>
            <a:headEnd/>
            <a:tailEnd/>
          </a:ln>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1"/>
          <p:cNvPicPr>
            <a:picLocks noChangeAspect="1"/>
          </p:cNvPicPr>
          <p:nvPr/>
        </p:nvPicPr>
        <p:blipFill>
          <a:blip r:embed="rId2" cstate="print"/>
          <a:srcRect/>
          <a:stretch>
            <a:fillRect/>
          </a:stretch>
        </p:blipFill>
        <p:spPr bwMode="auto">
          <a:xfrm>
            <a:off x="-4763" y="0"/>
            <a:ext cx="6858001" cy="4543425"/>
          </a:xfrm>
          <a:prstGeom prst="rect">
            <a:avLst/>
          </a:prstGeom>
          <a:noFill/>
          <a:ln w="9525">
            <a:noFill/>
            <a:miter lim="800000"/>
            <a:headEnd/>
            <a:tailEnd/>
          </a:ln>
        </p:spPr>
      </p:pic>
      <p:pic>
        <p:nvPicPr>
          <p:cNvPr id="58371" name="Picture 2"/>
          <p:cNvPicPr>
            <a:picLocks noChangeAspect="1"/>
          </p:cNvPicPr>
          <p:nvPr/>
        </p:nvPicPr>
        <p:blipFill>
          <a:blip r:embed="rId3" cstate="print"/>
          <a:srcRect/>
          <a:stretch>
            <a:fillRect/>
          </a:stretch>
        </p:blipFill>
        <p:spPr bwMode="auto">
          <a:xfrm>
            <a:off x="692150" y="4635500"/>
            <a:ext cx="5661025" cy="4533900"/>
          </a:xfrm>
          <a:prstGeom prst="rect">
            <a:avLst/>
          </a:prstGeom>
          <a:noFill/>
          <a:ln w="9525">
            <a:noFill/>
            <a:miter lim="800000"/>
            <a:headEnd/>
            <a:tailEnd/>
          </a:ln>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1"/>
          <p:cNvPicPr>
            <a:picLocks noChangeAspect="1"/>
          </p:cNvPicPr>
          <p:nvPr/>
        </p:nvPicPr>
        <p:blipFill>
          <a:blip r:embed="rId2" cstate="print"/>
          <a:srcRect/>
          <a:stretch>
            <a:fillRect/>
          </a:stretch>
        </p:blipFill>
        <p:spPr bwMode="auto">
          <a:xfrm>
            <a:off x="-28575" y="0"/>
            <a:ext cx="6886575" cy="4725988"/>
          </a:xfrm>
          <a:prstGeom prst="rect">
            <a:avLst/>
          </a:prstGeom>
          <a:noFill/>
          <a:ln w="9525">
            <a:noFill/>
            <a:miter lim="800000"/>
            <a:headEnd/>
            <a:tailEnd/>
          </a:ln>
        </p:spPr>
      </p:pic>
      <p:pic>
        <p:nvPicPr>
          <p:cNvPr id="59395" name="Picture 2"/>
          <p:cNvPicPr>
            <a:picLocks noChangeAspect="1"/>
          </p:cNvPicPr>
          <p:nvPr/>
        </p:nvPicPr>
        <p:blipFill>
          <a:blip r:embed="rId3" cstate="print"/>
          <a:srcRect/>
          <a:stretch>
            <a:fillRect/>
          </a:stretch>
        </p:blipFill>
        <p:spPr bwMode="auto">
          <a:xfrm>
            <a:off x="1385888" y="4641850"/>
            <a:ext cx="4491037" cy="4491038"/>
          </a:xfrm>
          <a:prstGeom prst="rect">
            <a:avLst/>
          </a:prstGeom>
          <a:noFill/>
          <a:ln w="9525">
            <a:noFill/>
            <a:miter lim="800000"/>
            <a:headEnd/>
            <a:tailEnd/>
          </a:ln>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1"/>
          <p:cNvPicPr>
            <a:picLocks noChangeAspect="1"/>
          </p:cNvPicPr>
          <p:nvPr/>
        </p:nvPicPr>
        <p:blipFill>
          <a:blip r:embed="rId2" cstate="print"/>
          <a:srcRect/>
          <a:stretch>
            <a:fillRect/>
          </a:stretch>
        </p:blipFill>
        <p:spPr bwMode="auto">
          <a:xfrm>
            <a:off x="0" y="0"/>
            <a:ext cx="6858000" cy="4286250"/>
          </a:xfrm>
          <a:prstGeom prst="rect">
            <a:avLst/>
          </a:prstGeom>
          <a:noFill/>
          <a:ln w="9525">
            <a:noFill/>
            <a:miter lim="800000"/>
            <a:headEnd/>
            <a:tailEnd/>
          </a:ln>
        </p:spPr>
      </p:pic>
      <p:pic>
        <p:nvPicPr>
          <p:cNvPr id="60419" name="Picture 2"/>
          <p:cNvPicPr>
            <a:picLocks noChangeAspect="1"/>
          </p:cNvPicPr>
          <p:nvPr/>
        </p:nvPicPr>
        <p:blipFill>
          <a:blip r:embed="rId3" cstate="print"/>
          <a:srcRect/>
          <a:stretch>
            <a:fillRect/>
          </a:stretch>
        </p:blipFill>
        <p:spPr bwMode="auto">
          <a:xfrm>
            <a:off x="0" y="4857750"/>
            <a:ext cx="6858000" cy="4286250"/>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510</TotalTime>
  <Words>568</Words>
  <Application>Microsoft Office PowerPoint</Application>
  <PresentationFormat>On-screen Show (4:3)</PresentationFormat>
  <Paragraphs>99</Paragraphs>
  <Slides>58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58</vt:i4>
      </vt:variant>
    </vt:vector>
  </HeadingPairs>
  <TitlesOfParts>
    <vt:vector size="64" baseType="lpstr">
      <vt:lpstr>Times New Roman</vt:lpstr>
      <vt:lpstr>Arial</vt:lpstr>
      <vt:lpstr>Calibri</vt:lpstr>
      <vt:lpstr>Helvetica</vt:lpstr>
      <vt:lpstr>Montserrat</vt:lpstr>
      <vt:lpstr>Default Design</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lpstr>Slide 55</vt:lpstr>
      <vt:lpstr>Slide 56</vt:lpstr>
      <vt:lpstr>Slide 57</vt:lpstr>
      <vt:lpstr>Slide 58</vt:lpstr>
    </vt:vector>
  </TitlesOfParts>
  <Company>Dept of Archaeology, UWL</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Quentin Drew</dc:creator>
  <cp:lastModifiedBy>Quentin</cp:lastModifiedBy>
  <cp:revision>10</cp:revision>
  <cp:lastPrinted>2017-10-23T15:57:14Z</cp:lastPrinted>
  <dcterms:created xsi:type="dcterms:W3CDTF">2004-11-24T01:31:51Z</dcterms:created>
  <dcterms:modified xsi:type="dcterms:W3CDTF">2020-12-03T13:17:03Z</dcterms:modified>
</cp:coreProperties>
</file>