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257" r:id="rId3"/>
    <p:sldId id="444" r:id="rId4"/>
    <p:sldId id="448" r:id="rId5"/>
    <p:sldId id="258" r:id="rId6"/>
    <p:sldId id="457" r:id="rId7"/>
    <p:sldId id="458" r:id="rId8"/>
    <p:sldId id="483" r:id="rId9"/>
    <p:sldId id="485" r:id="rId10"/>
    <p:sldId id="461" r:id="rId11"/>
    <p:sldId id="462" r:id="rId12"/>
    <p:sldId id="459" r:id="rId13"/>
    <p:sldId id="486" r:id="rId14"/>
    <p:sldId id="463" r:id="rId15"/>
    <p:sldId id="464" r:id="rId16"/>
    <p:sldId id="465" r:id="rId17"/>
    <p:sldId id="487" r:id="rId18"/>
    <p:sldId id="488" r:id="rId19"/>
    <p:sldId id="467" r:id="rId20"/>
    <p:sldId id="466" r:id="rId21"/>
    <p:sldId id="268" r:id="rId22"/>
    <p:sldId id="316" r:id="rId23"/>
    <p:sldId id="472" r:id="rId24"/>
    <p:sldId id="474" r:id="rId25"/>
    <p:sldId id="475" r:id="rId26"/>
    <p:sldId id="477" r:id="rId27"/>
    <p:sldId id="476" r:id="rId28"/>
    <p:sldId id="470" r:id="rId29"/>
    <p:sldId id="469" r:id="rId30"/>
    <p:sldId id="434" r:id="rId31"/>
    <p:sldId id="471" r:id="rId32"/>
    <p:sldId id="478" r:id="rId33"/>
    <p:sldId id="480" r:id="rId34"/>
    <p:sldId id="479" r:id="rId35"/>
    <p:sldId id="481" r:id="rId36"/>
    <p:sldId id="482" r:id="rId37"/>
    <p:sldId id="449" r:id="rId38"/>
    <p:sldId id="451" r:id="rId39"/>
    <p:sldId id="468"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BD4B4F-7706-5A32-5679-D4E29E0882FB}" v="432" dt="2026-02-03T10:43:30.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FB243A-F926-40FE-9FE9-9D23CB07774C}" type="datetimeFigureOut">
              <a:t>2/3/2026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9AA3FA-BADA-48CA-9C51-3B0777A46E9E}" type="slidenum">
              <a:t>‹#›</a:t>
            </a:fld>
            <a:endParaRPr lang="en-GB"/>
          </a:p>
        </p:txBody>
      </p:sp>
    </p:spTree>
    <p:extLst>
      <p:ext uri="{BB962C8B-B14F-4D97-AF65-F5344CB8AC3E}">
        <p14:creationId xmlns:p14="http://schemas.microsoft.com/office/powerpoint/2010/main" val="1079978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heguardian.com/film/2007/apr/21/culture.feature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heguardian.com/film/2007/apr/21/culture.features"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genius.com/10266925/Dj-jazzy-jeff-and-the-fresh-prince-the-fresh-prince-of-bel-air/Chillin-out-maxin-relaxin-all-cool" TargetMode="External"/><Relationship Id="rId4" Type="http://schemas.openxmlformats.org/officeDocument/2006/relationships/hyperlink" Target="https://genius.com/1377925/Dj-jazzy-jeff-and-the-fresh-prince-the-fresh-prince-of-bel-air/In-west-philadelphia-born-and-raised"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c.co.uk/news/articles/c78ljg04818o"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youthendowmentfund.org.uk/reports/evidence-review-on-poverty-and-youth-crime-and-violence/"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ing.com/ck/a?!&amp;&amp;p=0d34e6312019ececf1483b577c48df82416dcb6d427fd89a8746399d310e6dabJmltdHM9MTc2OTY0NDgwMA&amp;ptn=3&amp;ver=2&amp;hsh=4&amp;fclid=0d73cdc8-847a-6791-1612-de0485c166b2&amp;psq=are+there+stats+that+show+young+offenders+uk+are+from+poor+communities&amp;u=a1aHR0cHM6Ly93d3cub25zLmdvdi51ay9wZW9wbGVwb3B1bGF0aW9uYW5kY29tbXVuaXR5L2VkdWNhdGlvbmFuZGNoaWxkY2FyZS9hcnRpY2xlcy90aGVlZHVjYXRpb25hbmRzb2NpYWxjYXJlYmFja2dyb3VuZG9meW91bmdwZW9wbGV3aG9pbnRlcmFjdHdpdGh0aGVjcmltaW5hbGp1c3RpY2VzeXN0ZW0vbWF5MjAyM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ons.gov.uk/peoplepopulationandcommunity/educationandchildcare/articles/thelinksbetweenyoungpeoplebeingimprisonedpupilbackgroundandschoolquality/2023-01-27"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ons.gov.uk/peoplepopulationandcommunity/educationandchildcare/articles/theeducationandsocialcarebackgroundofyoungpeoplewhointeractwiththecriminaljusticesystem/may2022"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gov.uk/government/statistics/youth-justice-statistics-2024-to-2025/youth-justice-statistics-2024-to-2025#proven-offences-by-children"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news/the-evolving-response-to-ethnic-disproportionality-in-youth-justice"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publications/the-stephen-lawrence-inquiry"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v.uk/government/statistics/youth-justice-statistics-2024-to-2025/youth-justice-statistics-2024-to-2025"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ov.uk/government/statistics/youth-justice-statistics-2024-to-2025/youth-justice-statistics-2024-to-2025"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England - The plot </a:t>
            </a:r>
            <a:r>
              <a:rPr lang="en-US" dirty="0" err="1"/>
              <a:t>centres</a:t>
            </a:r>
            <a:r>
              <a:rPr lang="en-US" dirty="0"/>
              <a:t> on young skinheads in England in 1983, illustrating how their subculture became influenced by far-right politics. -</a:t>
            </a:r>
            <a:r>
              <a:rPr lang="en-US" dirty="0">
                <a:hlinkClick r:id="rId3"/>
              </a:rPr>
              <a:t>Under my skin | Shane Meadows | The Guardian</a:t>
            </a:r>
            <a:endParaRPr lang="en-US"/>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5212F2-3EBA-4606-9A22-6B9D72475DFE}" type="slidenum">
              <a:rPr lang="en-US" smtClean="0"/>
              <a:t>3</a:t>
            </a:fld>
            <a:endParaRPr lang="en-US"/>
          </a:p>
        </p:txBody>
      </p:sp>
    </p:spTree>
    <p:extLst>
      <p:ext uri="{BB962C8B-B14F-4D97-AF65-F5344CB8AC3E}">
        <p14:creationId xmlns:p14="http://schemas.microsoft.com/office/powerpoint/2010/main" val="3479373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mn-lt"/>
              </a:rPr>
              <a:t>Discuss images above - </a:t>
            </a:r>
            <a:r>
              <a:rPr lang="en-GB"/>
              <a:t>Young people are frequently portrayed in the media in very different ways  as successful, law‑abiding, vulnerable, or dangerous. These images can shape public attitudes, policing responses, and youth justice policy.</a:t>
            </a:r>
            <a:endParaRPr lang="en-GB">
              <a:cs typeface="+mn-lt"/>
            </a:endParaRPr>
          </a:p>
          <a:p>
            <a:r>
              <a:rPr lang="en-GB"/>
              <a:t>Using the images/examples provided research and analyse how young people are represented.</a:t>
            </a:r>
          </a:p>
          <a:p>
            <a:endParaRPr lang="en-US">
              <a:cs typeface="+mn-lt"/>
            </a:endParaRPr>
          </a:p>
          <a:p>
            <a:r>
              <a:rPr lang="en-US">
                <a:solidFill>
                  <a:srgbClr val="0A0A0A"/>
                </a:solidFill>
              </a:rPr>
              <a:t>Teddy Boys (or Teds) were </a:t>
            </a:r>
            <a:r>
              <a:rPr lang="en-US">
                <a:solidFill>
                  <a:srgbClr val="001D35"/>
                </a:solidFill>
              </a:rPr>
              <a:t>Britain's first distinct youth subculture in the 1950s</a:t>
            </a:r>
            <a:r>
              <a:rPr lang="en-US">
                <a:solidFill>
                  <a:srgbClr val="0A0A0A"/>
                </a:solidFill>
              </a:rPr>
              <a:t>, known for their flamboyant Edwardian-inspired fashion—long drape jackets, drainpipe trousers, </a:t>
            </a:r>
            <a:r>
              <a:rPr lang="en-US" err="1">
                <a:solidFill>
                  <a:srgbClr val="0A0A0A"/>
                </a:solidFill>
              </a:rPr>
              <a:t>quiff</a:t>
            </a:r>
            <a:r>
              <a:rPr lang="en-US">
                <a:solidFill>
                  <a:srgbClr val="0A0A0A"/>
                </a:solidFill>
              </a:rPr>
              <a:t> hairstyles, and crepe-soled shoes—and their love for American rock &amp; roll.</a:t>
            </a:r>
            <a:endParaRPr lang="en-US">
              <a:solidFill>
                <a:srgbClr val="444444"/>
              </a:solidFill>
            </a:endParaRPr>
          </a:p>
          <a:p>
            <a:endParaRPr lang="en-US">
              <a:solidFill>
                <a:srgbClr val="444444"/>
              </a:solidFill>
            </a:endParaRPr>
          </a:p>
          <a:p>
            <a:r>
              <a:rPr lang="en-US"/>
              <a:t>This is England - The plot </a:t>
            </a:r>
            <a:r>
              <a:rPr lang="en-US" err="1"/>
              <a:t>centres</a:t>
            </a:r>
            <a:r>
              <a:rPr lang="en-US"/>
              <a:t> on young skinheads in England in 1983, illustrating how their subculture became influenced by far-right politics. -</a:t>
            </a:r>
            <a:r>
              <a:rPr lang="en-US">
                <a:solidFill>
                  <a:srgbClr val="444444"/>
                </a:solidFill>
                <a:hlinkClick r:id="rId3"/>
              </a:rPr>
              <a:t>Under my skin | Shane Meadows | The Guardian</a:t>
            </a:r>
            <a:endParaRPr lang="en-US">
              <a:solidFill>
                <a:srgbClr val="444444"/>
              </a:solidFill>
            </a:endParaRPr>
          </a:p>
          <a:p>
            <a:endParaRPr lang="en-US">
              <a:solidFill>
                <a:srgbClr val="444444"/>
              </a:solidFill>
            </a:endParaRPr>
          </a:p>
          <a:p>
            <a:r>
              <a:rPr lang="en-US" b="1">
                <a:solidFill>
                  <a:srgbClr val="0A0A0A"/>
                </a:solidFill>
              </a:rPr>
              <a:t>Kevin and Perry</a:t>
            </a:r>
            <a:r>
              <a:rPr lang="en-US">
                <a:solidFill>
                  <a:srgbClr val="0A0A0A"/>
                </a:solidFill>
              </a:rPr>
              <a:t> the iconic, stroppy teenagers from the BBC sketch shows </a:t>
            </a:r>
            <a:r>
              <a:rPr lang="en-US" i="1">
                <a:solidFill>
                  <a:srgbClr val="0A0A0A"/>
                </a:solidFill>
              </a:rPr>
              <a:t>Harry Enfield's t</a:t>
            </a:r>
            <a:r>
              <a:rPr lang="en-US">
                <a:solidFill>
                  <a:srgbClr val="0A0A0A"/>
                </a:solidFill>
              </a:rPr>
              <a:t>hey grappled with the challenges of adolescence, much to the dismay of Kevin's parents. </a:t>
            </a:r>
            <a:endParaRPr lang="en-US">
              <a:solidFill>
                <a:srgbClr val="444444"/>
              </a:solidFill>
            </a:endParaRPr>
          </a:p>
          <a:p>
            <a:endParaRPr lang="en-US">
              <a:solidFill>
                <a:srgbClr val="444444"/>
              </a:solidFill>
            </a:endParaRPr>
          </a:p>
          <a:p>
            <a:r>
              <a:rPr lang="en-US">
                <a:solidFill>
                  <a:srgbClr val="0A0A0A"/>
                </a:solidFill>
              </a:rPr>
              <a:t>Mods and Rockers were rival British youth subcultures in the 1950s and 60s, distinguished by style, music, and transport: </a:t>
            </a:r>
            <a:r>
              <a:rPr lang="en-US">
                <a:solidFill>
                  <a:srgbClr val="001D35"/>
                </a:solidFill>
              </a:rPr>
              <a:t>Mods were sharp-dressed, scooter-riding while Rockers were leather-clad, motorbike-riding traditionalists. </a:t>
            </a:r>
            <a:r>
              <a:rPr lang="en-US">
                <a:solidFill>
                  <a:srgbClr val="0A0A0A"/>
                </a:solidFill>
              </a:rPr>
              <a:t>Their clashes, notably the 1964 seaside holiday violence, were amplified by sensational media, creating a "moral panic" that exaggerated the conflicts,</a:t>
            </a:r>
            <a:endParaRPr lang="en-US">
              <a:solidFill>
                <a:srgbClr val="444444"/>
              </a:solidFill>
            </a:endParaRPr>
          </a:p>
          <a:p>
            <a:endParaRPr lang="en-US">
              <a:solidFill>
                <a:srgbClr val="444444"/>
              </a:solidFill>
            </a:endParaRPr>
          </a:p>
          <a:p>
            <a:r>
              <a:rPr lang="en-US">
                <a:solidFill>
                  <a:srgbClr val="0A0A0A"/>
                </a:solidFill>
              </a:rPr>
              <a:t>Skinheads - Developed from the late 1960s A deliberate rejection of hippie culture, emphasizing working-class identity</a:t>
            </a:r>
            <a:endParaRPr lang="en-US">
              <a:solidFill>
                <a:srgbClr val="444444"/>
              </a:solidFill>
            </a:endParaRPr>
          </a:p>
          <a:p>
            <a:endParaRPr lang="en-US">
              <a:cs typeface="+mn-lt"/>
            </a:endParaRPr>
          </a:p>
          <a:p>
            <a:br>
              <a:rPr lang="en-US">
                <a:cs typeface="+mn-lt"/>
              </a:rPr>
            </a:br>
            <a:r>
              <a:rPr lang="en-US" b="0" i="0" u="none" strike="noStrike">
                <a:solidFill>
                  <a:srgbClr val="000000"/>
                </a:solidFill>
                <a:effectLst/>
                <a:latin typeface="Programme"/>
                <a:hlinkClick r:id="rId4"/>
              </a:rPr>
              <a:t>In West Philadelphia born and raised</a:t>
            </a:r>
            <a:br>
              <a:rPr lang="en-US">
                <a:cs typeface="+mn-lt"/>
              </a:rPr>
            </a:br>
            <a:r>
              <a:rPr lang="en-US" b="0" i="0">
                <a:solidFill>
                  <a:srgbClr val="000000"/>
                </a:solidFill>
                <a:effectLst/>
                <a:latin typeface="Programme"/>
              </a:rPr>
              <a:t>On the playground is where I spent most of my days</a:t>
            </a:r>
            <a:br>
              <a:rPr lang="en-US">
                <a:cs typeface="+mn-lt"/>
              </a:rPr>
            </a:br>
            <a:r>
              <a:rPr lang="en-US" b="0" i="0" u="none" strike="noStrike">
                <a:solidFill>
                  <a:srgbClr val="000000"/>
                </a:solidFill>
                <a:effectLst/>
                <a:latin typeface="Programme"/>
                <a:hlinkClick r:id="rId5"/>
              </a:rPr>
              <a:t>Chillin' out, maxin', relaxin' all cool</a:t>
            </a:r>
            <a:br>
              <a:rPr lang="en-US">
                <a:cs typeface="+mn-lt"/>
              </a:rPr>
            </a:br>
            <a:r>
              <a:rPr lang="en-US" b="0" i="0">
                <a:solidFill>
                  <a:srgbClr val="000000"/>
                </a:solidFill>
                <a:effectLst/>
                <a:latin typeface="Programme"/>
              </a:rPr>
              <a:t>And all </a:t>
            </a:r>
            <a:r>
              <a:rPr lang="en-US" b="0" i="0" err="1">
                <a:solidFill>
                  <a:srgbClr val="000000"/>
                </a:solidFill>
                <a:effectLst/>
                <a:latin typeface="Programme"/>
              </a:rPr>
              <a:t>shootin</a:t>
            </a:r>
            <a:r>
              <a:rPr lang="en-US" b="0" i="0">
                <a:solidFill>
                  <a:srgbClr val="000000"/>
                </a:solidFill>
                <a:effectLst/>
                <a:latin typeface="Programme"/>
              </a:rPr>
              <a:t>' some b-ball outside of the school</a:t>
            </a:r>
            <a:br>
              <a:rPr lang="en-US">
                <a:cs typeface="+mn-lt"/>
              </a:rPr>
            </a:br>
            <a:r>
              <a:rPr lang="en-US" b="0" i="0">
                <a:solidFill>
                  <a:srgbClr val="000000"/>
                </a:solidFill>
                <a:effectLst/>
                <a:latin typeface="Programme"/>
              </a:rPr>
              <a:t>When a couple of guys who were up to no good</a:t>
            </a:r>
            <a:br>
              <a:rPr lang="en-US">
                <a:cs typeface="+mn-lt"/>
              </a:rPr>
            </a:br>
            <a:r>
              <a:rPr lang="en-US" b="0" i="0">
                <a:solidFill>
                  <a:srgbClr val="000000"/>
                </a:solidFill>
                <a:effectLst/>
                <a:latin typeface="Programme"/>
              </a:rPr>
              <a:t>Started </a:t>
            </a:r>
            <a:r>
              <a:rPr lang="en-US" b="0" i="0" err="1">
                <a:solidFill>
                  <a:srgbClr val="000000"/>
                </a:solidFill>
                <a:effectLst/>
                <a:latin typeface="Programme"/>
              </a:rPr>
              <a:t>makin</a:t>
            </a:r>
            <a:r>
              <a:rPr lang="en-US" b="0" i="0">
                <a:solidFill>
                  <a:srgbClr val="000000"/>
                </a:solidFill>
                <a:effectLst/>
                <a:latin typeface="Programme"/>
              </a:rPr>
              <a:t>' trouble in my neighborhood</a:t>
            </a:r>
            <a:br>
              <a:rPr lang="en-US">
                <a:cs typeface="+mn-lt"/>
              </a:rPr>
            </a:br>
            <a:r>
              <a:rPr lang="en-US" b="0" i="0">
                <a:solidFill>
                  <a:srgbClr val="000000"/>
                </a:solidFill>
                <a:effectLst/>
                <a:latin typeface="Programme"/>
              </a:rPr>
              <a:t>I got in one little fight and my mom got scared</a:t>
            </a:r>
            <a:br>
              <a:rPr lang="en-US">
                <a:cs typeface="+mn-lt"/>
              </a:rPr>
            </a:br>
            <a:r>
              <a:rPr lang="en-US" b="0" i="0">
                <a:solidFill>
                  <a:srgbClr val="000000"/>
                </a:solidFill>
                <a:effectLst/>
                <a:latin typeface="Programme"/>
              </a:rPr>
              <a:t>And said "You're </a:t>
            </a:r>
            <a:r>
              <a:rPr lang="en-US" b="0" i="0" err="1">
                <a:solidFill>
                  <a:srgbClr val="000000"/>
                </a:solidFill>
                <a:effectLst/>
                <a:latin typeface="Programme"/>
              </a:rPr>
              <a:t>movin</a:t>
            </a:r>
            <a:r>
              <a:rPr lang="en-US" b="0" i="0">
                <a:solidFill>
                  <a:srgbClr val="000000"/>
                </a:solidFill>
                <a:effectLst/>
                <a:latin typeface="Programme"/>
              </a:rPr>
              <a:t>' with your auntie and uncle in Bel-Air"</a:t>
            </a:r>
            <a:br>
              <a:rPr lang="en-US">
                <a:cs typeface="+mn-lt"/>
              </a:rPr>
            </a:br>
            <a:r>
              <a:rPr lang="en-US" b="0" i="0">
                <a:solidFill>
                  <a:srgbClr val="000000"/>
                </a:solidFill>
                <a:effectLst/>
                <a:latin typeface="Programme"/>
              </a:rPr>
              <a:t>I begged and pleaded with her day after day</a:t>
            </a:r>
            <a:br>
              <a:rPr lang="en-US">
                <a:cs typeface="+mn-lt"/>
              </a:rPr>
            </a:br>
            <a:r>
              <a:rPr lang="en-US" b="0" i="0">
                <a:solidFill>
                  <a:srgbClr val="000000"/>
                </a:solidFill>
                <a:effectLst/>
                <a:latin typeface="Programme"/>
              </a:rPr>
              <a:t>But she packed my suitcase and sent me on my way</a:t>
            </a:r>
            <a:br>
              <a:rPr lang="en-US">
                <a:cs typeface="+mn-lt"/>
              </a:rPr>
            </a:br>
            <a:r>
              <a:rPr lang="en-US" b="0" i="0">
                <a:solidFill>
                  <a:srgbClr val="000000"/>
                </a:solidFill>
                <a:effectLst/>
                <a:latin typeface="Programme"/>
              </a:rPr>
              <a:t>She gave me a kiss and then she gave me my ticket</a:t>
            </a:r>
            <a:br>
              <a:rPr lang="en-US">
                <a:cs typeface="+mn-lt"/>
              </a:rPr>
            </a:br>
            <a:r>
              <a:rPr lang="en-US" b="0" i="0">
                <a:solidFill>
                  <a:srgbClr val="000000"/>
                </a:solidFill>
                <a:effectLst/>
                <a:latin typeface="Programme"/>
              </a:rPr>
              <a:t>I put my Walkman on and said "I might as well kick it"</a:t>
            </a:r>
            <a:endParaRPr lang="en-US"/>
          </a:p>
        </p:txBody>
      </p:sp>
      <p:sp>
        <p:nvSpPr>
          <p:cNvPr id="4" name="Slide Number Placeholder 3"/>
          <p:cNvSpPr>
            <a:spLocks noGrp="1"/>
          </p:cNvSpPr>
          <p:nvPr>
            <p:ph type="sldNum" sz="quarter" idx="5"/>
          </p:nvPr>
        </p:nvSpPr>
        <p:spPr/>
        <p:txBody>
          <a:bodyPr/>
          <a:lstStyle/>
          <a:p>
            <a:fld id="{BF5212F2-3EBA-4606-9A22-6B9D72475DFE}" type="slidenum">
              <a:rPr lang="en-US" smtClean="0"/>
              <a:t>5</a:t>
            </a:fld>
            <a:endParaRPr lang="en-US"/>
          </a:p>
        </p:txBody>
      </p:sp>
    </p:spTree>
    <p:extLst>
      <p:ext uri="{BB962C8B-B14F-4D97-AF65-F5344CB8AC3E}">
        <p14:creationId xmlns:p14="http://schemas.microsoft.com/office/powerpoint/2010/main" val="914793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All children removed from young offenders institutions in Scotland - BBC News</a:t>
            </a:r>
            <a:endParaRPr lang="en-US">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A9AA3FA-BADA-48CA-9C51-3B0777A46E9E}" type="slidenum">
              <a:rPr lang="en-GB"/>
              <a:t>6</a:t>
            </a:fld>
            <a:endParaRPr lang="en-GB"/>
          </a:p>
        </p:txBody>
      </p:sp>
    </p:spTree>
    <p:extLst>
      <p:ext uri="{BB962C8B-B14F-4D97-AF65-F5344CB8AC3E}">
        <p14:creationId xmlns:p14="http://schemas.microsoft.com/office/powerpoint/2010/main" val="2440636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Evidence Review: Poverty, Youth Crime and Violence | YEF</a:t>
            </a:r>
            <a:endParaRPr lang="en-US"/>
          </a:p>
        </p:txBody>
      </p:sp>
      <p:sp>
        <p:nvSpPr>
          <p:cNvPr id="4" name="Slide Number Placeholder 3"/>
          <p:cNvSpPr>
            <a:spLocks noGrp="1"/>
          </p:cNvSpPr>
          <p:nvPr>
            <p:ph type="sldNum" sz="quarter" idx="5"/>
          </p:nvPr>
        </p:nvSpPr>
        <p:spPr/>
        <p:txBody>
          <a:bodyPr/>
          <a:lstStyle/>
          <a:p>
            <a:fld id="{7A9AA3FA-BADA-48CA-9C51-3B0777A46E9E}" type="slidenum">
              <a:rPr lang="en-GB"/>
              <a:t>10</a:t>
            </a:fld>
            <a:endParaRPr lang="en-GB"/>
          </a:p>
        </p:txBody>
      </p:sp>
    </p:spTree>
    <p:extLst>
      <p:ext uri="{BB962C8B-B14F-4D97-AF65-F5344CB8AC3E}">
        <p14:creationId xmlns:p14="http://schemas.microsoft.com/office/powerpoint/2010/main" val="2736623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The education and social care background of young people who interact with the criminal justice system - Office for National Statistics</a:t>
            </a:r>
            <a:endParaRPr lang="en-US"/>
          </a:p>
          <a:p>
            <a:endParaRPr lang="en-US">
              <a:solidFill>
                <a:srgbClr val="334155"/>
              </a:solidFill>
              <a:highlight>
                <a:srgbClr val="FFFFFF"/>
              </a:highlight>
            </a:endParaRPr>
          </a:p>
          <a:p>
            <a:r>
              <a:rPr lang="en-US">
                <a:solidFill>
                  <a:srgbClr val="334155"/>
                </a:solidFill>
                <a:highlight>
                  <a:srgbClr val="FFFFFF"/>
                </a:highlight>
              </a:rPr>
              <a:t>Robert Merton’s </a:t>
            </a:r>
            <a:r>
              <a:rPr lang="en-US" i="1">
                <a:solidFill>
                  <a:srgbClr val="334155"/>
                </a:solidFill>
                <a:highlight>
                  <a:srgbClr val="FFFFFF"/>
                </a:highlight>
              </a:rPr>
              <a:t>Strain Theory of Deviance</a:t>
            </a:r>
            <a:r>
              <a:rPr lang="en-US">
                <a:solidFill>
                  <a:srgbClr val="334155"/>
                </a:solidFill>
                <a:highlight>
                  <a:srgbClr val="FFFFFF"/>
                </a:highlight>
              </a:rPr>
              <a:t> (1938) Merton argued that crime occurs when there is a strain between society’s cultural goals (such as wealth and success) and the legitimate means available to achieve them. When opportunities are blocked, some individuals innovate—often through deviant or criminal </a:t>
            </a:r>
            <a:r>
              <a:rPr lang="en-US" err="1">
                <a:solidFill>
                  <a:srgbClr val="334155"/>
                </a:solidFill>
                <a:highlight>
                  <a:srgbClr val="FFFFFF"/>
                </a:highlight>
              </a:rPr>
              <a:t>behaviour</a:t>
            </a:r>
            <a:r>
              <a:rPr lang="en-US">
                <a:solidFill>
                  <a:srgbClr val="334155"/>
                </a:solidFill>
                <a:highlight>
                  <a:srgbClr val="FFFFFF"/>
                </a:highlight>
              </a:rPr>
              <a:t>—to achieve socially approved goals.</a:t>
            </a:r>
          </a:p>
          <a:p>
            <a:endParaRPr lang="en-US">
              <a:solidFill>
                <a:srgbClr val="334155"/>
              </a:solidFill>
              <a:highlight>
                <a:srgbClr val="FFFFFF"/>
              </a:highlight>
              <a:ea typeface="Calibri"/>
              <a:cs typeface="Calibri"/>
            </a:endParaRPr>
          </a:p>
          <a:p>
            <a:r>
              <a:rPr lang="en-US">
                <a:solidFill>
                  <a:srgbClr val="2E2E2E"/>
                </a:solidFill>
                <a:highlight>
                  <a:srgbClr val="FFFFFF"/>
                </a:highlight>
              </a:rPr>
              <a:t>Howard Becker 1973 deviant labels emerge, how some social groups develop the power to impose deviant labels onto selected others, and the consequences of being labeled deviant.</a:t>
            </a:r>
            <a:endParaRPr lang="en-US"/>
          </a:p>
        </p:txBody>
      </p:sp>
      <p:sp>
        <p:nvSpPr>
          <p:cNvPr id="4" name="Slide Number Placeholder 3"/>
          <p:cNvSpPr>
            <a:spLocks noGrp="1"/>
          </p:cNvSpPr>
          <p:nvPr>
            <p:ph type="sldNum" sz="quarter" idx="5"/>
          </p:nvPr>
        </p:nvSpPr>
        <p:spPr/>
        <p:txBody>
          <a:bodyPr/>
          <a:lstStyle/>
          <a:p>
            <a:fld id="{7A9AA3FA-BADA-48CA-9C51-3B0777A46E9E}" type="slidenum">
              <a:rPr lang="en-GB"/>
              <a:t>13</a:t>
            </a:fld>
            <a:endParaRPr lang="en-GB"/>
          </a:p>
        </p:txBody>
      </p:sp>
    </p:spTree>
    <p:extLst>
      <p:ext uri="{BB962C8B-B14F-4D97-AF65-F5344CB8AC3E}">
        <p14:creationId xmlns:p14="http://schemas.microsoft.com/office/powerpoint/2010/main" val="2674374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The links between young people being imprisoned, pupil background and school quality - Office for National Statistics</a:t>
            </a:r>
            <a:endParaRPr lang="en-US">
              <a:ea typeface="Calibri" panose="020F0502020204030204"/>
              <a:cs typeface="Calibri" panose="020F0502020204030204"/>
            </a:endParaRPr>
          </a:p>
          <a:p>
            <a:endParaRPr lang="en-US">
              <a:ea typeface="Calibri" panose="020F0502020204030204"/>
              <a:cs typeface="Calibri" panose="020F0502020204030204"/>
            </a:endParaRPr>
          </a:p>
          <a:p>
            <a:r>
              <a:rPr lang="en-US">
                <a:hlinkClick r:id="rId4"/>
              </a:rPr>
              <a:t>The education and social care background of young people who interact with the criminal justice system - Office for National Statistics</a:t>
            </a:r>
            <a:endParaRPr lang="en-US"/>
          </a:p>
        </p:txBody>
      </p:sp>
      <p:sp>
        <p:nvSpPr>
          <p:cNvPr id="4" name="Slide Number Placeholder 3"/>
          <p:cNvSpPr>
            <a:spLocks noGrp="1"/>
          </p:cNvSpPr>
          <p:nvPr>
            <p:ph type="sldNum" sz="quarter" idx="5"/>
          </p:nvPr>
        </p:nvSpPr>
        <p:spPr/>
        <p:txBody>
          <a:bodyPr/>
          <a:lstStyle/>
          <a:p>
            <a:fld id="{7A9AA3FA-BADA-48CA-9C51-3B0777A46E9E}" type="slidenum">
              <a:rPr lang="en-GB"/>
              <a:t>14</a:t>
            </a:fld>
            <a:endParaRPr lang="en-GB"/>
          </a:p>
        </p:txBody>
      </p:sp>
    </p:spTree>
    <p:extLst>
      <p:ext uri="{BB962C8B-B14F-4D97-AF65-F5344CB8AC3E}">
        <p14:creationId xmlns:p14="http://schemas.microsoft.com/office/powerpoint/2010/main" val="2656059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1F1F"/>
                </a:solidFill>
                <a:effectLst/>
                <a:latin typeface="Google Sans"/>
              </a:rPr>
              <a:t>Biological positivism is </a:t>
            </a:r>
            <a:r>
              <a:rPr lang="en-GB" b="0" i="0">
                <a:solidFill>
                  <a:srgbClr val="040C28"/>
                </a:solidFill>
                <a:effectLst/>
                <a:latin typeface="Google Sans"/>
              </a:rPr>
              <a:t>a theory that takes an individual's characteristics and behaviour that make up their genetic disposition is what causes them to be criminals</a:t>
            </a:r>
            <a:r>
              <a:rPr lang="en-GB" b="0" i="0">
                <a:solidFill>
                  <a:srgbClr val="1F1F1F"/>
                </a:solidFill>
                <a:effectLst/>
                <a:latin typeface="Google Sans"/>
              </a:rPr>
              <a:t>. Biological positivism in theory states that individuals are born criminals and some are not.  1893</a:t>
            </a:r>
          </a:p>
          <a:p>
            <a:endParaRPr lang="en-GB" b="0" i="0">
              <a:solidFill>
                <a:srgbClr val="1F1F1F"/>
              </a:solidFill>
              <a:effectLst/>
              <a:latin typeface="Google Sans"/>
            </a:endParaRPr>
          </a:p>
          <a:p>
            <a:r>
              <a:rPr lang="en-GB" b="0" i="0">
                <a:solidFill>
                  <a:srgbClr val="202122"/>
                </a:solidFill>
                <a:effectLst/>
                <a:latin typeface="Arial" panose="020B0604020202020204" pitchFamily="34" charset="0"/>
              </a:rPr>
              <a:t>In </a:t>
            </a:r>
            <a:r>
              <a:rPr lang="en-GB" b="0" i="1">
                <a:solidFill>
                  <a:srgbClr val="202122"/>
                </a:solidFill>
                <a:effectLst/>
                <a:latin typeface="Arial" panose="020B0604020202020204" pitchFamily="34" charset="0"/>
              </a:rPr>
              <a:t>Criminal Woman</a:t>
            </a:r>
            <a:r>
              <a:rPr lang="en-GB" b="0" i="0">
                <a:solidFill>
                  <a:srgbClr val="202122"/>
                </a:solidFill>
                <a:effectLst/>
                <a:latin typeface="Arial" panose="020B0604020202020204" pitchFamily="34" charset="0"/>
              </a:rPr>
              <a:t>, Lombroso used his theory to explain women's criminal offending. Lombroso outlines "normal women" as opposed to "criminal women" such as "the prostitute."  Lombroso’s believed women are inferior to men Lombroso and was unable to argue, based on his theory of the born criminal, that women's lesser involvement in crime reflected their comparatively lower level. </a:t>
            </a:r>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16</a:t>
            </a:fld>
            <a:endParaRPr lang="en-GB"/>
          </a:p>
        </p:txBody>
      </p:sp>
    </p:spTree>
    <p:extLst>
      <p:ext uri="{BB962C8B-B14F-4D97-AF65-F5344CB8AC3E}">
        <p14:creationId xmlns:p14="http://schemas.microsoft.com/office/powerpoint/2010/main" val="1224343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Breaking the law and breaking social norms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A9AA3FA-BADA-48CA-9C51-3B0777A46E9E}" type="slidenum">
              <a:rPr lang="en-GB"/>
              <a:t>22</a:t>
            </a:fld>
            <a:endParaRPr lang="en-GB"/>
          </a:p>
        </p:txBody>
      </p:sp>
    </p:spTree>
    <p:extLst>
      <p:ext uri="{BB962C8B-B14F-4D97-AF65-F5344CB8AC3E}">
        <p14:creationId xmlns:p14="http://schemas.microsoft.com/office/powerpoint/2010/main" val="4011488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ideas of masculinity (toughness, status, aggression) can push boys toward crime. Boys also face stronger peer pressure to prove themselves. They are more visible to police, which increases recorded crime.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A9AA3FA-BADA-48CA-9C51-3B0777A46E9E}" type="slidenum">
              <a:rPr lang="en-GB"/>
              <a:t>20</a:t>
            </a:fld>
            <a:endParaRPr lang="en-GB"/>
          </a:p>
        </p:txBody>
      </p:sp>
    </p:spTree>
    <p:extLst>
      <p:ext uri="{BB962C8B-B14F-4D97-AF65-F5344CB8AC3E}">
        <p14:creationId xmlns:p14="http://schemas.microsoft.com/office/powerpoint/2010/main" val="33177005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girls’ offending is often connected </a:t>
            </a:r>
            <a:r>
              <a:rPr lang="en-GB" err="1"/>
              <a:t>todifficult</a:t>
            </a:r>
            <a:r>
              <a:rPr lang="en-GB"/>
              <a:t> life experiences. Girls may be punished for behaviours </a:t>
            </a:r>
            <a:r>
              <a:rPr lang="en-GB" err="1"/>
              <a:t>likerunning</a:t>
            </a:r>
            <a:r>
              <a:rPr lang="en-GB"/>
              <a:t> away or being “out of control,” which are not crimes </a:t>
            </a:r>
            <a:r>
              <a:rPr lang="en-GB" err="1"/>
              <a:t>foradults</a:t>
            </a:r>
            <a:r>
              <a:rPr lang="en-GB"/>
              <a:t>.</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7A9AA3FA-BADA-48CA-9C51-3B0777A46E9E}" type="slidenum">
              <a:rPr lang="en-GB"/>
              <a:t>21</a:t>
            </a:fld>
            <a:endParaRPr lang="en-GB"/>
          </a:p>
        </p:txBody>
      </p:sp>
    </p:spTree>
    <p:extLst>
      <p:ext uri="{BB962C8B-B14F-4D97-AF65-F5344CB8AC3E}">
        <p14:creationId xmlns:p14="http://schemas.microsoft.com/office/powerpoint/2010/main" val="26373615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gender affects not just offending but also victimisation. Boys face more public violence; girls </a:t>
            </a:r>
            <a:r>
              <a:rPr lang="en-GB"/>
              <a:t>face more</a:t>
            </a:r>
            <a:r>
              <a:rPr lang="en-GB" dirty="0"/>
              <a:t> hidden forms of harm.</a:t>
            </a:r>
            <a:endParaRPr lang="en-US" dirty="0"/>
          </a:p>
          <a:p>
            <a:endParaRPr lang="en-US">
              <a:ea typeface="Calibri"/>
              <a:cs typeface="Calibri"/>
            </a:endParaRPr>
          </a:p>
        </p:txBody>
      </p:sp>
      <p:sp>
        <p:nvSpPr>
          <p:cNvPr id="4" name="Slide Number Placeholder 3"/>
          <p:cNvSpPr>
            <a:spLocks noGrp="1"/>
          </p:cNvSpPr>
          <p:nvPr>
            <p:ph type="sldNum" sz="quarter" idx="5"/>
          </p:nvPr>
        </p:nvSpPr>
        <p:spPr/>
        <p:txBody>
          <a:bodyPr/>
          <a:lstStyle/>
          <a:p>
            <a:fld id="{7A9AA3FA-BADA-48CA-9C51-3B0777A46E9E}" type="slidenum">
              <a:rPr lang="en-GB"/>
              <a:t>22</a:t>
            </a:fld>
            <a:endParaRPr lang="en-GB"/>
          </a:p>
        </p:txBody>
      </p:sp>
    </p:spTree>
    <p:extLst>
      <p:ext uri="{BB962C8B-B14F-4D97-AF65-F5344CB8AC3E}">
        <p14:creationId xmlns:p14="http://schemas.microsoft.com/office/powerpoint/2010/main" val="3070816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solidFill>
                  <a:srgbClr val="0B0C0C"/>
                </a:solidFill>
                <a:highlight>
                  <a:srgbClr val="FFFFFF"/>
                </a:highlight>
              </a:rPr>
              <a:t>Proportion of proven offences by gravity score band and demographic characteristics, England and Wales, year ending March 2025</a:t>
            </a:r>
          </a:p>
          <a:p>
            <a:r>
              <a:rPr lang="en-US">
                <a:solidFill>
                  <a:srgbClr val="0B0C0C"/>
                </a:solidFill>
                <a:highlight>
                  <a:srgbClr val="FFFFFF"/>
                </a:highlight>
              </a:rPr>
              <a:t>Figure 4.4 shows that the proportion of proven offences with a gravity score in the higher band of 5 to 8 was greater for:</a:t>
            </a:r>
            <a:endParaRPr lang="en-US"/>
          </a:p>
          <a:p>
            <a:pPr marL="171450" indent="-171450">
              <a:buFont typeface="Arial"/>
              <a:buChar char="•"/>
            </a:pPr>
            <a:r>
              <a:rPr lang="en-US">
                <a:solidFill>
                  <a:srgbClr val="0B0C0C"/>
                </a:solidFill>
                <a:highlight>
                  <a:srgbClr val="FFFFFF"/>
                </a:highlight>
              </a:rPr>
              <a:t>those aged 15 to 17 (21% compared to 14% of offences committed by 10 to 14-year-olds)</a:t>
            </a:r>
            <a:endParaRPr lang="en-US"/>
          </a:p>
          <a:p>
            <a:pPr marL="171450" indent="-171450">
              <a:buFont typeface="Arial"/>
              <a:buChar char="•"/>
            </a:pPr>
            <a:r>
              <a:rPr lang="en-US">
                <a:solidFill>
                  <a:srgbClr val="0B0C0C"/>
                </a:solidFill>
                <a:highlight>
                  <a:srgbClr val="FFFFFF"/>
                </a:highlight>
              </a:rPr>
              <a:t>Asian children (28%) and Black (25%), while it was 18% for White children</a:t>
            </a:r>
            <a:endParaRPr lang="en-US"/>
          </a:p>
          <a:p>
            <a:pPr marL="171450" indent="-171450">
              <a:buFont typeface="Arial"/>
              <a:buChar char="•"/>
            </a:pPr>
            <a:r>
              <a:rPr lang="en-US">
                <a:solidFill>
                  <a:srgbClr val="0B0C0C"/>
                </a:solidFill>
                <a:highlight>
                  <a:srgbClr val="FFFFFF"/>
                </a:highlight>
              </a:rPr>
              <a:t>boys (21%, compared to 7% for girls).</a:t>
            </a:r>
            <a:endParaRPr lang="en-US"/>
          </a:p>
          <a:p>
            <a:pPr marL="171450" indent="-171450">
              <a:buFont typeface="Arial"/>
              <a:buChar char="•"/>
            </a:pPr>
            <a:endParaRPr lang="en-US">
              <a:solidFill>
                <a:srgbClr val="0B0C0C"/>
              </a:solidFill>
              <a:highlight>
                <a:srgbClr val="FFFFFF"/>
              </a:highlight>
              <a:ea typeface="Calibri"/>
              <a:cs typeface="Calibri"/>
            </a:endParaRPr>
          </a:p>
          <a:p>
            <a:pPr marL="171450" indent="-171450">
              <a:buFont typeface="Arial"/>
              <a:buChar char="•"/>
            </a:pPr>
            <a:r>
              <a:rPr lang="en-US">
                <a:solidFill>
                  <a:srgbClr val="0B0C0C"/>
                </a:solidFill>
                <a:highlight>
                  <a:srgbClr val="FFFFFF"/>
                </a:highlight>
                <a:hlinkClick r:id="rId3"/>
              </a:rPr>
              <a:t>Youth Justice Statistics: 2024 to 2025 - GOV.UK</a:t>
            </a:r>
            <a:endParaRPr lang="en-US">
              <a:solidFill>
                <a:srgbClr val="0B0C0C"/>
              </a:solidFill>
              <a:highlight>
                <a:srgbClr val="FFFFFF"/>
              </a:highlight>
              <a:ea typeface="Calibri"/>
              <a:cs typeface="Calibri"/>
            </a:endParaRPr>
          </a:p>
          <a:p>
            <a:endParaRPr lang="en-US" b="1">
              <a:solidFill>
                <a:srgbClr val="0B0C0C"/>
              </a:solidFill>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7A9AA3FA-BADA-48CA-9C51-3B0777A46E9E}" type="slidenum">
              <a:rPr lang="en-GB"/>
              <a:t>24</a:t>
            </a:fld>
            <a:endParaRPr lang="en-GB"/>
          </a:p>
        </p:txBody>
      </p:sp>
    </p:spTree>
    <p:extLst>
      <p:ext uri="{BB962C8B-B14F-4D97-AF65-F5344CB8AC3E}">
        <p14:creationId xmlns:p14="http://schemas.microsoft.com/office/powerpoint/2010/main" val="30161830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The evolving response to ethnic disproportionality in youth justice - GOV.UK</a:t>
            </a:r>
            <a:endParaRPr lang="en-US"/>
          </a:p>
        </p:txBody>
      </p:sp>
      <p:sp>
        <p:nvSpPr>
          <p:cNvPr id="4" name="Slide Number Placeholder 3"/>
          <p:cNvSpPr>
            <a:spLocks noGrp="1"/>
          </p:cNvSpPr>
          <p:nvPr>
            <p:ph type="sldNum" sz="quarter" idx="5"/>
          </p:nvPr>
        </p:nvSpPr>
        <p:spPr/>
        <p:txBody>
          <a:bodyPr/>
          <a:lstStyle/>
          <a:p>
            <a:fld id="{7A9AA3FA-BADA-48CA-9C51-3B0777A46E9E}" type="slidenum">
              <a:rPr lang="en-GB"/>
              <a:t>25</a:t>
            </a:fld>
            <a:endParaRPr lang="en-GB"/>
          </a:p>
        </p:txBody>
      </p:sp>
    </p:spTree>
    <p:extLst>
      <p:ext uri="{BB962C8B-B14F-4D97-AF65-F5344CB8AC3E}">
        <p14:creationId xmlns:p14="http://schemas.microsoft.com/office/powerpoint/2010/main" val="6124122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The Stephen Lawrence Inquiry - GOV.UK</a:t>
            </a:r>
            <a:endParaRPr lang="en-US"/>
          </a:p>
        </p:txBody>
      </p:sp>
      <p:sp>
        <p:nvSpPr>
          <p:cNvPr id="4" name="Slide Number Placeholder 3"/>
          <p:cNvSpPr>
            <a:spLocks noGrp="1"/>
          </p:cNvSpPr>
          <p:nvPr>
            <p:ph type="sldNum" sz="quarter" idx="5"/>
          </p:nvPr>
        </p:nvSpPr>
        <p:spPr/>
        <p:txBody>
          <a:bodyPr/>
          <a:lstStyle/>
          <a:p>
            <a:fld id="{7A9AA3FA-BADA-48CA-9C51-3B0777A46E9E}" type="slidenum">
              <a:rPr lang="en-GB"/>
              <a:t>27</a:t>
            </a:fld>
            <a:endParaRPr lang="en-GB"/>
          </a:p>
        </p:txBody>
      </p:sp>
    </p:spTree>
    <p:extLst>
      <p:ext uri="{BB962C8B-B14F-4D97-AF65-F5344CB8AC3E}">
        <p14:creationId xmlns:p14="http://schemas.microsoft.com/office/powerpoint/2010/main" val="5173908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Youth Justice Statistics: 2024 to 2025 - GOV.UK</a:t>
            </a:r>
            <a:endParaRPr lang="en-US"/>
          </a:p>
        </p:txBody>
      </p:sp>
      <p:sp>
        <p:nvSpPr>
          <p:cNvPr id="4" name="Slide Number Placeholder 3"/>
          <p:cNvSpPr>
            <a:spLocks noGrp="1"/>
          </p:cNvSpPr>
          <p:nvPr>
            <p:ph type="sldNum" sz="quarter" idx="5"/>
          </p:nvPr>
        </p:nvSpPr>
        <p:spPr/>
        <p:txBody>
          <a:bodyPr/>
          <a:lstStyle/>
          <a:p>
            <a:fld id="{7A9AA3FA-BADA-48CA-9C51-3B0777A46E9E}" type="slidenum">
              <a:rPr lang="en-GB"/>
              <a:t>28</a:t>
            </a:fld>
            <a:endParaRPr lang="en-GB"/>
          </a:p>
        </p:txBody>
      </p:sp>
    </p:spTree>
    <p:extLst>
      <p:ext uri="{BB962C8B-B14F-4D97-AF65-F5344CB8AC3E}">
        <p14:creationId xmlns:p14="http://schemas.microsoft.com/office/powerpoint/2010/main" val="3770638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Youth Justice Statistics: 2024 to 2025 - GOV.UK</a:t>
            </a:r>
            <a:endParaRPr lang="en-US"/>
          </a:p>
        </p:txBody>
      </p:sp>
      <p:sp>
        <p:nvSpPr>
          <p:cNvPr id="4" name="Slide Number Placeholder 3"/>
          <p:cNvSpPr>
            <a:spLocks noGrp="1"/>
          </p:cNvSpPr>
          <p:nvPr>
            <p:ph type="sldNum" sz="quarter" idx="5"/>
          </p:nvPr>
        </p:nvSpPr>
        <p:spPr/>
        <p:txBody>
          <a:bodyPr/>
          <a:lstStyle/>
          <a:p>
            <a:fld id="{7A9AA3FA-BADA-48CA-9C51-3B0777A46E9E}" type="slidenum">
              <a:rPr lang="en-GB"/>
              <a:t>31</a:t>
            </a:fld>
            <a:endParaRPr lang="en-GB"/>
          </a:p>
        </p:txBody>
      </p:sp>
    </p:spTree>
    <p:extLst>
      <p:ext uri="{BB962C8B-B14F-4D97-AF65-F5344CB8AC3E}">
        <p14:creationId xmlns:p14="http://schemas.microsoft.com/office/powerpoint/2010/main" val="3572490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britsoccrim.org/wp-content/uploads/2016/04/bscn-76-Gray.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hendowmentfund.org.uk/reports/evidence-review-on-poverty-and-youth-crime-and-violenc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youthendowmentfund.org.uk/reports/evidence-review-on-poverty-and-youth-crime-and-violenc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ons.gov.uk/peoplepopulationandcommunity/crimeandjustice/datasets/natureofcrimetableschildrenaged10to15violenc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hyperlink" Target="https://www.gov.uk/government/news/the-evolving-response-to-ethnic-disproportionality-in-youth-justice" TargetMode="External"/><Relationship Id="rId3" Type="http://schemas.openxmlformats.org/officeDocument/2006/relationships/hyperlink" Target="https://journals.sagepub.com/doi/10.1177/15248380211052106" TargetMode="External"/><Relationship Id="rId7" Type="http://schemas.openxmlformats.org/officeDocument/2006/relationships/hyperlink" Target="https://restorativejustice.org.uk/sites/default/files/resources/files/BAME_Research%20Report_Final%20%281%29.pdf" TargetMode="External"/><Relationship Id="rId2" Type="http://schemas.openxmlformats.org/officeDocument/2006/relationships/hyperlink" Target="https://assets.publishing.service.gov.uk/government/uploads/system/uploads/attachment_data/file/354833/yjb-girls-offending.pdf" TargetMode="External"/><Relationship Id="rId1" Type="http://schemas.openxmlformats.org/officeDocument/2006/relationships/slideLayout" Target="../slideLayouts/slideLayout2.xml"/><Relationship Id="rId6" Type="http://schemas.openxmlformats.org/officeDocument/2006/relationships/hyperlink" Target="https://youthendowmentfund.org.uk/reports/children-violence-and-vulnerability-2024/?gad_source=1&amp;gad_campaignid=22103772621&amp;gclid=EAIaIQobChMIkqqU0om9kgMVK8d5BB0OvDCCEAAYASAAEgKn3PD_BwE" TargetMode="External"/><Relationship Id="rId5" Type="http://schemas.openxmlformats.org/officeDocument/2006/relationships/hyperlink" Target="https://www.crimeandjustice.org.uk/publications/cjm/article/youth-unrest-and-riots-france-and-uk" TargetMode="External"/><Relationship Id="rId4" Type="http://schemas.openxmlformats.org/officeDocument/2006/relationships/hyperlink" Target="https://www.theguardian.com/uk/2011/aug/18/england-rioters-young-poor-unemploy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200">
                <a:latin typeface="Calibri"/>
                <a:ea typeface="Calibri"/>
                <a:cs typeface="Calibri"/>
              </a:rPr>
              <a:t> Connections of youth crimes with race, class, and gender.</a:t>
            </a:r>
            <a:endParaRPr lang="en-US" sz="3200">
              <a:latin typeface="Calibri"/>
              <a:ea typeface="Calibri"/>
              <a:cs typeface="Calibri"/>
            </a:endParaRPr>
          </a:p>
        </p:txBody>
      </p:sp>
      <p:sp>
        <p:nvSpPr>
          <p:cNvPr id="3" name="Subtitle 2"/>
          <p:cNvSpPr>
            <a:spLocks noGrp="1"/>
          </p:cNvSpPr>
          <p:nvPr>
            <p:ph type="subTitle" idx="1"/>
          </p:nvPr>
        </p:nvSpPr>
        <p:spPr/>
        <p:txBody>
          <a:bodyPr vert="horz" lIns="91440" tIns="45720" rIns="91440" bIns="45720" rtlCol="0" anchor="t">
            <a:normAutofit/>
          </a:bodyPr>
          <a:lstStyle/>
          <a:p>
            <a:r>
              <a:rPr lang="en-GB"/>
              <a:t>Week 2</a:t>
            </a:r>
          </a:p>
          <a:p>
            <a:r>
              <a:rPr lang="en-GB"/>
              <a:t>BMCL 4010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FD563-D6C2-4D72-C507-FB217563D70F}"/>
              </a:ext>
            </a:extLst>
          </p:cNvPr>
          <p:cNvSpPr>
            <a:spLocks noGrp="1"/>
          </p:cNvSpPr>
          <p:nvPr>
            <p:ph type="title"/>
          </p:nvPr>
        </p:nvSpPr>
        <p:spPr/>
        <p:txBody>
          <a:bodyPr/>
          <a:lstStyle/>
          <a:p>
            <a:r>
              <a:rPr lang="en-GB"/>
              <a:t>Today</a:t>
            </a:r>
          </a:p>
        </p:txBody>
      </p:sp>
      <p:sp>
        <p:nvSpPr>
          <p:cNvPr id="3" name="Content Placeholder 2">
            <a:extLst>
              <a:ext uri="{FF2B5EF4-FFF2-40B4-BE49-F238E27FC236}">
                <a16:creationId xmlns:a16="http://schemas.microsoft.com/office/drawing/2014/main" id="{16D1D97B-801E-4E56-08C9-4B8FF52A4685}"/>
              </a:ext>
            </a:extLst>
          </p:cNvPr>
          <p:cNvSpPr>
            <a:spLocks noGrp="1"/>
          </p:cNvSpPr>
          <p:nvPr>
            <p:ph idx="1"/>
          </p:nvPr>
        </p:nvSpPr>
        <p:spPr/>
        <p:txBody>
          <a:bodyPr vert="horz" lIns="91440" tIns="45720" rIns="91440" bIns="45720" rtlCol="0" anchor="t">
            <a:noAutofit/>
          </a:bodyPr>
          <a:lstStyle/>
          <a:p>
            <a:endParaRPr lang="en-GB" sz="1100">
              <a:latin typeface="Segoe UI"/>
              <a:cs typeface="Segoe UI"/>
            </a:endParaRPr>
          </a:p>
          <a:p>
            <a:r>
              <a:rPr lang="en-GB">
                <a:latin typeface="Calibri"/>
                <a:ea typeface="Calibri"/>
                <a:cs typeface="Segoe UI"/>
              </a:rPr>
              <a:t>Today's session:</a:t>
            </a:r>
          </a:p>
          <a:p>
            <a:r>
              <a:rPr lang="en-GB">
                <a:latin typeface="Calibri"/>
                <a:ea typeface="Calibri"/>
                <a:cs typeface="Segoe UI"/>
              </a:rPr>
              <a:t>Explain how race, class, and gender influence youth crime statistics and youth justice responses</a:t>
            </a:r>
            <a:endParaRPr lang="en-GB">
              <a:latin typeface="Calibri"/>
              <a:ea typeface="Calibri"/>
              <a:cs typeface="Calibri"/>
            </a:endParaRPr>
          </a:p>
          <a:p>
            <a:r>
              <a:rPr lang="en-GB">
                <a:latin typeface="Calibri"/>
                <a:ea typeface="Calibri"/>
                <a:cs typeface="Segoe UI"/>
              </a:rPr>
              <a:t>Assess claims about “over‑representation”</a:t>
            </a:r>
            <a:endParaRPr lang="en-GB">
              <a:latin typeface="Calibri"/>
              <a:ea typeface="Calibri"/>
              <a:cs typeface="Calibri"/>
            </a:endParaRPr>
          </a:p>
          <a:p>
            <a:r>
              <a:rPr lang="en-GB">
                <a:latin typeface="Calibri"/>
                <a:ea typeface="Calibri"/>
                <a:cs typeface="Segoe UI"/>
              </a:rPr>
              <a:t>Apply criminological theories to youth justice inequalities</a:t>
            </a:r>
            <a:endParaRPr lang="en-GB">
              <a:latin typeface="Calibri"/>
              <a:ea typeface="Calibri"/>
              <a:cs typeface="Calibri"/>
            </a:endParaRPr>
          </a:p>
          <a:p>
            <a:r>
              <a:rPr lang="en-GB">
                <a:latin typeface="Calibri"/>
                <a:ea typeface="Calibri"/>
                <a:cs typeface="Segoe UI"/>
              </a:rPr>
              <a:t>Reflect on the difference between offending behaviour and criminalisation</a:t>
            </a:r>
            <a:endParaRPr lang="en-GB">
              <a:latin typeface="Calibri"/>
              <a:ea typeface="Calibri"/>
              <a:cs typeface="Calibri"/>
            </a:endParaRPr>
          </a:p>
          <a:p>
            <a:endParaRPr lang="en-GB">
              <a:latin typeface="Calibri"/>
              <a:ea typeface="Calibri"/>
              <a:cs typeface="Segoe UI"/>
            </a:endParaRPr>
          </a:p>
          <a:p>
            <a:endParaRPr lang="en-GB">
              <a:latin typeface="Calibri"/>
              <a:ea typeface="Calibri"/>
              <a:cs typeface="Calibri"/>
            </a:endParaRPr>
          </a:p>
        </p:txBody>
      </p:sp>
    </p:spTree>
    <p:extLst>
      <p:ext uri="{BB962C8B-B14F-4D97-AF65-F5344CB8AC3E}">
        <p14:creationId xmlns:p14="http://schemas.microsoft.com/office/powerpoint/2010/main" val="1788175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BC09-C9CA-857E-E43C-51D6855EC1E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46F74ECB-A96E-72BB-8EB2-703780E0506C}"/>
              </a:ext>
            </a:extLst>
          </p:cNvPr>
          <p:cNvSpPr>
            <a:spLocks noGrp="1"/>
          </p:cNvSpPr>
          <p:nvPr>
            <p:ph idx="1"/>
          </p:nvPr>
        </p:nvSpPr>
        <p:spPr/>
        <p:txBody>
          <a:bodyPr vert="horz" lIns="91440" tIns="45720" rIns="91440" bIns="45720" rtlCol="0" anchor="t">
            <a:normAutofit/>
          </a:bodyPr>
          <a:lstStyle/>
          <a:p>
            <a:r>
              <a:rPr lang="en-GB" dirty="0"/>
              <a:t>Read this article by Shane Meadows 2007:</a:t>
            </a:r>
          </a:p>
          <a:p>
            <a:r>
              <a:rPr lang="en-GB" dirty="0">
                <a:latin typeface="Calibri"/>
                <a:ea typeface="Calibri"/>
                <a:cs typeface="Segoe UI"/>
              </a:rPr>
              <a:t>What drew Shane Meadows to join the skinhead subculture as a teenager, despite its later associations with racism?</a:t>
            </a:r>
            <a:endParaRPr lang="en-GB" dirty="0">
              <a:latin typeface="Calibri"/>
              <a:ea typeface="Calibri"/>
              <a:cs typeface="Calibri"/>
            </a:endParaRPr>
          </a:p>
          <a:p>
            <a:r>
              <a:rPr lang="en-GB" dirty="0">
                <a:latin typeface="Calibri"/>
                <a:ea typeface="Calibri"/>
                <a:cs typeface="Segoe UI"/>
              </a:rPr>
              <a:t>How does Meadows describe the importance of music, fashion, and belonging in his youth—do these factors still influence today’s subcultures?</a:t>
            </a:r>
            <a:endParaRPr lang="en-GB" dirty="0">
              <a:latin typeface="Calibri"/>
              <a:ea typeface="Calibri"/>
              <a:cs typeface="Calibri"/>
            </a:endParaRPr>
          </a:p>
          <a:p>
            <a:r>
              <a:rPr lang="en-GB" dirty="0">
                <a:latin typeface="Calibri"/>
                <a:ea typeface="Calibri"/>
                <a:cs typeface="Segoe UI"/>
              </a:rPr>
              <a:t>Why are belonging and identity particularly important during adolescence, and how do film and Meadows’s reflections capture that?</a:t>
            </a:r>
            <a:endParaRPr lang="en-GB" dirty="0">
              <a:latin typeface="Calibri"/>
              <a:ea typeface="Calibri"/>
              <a:cs typeface="Calibri"/>
            </a:endParaRPr>
          </a:p>
          <a:p>
            <a:endParaRPr lang="en-GB" dirty="0">
              <a:latin typeface="Calibri"/>
              <a:ea typeface="Calibri"/>
              <a:cs typeface="Calibri"/>
            </a:endParaRPr>
          </a:p>
        </p:txBody>
      </p:sp>
    </p:spTree>
    <p:extLst>
      <p:ext uri="{BB962C8B-B14F-4D97-AF65-F5344CB8AC3E}">
        <p14:creationId xmlns:p14="http://schemas.microsoft.com/office/powerpoint/2010/main" val="1244172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6B1C0-1C9C-85A5-6D08-80191795C1CA}"/>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2703B5D5-FE74-8EAD-7182-201135E91861}"/>
              </a:ext>
            </a:extLst>
          </p:cNvPr>
          <p:cNvSpPr>
            <a:spLocks noGrp="1"/>
          </p:cNvSpPr>
          <p:nvPr>
            <p:ph idx="1"/>
          </p:nvPr>
        </p:nvSpPr>
        <p:spPr/>
        <p:txBody>
          <a:bodyPr vert="horz" lIns="91440" tIns="45720" rIns="91440" bIns="45720" rtlCol="0" anchor="t">
            <a:normAutofit/>
          </a:bodyPr>
          <a:lstStyle/>
          <a:p>
            <a:r>
              <a:rPr lang="en-GB"/>
              <a:t>From last week:</a:t>
            </a:r>
            <a:endParaRPr lang="en-US"/>
          </a:p>
          <a:p>
            <a:r>
              <a:rPr lang="en-GB">
                <a:ea typeface="+mn-lt"/>
                <a:cs typeface="+mn-lt"/>
              </a:rPr>
              <a:t>Visit Patricia Gray, Reader in Criminology and Criminal Justice, School of Law, Plymouth University</a:t>
            </a:r>
          </a:p>
          <a:p>
            <a:r>
              <a:rPr lang="en-GB">
                <a:ea typeface="+mn-lt"/>
                <a:cs typeface="+mn-lt"/>
                <a:hlinkClick r:id="rId2"/>
              </a:rPr>
              <a:t>bscn-76-Gray.pdf</a:t>
            </a:r>
          </a:p>
          <a:p>
            <a:r>
              <a:rPr lang="en-GB"/>
              <a:t>Question -</a:t>
            </a:r>
            <a:r>
              <a:rPr lang="en-GB" sz="1800">
                <a:latin typeface="Calibri"/>
                <a:ea typeface="Calibri"/>
                <a:cs typeface="Calibri"/>
              </a:rPr>
              <a:t> </a:t>
            </a:r>
            <a:r>
              <a:rPr lang="en-GB" sz="1800">
                <a:latin typeface="Calibri"/>
                <a:ea typeface="Calibri"/>
                <a:cs typeface="Segoe UI"/>
              </a:rPr>
              <a:t>Identify the challenges facing youth justice discussed in the reading. </a:t>
            </a:r>
          </a:p>
          <a:p>
            <a:r>
              <a:rPr lang="en-GB" sz="1800">
                <a:latin typeface="Calibri"/>
                <a:ea typeface="Calibri"/>
                <a:cs typeface="Segoe UI"/>
              </a:rPr>
              <a:t>Identify why it is a problem for the Youth Justice System</a:t>
            </a:r>
            <a:endParaRPr lang="en-GB" sz="1800">
              <a:latin typeface="Calibri"/>
              <a:ea typeface="Calibri"/>
              <a:cs typeface="Calibri"/>
            </a:endParaRPr>
          </a:p>
          <a:p>
            <a:r>
              <a:rPr lang="en-GB" sz="1800">
                <a:latin typeface="Calibri"/>
                <a:ea typeface="Calibri"/>
                <a:cs typeface="Segoe UI"/>
              </a:rPr>
              <a:t>The reading argues that youth offending is a normal part of growing up and that formal justice involvement can be damaging. -what's your thoughts on that?</a:t>
            </a:r>
          </a:p>
          <a:p>
            <a:r>
              <a:rPr lang="en-GB" sz="1800">
                <a:latin typeface="Calibri"/>
                <a:ea typeface="Calibri"/>
                <a:cs typeface="Segoe UI"/>
              </a:rPr>
              <a:t>The author argues that raising the minimum age of criminal responsibility (MACR) is the most important reform – thoughts / comments on this</a:t>
            </a:r>
            <a:endParaRPr lang="en-GB" sz="1800">
              <a:latin typeface="Calibri"/>
              <a:ea typeface="Calibri"/>
              <a:cs typeface="Calibri"/>
            </a:endParaRPr>
          </a:p>
        </p:txBody>
      </p:sp>
    </p:spTree>
    <p:extLst>
      <p:ext uri="{BB962C8B-B14F-4D97-AF65-F5344CB8AC3E}">
        <p14:creationId xmlns:p14="http://schemas.microsoft.com/office/powerpoint/2010/main" val="177301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A9809C-5898-E13D-C422-CE107540B955}"/>
              </a:ext>
            </a:extLst>
          </p:cNvPr>
          <p:cNvSpPr>
            <a:spLocks noGrp="1"/>
          </p:cNvSpPr>
          <p:nvPr>
            <p:ph type="title"/>
          </p:nvPr>
        </p:nvSpPr>
        <p:spPr>
          <a:xfrm>
            <a:off x="761800" y="762001"/>
            <a:ext cx="5334197" cy="1708242"/>
          </a:xfrm>
        </p:spPr>
        <p:txBody>
          <a:bodyPr anchor="ctr">
            <a:normAutofit/>
          </a:bodyPr>
          <a:lstStyle/>
          <a:p>
            <a:pPr>
              <a:spcBef>
                <a:spcPts val="1000"/>
              </a:spcBef>
            </a:pPr>
            <a:r>
              <a:rPr lang="en-GB" sz="2000">
                <a:latin typeface="Calibri"/>
                <a:ea typeface="Calibri"/>
                <a:cs typeface="Calibri"/>
              </a:rPr>
              <a:t>Who is likely to be labelled 'young offender' in the UK?</a:t>
            </a:r>
            <a:endParaRPr lang="en-US" sz="2000">
              <a:latin typeface="Calibri"/>
              <a:ea typeface="Calibri"/>
              <a:cs typeface="Calibri"/>
            </a:endParaRPr>
          </a:p>
          <a:p>
            <a:endParaRPr lang="en-GB" sz="4000"/>
          </a:p>
        </p:txBody>
      </p:sp>
      <p:sp>
        <p:nvSpPr>
          <p:cNvPr id="3" name="Content Placeholder 2">
            <a:extLst>
              <a:ext uri="{FF2B5EF4-FFF2-40B4-BE49-F238E27FC236}">
                <a16:creationId xmlns:a16="http://schemas.microsoft.com/office/drawing/2014/main" id="{E2F19CE5-EEE5-F4C2-2395-F6B86FDB9EE2}"/>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latin typeface="Calibri"/>
                <a:ea typeface="Calibri"/>
                <a:cs typeface="Segoe UI"/>
              </a:rPr>
              <a:t>age</a:t>
            </a:r>
            <a:endParaRPr lang="en-GB" sz="2000">
              <a:latin typeface="Calibri"/>
              <a:ea typeface="Calibri"/>
              <a:cs typeface="Calibri"/>
            </a:endParaRPr>
          </a:p>
          <a:p>
            <a:r>
              <a:rPr lang="en-GB" sz="2000">
                <a:latin typeface="Calibri"/>
                <a:ea typeface="Calibri"/>
                <a:cs typeface="Segoe UI"/>
              </a:rPr>
              <a:t>gender</a:t>
            </a:r>
            <a:endParaRPr lang="en-GB" sz="2000">
              <a:latin typeface="Calibri"/>
              <a:ea typeface="Calibri"/>
              <a:cs typeface="Calibri"/>
            </a:endParaRPr>
          </a:p>
          <a:p>
            <a:r>
              <a:rPr lang="en-GB" sz="2000">
                <a:latin typeface="Calibri"/>
                <a:ea typeface="Calibri"/>
                <a:cs typeface="Segoe UI"/>
              </a:rPr>
              <a:t>ethnicity</a:t>
            </a:r>
            <a:endParaRPr lang="en-GB" sz="2000">
              <a:latin typeface="Calibri"/>
              <a:ea typeface="Calibri"/>
              <a:cs typeface="Calibri"/>
            </a:endParaRPr>
          </a:p>
          <a:p>
            <a:r>
              <a:rPr lang="en-GB" sz="2000">
                <a:latin typeface="Calibri"/>
                <a:ea typeface="Calibri"/>
                <a:cs typeface="Segoe UI"/>
              </a:rPr>
              <a:t>background</a:t>
            </a:r>
            <a:endParaRPr lang="en-GB" sz="2000">
              <a:latin typeface="Calibri"/>
              <a:ea typeface="Calibri"/>
              <a:cs typeface="Calibri"/>
            </a:endParaRPr>
          </a:p>
          <a:p>
            <a:r>
              <a:rPr lang="en-GB" sz="2000">
                <a:latin typeface="Calibri"/>
                <a:ea typeface="Calibri"/>
                <a:cs typeface="Segoe UI"/>
              </a:rPr>
              <a:t>Then discuss:</a:t>
            </a:r>
            <a:endParaRPr lang="en-GB" sz="2000">
              <a:latin typeface="Calibri"/>
              <a:ea typeface="Calibri"/>
              <a:cs typeface="Calibri"/>
            </a:endParaRPr>
          </a:p>
          <a:p>
            <a:r>
              <a:rPr lang="en-GB" sz="2000">
                <a:latin typeface="Calibri"/>
                <a:ea typeface="Calibri"/>
                <a:cs typeface="Segoe UI"/>
              </a:rPr>
              <a:t>Where do these assumptions come from?</a:t>
            </a:r>
            <a:endParaRPr lang="en-GB" sz="2000">
              <a:latin typeface="Calibri"/>
              <a:ea typeface="Calibri"/>
              <a:cs typeface="Calibri"/>
            </a:endParaRPr>
          </a:p>
          <a:p>
            <a:r>
              <a:rPr lang="en-GB" sz="2000">
                <a:latin typeface="Calibri"/>
                <a:ea typeface="Calibri"/>
                <a:cs typeface="Segoe UI"/>
              </a:rPr>
              <a:t>Media? Personal experience? Statistics?</a:t>
            </a:r>
            <a:endParaRPr lang="en-GB" sz="2000">
              <a:latin typeface="Calibri"/>
              <a:ea typeface="Calibri"/>
              <a:cs typeface="Calibri"/>
            </a:endParaRPr>
          </a:p>
          <a:p>
            <a:endParaRPr lang="en-GB" sz="2000"/>
          </a:p>
        </p:txBody>
      </p:sp>
      <p:pic>
        <p:nvPicPr>
          <p:cNvPr id="5" name="Picture 4" descr="Different coloured question marks">
            <a:extLst>
              <a:ext uri="{FF2B5EF4-FFF2-40B4-BE49-F238E27FC236}">
                <a16:creationId xmlns:a16="http://schemas.microsoft.com/office/drawing/2014/main" id="{35578775-1AF3-B44C-D25A-7FE619D9EAC6}"/>
              </a:ext>
            </a:extLst>
          </p:cNvPr>
          <p:cNvPicPr>
            <a:picLocks noChangeAspect="1"/>
          </p:cNvPicPr>
          <p:nvPr/>
        </p:nvPicPr>
        <p:blipFill>
          <a:blip r:embed="rId2"/>
          <a:srcRect l="27591" r="28730" b="7"/>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33057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DBB01-B3C9-8A6C-E4FB-9EB3E76BDB68}"/>
              </a:ext>
            </a:extLst>
          </p:cNvPr>
          <p:cNvSpPr>
            <a:spLocks noGrp="1"/>
          </p:cNvSpPr>
          <p:nvPr>
            <p:ph type="title"/>
          </p:nvPr>
        </p:nvSpPr>
        <p:spPr/>
        <p:txBody>
          <a:bodyPr/>
          <a:lstStyle/>
          <a:p>
            <a:endParaRPr lang="en-US"/>
          </a:p>
        </p:txBody>
      </p:sp>
      <p:pic>
        <p:nvPicPr>
          <p:cNvPr id="4" name="Content Placeholder 3" descr="A person holding a knife&#10;&#10;AI-generated content may be incorrect.">
            <a:extLst>
              <a:ext uri="{FF2B5EF4-FFF2-40B4-BE49-F238E27FC236}">
                <a16:creationId xmlns:a16="http://schemas.microsoft.com/office/drawing/2014/main" id="{D344F5B2-1AC4-89A2-4B88-B19CBB1D10AC}"/>
              </a:ext>
            </a:extLst>
          </p:cNvPr>
          <p:cNvPicPr>
            <a:picLocks noGrp="1" noChangeAspect="1"/>
          </p:cNvPicPr>
          <p:nvPr>
            <p:ph idx="1"/>
          </p:nvPr>
        </p:nvPicPr>
        <p:blipFill>
          <a:blip r:embed="rId3"/>
          <a:stretch>
            <a:fillRect/>
          </a:stretch>
        </p:blipFill>
        <p:spPr>
          <a:xfrm>
            <a:off x="6605297" y="1879867"/>
            <a:ext cx="1700632" cy="1253559"/>
          </a:xfrm>
        </p:spPr>
      </p:pic>
      <p:pic>
        <p:nvPicPr>
          <p:cNvPr id="5" name="Picture 4" descr="A group of people posing for a picture&#10;&#10;AI-generated content may be incorrect.">
            <a:extLst>
              <a:ext uri="{FF2B5EF4-FFF2-40B4-BE49-F238E27FC236}">
                <a16:creationId xmlns:a16="http://schemas.microsoft.com/office/drawing/2014/main" id="{BC9A7917-8667-F8A0-FD62-72D104711658}"/>
              </a:ext>
            </a:extLst>
          </p:cNvPr>
          <p:cNvPicPr>
            <a:picLocks noChangeAspect="1"/>
          </p:cNvPicPr>
          <p:nvPr/>
        </p:nvPicPr>
        <p:blipFill>
          <a:blip r:embed="rId4"/>
          <a:stretch>
            <a:fillRect/>
          </a:stretch>
        </p:blipFill>
        <p:spPr>
          <a:xfrm>
            <a:off x="3649851" y="2139216"/>
            <a:ext cx="2199037" cy="1390844"/>
          </a:xfrm>
          <a:prstGeom prst="rect">
            <a:avLst/>
          </a:prstGeom>
        </p:spPr>
      </p:pic>
      <p:pic>
        <p:nvPicPr>
          <p:cNvPr id="6" name="Picture 5" descr="A group of people posing for a photo&#10;&#10;AI-generated content may be incorrect.">
            <a:extLst>
              <a:ext uri="{FF2B5EF4-FFF2-40B4-BE49-F238E27FC236}">
                <a16:creationId xmlns:a16="http://schemas.microsoft.com/office/drawing/2014/main" id="{C1F9AFED-3AF2-3858-AF44-9F8E5D003840}"/>
              </a:ext>
            </a:extLst>
          </p:cNvPr>
          <p:cNvPicPr>
            <a:picLocks noChangeAspect="1"/>
          </p:cNvPicPr>
          <p:nvPr/>
        </p:nvPicPr>
        <p:blipFill>
          <a:blip r:embed="rId5"/>
          <a:stretch>
            <a:fillRect/>
          </a:stretch>
        </p:blipFill>
        <p:spPr>
          <a:xfrm>
            <a:off x="9006785" y="2803525"/>
            <a:ext cx="2419350" cy="1143000"/>
          </a:xfrm>
          <a:prstGeom prst="rect">
            <a:avLst/>
          </a:prstGeom>
        </p:spPr>
      </p:pic>
      <p:pic>
        <p:nvPicPr>
          <p:cNvPr id="7" name="Picture 6" descr="A group of people in military uniforms pulling a rope&#10;&#10;AI-generated content may be incorrect.">
            <a:extLst>
              <a:ext uri="{FF2B5EF4-FFF2-40B4-BE49-F238E27FC236}">
                <a16:creationId xmlns:a16="http://schemas.microsoft.com/office/drawing/2014/main" id="{F46D119A-6233-7423-7FA7-AF1D14A35820}"/>
              </a:ext>
            </a:extLst>
          </p:cNvPr>
          <p:cNvPicPr>
            <a:picLocks noChangeAspect="1"/>
          </p:cNvPicPr>
          <p:nvPr/>
        </p:nvPicPr>
        <p:blipFill>
          <a:blip r:embed="rId6"/>
          <a:stretch>
            <a:fillRect/>
          </a:stretch>
        </p:blipFill>
        <p:spPr>
          <a:xfrm>
            <a:off x="2813056" y="5226170"/>
            <a:ext cx="2638425" cy="1371600"/>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139AC12A-D75B-D5C4-F654-AA4DC0F2E2A4}"/>
              </a:ext>
            </a:extLst>
          </p:cNvPr>
          <p:cNvPicPr>
            <a:picLocks noChangeAspect="1"/>
          </p:cNvPicPr>
          <p:nvPr/>
        </p:nvPicPr>
        <p:blipFill>
          <a:blip r:embed="rId7"/>
          <a:stretch>
            <a:fillRect/>
          </a:stretch>
        </p:blipFill>
        <p:spPr>
          <a:xfrm>
            <a:off x="397804" y="2382919"/>
            <a:ext cx="2787412" cy="1409700"/>
          </a:xfrm>
          <a:prstGeom prst="rect">
            <a:avLst/>
          </a:prstGeom>
        </p:spPr>
      </p:pic>
      <p:pic>
        <p:nvPicPr>
          <p:cNvPr id="9" name="Picture 8" descr="A person with a mustache and a mustache on a red background&#10;&#10;AI-generated content may be incorrect.">
            <a:extLst>
              <a:ext uri="{FF2B5EF4-FFF2-40B4-BE49-F238E27FC236}">
                <a16:creationId xmlns:a16="http://schemas.microsoft.com/office/drawing/2014/main" id="{C3D9AF5C-5E9F-E40F-0AD5-8EB2AD2A578D}"/>
              </a:ext>
            </a:extLst>
          </p:cNvPr>
          <p:cNvPicPr>
            <a:picLocks noChangeAspect="1"/>
          </p:cNvPicPr>
          <p:nvPr/>
        </p:nvPicPr>
        <p:blipFill>
          <a:blip r:embed="rId8"/>
          <a:stretch>
            <a:fillRect/>
          </a:stretch>
        </p:blipFill>
        <p:spPr>
          <a:xfrm>
            <a:off x="221591" y="4330700"/>
            <a:ext cx="2381250" cy="2162175"/>
          </a:xfrm>
          <a:prstGeom prst="rect">
            <a:avLst/>
          </a:prstGeom>
        </p:spPr>
      </p:pic>
      <p:pic>
        <p:nvPicPr>
          <p:cNvPr id="10" name="Picture 9" descr="A group of young men posing for a photo&#10;&#10;AI-generated content may be incorrect.">
            <a:extLst>
              <a:ext uri="{FF2B5EF4-FFF2-40B4-BE49-F238E27FC236}">
                <a16:creationId xmlns:a16="http://schemas.microsoft.com/office/drawing/2014/main" id="{C80CA082-702A-E602-3DCF-2E49224FCBB2}"/>
              </a:ext>
            </a:extLst>
          </p:cNvPr>
          <p:cNvPicPr>
            <a:picLocks noChangeAspect="1"/>
          </p:cNvPicPr>
          <p:nvPr/>
        </p:nvPicPr>
        <p:blipFill>
          <a:blip r:embed="rId9"/>
          <a:stretch>
            <a:fillRect/>
          </a:stretch>
        </p:blipFill>
        <p:spPr>
          <a:xfrm>
            <a:off x="7890474" y="3997445"/>
            <a:ext cx="3714750" cy="2457450"/>
          </a:xfrm>
          <a:prstGeom prst="rect">
            <a:avLst/>
          </a:prstGeom>
        </p:spPr>
      </p:pic>
      <p:pic>
        <p:nvPicPr>
          <p:cNvPr id="11" name="Picture 10" descr="A group of men with spiked hair&#10;&#10;AI-generated content may be incorrect.">
            <a:extLst>
              <a:ext uri="{FF2B5EF4-FFF2-40B4-BE49-F238E27FC236}">
                <a16:creationId xmlns:a16="http://schemas.microsoft.com/office/drawing/2014/main" id="{9BBA6797-9EB9-D7C3-991D-F97B919FC997}"/>
              </a:ext>
            </a:extLst>
          </p:cNvPr>
          <p:cNvPicPr>
            <a:picLocks noChangeAspect="1"/>
          </p:cNvPicPr>
          <p:nvPr/>
        </p:nvPicPr>
        <p:blipFill>
          <a:blip r:embed="rId10"/>
          <a:stretch>
            <a:fillRect/>
          </a:stretch>
        </p:blipFill>
        <p:spPr>
          <a:xfrm>
            <a:off x="734132" y="357847"/>
            <a:ext cx="3866295" cy="1371002"/>
          </a:xfrm>
          <a:prstGeom prst="rect">
            <a:avLst/>
          </a:prstGeom>
        </p:spPr>
      </p:pic>
      <p:pic>
        <p:nvPicPr>
          <p:cNvPr id="14" name="Picture 13">
            <a:extLst>
              <a:ext uri="{FF2B5EF4-FFF2-40B4-BE49-F238E27FC236}">
                <a16:creationId xmlns:a16="http://schemas.microsoft.com/office/drawing/2014/main" id="{737ABB91-7E81-037A-4AA3-F0A1D56D2A32}"/>
              </a:ext>
            </a:extLst>
          </p:cNvPr>
          <p:cNvPicPr>
            <a:picLocks noChangeAspect="1"/>
          </p:cNvPicPr>
          <p:nvPr/>
        </p:nvPicPr>
        <p:blipFill>
          <a:blip r:embed="rId11"/>
          <a:stretch>
            <a:fillRect/>
          </a:stretch>
        </p:blipFill>
        <p:spPr>
          <a:xfrm>
            <a:off x="4601642" y="3720007"/>
            <a:ext cx="2787412" cy="1390844"/>
          </a:xfrm>
          <a:prstGeom prst="rect">
            <a:avLst/>
          </a:prstGeom>
        </p:spPr>
      </p:pic>
      <p:pic>
        <p:nvPicPr>
          <p:cNvPr id="3" name="Picture 2" descr="Two men standing next to each other&#10;&#10;AI-generated content may be incorrect.">
            <a:extLst>
              <a:ext uri="{FF2B5EF4-FFF2-40B4-BE49-F238E27FC236}">
                <a16:creationId xmlns:a16="http://schemas.microsoft.com/office/drawing/2014/main" id="{B9D1E552-0B91-9F15-84C3-A61A086704ED}"/>
              </a:ext>
            </a:extLst>
          </p:cNvPr>
          <p:cNvPicPr>
            <a:picLocks noChangeAspect="1"/>
          </p:cNvPicPr>
          <p:nvPr/>
        </p:nvPicPr>
        <p:blipFill>
          <a:blip r:embed="rId12"/>
          <a:stretch>
            <a:fillRect/>
          </a:stretch>
        </p:blipFill>
        <p:spPr>
          <a:xfrm>
            <a:off x="8560550" y="500782"/>
            <a:ext cx="2619015" cy="1514475"/>
          </a:xfrm>
          <a:prstGeom prst="rect">
            <a:avLst/>
          </a:prstGeom>
        </p:spPr>
      </p:pic>
    </p:spTree>
    <p:extLst>
      <p:ext uri="{BB962C8B-B14F-4D97-AF65-F5344CB8AC3E}">
        <p14:creationId xmlns:p14="http://schemas.microsoft.com/office/powerpoint/2010/main" val="2550002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353B7-9A82-97C6-A005-7F51EC2F6D3A}"/>
              </a:ext>
            </a:extLst>
          </p:cNvPr>
          <p:cNvSpPr>
            <a:spLocks noGrp="1"/>
          </p:cNvSpPr>
          <p:nvPr>
            <p:ph type="title"/>
          </p:nvPr>
        </p:nvSpPr>
        <p:spPr>
          <a:xfrm>
            <a:off x="838200" y="552741"/>
            <a:ext cx="3999971" cy="1690798"/>
          </a:xfrm>
        </p:spPr>
        <p:txBody>
          <a:bodyPr vert="horz" lIns="91440" tIns="45720" rIns="91440" bIns="45720" rtlCol="0" anchor="ctr">
            <a:normAutofit/>
          </a:bodyPr>
          <a:lstStyle/>
          <a:p>
            <a:r>
              <a:rPr lang="en-US" sz="1600" kern="1200">
                <a:solidFill>
                  <a:schemeClr val="tx1"/>
                </a:solidFill>
                <a:highlight>
                  <a:srgbClr val="F6F6F6"/>
                </a:highlight>
                <a:latin typeface="+mj-lt"/>
                <a:ea typeface="+mj-ea"/>
                <a:cs typeface="+mj-cs"/>
              </a:rPr>
              <a:t>Scarlett Jenkinson and Eddie Ratcliffe killed Brianna Ghey in 2024</a:t>
            </a:r>
            <a:br>
              <a:rPr lang="en-US" sz="1600" kern="1200">
                <a:solidFill>
                  <a:schemeClr val="tx1"/>
                </a:solidFill>
                <a:highlight>
                  <a:srgbClr val="F6F6F6"/>
                </a:highlight>
                <a:latin typeface="+mj-lt"/>
                <a:ea typeface="+mj-ea"/>
                <a:cs typeface="+mj-cs"/>
              </a:rPr>
            </a:br>
            <a:r>
              <a:rPr lang="en-US" sz="1600" kern="1200">
                <a:solidFill>
                  <a:schemeClr val="tx1"/>
                </a:solidFill>
                <a:highlight>
                  <a:srgbClr val="F6F6F6"/>
                </a:highlight>
                <a:latin typeface="+mj-lt"/>
                <a:ea typeface="+mj-ea"/>
                <a:cs typeface="+mj-cs"/>
              </a:rPr>
              <a:t>Southport killer Axel Rudakubana</a:t>
            </a:r>
            <a:br>
              <a:rPr lang="en-US" sz="1600" kern="1200">
                <a:solidFill>
                  <a:schemeClr val="tx1"/>
                </a:solidFill>
                <a:highlight>
                  <a:srgbClr val="F6F6F6"/>
                </a:highlight>
                <a:latin typeface="+mj-lt"/>
                <a:ea typeface="+mj-ea"/>
                <a:cs typeface="+mj-cs"/>
              </a:rPr>
            </a:br>
            <a:r>
              <a:rPr lang="en-US" sz="1600" kern="1200">
                <a:solidFill>
                  <a:schemeClr val="tx1"/>
                </a:solidFill>
                <a:highlight>
                  <a:srgbClr val="FFFFFF"/>
                </a:highlight>
                <a:latin typeface="+mj-lt"/>
                <a:ea typeface="+mj-ea"/>
                <a:cs typeface="+mj-cs"/>
              </a:rPr>
              <a:t>Robert Thompson and Jon Venables, abducted, tortured, and murdered a two-year-old boy, James Patrick Bulger 1993</a:t>
            </a:r>
            <a:endParaRPr lang="en-US" sz="1600" kern="1200">
              <a:solidFill>
                <a:schemeClr val="tx1"/>
              </a:solidFill>
              <a:latin typeface="+mj-lt"/>
              <a:ea typeface="+mj-ea"/>
              <a:cs typeface="+mj-cs"/>
            </a:endParaRPr>
          </a:p>
        </p:txBody>
      </p:sp>
      <p:sp>
        <p:nvSpPr>
          <p:cNvPr id="7" name="TextBox 6">
            <a:extLst>
              <a:ext uri="{FF2B5EF4-FFF2-40B4-BE49-F238E27FC236}">
                <a16:creationId xmlns:a16="http://schemas.microsoft.com/office/drawing/2014/main" id="{0E49A856-5C9A-76F1-03AA-512964685C37}"/>
              </a:ext>
            </a:extLst>
          </p:cNvPr>
          <p:cNvSpPr txBox="1"/>
          <p:nvPr/>
        </p:nvSpPr>
        <p:spPr>
          <a:xfrm>
            <a:off x="838200" y="2400475"/>
            <a:ext cx="3999971" cy="372182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Calibri"/>
                <a:ea typeface="Calibri"/>
                <a:cs typeface="Calibri"/>
              </a:rPr>
              <a:t>William Lindsay died by suicide in HMP &amp; YOI Polmont in October 2018 after being remanded for walking into a Glasgow police station with a knife</a:t>
            </a:r>
          </a:p>
          <a:p>
            <a:pPr indent="-228600">
              <a:lnSpc>
                <a:spcPct val="90000"/>
              </a:lnSpc>
              <a:spcAft>
                <a:spcPts val="600"/>
              </a:spcAft>
              <a:buFont typeface="Arial" panose="020B0604020202020204" pitchFamily="34" charset="0"/>
              <a:buChar char="•"/>
            </a:pPr>
            <a:endParaRPr lang="en-US" sz="2000">
              <a:latin typeface="Calibri"/>
              <a:ea typeface="Calibri"/>
              <a:cs typeface="Calibri"/>
            </a:endParaRPr>
          </a:p>
          <a:p>
            <a:pPr>
              <a:buFont typeface="Arial" panose="020B0604020202020204" pitchFamily="34" charset="0"/>
              <a:buChar char="•"/>
            </a:pPr>
            <a:r>
              <a:rPr lang="en-US" sz="2000">
                <a:highlight>
                  <a:srgbClr val="FEFEFE"/>
                </a:highlight>
                <a:latin typeface="Calibri"/>
                <a:ea typeface="+mn-lt"/>
                <a:cs typeface="+mn-lt"/>
              </a:rPr>
              <a:t>Nicholas Prosper, 19 killed his family and planned a school shooting 2024 will serve a minimum of 49 years in prison.</a:t>
            </a:r>
            <a:endParaRPr lang="en-US" sz="2000">
              <a:latin typeface="Calibri"/>
              <a:ea typeface="Calibri"/>
              <a:cs typeface="Calibri"/>
            </a:endParaRPr>
          </a:p>
          <a:p>
            <a:pPr>
              <a:buFont typeface="Arial" panose="020B0604020202020204" pitchFamily="34" charset="0"/>
              <a:buChar char="•"/>
            </a:pPr>
            <a:endParaRPr lang="en-US">
              <a:latin typeface="Calibri"/>
              <a:ea typeface="Calibri"/>
              <a:cs typeface="Calibri"/>
            </a:endParaRPr>
          </a:p>
        </p:txBody>
      </p:sp>
      <p:pic>
        <p:nvPicPr>
          <p:cNvPr id="6" name="Picture 5" descr="A close up of a child&#10;&#10;AI-generated content may be incorrect.">
            <a:extLst>
              <a:ext uri="{FF2B5EF4-FFF2-40B4-BE49-F238E27FC236}">
                <a16:creationId xmlns:a16="http://schemas.microsoft.com/office/drawing/2014/main" id="{9648A452-A704-FDBE-A221-A773A5EB8C89}"/>
              </a:ext>
            </a:extLst>
          </p:cNvPr>
          <p:cNvPicPr>
            <a:picLocks noChangeAspect="1"/>
          </p:cNvPicPr>
          <p:nvPr/>
        </p:nvPicPr>
        <p:blipFill>
          <a:blip r:embed="rId3"/>
          <a:stretch>
            <a:fillRect/>
          </a:stretch>
        </p:blipFill>
        <p:spPr>
          <a:xfrm>
            <a:off x="5195933" y="1961383"/>
            <a:ext cx="3325118" cy="1941868"/>
          </a:xfrm>
          <a:prstGeom prst="rect">
            <a:avLst/>
          </a:prstGeom>
        </p:spPr>
      </p:pic>
      <p:pic>
        <p:nvPicPr>
          <p:cNvPr id="5" name="Picture 4" descr="A person and person with long hair&#10;&#10;AI-generated content may be incorrect.">
            <a:extLst>
              <a:ext uri="{FF2B5EF4-FFF2-40B4-BE49-F238E27FC236}">
                <a16:creationId xmlns:a16="http://schemas.microsoft.com/office/drawing/2014/main" id="{1EE44494-C284-8B4E-022C-7C3238DA135D}"/>
              </a:ext>
            </a:extLst>
          </p:cNvPr>
          <p:cNvPicPr>
            <a:picLocks noChangeAspect="1"/>
          </p:cNvPicPr>
          <p:nvPr/>
        </p:nvPicPr>
        <p:blipFill>
          <a:blip r:embed="rId4"/>
          <a:stretch>
            <a:fillRect/>
          </a:stretch>
        </p:blipFill>
        <p:spPr>
          <a:xfrm>
            <a:off x="8672469" y="1995023"/>
            <a:ext cx="3325118" cy="1908229"/>
          </a:xfrm>
          <a:prstGeom prst="rect">
            <a:avLst/>
          </a:prstGeom>
        </p:spPr>
      </p:pic>
      <p:pic>
        <p:nvPicPr>
          <p:cNvPr id="4" name="Content Placeholder 3" descr="A child with red hair and freckles&#10;&#10;AI-generated content may be incorrect.">
            <a:extLst>
              <a:ext uri="{FF2B5EF4-FFF2-40B4-BE49-F238E27FC236}">
                <a16:creationId xmlns:a16="http://schemas.microsoft.com/office/drawing/2014/main" id="{B236591F-7C9A-786B-D661-CC830796B8A7}"/>
              </a:ext>
            </a:extLst>
          </p:cNvPr>
          <p:cNvPicPr>
            <a:picLocks noGrp="1" noChangeAspect="1"/>
          </p:cNvPicPr>
          <p:nvPr>
            <p:ph idx="1"/>
          </p:nvPr>
        </p:nvPicPr>
        <p:blipFill>
          <a:blip r:embed="rId5"/>
          <a:stretch>
            <a:fillRect/>
          </a:stretch>
        </p:blipFill>
        <p:spPr>
          <a:xfrm>
            <a:off x="5429296" y="4063564"/>
            <a:ext cx="1677034" cy="2227974"/>
          </a:xfrm>
          <a:prstGeom prst="rect">
            <a:avLst/>
          </a:prstGeom>
        </p:spPr>
      </p:pic>
      <p:pic>
        <p:nvPicPr>
          <p:cNvPr id="8" name="Picture 7" descr="A person with curly hair&#10;&#10;AI-generated content may be incorrect.">
            <a:extLst>
              <a:ext uri="{FF2B5EF4-FFF2-40B4-BE49-F238E27FC236}">
                <a16:creationId xmlns:a16="http://schemas.microsoft.com/office/drawing/2014/main" id="{222F50E5-F1F7-BC87-D0F6-D7A057F4AD92}"/>
              </a:ext>
            </a:extLst>
          </p:cNvPr>
          <p:cNvPicPr>
            <a:picLocks noChangeAspect="1"/>
          </p:cNvPicPr>
          <p:nvPr/>
        </p:nvPicPr>
        <p:blipFill>
          <a:blip r:embed="rId6"/>
          <a:stretch>
            <a:fillRect/>
          </a:stretch>
        </p:blipFill>
        <p:spPr>
          <a:xfrm>
            <a:off x="8297825" y="4061443"/>
            <a:ext cx="1734530" cy="2227974"/>
          </a:xfrm>
          <a:prstGeom prst="rect">
            <a:avLst/>
          </a:prstGeom>
        </p:spPr>
      </p:pic>
      <p:pic>
        <p:nvPicPr>
          <p:cNvPr id="9" name="Picture 8" descr="A close-up of a child&#10;&#10;AI-generated content may be incorrect.">
            <a:extLst>
              <a:ext uri="{FF2B5EF4-FFF2-40B4-BE49-F238E27FC236}">
                <a16:creationId xmlns:a16="http://schemas.microsoft.com/office/drawing/2014/main" id="{B20D8CD3-3325-C7B2-BD14-E5B04A4FFCE1}"/>
              </a:ext>
            </a:extLst>
          </p:cNvPr>
          <p:cNvPicPr>
            <a:picLocks noChangeAspect="1"/>
          </p:cNvPicPr>
          <p:nvPr/>
        </p:nvPicPr>
        <p:blipFill>
          <a:blip r:embed="rId7"/>
          <a:stretch>
            <a:fillRect/>
          </a:stretch>
        </p:blipFill>
        <p:spPr>
          <a:xfrm>
            <a:off x="10036990" y="4059309"/>
            <a:ext cx="1768773" cy="2227974"/>
          </a:xfrm>
          <a:prstGeom prst="rect">
            <a:avLst/>
          </a:prstGeom>
        </p:spPr>
      </p:pic>
      <p:pic>
        <p:nvPicPr>
          <p:cNvPr id="11" name="Picture 10" descr="A person wearing glasses and a hat&#10;&#10;AI-generated content may be incorrect.">
            <a:extLst>
              <a:ext uri="{FF2B5EF4-FFF2-40B4-BE49-F238E27FC236}">
                <a16:creationId xmlns:a16="http://schemas.microsoft.com/office/drawing/2014/main" id="{FA85E1BB-A811-C67E-C2EB-B137E554CE79}"/>
              </a:ext>
            </a:extLst>
          </p:cNvPr>
          <p:cNvPicPr>
            <a:picLocks noChangeAspect="1"/>
          </p:cNvPicPr>
          <p:nvPr/>
        </p:nvPicPr>
        <p:blipFill>
          <a:blip r:embed="rId8"/>
          <a:stretch>
            <a:fillRect/>
          </a:stretch>
        </p:blipFill>
        <p:spPr>
          <a:xfrm>
            <a:off x="9653498" y="170192"/>
            <a:ext cx="2000250" cy="1543050"/>
          </a:xfrm>
          <a:prstGeom prst="rect">
            <a:avLst/>
          </a:prstGeom>
        </p:spPr>
      </p:pic>
    </p:spTree>
    <p:extLst>
      <p:ext uri="{BB962C8B-B14F-4D97-AF65-F5344CB8AC3E}">
        <p14:creationId xmlns:p14="http://schemas.microsoft.com/office/powerpoint/2010/main" val="1678616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F39A1-4D04-8AB4-F866-CC1B16EBA577}"/>
              </a:ext>
            </a:extLst>
          </p:cNvPr>
          <p:cNvSpPr>
            <a:spLocks noGrp="1"/>
          </p:cNvSpPr>
          <p:nvPr>
            <p:ph type="title"/>
          </p:nvPr>
        </p:nvSpPr>
        <p:spPr>
          <a:xfrm>
            <a:off x="1043631" y="809898"/>
            <a:ext cx="9942716" cy="1554480"/>
          </a:xfrm>
        </p:spPr>
        <p:txBody>
          <a:bodyPr anchor="ctr">
            <a:normAutofit/>
          </a:bodyPr>
          <a:lstStyle/>
          <a:p>
            <a:r>
              <a:rPr lang="en-GB" sz="4800"/>
              <a:t>Task</a:t>
            </a:r>
          </a:p>
        </p:txBody>
      </p:sp>
      <p:sp>
        <p:nvSpPr>
          <p:cNvPr id="3" name="Content Placeholder 2">
            <a:extLst>
              <a:ext uri="{FF2B5EF4-FFF2-40B4-BE49-F238E27FC236}">
                <a16:creationId xmlns:a16="http://schemas.microsoft.com/office/drawing/2014/main" id="{4AB855B5-4FF2-73AA-A984-2E823786F6A8}"/>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t>Research UK young offenders – any crime</a:t>
            </a:r>
          </a:p>
          <a:p>
            <a:r>
              <a:rPr lang="en-GB" sz="2400"/>
              <a:t>Can you find ethnicity of that young person</a:t>
            </a:r>
          </a:p>
          <a:p>
            <a:r>
              <a:rPr lang="en-GB" sz="2400"/>
              <a:t>Can you find the social status background of that young person?</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43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B2AE301-8298-47C2-81FA-781BA50D9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2" name="Group 11">
              <a:extLst>
                <a:ext uri="{FF2B5EF4-FFF2-40B4-BE49-F238E27FC236}">
                  <a16:creationId xmlns:a16="http://schemas.microsoft.com/office/drawing/2014/main" id="{68DBE596-692C-4777-8933-9D5BB8533B3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6" name="Freeform: Shape 15">
                <a:extLst>
                  <a:ext uri="{FF2B5EF4-FFF2-40B4-BE49-F238E27FC236}">
                    <a16:creationId xmlns:a16="http://schemas.microsoft.com/office/drawing/2014/main" id="{9C38783D-8606-4709-8C6F-69DE0EF81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65A2D8C-561A-4347-88E9-4D84CF7CA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77CB8EFE-31DC-44A2-A07E-FD84E8DA3E2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4" name="Freeform: Shape 13">
                <a:extLst>
                  <a:ext uri="{FF2B5EF4-FFF2-40B4-BE49-F238E27FC236}">
                    <a16:creationId xmlns:a16="http://schemas.microsoft.com/office/drawing/2014/main" id="{B6473FEC-46FF-4C7E-85BA-344E0365C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C875950-A52D-453F-A602-3E58AD414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E310ED0C-3909-55AF-7786-91336E6BFE1A}"/>
              </a:ext>
            </a:extLst>
          </p:cNvPr>
          <p:cNvSpPr>
            <a:spLocks noGrp="1"/>
          </p:cNvSpPr>
          <p:nvPr>
            <p:ph type="ctrTitle"/>
          </p:nvPr>
        </p:nvSpPr>
        <p:spPr>
          <a:xfrm>
            <a:off x="6099175" y="1354819"/>
            <a:ext cx="5240881" cy="2411014"/>
          </a:xfrm>
        </p:spPr>
        <p:txBody>
          <a:bodyPr>
            <a:normAutofit/>
          </a:bodyPr>
          <a:lstStyle/>
          <a:p>
            <a:pPr algn="l"/>
            <a:r>
              <a:rPr lang="en-GB" sz="7200">
                <a:solidFill>
                  <a:schemeClr val="bg1"/>
                </a:solidFill>
              </a:rPr>
              <a:t>CLASS</a:t>
            </a:r>
          </a:p>
        </p:txBody>
      </p:sp>
      <p:sp>
        <p:nvSpPr>
          <p:cNvPr id="3" name="Subtitle 2">
            <a:extLst>
              <a:ext uri="{FF2B5EF4-FFF2-40B4-BE49-F238E27FC236}">
                <a16:creationId xmlns:a16="http://schemas.microsoft.com/office/drawing/2014/main" id="{2F2A4DE5-BB73-3031-14C3-548977A07DDE}"/>
              </a:ext>
            </a:extLst>
          </p:cNvPr>
          <p:cNvSpPr>
            <a:spLocks noGrp="1"/>
          </p:cNvSpPr>
          <p:nvPr>
            <p:ph type="subTitle" idx="1"/>
          </p:nvPr>
        </p:nvSpPr>
        <p:spPr>
          <a:xfrm>
            <a:off x="6096000" y="4146832"/>
            <a:ext cx="3497263" cy="1012778"/>
          </a:xfrm>
        </p:spPr>
        <p:txBody>
          <a:bodyPr>
            <a:normAutofit/>
          </a:bodyPr>
          <a:lstStyle/>
          <a:p>
            <a:pPr algn="l"/>
            <a:endParaRPr lang="en-GB">
              <a:solidFill>
                <a:schemeClr val="bg1"/>
              </a:solidFill>
            </a:endParaRPr>
          </a:p>
        </p:txBody>
      </p:sp>
      <p:pic>
        <p:nvPicPr>
          <p:cNvPr id="4" name="Picture 3" descr="A keyboard with a red sign&#10;&#10;AI-generated content may be incorrect.">
            <a:extLst>
              <a:ext uri="{FF2B5EF4-FFF2-40B4-BE49-F238E27FC236}">
                <a16:creationId xmlns:a16="http://schemas.microsoft.com/office/drawing/2014/main" id="{089A05B5-48A6-D7B2-32D7-23203B1A4DA0}"/>
              </a:ext>
            </a:extLst>
          </p:cNvPr>
          <p:cNvPicPr>
            <a:picLocks noChangeAspect="1"/>
          </p:cNvPicPr>
          <p:nvPr/>
        </p:nvPicPr>
        <p:blipFill>
          <a:blip r:embed="rId3"/>
          <a:stretch>
            <a:fillRect/>
          </a:stretch>
        </p:blipFill>
        <p:spPr>
          <a:xfrm>
            <a:off x="835024" y="1495726"/>
            <a:ext cx="4397376" cy="3155179"/>
          </a:xfrm>
          <a:prstGeom prst="rect">
            <a:avLst/>
          </a:prstGeom>
        </p:spPr>
      </p:pic>
    </p:spTree>
    <p:extLst>
      <p:ext uri="{BB962C8B-B14F-4D97-AF65-F5344CB8AC3E}">
        <p14:creationId xmlns:p14="http://schemas.microsoft.com/office/powerpoint/2010/main" val="2012441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483DF-2A40-AB84-B09A-7DFDEF81B727}"/>
              </a:ext>
            </a:extLst>
          </p:cNvPr>
          <p:cNvSpPr>
            <a:spLocks noGrp="1"/>
          </p:cNvSpPr>
          <p:nvPr>
            <p:ph type="title"/>
          </p:nvPr>
        </p:nvSpPr>
        <p:spPr>
          <a:xfrm>
            <a:off x="838200" y="365125"/>
            <a:ext cx="10515600" cy="764847"/>
          </a:xfrm>
        </p:spPr>
        <p:txBody>
          <a:bodyPr/>
          <a:lstStyle/>
          <a:p>
            <a:r>
              <a:rPr lang="en-GB"/>
              <a:t>Class</a:t>
            </a:r>
          </a:p>
        </p:txBody>
      </p:sp>
      <p:sp>
        <p:nvSpPr>
          <p:cNvPr id="3" name="Content Placeholder 2">
            <a:extLst>
              <a:ext uri="{FF2B5EF4-FFF2-40B4-BE49-F238E27FC236}">
                <a16:creationId xmlns:a16="http://schemas.microsoft.com/office/drawing/2014/main" id="{597D7CB8-F09F-8ACD-40FB-A13E25B57AAA}"/>
              </a:ext>
            </a:extLst>
          </p:cNvPr>
          <p:cNvSpPr>
            <a:spLocks noGrp="1"/>
          </p:cNvSpPr>
          <p:nvPr>
            <p:ph idx="1"/>
          </p:nvPr>
        </p:nvSpPr>
        <p:spPr>
          <a:xfrm>
            <a:off x="838200" y="1236154"/>
            <a:ext cx="10515600" cy="4940809"/>
          </a:xfrm>
        </p:spPr>
        <p:txBody>
          <a:bodyPr vert="horz" lIns="91440" tIns="45720" rIns="91440" bIns="45720" rtlCol="0" anchor="t">
            <a:normAutofit/>
          </a:bodyPr>
          <a:lstStyle/>
          <a:p>
            <a:r>
              <a:rPr lang="en-GB"/>
              <a:t>Social Hierarchy</a:t>
            </a:r>
          </a:p>
          <a:p>
            <a:r>
              <a:rPr lang="en-GB"/>
              <a:t>Factors such as wealth, education, occupation</a:t>
            </a:r>
          </a:p>
          <a:p>
            <a:r>
              <a:rPr lang="en-GB"/>
              <a:t>Traditional class – Upper, Middle and Lower</a:t>
            </a:r>
          </a:p>
          <a:p>
            <a:r>
              <a:rPr lang="en-GB"/>
              <a:t>Class today more linked to income, wealth and access to resources</a:t>
            </a:r>
          </a:p>
          <a:p>
            <a:r>
              <a:rPr lang="en-GB"/>
              <a:t>Property, ownership and investment</a:t>
            </a:r>
          </a:p>
          <a:p>
            <a:r>
              <a:rPr lang="en-GB"/>
              <a:t>Comfortable lifestyles</a:t>
            </a:r>
          </a:p>
          <a:p>
            <a:r>
              <a:rPr lang="en-GB"/>
              <a:t>Struggles with living costs</a:t>
            </a:r>
          </a:p>
          <a:p>
            <a:r>
              <a:rPr lang="en-GB"/>
              <a:t>Class = health, quality of life, access to opportunities, access to healthcare, education and housing</a:t>
            </a:r>
          </a:p>
        </p:txBody>
      </p:sp>
    </p:spTree>
    <p:extLst>
      <p:ext uri="{BB962C8B-B14F-4D97-AF65-F5344CB8AC3E}">
        <p14:creationId xmlns:p14="http://schemas.microsoft.com/office/powerpoint/2010/main" val="735370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90E86-7A7E-CA98-5554-3E9AD6440FD1}"/>
              </a:ext>
            </a:extLst>
          </p:cNvPr>
          <p:cNvSpPr>
            <a:spLocks noGrp="1"/>
          </p:cNvSpPr>
          <p:nvPr>
            <p:ph type="title"/>
          </p:nvPr>
        </p:nvSpPr>
        <p:spPr/>
        <p:txBody>
          <a:bodyPr/>
          <a:lstStyle/>
          <a:p>
            <a:r>
              <a:rPr lang="en-GB"/>
              <a:t>Class</a:t>
            </a:r>
          </a:p>
        </p:txBody>
      </p:sp>
      <p:sp>
        <p:nvSpPr>
          <p:cNvPr id="3" name="Content Placeholder 2">
            <a:extLst>
              <a:ext uri="{FF2B5EF4-FFF2-40B4-BE49-F238E27FC236}">
                <a16:creationId xmlns:a16="http://schemas.microsoft.com/office/drawing/2014/main" id="{B89F4EAF-C916-991F-A692-5F0612B4C2FD}"/>
              </a:ext>
            </a:extLst>
          </p:cNvPr>
          <p:cNvSpPr>
            <a:spLocks noGrp="1"/>
          </p:cNvSpPr>
          <p:nvPr>
            <p:ph idx="1"/>
          </p:nvPr>
        </p:nvSpPr>
        <p:spPr/>
        <p:txBody>
          <a:bodyPr vert="horz" lIns="91440" tIns="45720" rIns="91440" bIns="45720" rtlCol="0" anchor="t">
            <a:normAutofit/>
          </a:bodyPr>
          <a:lstStyle/>
          <a:p>
            <a:r>
              <a:rPr lang="en-GB">
                <a:latin typeface="Calibri"/>
                <a:ea typeface="+mn-lt"/>
                <a:cs typeface="+mn-lt"/>
              </a:rPr>
              <a:t>Most young offenders come from working‑class or economically deprived backgrounds.</a:t>
            </a:r>
            <a:endParaRPr lang="en-GB">
              <a:latin typeface="Calibri"/>
              <a:ea typeface="Calibri"/>
              <a:cs typeface="Calibri"/>
            </a:endParaRPr>
          </a:p>
          <a:p>
            <a:r>
              <a:rPr lang="en-GB">
                <a:latin typeface="Calibri"/>
                <a:ea typeface="+mn-lt"/>
                <a:cs typeface="+mn-lt"/>
              </a:rPr>
              <a:t>This doesn’t mean lower class young people commit more crime by nature rather, they face more risk factors and more police attention.</a:t>
            </a:r>
            <a:endParaRPr lang="en-GB">
              <a:latin typeface="Calibri"/>
              <a:ea typeface="Calibri"/>
              <a:cs typeface="Calibri"/>
            </a:endParaRPr>
          </a:p>
          <a:p>
            <a:r>
              <a:rPr lang="en-GB">
                <a:latin typeface="Calibri"/>
                <a:ea typeface="+mn-lt"/>
                <a:cs typeface="+mn-lt"/>
              </a:rPr>
              <a:t>Crime statistics reflect social inequality, not just behaviour.</a:t>
            </a:r>
            <a:endParaRPr lang="en-GB">
              <a:latin typeface="Aptos"/>
              <a:ea typeface="Calibri"/>
              <a:cs typeface="Calibri"/>
            </a:endParaRPr>
          </a:p>
          <a:p>
            <a:r>
              <a:rPr lang="en-GB" sz="2900">
                <a:latin typeface="Calibri"/>
                <a:ea typeface="Calibri"/>
                <a:cs typeface="Calibri"/>
              </a:rPr>
              <a:t>Youth crime is not evenly distributed</a:t>
            </a:r>
            <a:endParaRPr lang="en-US" sz="2900">
              <a:latin typeface="Calibri"/>
              <a:ea typeface="Calibri"/>
              <a:cs typeface="Calibri"/>
            </a:endParaRPr>
          </a:p>
          <a:p>
            <a:endParaRPr lang="en-GB"/>
          </a:p>
        </p:txBody>
      </p:sp>
    </p:spTree>
    <p:extLst>
      <p:ext uri="{BB962C8B-B14F-4D97-AF65-F5344CB8AC3E}">
        <p14:creationId xmlns:p14="http://schemas.microsoft.com/office/powerpoint/2010/main" val="3685950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9ACAF-8B0C-3515-A5BD-76B01704E4FA}"/>
              </a:ext>
            </a:extLst>
          </p:cNvPr>
          <p:cNvSpPr>
            <a:spLocks noGrp="1"/>
          </p:cNvSpPr>
          <p:nvPr>
            <p:ph type="title"/>
          </p:nvPr>
        </p:nvSpPr>
        <p:spPr>
          <a:xfrm>
            <a:off x="838200" y="365125"/>
            <a:ext cx="10515600" cy="692960"/>
          </a:xfrm>
        </p:spPr>
        <p:txBody>
          <a:bodyPr>
            <a:normAutofit fontScale="90000"/>
          </a:bodyPr>
          <a:lstStyle/>
          <a:p>
            <a:pPr>
              <a:spcBef>
                <a:spcPts val="1000"/>
              </a:spcBef>
            </a:pPr>
            <a:br>
              <a:rPr lang="en-GB" sz="3200">
                <a:latin typeface="Calibri"/>
                <a:ea typeface="Calibri"/>
                <a:cs typeface="Segoe UI"/>
              </a:rPr>
            </a:br>
            <a:endParaRPr lang="en-GB" sz="3200">
              <a:latin typeface="Calibri"/>
              <a:ea typeface="Calibri"/>
              <a:cs typeface="Segoe UI"/>
            </a:endParaRPr>
          </a:p>
        </p:txBody>
      </p:sp>
      <p:sp>
        <p:nvSpPr>
          <p:cNvPr id="3" name="Content Placeholder 2">
            <a:extLst>
              <a:ext uri="{FF2B5EF4-FFF2-40B4-BE49-F238E27FC236}">
                <a16:creationId xmlns:a16="http://schemas.microsoft.com/office/drawing/2014/main" id="{367549C2-8922-DF1C-A155-E7C31E551AB6}"/>
              </a:ext>
            </a:extLst>
          </p:cNvPr>
          <p:cNvSpPr>
            <a:spLocks noGrp="1"/>
          </p:cNvSpPr>
          <p:nvPr>
            <p:ph idx="1"/>
          </p:nvPr>
        </p:nvSpPr>
        <p:spPr>
          <a:xfrm>
            <a:off x="838200" y="718569"/>
            <a:ext cx="10515600" cy="5458394"/>
          </a:xfrm>
        </p:spPr>
        <p:txBody>
          <a:bodyPr vert="horz" lIns="91440" tIns="45720" rIns="91440" bIns="45720" rtlCol="0" anchor="t">
            <a:normAutofit/>
          </a:bodyPr>
          <a:lstStyle/>
          <a:p>
            <a:r>
              <a:rPr lang="en-GB" sz="2900" dirty="0">
                <a:latin typeface="Calibri"/>
                <a:ea typeface="Calibri"/>
                <a:cs typeface="Calibri"/>
              </a:rPr>
              <a:t>Youth crime is not evenly distributed</a:t>
            </a:r>
          </a:p>
          <a:p>
            <a:r>
              <a:rPr lang="en-GB" dirty="0">
                <a:ea typeface="+mn-lt"/>
                <a:cs typeface="+mn-lt"/>
              </a:rPr>
              <a:t>Poverty and neighbourhood deprivation strongly influence youth </a:t>
            </a:r>
            <a:r>
              <a:rPr lang="en-GB" dirty="0">
                <a:latin typeface="Calibri"/>
                <a:ea typeface="+mn-lt"/>
                <a:cs typeface="+mn-lt"/>
              </a:rPr>
              <a:t>crime</a:t>
            </a:r>
          </a:p>
          <a:p>
            <a:r>
              <a:rPr lang="en-GB" dirty="0">
                <a:latin typeface="Calibri"/>
                <a:ea typeface="+mn-lt"/>
                <a:cs typeface="+mn-lt"/>
              </a:rPr>
              <a:t>Neighbourhood deprivation is especially linked to non‑violent youth crime</a:t>
            </a:r>
            <a:endParaRPr lang="en-GB" dirty="0">
              <a:latin typeface="Aptos"/>
              <a:ea typeface="Calibri"/>
              <a:cs typeface="Calibri"/>
            </a:endParaRPr>
          </a:p>
          <a:p>
            <a:r>
              <a:rPr lang="en-GB" dirty="0">
                <a:latin typeface="Calibri"/>
                <a:ea typeface="+mn-lt"/>
                <a:cs typeface="+mn-lt"/>
              </a:rPr>
              <a:t>Low household income is more associated with violent youth crime.</a:t>
            </a:r>
          </a:p>
          <a:p>
            <a:r>
              <a:rPr lang="en-GB" dirty="0">
                <a:ea typeface="+mn-lt"/>
                <a:cs typeface="+mn-lt"/>
              </a:rPr>
              <a:t>Young people in deprived areas face more risk factors </a:t>
            </a:r>
            <a:endParaRPr lang="en-GB" dirty="0">
              <a:ea typeface="Calibri"/>
              <a:cs typeface="Calibri"/>
            </a:endParaRPr>
          </a:p>
          <a:p>
            <a:pPr lvl="1">
              <a:buFont typeface="Courier New" panose="020B0604020202020204" pitchFamily="34" charset="0"/>
              <a:buChar char="o"/>
            </a:pPr>
            <a:r>
              <a:rPr lang="en-GB" dirty="0">
                <a:ea typeface="+mn-lt"/>
                <a:cs typeface="+mn-lt"/>
              </a:rPr>
              <a:t>fewer services, less support, more exposure to crime, making crime rates higher in certain communities.</a:t>
            </a:r>
            <a:endParaRPr lang="en-GB" dirty="0">
              <a:latin typeface="Aptos"/>
              <a:ea typeface="Calibri"/>
              <a:cs typeface="Calibri"/>
            </a:endParaRPr>
          </a:p>
          <a:p>
            <a:pPr lvl="1">
              <a:buFont typeface="Courier New" panose="020B0604020202020204" pitchFamily="34" charset="0"/>
              <a:buChar char="o"/>
            </a:pPr>
            <a:r>
              <a:rPr lang="en-GB" dirty="0">
                <a:latin typeface="Aptos"/>
                <a:ea typeface="Calibri"/>
                <a:cs typeface="Calibri"/>
              </a:rPr>
              <a:t>Youth Endowment Fund 2025</a:t>
            </a:r>
          </a:p>
          <a:p>
            <a:r>
              <a:rPr lang="en-US" sz="1200" dirty="0">
                <a:latin typeface="Calibri"/>
                <a:ea typeface="Calibri"/>
                <a:cs typeface="Calibri"/>
                <a:hlinkClick r:id="rId3"/>
              </a:rPr>
              <a:t>Evidence Review: Poverty, Youth Crime and Violence | YEF</a:t>
            </a:r>
            <a:endParaRPr lang="en-GB">
              <a:latin typeface="Aptos"/>
              <a:ea typeface="Calibri"/>
              <a:cs typeface="Calibri"/>
            </a:endParaRPr>
          </a:p>
        </p:txBody>
      </p:sp>
    </p:spTree>
    <p:extLst>
      <p:ext uri="{BB962C8B-B14F-4D97-AF65-F5344CB8AC3E}">
        <p14:creationId xmlns:p14="http://schemas.microsoft.com/office/powerpoint/2010/main" val="3203972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4D1E0-FA57-2194-B29E-15F2C771C038}"/>
              </a:ext>
            </a:extLst>
          </p:cNvPr>
          <p:cNvSpPr>
            <a:spLocks noGrp="1"/>
          </p:cNvSpPr>
          <p:nvPr>
            <p:ph type="title"/>
          </p:nvPr>
        </p:nvSpPr>
        <p:spPr/>
        <p:txBody>
          <a:bodyPr/>
          <a:lstStyle/>
          <a:p>
            <a:r>
              <a:rPr lang="en-GB" dirty="0"/>
              <a:t>SHOW AT END?</a:t>
            </a:r>
          </a:p>
        </p:txBody>
      </p:sp>
      <p:sp>
        <p:nvSpPr>
          <p:cNvPr id="3" name="Content Placeholder 2">
            <a:extLst>
              <a:ext uri="{FF2B5EF4-FFF2-40B4-BE49-F238E27FC236}">
                <a16:creationId xmlns:a16="http://schemas.microsoft.com/office/drawing/2014/main" id="{ECE11ED4-223F-EB3E-4D45-9E8EF3CCA467}"/>
              </a:ext>
            </a:extLst>
          </p:cNvPr>
          <p:cNvSpPr>
            <a:spLocks noGrp="1"/>
          </p:cNvSpPr>
          <p:nvPr>
            <p:ph idx="1"/>
          </p:nvPr>
        </p:nvSpPr>
        <p:spPr/>
        <p:txBody>
          <a:bodyPr vert="horz" lIns="91440" tIns="45720" rIns="91440" bIns="45720" rtlCol="0" anchor="t">
            <a:normAutofit/>
          </a:bodyPr>
          <a:lstStyle/>
          <a:p>
            <a:r>
              <a:rPr lang="en-US" sz="1200" dirty="0">
                <a:latin typeface="Calibri"/>
                <a:ea typeface="Calibri"/>
                <a:cs typeface="Calibri"/>
                <a:hlinkClick r:id="rId2"/>
              </a:rPr>
              <a:t>Evidence Review: Poverty, Youth Crime and Violence | YEF</a:t>
            </a:r>
          </a:p>
          <a:p>
            <a:endParaRPr lang="en-US" sz="1200" dirty="0">
              <a:latin typeface="Calibri"/>
              <a:ea typeface="Calibri"/>
              <a:cs typeface="Calibri"/>
            </a:endParaRPr>
          </a:p>
          <a:p>
            <a:endParaRPr lang="en-US" sz="1200" dirty="0">
              <a:latin typeface="Calibri"/>
              <a:ea typeface="Calibri"/>
              <a:cs typeface="Calibri"/>
            </a:endParaRPr>
          </a:p>
        </p:txBody>
      </p:sp>
      <p:pic>
        <p:nvPicPr>
          <p:cNvPr id="4" name="Picture 3" descr="A black background with red text&#10;&#10;AI-generated content may be incorrect.">
            <a:extLst>
              <a:ext uri="{FF2B5EF4-FFF2-40B4-BE49-F238E27FC236}">
                <a16:creationId xmlns:a16="http://schemas.microsoft.com/office/drawing/2014/main" id="{20235104-90AE-02DC-CF07-CBA8C414FA1C}"/>
              </a:ext>
            </a:extLst>
          </p:cNvPr>
          <p:cNvPicPr>
            <a:picLocks noChangeAspect="1"/>
          </p:cNvPicPr>
          <p:nvPr/>
        </p:nvPicPr>
        <p:blipFill>
          <a:blip r:embed="rId3"/>
          <a:stretch>
            <a:fillRect/>
          </a:stretch>
        </p:blipFill>
        <p:spPr>
          <a:xfrm>
            <a:off x="1257300" y="2424113"/>
            <a:ext cx="9677400" cy="2009775"/>
          </a:xfrm>
          <a:prstGeom prst="rect">
            <a:avLst/>
          </a:prstGeom>
        </p:spPr>
      </p:pic>
    </p:spTree>
    <p:extLst>
      <p:ext uri="{BB962C8B-B14F-4D97-AF65-F5344CB8AC3E}">
        <p14:creationId xmlns:p14="http://schemas.microsoft.com/office/powerpoint/2010/main" val="3319695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1C28F-5A44-56E1-186D-5D85CB3A08C8}"/>
              </a:ext>
            </a:extLst>
          </p:cNvPr>
          <p:cNvSpPr>
            <a:spLocks noGrp="1"/>
          </p:cNvSpPr>
          <p:nvPr>
            <p:ph type="title"/>
          </p:nvPr>
        </p:nvSpPr>
        <p:spPr/>
        <p:txBody>
          <a:bodyPr/>
          <a:lstStyle/>
          <a:p>
            <a:r>
              <a:rPr lang="en-GB"/>
              <a:t>Poverty &amp; youth offending</a:t>
            </a:r>
          </a:p>
        </p:txBody>
      </p:sp>
      <p:sp>
        <p:nvSpPr>
          <p:cNvPr id="3" name="Content Placeholder 2">
            <a:extLst>
              <a:ext uri="{FF2B5EF4-FFF2-40B4-BE49-F238E27FC236}">
                <a16:creationId xmlns:a16="http://schemas.microsoft.com/office/drawing/2014/main" id="{CFC0BAD2-FF74-A303-242C-6C2703C9C067}"/>
              </a:ext>
            </a:extLst>
          </p:cNvPr>
          <p:cNvSpPr>
            <a:spLocks noGrp="1"/>
          </p:cNvSpPr>
          <p:nvPr>
            <p:ph idx="1"/>
          </p:nvPr>
        </p:nvSpPr>
        <p:spPr/>
        <p:txBody>
          <a:bodyPr vert="horz" lIns="91440" tIns="45720" rIns="91440" bIns="45720" rtlCol="0" anchor="t">
            <a:normAutofit/>
          </a:bodyPr>
          <a:lstStyle/>
          <a:p>
            <a:r>
              <a:rPr lang="en-GB">
                <a:ea typeface="+mn-lt"/>
                <a:cs typeface="+mn-lt"/>
              </a:rPr>
              <a:t>Young people in deprived areas are more likely to experience:</a:t>
            </a:r>
            <a:endParaRPr lang="en-GB"/>
          </a:p>
          <a:p>
            <a:r>
              <a:rPr lang="en-GB">
                <a:ea typeface="+mn-lt"/>
                <a:cs typeface="+mn-lt"/>
              </a:rPr>
              <a:t>Poor housing</a:t>
            </a:r>
            <a:endParaRPr lang="en-GB"/>
          </a:p>
          <a:p>
            <a:r>
              <a:rPr lang="en-GB">
                <a:ea typeface="+mn-lt"/>
                <a:cs typeface="+mn-lt"/>
              </a:rPr>
              <a:t>Limited job opportunities</a:t>
            </a:r>
            <a:endParaRPr lang="en-GB"/>
          </a:p>
          <a:p>
            <a:r>
              <a:rPr lang="en-GB">
                <a:ea typeface="+mn-lt"/>
                <a:cs typeface="+mn-lt"/>
              </a:rPr>
              <a:t>Under‑funded schools</a:t>
            </a:r>
            <a:endParaRPr lang="en-GB"/>
          </a:p>
          <a:p>
            <a:r>
              <a:rPr lang="en-GB">
                <a:ea typeface="+mn-lt"/>
                <a:cs typeface="+mn-lt"/>
              </a:rPr>
              <a:t>Higher exposure to crime</a:t>
            </a:r>
            <a:endParaRPr lang="en-GB"/>
          </a:p>
          <a:p>
            <a:r>
              <a:rPr lang="en-GB">
                <a:ea typeface="+mn-lt"/>
                <a:cs typeface="+mn-lt"/>
              </a:rPr>
              <a:t>Fewer youth services</a:t>
            </a:r>
            <a:endParaRPr lang="en-GB"/>
          </a:p>
          <a:p>
            <a:r>
              <a:rPr lang="en-GB">
                <a:ea typeface="+mn-lt"/>
                <a:cs typeface="+mn-lt"/>
              </a:rPr>
              <a:t>These conditions create </a:t>
            </a:r>
            <a:r>
              <a:rPr lang="en-GB" b="1">
                <a:ea typeface="+mn-lt"/>
                <a:cs typeface="+mn-lt"/>
              </a:rPr>
              <a:t>stress, frustration, and fewer legitimate opportunities</a:t>
            </a:r>
            <a:r>
              <a:rPr lang="en-GB">
                <a:ea typeface="+mn-lt"/>
                <a:cs typeface="+mn-lt"/>
              </a:rPr>
              <a:t>, which can push some young people toward offending.</a:t>
            </a:r>
            <a:endParaRPr lang="en-GB"/>
          </a:p>
          <a:p>
            <a:endParaRPr lang="en-GB"/>
          </a:p>
        </p:txBody>
      </p:sp>
    </p:spTree>
    <p:extLst>
      <p:ext uri="{BB962C8B-B14F-4D97-AF65-F5344CB8AC3E}">
        <p14:creationId xmlns:p14="http://schemas.microsoft.com/office/powerpoint/2010/main" val="1987382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EF6B9-7CCC-635E-2469-F167BF5FBF83}"/>
              </a:ext>
            </a:extLst>
          </p:cNvPr>
          <p:cNvSpPr>
            <a:spLocks noGrp="1"/>
          </p:cNvSpPr>
          <p:nvPr>
            <p:ph type="title"/>
          </p:nvPr>
        </p:nvSpPr>
        <p:spPr>
          <a:xfrm>
            <a:off x="838200" y="365125"/>
            <a:ext cx="10515600" cy="764847"/>
          </a:xfrm>
        </p:spPr>
        <p:txBody>
          <a:bodyPr/>
          <a:lstStyle/>
          <a:p>
            <a:r>
              <a:rPr lang="en-GB"/>
              <a:t>What about others....</a:t>
            </a:r>
          </a:p>
        </p:txBody>
      </p:sp>
      <p:sp>
        <p:nvSpPr>
          <p:cNvPr id="3" name="Content Placeholder 2">
            <a:extLst>
              <a:ext uri="{FF2B5EF4-FFF2-40B4-BE49-F238E27FC236}">
                <a16:creationId xmlns:a16="http://schemas.microsoft.com/office/drawing/2014/main" id="{98B890C1-9039-9B4C-C0C6-378D1513D7E4}"/>
              </a:ext>
            </a:extLst>
          </p:cNvPr>
          <p:cNvSpPr>
            <a:spLocks noGrp="1"/>
          </p:cNvSpPr>
          <p:nvPr>
            <p:ph idx="1"/>
          </p:nvPr>
        </p:nvSpPr>
        <p:spPr>
          <a:xfrm>
            <a:off x="450012" y="1351173"/>
            <a:ext cx="10903788" cy="5142091"/>
          </a:xfrm>
        </p:spPr>
        <p:txBody>
          <a:bodyPr vert="horz" lIns="91440" tIns="45720" rIns="91440" bIns="45720" rtlCol="0" anchor="t">
            <a:noAutofit/>
          </a:bodyPr>
          <a:lstStyle/>
          <a:p>
            <a:r>
              <a:rPr lang="en-GB" sz="2000" b="1" dirty="0">
                <a:latin typeface="Calibri"/>
                <a:ea typeface="Calibri"/>
                <a:cs typeface="Calibri"/>
              </a:rPr>
              <a:t>Other young people </a:t>
            </a:r>
          </a:p>
          <a:p>
            <a:r>
              <a:rPr lang="en-GB" sz="2000" b="1" dirty="0">
                <a:latin typeface="Calibri"/>
                <a:ea typeface="Calibri"/>
                <a:cs typeface="Calibri"/>
              </a:rPr>
              <a:t> also offend—but their crimes are less visible</a:t>
            </a:r>
            <a:endParaRPr lang="en-GB" sz="2000" dirty="0">
              <a:latin typeface="Calibri"/>
              <a:ea typeface="Calibri"/>
              <a:cs typeface="Calibri"/>
            </a:endParaRPr>
          </a:p>
          <a:p>
            <a:r>
              <a:rPr lang="en-GB" sz="2000" dirty="0">
                <a:latin typeface="Calibri"/>
                <a:ea typeface="+mn-lt"/>
                <a:cs typeface="+mn-lt"/>
              </a:rPr>
              <a:t>Drug use</a:t>
            </a:r>
            <a:endParaRPr lang="en-GB" sz="2000" dirty="0">
              <a:latin typeface="Calibri"/>
              <a:ea typeface="Calibri"/>
              <a:cs typeface="Calibri"/>
            </a:endParaRPr>
          </a:p>
          <a:p>
            <a:r>
              <a:rPr lang="en-GB" sz="2000" dirty="0">
                <a:latin typeface="Calibri"/>
                <a:ea typeface="+mn-lt"/>
                <a:cs typeface="+mn-lt"/>
              </a:rPr>
              <a:t>Online offences</a:t>
            </a:r>
            <a:endParaRPr lang="en-GB" sz="2000" dirty="0">
              <a:latin typeface="Calibri"/>
              <a:ea typeface="Calibri"/>
              <a:cs typeface="Calibri"/>
            </a:endParaRPr>
          </a:p>
          <a:p>
            <a:r>
              <a:rPr lang="en-GB" sz="2000" dirty="0">
                <a:latin typeface="Calibri"/>
                <a:ea typeface="+mn-lt"/>
                <a:cs typeface="+mn-lt"/>
              </a:rPr>
              <a:t>Academic cheating (school exclusion)</a:t>
            </a:r>
            <a:endParaRPr lang="en-GB" sz="2000" dirty="0">
              <a:latin typeface="Calibri"/>
              <a:ea typeface="Calibri"/>
              <a:cs typeface="Calibri"/>
            </a:endParaRPr>
          </a:p>
          <a:p>
            <a:r>
              <a:rPr lang="en-GB" sz="2000" dirty="0">
                <a:latin typeface="Calibri"/>
                <a:ea typeface="+mn-lt"/>
                <a:cs typeface="+mn-lt"/>
              </a:rPr>
              <a:t>Minor fraud</a:t>
            </a:r>
            <a:endParaRPr lang="en-GB" sz="2000" dirty="0">
              <a:latin typeface="Calibri"/>
              <a:ea typeface="Calibri"/>
              <a:cs typeface="Calibri"/>
            </a:endParaRPr>
          </a:p>
          <a:p>
            <a:pPr lvl="1">
              <a:buFont typeface="Courier New" panose="020B0604020202020204" pitchFamily="34" charset="0"/>
              <a:buChar char="o"/>
            </a:pPr>
            <a:r>
              <a:rPr lang="en-GB" sz="1200" dirty="0">
                <a:solidFill>
                  <a:srgbClr val="0A0A0A"/>
                </a:solidFill>
                <a:highlight>
                  <a:srgbClr val="FFFFFF"/>
                </a:highlight>
                <a:latin typeface="Arial"/>
                <a:ea typeface="+mn-lt"/>
                <a:cs typeface="Arial"/>
              </a:rPr>
              <a:t>Under the Fraud Act 2006, this includes fraud by false representation or failure to disclose information. - Insurance, benefit, personal gain</a:t>
            </a:r>
            <a:endParaRPr lang="en-GB" sz="1600" dirty="0">
              <a:latin typeface="Calibri"/>
              <a:ea typeface="+mn-lt"/>
              <a:cs typeface="+mn-lt"/>
            </a:endParaRPr>
          </a:p>
          <a:p>
            <a:r>
              <a:rPr lang="en-GB" sz="2000" dirty="0">
                <a:latin typeface="Calibri"/>
                <a:ea typeface="+mn-lt"/>
                <a:cs typeface="+mn-lt"/>
              </a:rPr>
              <a:t>Anti‑social behaviour</a:t>
            </a:r>
            <a:endParaRPr lang="en-GB" sz="2000" dirty="0">
              <a:latin typeface="Calibri"/>
              <a:ea typeface="Calibri"/>
              <a:cs typeface="Calibri"/>
            </a:endParaRPr>
          </a:p>
          <a:p>
            <a:r>
              <a:rPr lang="en-GB" sz="2000" dirty="0">
                <a:latin typeface="Calibri"/>
                <a:ea typeface="+mn-lt"/>
                <a:cs typeface="+mn-lt"/>
              </a:rPr>
              <a:t>But these crimes are:</a:t>
            </a:r>
            <a:endParaRPr lang="en-GB" sz="2000" dirty="0">
              <a:latin typeface="Calibri"/>
              <a:ea typeface="Calibri"/>
              <a:cs typeface="Calibri"/>
            </a:endParaRPr>
          </a:p>
          <a:p>
            <a:r>
              <a:rPr lang="en-GB" sz="2000" b="1" dirty="0">
                <a:latin typeface="Calibri"/>
                <a:ea typeface="+mn-lt"/>
                <a:cs typeface="+mn-lt"/>
              </a:rPr>
              <a:t>Less likely to be policed</a:t>
            </a:r>
            <a:endParaRPr lang="en-GB" sz="2000" dirty="0">
              <a:latin typeface="Calibri"/>
              <a:ea typeface="Calibri"/>
              <a:cs typeface="Calibri"/>
            </a:endParaRPr>
          </a:p>
          <a:p>
            <a:r>
              <a:rPr lang="en-GB" sz="2000" b="1" dirty="0">
                <a:latin typeface="Calibri"/>
                <a:ea typeface="+mn-lt"/>
                <a:cs typeface="+mn-lt"/>
              </a:rPr>
              <a:t>More likely to be handled privately such as by parents or schools</a:t>
            </a:r>
            <a:endParaRPr lang="en-GB" sz="2000" dirty="0">
              <a:latin typeface="Calibri"/>
              <a:ea typeface="Calibri"/>
              <a:cs typeface="Calibri"/>
            </a:endParaRPr>
          </a:p>
          <a:p>
            <a:r>
              <a:rPr lang="en-GB" sz="2000" b="1" dirty="0">
                <a:latin typeface="Calibri"/>
                <a:ea typeface="+mn-lt"/>
                <a:cs typeface="+mn-lt"/>
              </a:rPr>
              <a:t>Less likely to result in arrest</a:t>
            </a:r>
            <a:endParaRPr lang="en-GB" sz="2000" dirty="0">
              <a:latin typeface="Calibri"/>
              <a:ea typeface="Calibri"/>
              <a:cs typeface="Calibri"/>
            </a:endParaRPr>
          </a:p>
          <a:p>
            <a:pPr marL="0" indent="0">
              <a:buNone/>
            </a:pPr>
            <a:r>
              <a:rPr lang="en-GB" sz="2000" dirty="0">
                <a:latin typeface="Calibri"/>
                <a:ea typeface="+mn-lt"/>
                <a:cs typeface="+mn-lt"/>
              </a:rPr>
              <a:t>Crime appears “working‑class”</a:t>
            </a:r>
            <a:endParaRPr lang="en-GB" sz="2000" dirty="0">
              <a:latin typeface="Calibri"/>
              <a:ea typeface="Calibri"/>
              <a:cs typeface="Calibri"/>
            </a:endParaRPr>
          </a:p>
        </p:txBody>
      </p:sp>
    </p:spTree>
    <p:extLst>
      <p:ext uri="{BB962C8B-B14F-4D97-AF65-F5344CB8AC3E}">
        <p14:creationId xmlns:p14="http://schemas.microsoft.com/office/powerpoint/2010/main" val="1575528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84C0-8386-6009-3765-90917D1469B3}"/>
              </a:ext>
            </a:extLst>
          </p:cNvPr>
          <p:cNvSpPr>
            <a:spLocks noGrp="1"/>
          </p:cNvSpPr>
          <p:nvPr>
            <p:ph type="title"/>
          </p:nvPr>
        </p:nvSpPr>
        <p:spPr>
          <a:xfrm>
            <a:off x="838200" y="365125"/>
            <a:ext cx="10515600" cy="937375"/>
          </a:xfrm>
        </p:spPr>
        <p:txBody>
          <a:bodyPr/>
          <a:lstStyle/>
          <a:p>
            <a:pPr>
              <a:spcBef>
                <a:spcPts val="1000"/>
              </a:spcBef>
            </a:pPr>
            <a:r>
              <a:rPr lang="en-GB" sz="2600" b="1">
                <a:latin typeface="Aptos"/>
              </a:rPr>
              <a:t>Cultural explanations</a:t>
            </a:r>
            <a:endParaRPr lang="en-GB" sz="2600">
              <a:latin typeface="Aptos"/>
            </a:endParaRPr>
          </a:p>
          <a:p>
            <a:endParaRPr lang="en-GB"/>
          </a:p>
        </p:txBody>
      </p:sp>
      <p:sp>
        <p:nvSpPr>
          <p:cNvPr id="3" name="Content Placeholder 2">
            <a:extLst>
              <a:ext uri="{FF2B5EF4-FFF2-40B4-BE49-F238E27FC236}">
                <a16:creationId xmlns:a16="http://schemas.microsoft.com/office/drawing/2014/main" id="{DAA3C042-D246-7F4C-15EF-9C35BE086BAD}"/>
              </a:ext>
            </a:extLst>
          </p:cNvPr>
          <p:cNvSpPr>
            <a:spLocks noGrp="1"/>
          </p:cNvSpPr>
          <p:nvPr>
            <p:ph idx="1"/>
          </p:nvPr>
        </p:nvSpPr>
        <p:spPr>
          <a:xfrm>
            <a:off x="838200" y="1322418"/>
            <a:ext cx="10515600" cy="4854545"/>
          </a:xfrm>
        </p:spPr>
        <p:txBody>
          <a:bodyPr vert="horz" lIns="91440" tIns="45720" rIns="91440" bIns="45720" rtlCol="0" anchor="t">
            <a:normAutofit/>
          </a:bodyPr>
          <a:lstStyle/>
          <a:p>
            <a:r>
              <a:rPr lang="en-GB">
                <a:latin typeface="Calibri"/>
                <a:ea typeface="+mn-lt"/>
                <a:cs typeface="+mn-lt"/>
              </a:rPr>
              <a:t>Some sociologists argue that:</a:t>
            </a:r>
            <a:endParaRPr lang="en-GB">
              <a:latin typeface="Calibri"/>
              <a:ea typeface="Calibri"/>
              <a:cs typeface="Calibri"/>
            </a:endParaRPr>
          </a:p>
          <a:p>
            <a:r>
              <a:rPr lang="en-GB">
                <a:latin typeface="Calibri"/>
                <a:ea typeface="+mn-lt"/>
                <a:cs typeface="+mn-lt"/>
              </a:rPr>
              <a:t>Lower class youth may form subcultures that value toughness, rebellion, or resistance to authority.</a:t>
            </a:r>
            <a:endParaRPr lang="en-GB">
              <a:latin typeface="Calibri"/>
              <a:ea typeface="Calibri"/>
              <a:cs typeface="Calibri"/>
            </a:endParaRPr>
          </a:p>
          <a:p>
            <a:r>
              <a:rPr lang="en-GB">
                <a:latin typeface="Calibri"/>
                <a:ea typeface="+mn-lt"/>
                <a:cs typeface="+mn-lt"/>
              </a:rPr>
              <a:t>These subcultures can develop when young people feel blocked from achieving success through school or work.</a:t>
            </a:r>
            <a:endParaRPr lang="en-GB">
              <a:latin typeface="Calibri"/>
              <a:ea typeface="Calibri"/>
              <a:cs typeface="Calibri"/>
            </a:endParaRPr>
          </a:p>
          <a:p>
            <a:r>
              <a:rPr lang="en-GB">
                <a:latin typeface="Calibri"/>
                <a:ea typeface="+mn-lt"/>
                <a:cs typeface="+mn-lt"/>
              </a:rPr>
              <a:t>This is linked to:</a:t>
            </a:r>
            <a:endParaRPr lang="en-GB">
              <a:latin typeface="Calibri"/>
              <a:ea typeface="Calibri"/>
              <a:cs typeface="Calibri"/>
            </a:endParaRPr>
          </a:p>
          <a:p>
            <a:r>
              <a:rPr lang="en-GB">
                <a:latin typeface="Calibri"/>
                <a:ea typeface="+mn-lt"/>
                <a:cs typeface="+mn-lt"/>
              </a:rPr>
              <a:t>Strain theory</a:t>
            </a:r>
            <a:endParaRPr lang="en-GB">
              <a:latin typeface="Calibri"/>
              <a:ea typeface="Calibri"/>
              <a:cs typeface="Calibri"/>
            </a:endParaRPr>
          </a:p>
          <a:p>
            <a:r>
              <a:rPr lang="en-GB">
                <a:latin typeface="Calibri"/>
                <a:ea typeface="+mn-lt"/>
                <a:cs typeface="+mn-lt"/>
              </a:rPr>
              <a:t>Status frustration</a:t>
            </a:r>
            <a:endParaRPr lang="en-GB">
              <a:latin typeface="Calibri"/>
              <a:ea typeface="Calibri"/>
              <a:cs typeface="Calibri"/>
            </a:endParaRPr>
          </a:p>
          <a:p>
            <a:r>
              <a:rPr lang="en-GB">
                <a:latin typeface="Calibri"/>
                <a:ea typeface="+mn-lt"/>
                <a:cs typeface="+mn-lt"/>
              </a:rPr>
              <a:t>Labelling theory</a:t>
            </a:r>
            <a:endParaRPr lang="en-GB">
              <a:latin typeface="Calibri"/>
              <a:ea typeface="Calibri"/>
              <a:cs typeface="Calibri"/>
            </a:endParaRPr>
          </a:p>
          <a:p>
            <a:endParaRPr lang="en-GB"/>
          </a:p>
        </p:txBody>
      </p:sp>
    </p:spTree>
    <p:extLst>
      <p:ext uri="{BB962C8B-B14F-4D97-AF65-F5344CB8AC3E}">
        <p14:creationId xmlns:p14="http://schemas.microsoft.com/office/powerpoint/2010/main" val="3907421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A27EE-A20A-24DB-8BAD-DFD25F10E8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415A53-13E2-D2B0-14AD-FD64454BD25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76947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55C93-7B64-5965-93E0-5003CE34FE15}"/>
              </a:ext>
            </a:extLst>
          </p:cNvPr>
          <p:cNvSpPr>
            <a:spLocks noGrp="1"/>
          </p:cNvSpPr>
          <p:nvPr>
            <p:ph type="title"/>
          </p:nvPr>
        </p:nvSpPr>
        <p:spPr/>
        <p:txBody>
          <a:bodyPr/>
          <a:lstStyle/>
          <a:p>
            <a:r>
              <a:rPr lang="en-GB" dirty="0"/>
              <a:t>Riots</a:t>
            </a:r>
          </a:p>
        </p:txBody>
      </p:sp>
      <p:sp>
        <p:nvSpPr>
          <p:cNvPr id="3" name="Content Placeholder 2">
            <a:extLst>
              <a:ext uri="{FF2B5EF4-FFF2-40B4-BE49-F238E27FC236}">
                <a16:creationId xmlns:a16="http://schemas.microsoft.com/office/drawing/2014/main" id="{12ACB730-55C2-EA0F-467D-1DE00470D563}"/>
              </a:ext>
            </a:extLst>
          </p:cNvPr>
          <p:cNvSpPr>
            <a:spLocks noGrp="1"/>
          </p:cNvSpPr>
          <p:nvPr>
            <p:ph idx="1"/>
          </p:nvPr>
        </p:nvSpPr>
        <p:spPr>
          <a:xfrm>
            <a:off x="838200" y="1509324"/>
            <a:ext cx="10515600" cy="4667639"/>
          </a:xfrm>
        </p:spPr>
        <p:txBody>
          <a:bodyPr vert="horz" lIns="91440" tIns="45720" rIns="91440" bIns="45720" rtlCol="0" anchor="t">
            <a:noAutofit/>
          </a:bodyPr>
          <a:lstStyle/>
          <a:p>
            <a:r>
              <a:rPr lang="en-GB" sz="2400" dirty="0"/>
              <a:t>August 2011 </a:t>
            </a:r>
            <a:r>
              <a:rPr lang="en-GB" sz="2400" dirty="0">
                <a:highlight>
                  <a:srgbClr val="FFFFFF"/>
                </a:highlight>
                <a:ea typeface="+mn-lt"/>
                <a:cs typeface="+mn-lt"/>
              </a:rPr>
              <a:t> riots throughout the UK</a:t>
            </a:r>
            <a:endParaRPr lang="en-US" sz="2400">
              <a:ea typeface="+mn-lt"/>
              <a:cs typeface="+mn-lt"/>
            </a:endParaRPr>
          </a:p>
          <a:p>
            <a:r>
              <a:rPr lang="en-GB" sz="2400" dirty="0">
                <a:highlight>
                  <a:srgbClr val="FFFFFF"/>
                </a:highlight>
                <a:ea typeface="+mn-lt"/>
                <a:cs typeface="+mn-lt"/>
              </a:rPr>
              <a:t>Followed the killing of Mark Duggan who was shot by police</a:t>
            </a:r>
          </a:p>
          <a:p>
            <a:r>
              <a:rPr lang="en-GB" sz="2400" dirty="0">
                <a:highlight>
                  <a:srgbClr val="FFFFFF"/>
                </a:highlight>
                <a:ea typeface="+mn-lt"/>
                <a:cs typeface="+mn-lt"/>
              </a:rPr>
              <a:t>Violent classes with police</a:t>
            </a:r>
          </a:p>
          <a:p>
            <a:r>
              <a:rPr lang="en-GB" sz="2400" dirty="0">
                <a:highlight>
                  <a:srgbClr val="FFFFFF"/>
                </a:highlight>
                <a:ea typeface="+mn-lt"/>
                <a:cs typeface="+mn-lt"/>
              </a:rPr>
              <a:t>Followed – riots within other towns and cities </a:t>
            </a:r>
          </a:p>
          <a:p>
            <a:r>
              <a:rPr lang="en-GB" sz="2400" dirty="0">
                <a:highlight>
                  <a:srgbClr val="FFFFFF"/>
                </a:highlight>
                <a:ea typeface="+mn-lt"/>
                <a:cs typeface="+mn-lt"/>
              </a:rPr>
              <a:t>Then PM said the riots was not sure to poverty</a:t>
            </a:r>
          </a:p>
          <a:p>
            <a:r>
              <a:rPr lang="en-GB" sz="2400" dirty="0">
                <a:highlight>
                  <a:srgbClr val="FFFFFF"/>
                </a:highlight>
                <a:ea typeface="+mn-lt"/>
                <a:cs typeface="+mn-lt"/>
              </a:rPr>
              <a:t>Alex Singleton Liverpool Uni  found that the majority of people who have appeared in court live in poor neighbourhoods</a:t>
            </a:r>
            <a:endParaRPr lang="en-GB" sz="2400">
              <a:ea typeface="+mn-lt"/>
              <a:cs typeface="+mn-lt"/>
            </a:endParaRPr>
          </a:p>
          <a:p>
            <a:r>
              <a:rPr lang="en-GB" sz="2400" dirty="0">
                <a:highlight>
                  <a:srgbClr val="FFFFFF"/>
                </a:highlight>
                <a:ea typeface="+mn-lt"/>
                <a:cs typeface="+mn-lt"/>
              </a:rPr>
              <a:t>41% of suspects living in one of the top 10% of most deprived places in the country. </a:t>
            </a:r>
            <a:endParaRPr lang="en-GB" sz="2400">
              <a:ea typeface="+mn-lt"/>
              <a:cs typeface="+mn-lt"/>
            </a:endParaRPr>
          </a:p>
          <a:p>
            <a:r>
              <a:rPr lang="en-GB" sz="2400" dirty="0">
                <a:highlight>
                  <a:srgbClr val="FFFFFF"/>
                </a:highlight>
                <a:ea typeface="+mn-lt"/>
                <a:cs typeface="+mn-lt"/>
              </a:rPr>
              <a:t> 66% of neighbourhoods where the accused live got poorer between 2007 and 2010.</a:t>
            </a:r>
            <a:endParaRPr lang="en-GB" sz="2400" dirty="0"/>
          </a:p>
          <a:p>
            <a:endParaRPr lang="en-GB" sz="1800" dirty="0">
              <a:solidFill>
                <a:srgbClr val="202122"/>
              </a:solidFill>
              <a:highlight>
                <a:srgbClr val="FFFFFF"/>
              </a:highlight>
              <a:ea typeface="+mn-lt"/>
              <a:cs typeface="+mn-lt"/>
            </a:endParaRPr>
          </a:p>
          <a:p>
            <a:endParaRPr lang="en-GB" sz="1800" dirty="0">
              <a:solidFill>
                <a:srgbClr val="202122"/>
              </a:solidFill>
              <a:highlight>
                <a:srgbClr val="FFFFFF"/>
              </a:highlight>
              <a:ea typeface="+mn-lt"/>
              <a:cs typeface="+mn-lt"/>
            </a:endParaRPr>
          </a:p>
          <a:p>
            <a:endParaRPr lang="en-GB" sz="1800" baseline="30000" dirty="0">
              <a:solidFill>
                <a:srgbClr val="3366CC"/>
              </a:solidFill>
              <a:highlight>
                <a:srgbClr val="FFFFFF"/>
              </a:highlight>
            </a:endParaRPr>
          </a:p>
        </p:txBody>
      </p:sp>
    </p:spTree>
    <p:extLst>
      <p:ext uri="{BB962C8B-B14F-4D97-AF65-F5344CB8AC3E}">
        <p14:creationId xmlns:p14="http://schemas.microsoft.com/office/powerpoint/2010/main" val="3597435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26334-FA5B-E165-DA43-C89F6B907636}"/>
              </a:ext>
            </a:extLst>
          </p:cNvPr>
          <p:cNvSpPr>
            <a:spLocks noGrp="1"/>
          </p:cNvSpPr>
          <p:nvPr>
            <p:ph type="title"/>
          </p:nvPr>
        </p:nvSpPr>
        <p:spPr>
          <a:xfrm>
            <a:off x="838200" y="365125"/>
            <a:ext cx="10515600" cy="534810"/>
          </a:xfrm>
        </p:spPr>
        <p:txBody>
          <a:bodyPr>
            <a:normAutofit fontScale="90000"/>
          </a:bodyPr>
          <a:lstStyle/>
          <a:p>
            <a:r>
              <a:rPr lang="en-GB"/>
              <a:t>Education &amp; Crime</a:t>
            </a:r>
          </a:p>
        </p:txBody>
      </p:sp>
      <p:sp>
        <p:nvSpPr>
          <p:cNvPr id="3" name="Content Placeholder 2">
            <a:extLst>
              <a:ext uri="{FF2B5EF4-FFF2-40B4-BE49-F238E27FC236}">
                <a16:creationId xmlns:a16="http://schemas.microsoft.com/office/drawing/2014/main" id="{90F16B13-08E1-E22E-0DEF-FB72E700C041}"/>
              </a:ext>
            </a:extLst>
          </p:cNvPr>
          <p:cNvSpPr>
            <a:spLocks noGrp="1"/>
          </p:cNvSpPr>
          <p:nvPr>
            <p:ph idx="1"/>
          </p:nvPr>
        </p:nvSpPr>
        <p:spPr>
          <a:xfrm>
            <a:off x="838200" y="1135512"/>
            <a:ext cx="10515600" cy="5041451"/>
          </a:xfrm>
        </p:spPr>
        <p:txBody>
          <a:bodyPr vert="horz" lIns="91440" tIns="45720" rIns="91440" bIns="45720" rtlCol="0" anchor="t">
            <a:noAutofit/>
          </a:bodyPr>
          <a:lstStyle/>
          <a:p>
            <a:r>
              <a:rPr lang="en-GB" sz="2400">
                <a:solidFill>
                  <a:srgbClr val="323132"/>
                </a:solidFill>
                <a:highlight>
                  <a:srgbClr val="FFFFFF"/>
                </a:highlight>
                <a:latin typeface="Calibri"/>
                <a:ea typeface="Open Sans"/>
                <a:cs typeface="Open Sans"/>
              </a:rPr>
              <a:t>Of the minority of young people imprisoned by the age of 24, most are known to police before the age of 16.</a:t>
            </a:r>
          </a:p>
          <a:p>
            <a:r>
              <a:rPr lang="en-GB" sz="2400">
                <a:solidFill>
                  <a:srgbClr val="323132"/>
                </a:solidFill>
                <a:highlight>
                  <a:srgbClr val="FFFFFF"/>
                </a:highlight>
                <a:latin typeface="Calibri"/>
                <a:ea typeface="Open Sans"/>
                <a:cs typeface="Open Sans"/>
              </a:rPr>
              <a:t>1.1% of the 515,226 state school pupils in </a:t>
            </a:r>
            <a:r>
              <a:rPr lang="en-GB" sz="2400" b="1">
                <a:solidFill>
                  <a:srgbClr val="323132"/>
                </a:solidFill>
                <a:highlight>
                  <a:srgbClr val="FFFFFF"/>
                </a:highlight>
                <a:latin typeface="Calibri"/>
                <a:ea typeface="Open Sans"/>
                <a:cs typeface="Open Sans"/>
              </a:rPr>
              <a:t>England </a:t>
            </a:r>
            <a:r>
              <a:rPr lang="en-GB" sz="2400">
                <a:solidFill>
                  <a:srgbClr val="323132"/>
                </a:solidFill>
                <a:highlight>
                  <a:srgbClr val="FFFFFF"/>
                </a:highlight>
                <a:latin typeface="Calibri"/>
                <a:ea typeface="Open Sans"/>
                <a:cs typeface="Open Sans"/>
              </a:rPr>
              <a:t>analysed went on to receive an immediate custodial sentence between the ages of 16 and 24.</a:t>
            </a:r>
            <a:endParaRPr lang="en-GB" sz="2400">
              <a:solidFill>
                <a:srgbClr val="000000"/>
              </a:solidFill>
              <a:latin typeface="Calibri"/>
              <a:ea typeface="Calibri"/>
              <a:cs typeface="Calibri"/>
            </a:endParaRPr>
          </a:p>
          <a:p>
            <a:r>
              <a:rPr lang="en-GB" sz="2400">
                <a:solidFill>
                  <a:srgbClr val="323132"/>
                </a:solidFill>
                <a:highlight>
                  <a:srgbClr val="FFFFFF"/>
                </a:highlight>
                <a:latin typeface="Calibri"/>
                <a:ea typeface="Open Sans"/>
                <a:cs typeface="Open Sans"/>
              </a:rPr>
              <a:t>Young people who attended </a:t>
            </a:r>
            <a:r>
              <a:rPr lang="en-GB" sz="2400">
                <a:solidFill>
                  <a:srgbClr val="323132"/>
                </a:solidFill>
                <a:highlight>
                  <a:srgbClr val="FFFFFF"/>
                </a:highlight>
                <a:latin typeface="Calibri"/>
                <a:ea typeface="Calibri"/>
                <a:cs typeface="Calibri"/>
              </a:rPr>
              <a:t>lower-rated schools were more likely to be imprisoned – 1.4%</a:t>
            </a:r>
            <a:endParaRPr lang="en-GB" sz="2400">
              <a:solidFill>
                <a:srgbClr val="000000"/>
              </a:solidFill>
              <a:latin typeface="Calibri"/>
              <a:ea typeface="Calibri"/>
              <a:cs typeface="Calibri"/>
            </a:endParaRPr>
          </a:p>
          <a:p>
            <a:r>
              <a:rPr lang="en-GB" sz="2400">
                <a:solidFill>
                  <a:srgbClr val="323132"/>
                </a:solidFill>
                <a:highlight>
                  <a:srgbClr val="FFFFFF"/>
                </a:highlight>
                <a:latin typeface="Calibri"/>
                <a:ea typeface="Open Sans"/>
                <a:cs typeface="Open Sans"/>
              </a:rPr>
              <a:t>Those from </a:t>
            </a:r>
            <a:r>
              <a:rPr lang="en-GB" sz="2400">
                <a:solidFill>
                  <a:srgbClr val="323132"/>
                </a:solidFill>
                <a:highlight>
                  <a:srgbClr val="FFFFFF"/>
                </a:highlight>
                <a:latin typeface="Calibri"/>
                <a:ea typeface="Calibri"/>
                <a:cs typeface="Calibri"/>
              </a:rPr>
              <a:t>good or outstanding schools it was 0.9%. </a:t>
            </a:r>
            <a:endParaRPr lang="en-GB" sz="2400">
              <a:solidFill>
                <a:srgbClr val="000000"/>
              </a:solidFill>
              <a:highlight>
                <a:srgbClr val="FFFFFF"/>
              </a:highlight>
              <a:latin typeface="Calibri"/>
              <a:ea typeface="Calibri"/>
              <a:cs typeface="Calibri"/>
            </a:endParaRPr>
          </a:p>
          <a:p>
            <a:r>
              <a:rPr lang="en-GB" sz="2400">
                <a:solidFill>
                  <a:srgbClr val="000000"/>
                </a:solidFill>
                <a:highlight>
                  <a:srgbClr val="FFFFFF"/>
                </a:highlight>
                <a:latin typeface="Calibri"/>
                <a:ea typeface="Calibri"/>
                <a:cs typeface="Calibri"/>
              </a:rPr>
              <a:t>Characteristic - </a:t>
            </a:r>
            <a:r>
              <a:rPr lang="en-GB" sz="2400">
                <a:solidFill>
                  <a:srgbClr val="323132"/>
                </a:solidFill>
                <a:highlight>
                  <a:srgbClr val="FFFFFF"/>
                </a:highlight>
                <a:latin typeface="Calibri"/>
                <a:ea typeface="Open Sans"/>
                <a:cs typeface="Open Sans"/>
              </a:rPr>
              <a:t>English as a second language/ lived in an area that was more income deprived/ interacted with social service / poor key skills tests in primary school / ethnicity, gender / special Educational Needs.</a:t>
            </a:r>
            <a:endParaRPr lang="en-GB" sz="2400">
              <a:solidFill>
                <a:srgbClr val="323132"/>
              </a:solidFill>
              <a:highlight>
                <a:srgbClr val="FFFFFF"/>
              </a:highlight>
              <a:latin typeface="Calibri"/>
              <a:ea typeface="Calibri"/>
              <a:cs typeface="Calibri"/>
            </a:endParaRPr>
          </a:p>
          <a:p>
            <a:r>
              <a:rPr lang="en-GB" sz="2400">
                <a:solidFill>
                  <a:srgbClr val="323132"/>
                </a:solidFill>
                <a:highlight>
                  <a:srgbClr val="FFFFFF"/>
                </a:highlight>
                <a:latin typeface="Calibri"/>
                <a:ea typeface="Open Sans"/>
                <a:cs typeface="Open Sans"/>
              </a:rPr>
              <a:t>Office of National Statistics 2023</a:t>
            </a:r>
          </a:p>
        </p:txBody>
      </p:sp>
    </p:spTree>
    <p:extLst>
      <p:ext uri="{BB962C8B-B14F-4D97-AF65-F5344CB8AC3E}">
        <p14:creationId xmlns:p14="http://schemas.microsoft.com/office/powerpoint/2010/main" val="2864025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F9DB57B-30E1-4841-B0FA-8EC4007EAB2C}"/>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Gender</a:t>
            </a:r>
          </a:p>
        </p:txBody>
      </p:sp>
      <p:sp>
        <p:nvSpPr>
          <p:cNvPr id="3" name="Content Placeholder 2">
            <a:extLst>
              <a:ext uri="{FF2B5EF4-FFF2-40B4-BE49-F238E27FC236}">
                <a16:creationId xmlns:a16="http://schemas.microsoft.com/office/drawing/2014/main" id="{0EC50ED6-EE60-3B83-CA62-7764EF742B74}"/>
              </a:ext>
            </a:extLst>
          </p:cNvPr>
          <p:cNvSpPr>
            <a:spLocks noGrp="1"/>
          </p:cNvSpPr>
          <p:nvPr>
            <p:ph idx="1"/>
          </p:nvPr>
        </p:nvSpPr>
        <p:spPr>
          <a:xfrm>
            <a:off x="6095999" y="882315"/>
            <a:ext cx="5254754" cy="5294647"/>
          </a:xfrm>
        </p:spPr>
        <p:txBody>
          <a:bodyPr vert="horz" lIns="91440" tIns="45720" rIns="91440" bIns="45720" rtlCol="0" anchor="t">
            <a:normAutofit/>
          </a:bodyPr>
          <a:lstStyle/>
          <a:p>
            <a:r>
              <a:rPr lang="en-GB" sz="2200"/>
              <a:t>Discuss this report </a:t>
            </a:r>
          </a:p>
          <a:p>
            <a:r>
              <a:rPr lang="en-GB" sz="2200">
                <a:ea typeface="+mn-lt"/>
                <a:cs typeface="+mn-lt"/>
                <a:hlinkClick r:id="rId2"/>
              </a:rPr>
              <a:t>Nature of crime tables, children aged 10 to 15 years violence - Office for National Statistics</a:t>
            </a:r>
            <a:endParaRPr lang="en-GB" sz="2200">
              <a:ea typeface="+mn-lt"/>
              <a:cs typeface="+mn-lt"/>
            </a:endParaRPr>
          </a:p>
          <a:p>
            <a:r>
              <a:rPr lang="en-GB" sz="2200"/>
              <a:t>YJB - </a:t>
            </a:r>
            <a:r>
              <a:rPr lang="en-GB" sz="2200">
                <a:solidFill>
                  <a:srgbClr val="000000"/>
                </a:solidFill>
                <a:ea typeface="+mn-lt"/>
                <a:cs typeface="+mn-lt"/>
              </a:rPr>
              <a:t>More</a:t>
            </a:r>
            <a:r>
              <a:rPr lang="en-GB" sz="2200">
                <a:solidFill>
                  <a:srgbClr val="0B0C0C"/>
                </a:solidFill>
                <a:highlight>
                  <a:srgbClr val="FFFFFF"/>
                </a:highlight>
                <a:ea typeface="+mn-lt"/>
                <a:cs typeface="+mn-lt"/>
              </a:rPr>
              <a:t> boys than girls involved in YJ</a:t>
            </a:r>
            <a:endParaRPr lang="en-GB" sz="2200">
              <a:solidFill>
                <a:srgbClr val="000000"/>
              </a:solidFill>
              <a:ea typeface="+mn-lt"/>
              <a:cs typeface="+mn-lt"/>
            </a:endParaRPr>
          </a:p>
          <a:p>
            <a:r>
              <a:rPr lang="en-GB" sz="2200">
                <a:solidFill>
                  <a:srgbClr val="0B0C0C"/>
                </a:solidFill>
                <a:highlight>
                  <a:srgbClr val="FFFFFF"/>
                </a:highlight>
                <a:ea typeface="+mn-lt"/>
                <a:cs typeface="+mn-lt"/>
              </a:rPr>
              <a:t> Year ending December 2024, boys comprised 84% of total child offender</a:t>
            </a:r>
            <a:endParaRPr lang="en-GB">
              <a:solidFill>
                <a:srgbClr val="000000"/>
              </a:solidFill>
              <a:ea typeface="+mn-lt"/>
              <a:cs typeface="+mn-lt"/>
            </a:endParaRPr>
          </a:p>
          <a:p>
            <a:r>
              <a:rPr lang="en-GB" sz="2200">
                <a:solidFill>
                  <a:srgbClr val="0B0C0C"/>
                </a:solidFill>
                <a:highlight>
                  <a:srgbClr val="FFFFFF"/>
                </a:highlight>
                <a:ea typeface="+mn-lt"/>
                <a:cs typeface="+mn-lt"/>
              </a:rPr>
              <a:t>Both boys and girls figures are falling</a:t>
            </a:r>
          </a:p>
          <a:p>
            <a:r>
              <a:rPr lang="en-GB" sz="2200">
                <a:solidFill>
                  <a:srgbClr val="0B0C0C"/>
                </a:solidFill>
                <a:highlight>
                  <a:srgbClr val="FFFFFF"/>
                </a:highlight>
                <a:ea typeface="+mn-lt"/>
                <a:cs typeface="+mn-lt"/>
              </a:rPr>
              <a:t>Girls fallen by 72% from 4,600 to 1.300 over the last 10 years</a:t>
            </a:r>
          </a:p>
          <a:p>
            <a:r>
              <a:rPr lang="en-GB" sz="2200">
                <a:solidFill>
                  <a:srgbClr val="0B0C0C"/>
                </a:solidFill>
                <a:highlight>
                  <a:srgbClr val="FFFFFF"/>
                </a:highlight>
                <a:ea typeface="+mn-lt"/>
                <a:cs typeface="+mn-lt"/>
              </a:rPr>
              <a:t>Boys 59% from 16,500 to around 6,700</a:t>
            </a:r>
          </a:p>
          <a:p>
            <a:endParaRPr lang="en-GB" sz="2200">
              <a:solidFill>
                <a:srgbClr val="0B0C0C"/>
              </a:solidFill>
              <a:highlight>
                <a:srgbClr val="FFFFFF"/>
              </a:highlight>
              <a:ea typeface="+mn-lt"/>
              <a:cs typeface="+mn-lt"/>
            </a:endParaRPr>
          </a:p>
          <a:p>
            <a:endParaRPr lang="en-GB" sz="2200"/>
          </a:p>
        </p:txBody>
      </p:sp>
    </p:spTree>
    <p:extLst>
      <p:ext uri="{BB962C8B-B14F-4D97-AF65-F5344CB8AC3E}">
        <p14:creationId xmlns:p14="http://schemas.microsoft.com/office/powerpoint/2010/main" val="3982080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esare Lombroso - Wikipedia">
            <a:extLst>
              <a:ext uri="{FF2B5EF4-FFF2-40B4-BE49-F238E27FC236}">
                <a16:creationId xmlns:a16="http://schemas.microsoft.com/office/drawing/2014/main" id="{61C7800A-BA47-01AC-C00B-4B8E3A2CC0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598"/>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5CDEA8-EC50-6EBC-62D7-01228AA51099}"/>
              </a:ext>
            </a:extLst>
          </p:cNvPr>
          <p:cNvSpPr>
            <a:spLocks noGrp="1"/>
          </p:cNvSpPr>
          <p:nvPr>
            <p:ph type="title"/>
          </p:nvPr>
        </p:nvSpPr>
        <p:spPr>
          <a:xfrm>
            <a:off x="5827048" y="407987"/>
            <a:ext cx="5721484" cy="1325563"/>
          </a:xfrm>
        </p:spPr>
        <p:txBody>
          <a:bodyPr>
            <a:normAutofit/>
          </a:bodyPr>
          <a:lstStyle/>
          <a:p>
            <a:r>
              <a:rPr lang="en-GB"/>
              <a:t>Early Criminology and the Female Offender</a:t>
            </a:r>
          </a:p>
        </p:txBody>
      </p:sp>
      <p:sp>
        <p:nvSpPr>
          <p:cNvPr id="3" name="Content Placeholder 2">
            <a:extLst>
              <a:ext uri="{FF2B5EF4-FFF2-40B4-BE49-F238E27FC236}">
                <a16:creationId xmlns:a16="http://schemas.microsoft.com/office/drawing/2014/main" id="{1A54D7E8-EB20-F5A3-9120-C7E5F013A412}"/>
              </a:ext>
            </a:extLst>
          </p:cNvPr>
          <p:cNvSpPr>
            <a:spLocks noGrp="1"/>
          </p:cNvSpPr>
          <p:nvPr>
            <p:ph idx="1"/>
          </p:nvPr>
        </p:nvSpPr>
        <p:spPr>
          <a:xfrm>
            <a:off x="5827048" y="1868487"/>
            <a:ext cx="5721484" cy="4351338"/>
          </a:xfrm>
        </p:spPr>
        <p:txBody>
          <a:bodyPr vert="horz" lIns="91440" tIns="45720" rIns="91440" bIns="45720" rtlCol="0" anchor="t">
            <a:normAutofit fontScale="92500"/>
          </a:bodyPr>
          <a:lstStyle/>
          <a:p>
            <a:r>
              <a:rPr lang="en-GB" dirty="0"/>
              <a:t>Lombroso (Biological Positivism – born criminal)</a:t>
            </a:r>
          </a:p>
          <a:p>
            <a:pPr lvl="1"/>
            <a:r>
              <a:rPr lang="en-GB" dirty="0"/>
              <a:t>Believed women were less evolved than men, and so had less room for degeneration and being “born criminal”.</a:t>
            </a:r>
          </a:p>
          <a:p>
            <a:pPr lvl="1"/>
            <a:r>
              <a:rPr lang="en-GB" dirty="0"/>
              <a:t>Suggested the most common form of regression was Prostitution.</a:t>
            </a:r>
          </a:p>
          <a:p>
            <a:pPr lvl="1"/>
            <a:r>
              <a:rPr lang="en-GB" dirty="0"/>
              <a:t>Although this is seen as archaic and discredited, the lack of investigation into female offending means many of the assumptions of this are still carried through to modern criminology</a:t>
            </a:r>
          </a:p>
          <a:p>
            <a:pPr lvl="1"/>
            <a:endParaRPr lang="en-GB"/>
          </a:p>
        </p:txBody>
      </p:sp>
      <p:sp>
        <p:nvSpPr>
          <p:cNvPr id="6" name="TextBox 5">
            <a:extLst>
              <a:ext uri="{FF2B5EF4-FFF2-40B4-BE49-F238E27FC236}">
                <a16:creationId xmlns:a16="http://schemas.microsoft.com/office/drawing/2014/main" id="{30328FA8-5CCA-FF05-B6CF-DCB46E94F300}"/>
              </a:ext>
            </a:extLst>
          </p:cNvPr>
          <p:cNvSpPr txBox="1"/>
          <p:nvPr/>
        </p:nvSpPr>
        <p:spPr>
          <a:xfrm>
            <a:off x="7074159" y="6385024"/>
            <a:ext cx="609911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4219223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3249-AF4B-763A-928A-C30B40D3E9D4}"/>
              </a:ext>
            </a:extLst>
          </p:cNvPr>
          <p:cNvSpPr>
            <a:spLocks noGrp="1"/>
          </p:cNvSpPr>
          <p:nvPr>
            <p:ph type="title"/>
          </p:nvPr>
        </p:nvSpPr>
        <p:spPr>
          <a:xfrm>
            <a:off x="838200" y="365126"/>
            <a:ext cx="10515600" cy="897618"/>
          </a:xfrm>
        </p:spPr>
        <p:txBody>
          <a:bodyPr/>
          <a:lstStyle/>
          <a:p>
            <a:r>
              <a:rPr lang="en-GB" sz="4400" b="1" i="0">
                <a:solidFill>
                  <a:srgbClr val="2A2A2A"/>
                </a:solidFill>
                <a:effectLst/>
                <a:latin typeface="Merriweather" panose="00000500000000000000" pitchFamily="2" charset="0"/>
              </a:rPr>
              <a:t>Drunk and Doubly Deviant?</a:t>
            </a:r>
            <a:endParaRPr lang="en-GB"/>
          </a:p>
        </p:txBody>
      </p:sp>
      <p:sp>
        <p:nvSpPr>
          <p:cNvPr id="3" name="Content Placeholder 2">
            <a:extLst>
              <a:ext uri="{FF2B5EF4-FFF2-40B4-BE49-F238E27FC236}">
                <a16:creationId xmlns:a16="http://schemas.microsoft.com/office/drawing/2014/main" id="{7CB81E2D-5D64-DAFF-D683-A9CEF901CC3C}"/>
              </a:ext>
            </a:extLst>
          </p:cNvPr>
          <p:cNvSpPr>
            <a:spLocks noGrp="1"/>
          </p:cNvSpPr>
          <p:nvPr>
            <p:ph idx="1"/>
          </p:nvPr>
        </p:nvSpPr>
        <p:spPr/>
        <p:txBody>
          <a:bodyPr/>
          <a:lstStyle/>
          <a:p>
            <a:r>
              <a:rPr lang="en-GB" sz="2000">
                <a:latin typeface="Arial" panose="020B0604020202020204" pitchFamily="34" charset="0"/>
                <a:cs typeface="Arial" panose="020B0604020202020204" pitchFamily="34" charset="0"/>
              </a:rPr>
              <a:t>Lightowlers, C.  (2018)</a:t>
            </a:r>
          </a:p>
          <a:p>
            <a:r>
              <a:rPr lang="en-GB" sz="2000">
                <a:latin typeface="Arial" panose="020B0604020202020204" pitchFamily="34" charset="0"/>
                <a:cs typeface="Arial" panose="020B0604020202020204" pitchFamily="34" charset="0"/>
              </a:rPr>
              <a:t>P</a:t>
            </a:r>
            <a:r>
              <a:rPr lang="en-GB" sz="2000" b="0" i="0">
                <a:effectLst/>
                <a:latin typeface="Arial" panose="020B0604020202020204" pitchFamily="34" charset="0"/>
                <a:cs typeface="Arial" panose="020B0604020202020204" pitchFamily="34" charset="0"/>
              </a:rPr>
              <a:t>robability of custody and sentence severity using the Crown Court Sentencing Survey –intoxication and assault offences.</a:t>
            </a:r>
          </a:p>
          <a:p>
            <a:r>
              <a:rPr lang="en-GB" sz="2000">
                <a:latin typeface="Arial" panose="020B0604020202020204" pitchFamily="34" charset="0"/>
                <a:cs typeface="Arial" panose="020B0604020202020204" pitchFamily="34" charset="0"/>
              </a:rPr>
              <a:t>Main findings – female defendants' cases are twice likely to be taken more serious compared to males where intoxication is present.</a:t>
            </a:r>
          </a:p>
          <a:p>
            <a:r>
              <a:rPr lang="en-GB" sz="2000">
                <a:latin typeface="Arial" panose="020B0604020202020204" pitchFamily="34" charset="0"/>
                <a:cs typeface="Arial" panose="020B0604020202020204" pitchFamily="34" charset="0"/>
              </a:rPr>
              <a:t>Women are judge more harshly than men – alcohol history, family life, social services, previous cases</a:t>
            </a:r>
          </a:p>
          <a:p>
            <a:r>
              <a:rPr lang="en-GB" sz="2000" b="0" i="0">
                <a:effectLst/>
                <a:latin typeface="Arial" panose="020B0604020202020204" pitchFamily="34" charset="0"/>
                <a:cs typeface="Arial" panose="020B0604020202020204" pitchFamily="34" charset="0"/>
              </a:rPr>
              <a:t>Two polarized standpoints are clear –</a:t>
            </a:r>
          </a:p>
          <a:p>
            <a:r>
              <a:rPr lang="en-GB" sz="2000" b="0" i="0">
                <a:effectLst/>
                <a:latin typeface="Arial" panose="020B0604020202020204" pitchFamily="34" charset="0"/>
                <a:cs typeface="Arial" panose="020B0604020202020204" pitchFamily="34" charset="0"/>
              </a:rPr>
              <a:t> those suggesting women are treated with greater leniency (sometimes also referred to as ‘chivalry’) </a:t>
            </a:r>
          </a:p>
          <a:p>
            <a:r>
              <a:rPr lang="en-GB" sz="2000">
                <a:latin typeface="Arial" panose="020B0604020202020204" pitchFamily="34" charset="0"/>
                <a:cs typeface="Arial" panose="020B0604020202020204" pitchFamily="34" charset="0"/>
              </a:rPr>
              <a:t>T</a:t>
            </a:r>
            <a:r>
              <a:rPr lang="en-GB" sz="2000" b="0" i="0">
                <a:effectLst/>
                <a:latin typeface="Arial" panose="020B0604020202020204" pitchFamily="34" charset="0"/>
                <a:cs typeface="Arial" panose="020B0604020202020204" pitchFamily="34" charset="0"/>
              </a:rPr>
              <a:t>hose suggesting women receive </a:t>
            </a:r>
            <a:r>
              <a:rPr lang="en-GB" sz="2000" b="0" i="0">
                <a:solidFill>
                  <a:srgbClr val="2A2A2A"/>
                </a:solidFill>
                <a:effectLst/>
                <a:latin typeface="Arial" panose="020B0604020202020204" pitchFamily="34" charset="0"/>
                <a:cs typeface="Arial" panose="020B0604020202020204" pitchFamily="34" charset="0"/>
              </a:rPr>
              <a:t>more </a:t>
            </a:r>
            <a:r>
              <a:rPr lang="en-GB" sz="2000" b="0" i="0">
                <a:effectLst/>
                <a:latin typeface="Arial" panose="020B0604020202020204" pitchFamily="34" charset="0"/>
                <a:cs typeface="Arial" panose="020B0604020202020204" pitchFamily="34" charset="0"/>
              </a:rPr>
              <a:t>severe treatment as they are seen as ‘doubly deviant’</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554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2641-B6F1-CB8F-370F-BE69631DA426}"/>
              </a:ext>
            </a:extLst>
          </p:cNvPr>
          <p:cNvSpPr>
            <a:spLocks noGrp="1"/>
          </p:cNvSpPr>
          <p:nvPr>
            <p:ph type="title"/>
          </p:nvPr>
        </p:nvSpPr>
        <p:spPr/>
        <p:txBody>
          <a:bodyPr/>
          <a:lstStyle/>
          <a:p>
            <a:r>
              <a:rPr lang="en-GB"/>
              <a:t>Gender</a:t>
            </a:r>
          </a:p>
        </p:txBody>
      </p:sp>
      <p:sp>
        <p:nvSpPr>
          <p:cNvPr id="3" name="Content Placeholder 2">
            <a:extLst>
              <a:ext uri="{FF2B5EF4-FFF2-40B4-BE49-F238E27FC236}">
                <a16:creationId xmlns:a16="http://schemas.microsoft.com/office/drawing/2014/main" id="{C111DE77-A644-0F01-AE5D-AC28A9B9FEF1}"/>
              </a:ext>
            </a:extLst>
          </p:cNvPr>
          <p:cNvSpPr>
            <a:spLocks noGrp="1"/>
          </p:cNvSpPr>
          <p:nvPr>
            <p:ph idx="1"/>
          </p:nvPr>
        </p:nvSpPr>
        <p:spPr/>
        <p:txBody>
          <a:bodyPr vert="horz" lIns="91440" tIns="45720" rIns="91440" bIns="45720" rtlCol="0" anchor="t">
            <a:normAutofit/>
          </a:bodyPr>
          <a:lstStyle/>
          <a:p>
            <a:r>
              <a:rPr lang="en-GB" sz="2400" dirty="0">
                <a:latin typeface="Calibri"/>
                <a:ea typeface="Calibri"/>
                <a:cs typeface="Segoe UI"/>
              </a:rPr>
              <a:t>Boys: </a:t>
            </a:r>
          </a:p>
          <a:p>
            <a:pPr lvl="1"/>
            <a:r>
              <a:rPr lang="en-GB" dirty="0">
                <a:latin typeface="Calibri"/>
                <a:ea typeface="Calibri"/>
                <a:cs typeface="Segoe UI"/>
              </a:rPr>
              <a:t>more likely to be criminalised</a:t>
            </a:r>
          </a:p>
          <a:p>
            <a:pPr lvl="1"/>
            <a:r>
              <a:rPr lang="en-GB" dirty="0">
                <a:latin typeface="Calibri"/>
                <a:ea typeface="Calibri"/>
                <a:cs typeface="Segoe UI"/>
              </a:rPr>
              <a:t>more visible in public spaces</a:t>
            </a:r>
          </a:p>
          <a:p>
            <a:r>
              <a:rPr lang="en-GB" sz="2400" dirty="0">
                <a:latin typeface="Calibri"/>
                <a:ea typeface="Calibri"/>
                <a:cs typeface="Segoe UI"/>
              </a:rPr>
              <a:t>Girls: </a:t>
            </a:r>
          </a:p>
          <a:p>
            <a:pPr lvl="1"/>
            <a:r>
              <a:rPr lang="en-GB" dirty="0">
                <a:latin typeface="Calibri"/>
                <a:ea typeface="Calibri"/>
                <a:cs typeface="Segoe UI"/>
              </a:rPr>
              <a:t>more hidden offending</a:t>
            </a:r>
          </a:p>
          <a:p>
            <a:pPr lvl="1"/>
            <a:r>
              <a:rPr lang="en-GB" dirty="0">
                <a:latin typeface="Calibri"/>
                <a:ea typeface="Calibri"/>
                <a:cs typeface="Segoe UI"/>
              </a:rPr>
              <a:t>often enter system through </a:t>
            </a:r>
            <a:r>
              <a:rPr lang="en-GB" b="1" dirty="0">
                <a:latin typeface="Calibri"/>
                <a:ea typeface="Calibri"/>
                <a:cs typeface="Segoe UI"/>
              </a:rPr>
              <a:t>welfare</a:t>
            </a:r>
            <a:r>
              <a:rPr lang="en-GB" dirty="0">
                <a:latin typeface="Calibri"/>
                <a:ea typeface="Calibri"/>
                <a:cs typeface="Segoe UI"/>
              </a:rPr>
              <a:t>, trauma, or abuse</a:t>
            </a:r>
          </a:p>
          <a:p>
            <a:pPr lvl="1"/>
            <a:r>
              <a:rPr lang="en-GB" dirty="0">
                <a:latin typeface="Calibri"/>
                <a:ea typeface="Calibri"/>
                <a:cs typeface="Segoe UI"/>
              </a:rPr>
              <a:t>punished for “non‑conforming behaviour”</a:t>
            </a:r>
          </a:p>
          <a:p>
            <a:endParaRPr lang="en-GB" sz="2000">
              <a:latin typeface="Calibri"/>
              <a:ea typeface="Calibri"/>
              <a:cs typeface="Calibri"/>
            </a:endParaRPr>
          </a:p>
        </p:txBody>
      </p:sp>
    </p:spTree>
    <p:extLst>
      <p:ext uri="{BB962C8B-B14F-4D97-AF65-F5344CB8AC3E}">
        <p14:creationId xmlns:p14="http://schemas.microsoft.com/office/powerpoint/2010/main" val="3773151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0037F-2504-B8A8-8DFE-7C26E2B7ECEB}"/>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Why Boys?</a:t>
            </a:r>
          </a:p>
        </p:txBody>
      </p:sp>
      <p:sp>
        <p:nvSpPr>
          <p:cNvPr id="3" name="Content Placeholder 2">
            <a:extLst>
              <a:ext uri="{FF2B5EF4-FFF2-40B4-BE49-F238E27FC236}">
                <a16:creationId xmlns:a16="http://schemas.microsoft.com/office/drawing/2014/main" id="{C156E7B6-CDB2-F374-90AF-396062A3CB8C}"/>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a:latin typeface="Calibri"/>
                <a:ea typeface="+mn-lt"/>
                <a:cs typeface="+mn-lt"/>
              </a:rPr>
              <a:t>Masculinity expectations</a:t>
            </a:r>
            <a:endParaRPr lang="en-GB">
              <a:latin typeface="Calibri"/>
              <a:ea typeface="Calibri"/>
              <a:cs typeface="Calibri"/>
            </a:endParaRPr>
          </a:p>
          <a:p>
            <a:r>
              <a:rPr lang="en-GB">
                <a:latin typeface="Calibri"/>
                <a:ea typeface="+mn-lt"/>
                <a:cs typeface="+mn-lt"/>
              </a:rPr>
              <a:t>Peer pressure and risk‑taking</a:t>
            </a:r>
            <a:endParaRPr lang="en-GB">
              <a:latin typeface="Calibri"/>
              <a:ea typeface="Calibri"/>
              <a:cs typeface="Calibri"/>
            </a:endParaRPr>
          </a:p>
          <a:p>
            <a:r>
              <a:rPr lang="en-GB">
                <a:latin typeface="Calibri"/>
                <a:ea typeface="+mn-lt"/>
                <a:cs typeface="+mn-lt"/>
              </a:rPr>
              <a:t>Gang involvement</a:t>
            </a:r>
            <a:endParaRPr lang="en-GB">
              <a:latin typeface="Calibri"/>
              <a:ea typeface="Calibri"/>
              <a:cs typeface="Calibri"/>
            </a:endParaRPr>
          </a:p>
          <a:p>
            <a:r>
              <a:rPr lang="en-GB">
                <a:latin typeface="Calibri"/>
                <a:ea typeface="+mn-lt"/>
                <a:cs typeface="+mn-lt"/>
              </a:rPr>
              <a:t>Policing focuses more on boys</a:t>
            </a:r>
            <a:endParaRPr lang="en-GB">
              <a:latin typeface="Calibri"/>
              <a:ea typeface="Calibri"/>
              <a:cs typeface="Calibri"/>
            </a:endParaRPr>
          </a:p>
          <a:p>
            <a:pPr marL="0" indent="0">
              <a:buNone/>
            </a:pPr>
            <a:endParaRPr lang="en-GB" b="1">
              <a:latin typeface="Calibri"/>
              <a:ea typeface="Calibri"/>
              <a:cs typeface="Calibri"/>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blue and pink symbols&#10;&#10;AI-generated content may be incorrect.">
            <a:extLst>
              <a:ext uri="{FF2B5EF4-FFF2-40B4-BE49-F238E27FC236}">
                <a16:creationId xmlns:a16="http://schemas.microsoft.com/office/drawing/2014/main" id="{30B0C81F-8E4F-826B-DB3F-7F1153BC905B}"/>
              </a:ext>
            </a:extLst>
          </p:cNvPr>
          <p:cNvPicPr>
            <a:picLocks noChangeAspect="1"/>
          </p:cNvPicPr>
          <p:nvPr/>
        </p:nvPicPr>
        <p:blipFill>
          <a:blip r:embed="rId3"/>
          <a:stretch>
            <a:fillRect/>
          </a:stretch>
        </p:blipFill>
        <p:spPr>
          <a:xfrm>
            <a:off x="7708392" y="2696835"/>
            <a:ext cx="4142232" cy="2387874"/>
          </a:xfrm>
          <a:prstGeom prst="rect">
            <a:avLst/>
          </a:prstGeom>
        </p:spPr>
      </p:pic>
    </p:spTree>
    <p:extLst>
      <p:ext uri="{BB962C8B-B14F-4D97-AF65-F5344CB8AC3E}">
        <p14:creationId xmlns:p14="http://schemas.microsoft.com/office/powerpoint/2010/main" val="3445648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3E695-0B8D-0739-664A-C1035821F772}"/>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Girls</a:t>
            </a:r>
          </a:p>
        </p:txBody>
      </p:sp>
      <p:sp>
        <p:nvSpPr>
          <p:cNvPr id="3" name="Content Placeholder 2">
            <a:extLst>
              <a:ext uri="{FF2B5EF4-FFF2-40B4-BE49-F238E27FC236}">
                <a16:creationId xmlns:a16="http://schemas.microsoft.com/office/drawing/2014/main" id="{52225DAE-BA19-44BB-9438-E3DC8599BAA2}"/>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a:latin typeface="Calibri"/>
                <a:ea typeface="+mn-lt"/>
                <a:cs typeface="+mn-lt"/>
              </a:rPr>
              <a:t>Girls’ crime often linked to:</a:t>
            </a:r>
            <a:endParaRPr lang="en-GB">
              <a:latin typeface="Calibri"/>
              <a:ea typeface="Calibri"/>
              <a:cs typeface="Calibri"/>
            </a:endParaRPr>
          </a:p>
          <a:p>
            <a:pPr lvl="1"/>
            <a:r>
              <a:rPr lang="en-GB" sz="2800">
                <a:latin typeface="Calibri"/>
                <a:ea typeface="+mn-lt"/>
                <a:cs typeface="+mn-lt"/>
              </a:rPr>
              <a:t>Abuse or trauma</a:t>
            </a:r>
          </a:p>
          <a:p>
            <a:pPr lvl="1"/>
            <a:r>
              <a:rPr lang="en-GB" sz="2800">
                <a:latin typeface="Calibri"/>
                <a:ea typeface="+mn-lt"/>
                <a:cs typeface="+mn-lt"/>
              </a:rPr>
              <a:t>Running away</a:t>
            </a:r>
            <a:endParaRPr lang="en-GB" sz="2800">
              <a:latin typeface="Calibri"/>
              <a:ea typeface="Calibri"/>
              <a:cs typeface="Calibri"/>
            </a:endParaRPr>
          </a:p>
          <a:p>
            <a:pPr lvl="1"/>
            <a:r>
              <a:rPr lang="en-GB" sz="2800">
                <a:latin typeface="Calibri"/>
                <a:ea typeface="+mn-lt"/>
                <a:cs typeface="+mn-lt"/>
              </a:rPr>
              <a:t>Exploitation</a:t>
            </a:r>
            <a:endParaRPr lang="en-GB" sz="2800">
              <a:latin typeface="Calibri"/>
              <a:ea typeface="Calibri"/>
              <a:cs typeface="Calibri"/>
            </a:endParaRPr>
          </a:p>
          <a:p>
            <a:r>
              <a:rPr lang="en-GB">
                <a:latin typeface="Calibri"/>
                <a:ea typeface="+mn-lt"/>
                <a:cs typeface="+mn-lt"/>
              </a:rPr>
              <a:t>Girls more likely to be criminalised for “status offences” </a:t>
            </a:r>
            <a:endParaRPr lang="en-GB">
              <a:latin typeface="Calibri"/>
              <a:ea typeface="Calibri"/>
              <a:cs typeface="Calibri"/>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lue and pink symbols&#10;&#10;AI-generated content may be incorrect.">
            <a:extLst>
              <a:ext uri="{FF2B5EF4-FFF2-40B4-BE49-F238E27FC236}">
                <a16:creationId xmlns:a16="http://schemas.microsoft.com/office/drawing/2014/main" id="{B701941F-7380-31A2-8319-B32CDAF3AD2B}"/>
              </a:ext>
            </a:extLst>
          </p:cNvPr>
          <p:cNvPicPr>
            <a:picLocks noChangeAspect="1"/>
          </p:cNvPicPr>
          <p:nvPr/>
        </p:nvPicPr>
        <p:blipFill>
          <a:blip r:embed="rId3"/>
          <a:stretch>
            <a:fillRect/>
          </a:stretch>
        </p:blipFill>
        <p:spPr>
          <a:xfrm>
            <a:off x="7708392" y="2696835"/>
            <a:ext cx="4142232" cy="2387874"/>
          </a:xfrm>
          <a:prstGeom prst="rect">
            <a:avLst/>
          </a:prstGeom>
        </p:spPr>
      </p:pic>
    </p:spTree>
    <p:extLst>
      <p:ext uri="{BB962C8B-B14F-4D97-AF65-F5344CB8AC3E}">
        <p14:creationId xmlns:p14="http://schemas.microsoft.com/office/powerpoint/2010/main" val="32922956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67EE5-4B43-35BE-4563-B5041DA54AB8}"/>
              </a:ext>
            </a:extLst>
          </p:cNvPr>
          <p:cNvSpPr>
            <a:spLocks noGrp="1"/>
          </p:cNvSpPr>
          <p:nvPr>
            <p:ph type="title"/>
          </p:nvPr>
        </p:nvSpPr>
        <p:spPr>
          <a:xfrm>
            <a:off x="838200" y="365125"/>
            <a:ext cx="10515600" cy="1306443"/>
          </a:xfrm>
        </p:spPr>
        <p:txBody>
          <a:bodyPr>
            <a:normAutofit/>
          </a:bodyPr>
          <a:lstStyle/>
          <a:p>
            <a:r>
              <a:rPr lang="en-GB" sz="4000"/>
              <a:t>Victims </a:t>
            </a:r>
          </a:p>
        </p:txBody>
      </p:sp>
      <p:sp>
        <p:nvSpPr>
          <p:cNvPr id="3" name="Content Placeholder 2">
            <a:extLst>
              <a:ext uri="{FF2B5EF4-FFF2-40B4-BE49-F238E27FC236}">
                <a16:creationId xmlns:a16="http://schemas.microsoft.com/office/drawing/2014/main" id="{BC74BDC9-5567-DF33-A849-5B0A0C51FF9D}"/>
              </a:ext>
            </a:extLst>
          </p:cNvPr>
          <p:cNvSpPr>
            <a:spLocks noGrp="1"/>
          </p:cNvSpPr>
          <p:nvPr>
            <p:ph idx="1"/>
          </p:nvPr>
        </p:nvSpPr>
        <p:spPr>
          <a:xfrm>
            <a:off x="838200" y="1825625"/>
            <a:ext cx="4152774" cy="4303464"/>
          </a:xfrm>
        </p:spPr>
        <p:txBody>
          <a:bodyPr vert="horz" lIns="91440" tIns="45720" rIns="91440" bIns="45720" rtlCol="0" anchor="t">
            <a:normAutofit/>
          </a:bodyPr>
          <a:lstStyle/>
          <a:p>
            <a:pPr marL="0" indent="0">
              <a:buNone/>
            </a:pPr>
            <a:r>
              <a:rPr lang="en-GB" sz="2000" dirty="0">
                <a:ea typeface="+mn-lt"/>
                <a:cs typeface="+mn-lt"/>
              </a:rPr>
              <a:t>Boys: more likely victims of street violence</a:t>
            </a:r>
            <a:endParaRPr lang="en-GB" sz="2000" dirty="0"/>
          </a:p>
          <a:p>
            <a:pPr marL="0" indent="0">
              <a:buNone/>
            </a:pPr>
            <a:r>
              <a:rPr lang="en-GB" sz="2000" dirty="0">
                <a:ea typeface="+mn-lt"/>
                <a:cs typeface="+mn-lt"/>
              </a:rPr>
              <a:t>Girls: more likely victims of sexual violence</a:t>
            </a:r>
            <a:endParaRPr lang="en-GB" sz="2000" dirty="0"/>
          </a:p>
          <a:p>
            <a:pPr marL="0" indent="0">
              <a:buNone/>
            </a:pPr>
            <a:r>
              <a:rPr lang="en-GB" sz="2000" dirty="0">
                <a:ea typeface="+mn-lt"/>
                <a:cs typeface="+mn-lt"/>
              </a:rPr>
              <a:t>Gender shapes risk and vulnerability</a:t>
            </a:r>
          </a:p>
          <a:p>
            <a:pPr marL="0" indent="0">
              <a:buNone/>
            </a:pPr>
            <a:r>
              <a:rPr lang="en-GB" sz="2000" dirty="0">
                <a:solidFill>
                  <a:srgbClr val="FF0000"/>
                </a:solidFill>
              </a:rPr>
              <a:t>CHANGES</a:t>
            </a:r>
          </a:p>
          <a:p>
            <a:pPr>
              <a:buFont typeface="Arial"/>
              <a:buChar char="•"/>
            </a:pPr>
            <a:r>
              <a:rPr lang="en-GB" sz="2000" dirty="0">
                <a:solidFill>
                  <a:srgbClr val="FF0000"/>
                </a:solidFill>
                <a:ea typeface="+mn-lt"/>
                <a:cs typeface="+mn-lt"/>
              </a:rPr>
              <a:t>Slight rise in girls’ involvement in violence</a:t>
            </a:r>
            <a:endParaRPr lang="en-GB" dirty="0">
              <a:solidFill>
                <a:srgbClr val="FF0000"/>
              </a:solidFill>
            </a:endParaRPr>
          </a:p>
          <a:p>
            <a:pPr>
              <a:buFont typeface="Arial"/>
              <a:buChar char="•"/>
            </a:pPr>
            <a:r>
              <a:rPr lang="en-GB" sz="2000" dirty="0">
                <a:solidFill>
                  <a:srgbClr val="FF0000"/>
                </a:solidFill>
                <a:ea typeface="+mn-lt"/>
                <a:cs typeface="+mn-lt"/>
              </a:rPr>
              <a:t>Social media creates new forms of offending for both genders</a:t>
            </a:r>
            <a:endParaRPr lang="en-GB" dirty="0">
              <a:solidFill>
                <a:srgbClr val="FF0000"/>
              </a:solidFill>
            </a:endParaRPr>
          </a:p>
          <a:p>
            <a:pPr marL="0" indent="0">
              <a:buNone/>
            </a:pPr>
            <a:endParaRPr lang="en-GB" sz="2000" dirty="0"/>
          </a:p>
        </p:txBody>
      </p:sp>
      <p:pic>
        <p:nvPicPr>
          <p:cNvPr id="5" name="Picture 4" descr="A blue and pink symbols">
            <a:extLst>
              <a:ext uri="{FF2B5EF4-FFF2-40B4-BE49-F238E27FC236}">
                <a16:creationId xmlns:a16="http://schemas.microsoft.com/office/drawing/2014/main" id="{2AE2BE5D-A60A-6662-67C3-AB7D2DCD16F7}"/>
              </a:ext>
            </a:extLst>
          </p:cNvPr>
          <p:cNvPicPr>
            <a:picLocks noChangeAspect="1"/>
          </p:cNvPicPr>
          <p:nvPr/>
        </p:nvPicPr>
        <p:blipFill>
          <a:blip r:embed="rId3"/>
          <a:srcRect l="15807" r="-1" b="-1"/>
          <a:stretch>
            <a:fillRect/>
          </a:stretch>
        </p:blipFill>
        <p:spPr>
          <a:xfrm>
            <a:off x="5183500" y="1904282"/>
            <a:ext cx="6170299" cy="4224808"/>
          </a:xfrm>
          <a:prstGeom prst="rect">
            <a:avLst/>
          </a:prstGeom>
        </p:spPr>
      </p:pic>
    </p:spTree>
    <p:extLst>
      <p:ext uri="{BB962C8B-B14F-4D97-AF65-F5344CB8AC3E}">
        <p14:creationId xmlns:p14="http://schemas.microsoft.com/office/powerpoint/2010/main" val="2641758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994E-0BCB-BBF3-0314-13A6D937F27C}"/>
              </a:ext>
            </a:extLst>
          </p:cNvPr>
          <p:cNvSpPr>
            <a:spLocks noGrp="1"/>
          </p:cNvSpPr>
          <p:nvPr>
            <p:ph type="ctrTitle"/>
          </p:nvPr>
        </p:nvSpPr>
        <p:spPr/>
        <p:txBody>
          <a:bodyPr/>
          <a:lstStyle/>
          <a:p>
            <a:r>
              <a:rPr lang="en-GB"/>
              <a:t>RACE</a:t>
            </a:r>
          </a:p>
        </p:txBody>
      </p:sp>
      <p:sp>
        <p:nvSpPr>
          <p:cNvPr id="3" name="Subtitle 2">
            <a:extLst>
              <a:ext uri="{FF2B5EF4-FFF2-40B4-BE49-F238E27FC236}">
                <a16:creationId xmlns:a16="http://schemas.microsoft.com/office/drawing/2014/main" id="{4F5B45C9-FCD7-F3A4-A810-AA498E22820B}"/>
              </a:ext>
            </a:extLst>
          </p:cNvPr>
          <p:cNvSpPr>
            <a:spLocks noGrp="1"/>
          </p:cNvSpPr>
          <p:nvPr>
            <p:ph type="subTitle" idx="1"/>
          </p:nvPr>
        </p:nvSpPr>
        <p:spPr/>
        <p:txBody>
          <a:bodyPr/>
          <a:lstStyle/>
          <a:p>
            <a:endParaRPr lang="en-GB"/>
          </a:p>
        </p:txBody>
      </p:sp>
      <p:pic>
        <p:nvPicPr>
          <p:cNvPr id="4" name="Picture 3" descr="A group of people with different colored hair&#10;&#10;AI-generated content may be incorrect.">
            <a:extLst>
              <a:ext uri="{FF2B5EF4-FFF2-40B4-BE49-F238E27FC236}">
                <a16:creationId xmlns:a16="http://schemas.microsoft.com/office/drawing/2014/main" id="{44DE6F57-C356-46E6-A4E0-BF0E495392CB}"/>
              </a:ext>
            </a:extLst>
          </p:cNvPr>
          <p:cNvPicPr>
            <a:picLocks noChangeAspect="1"/>
          </p:cNvPicPr>
          <p:nvPr/>
        </p:nvPicPr>
        <p:blipFill>
          <a:blip r:embed="rId2"/>
          <a:stretch>
            <a:fillRect/>
          </a:stretch>
        </p:blipFill>
        <p:spPr>
          <a:xfrm>
            <a:off x="4811474" y="3604853"/>
            <a:ext cx="2583430" cy="1057275"/>
          </a:xfrm>
          <a:prstGeom prst="rect">
            <a:avLst/>
          </a:prstGeom>
        </p:spPr>
      </p:pic>
    </p:spTree>
    <p:extLst>
      <p:ext uri="{BB962C8B-B14F-4D97-AF65-F5344CB8AC3E}">
        <p14:creationId xmlns:p14="http://schemas.microsoft.com/office/powerpoint/2010/main" val="28583277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D119AE19-7D34-C2D8-D38C-B1F6484E5EC4}"/>
              </a:ext>
            </a:extLst>
          </p:cNvPr>
          <p:cNvPicPr>
            <a:picLocks noChangeAspect="1"/>
          </p:cNvPicPr>
          <p:nvPr/>
        </p:nvPicPr>
        <p:blipFill>
          <a:blip r:embed="rId3"/>
          <a:srcRect b="21343"/>
          <a:stretch>
            <a:fillRect/>
          </a:stretch>
        </p:blipFill>
        <p:spPr>
          <a:xfrm>
            <a:off x="20" y="1282"/>
            <a:ext cx="12191980" cy="6856718"/>
          </a:xfrm>
          <a:prstGeom prst="rect">
            <a:avLst/>
          </a:prstGeom>
        </p:spPr>
      </p:pic>
    </p:spTree>
    <p:extLst>
      <p:ext uri="{BB962C8B-B14F-4D97-AF65-F5344CB8AC3E}">
        <p14:creationId xmlns:p14="http://schemas.microsoft.com/office/powerpoint/2010/main" val="1971986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87845-88AA-9223-D296-956D2D881831}"/>
              </a:ext>
            </a:extLst>
          </p:cNvPr>
          <p:cNvSpPr>
            <a:spLocks noGrp="1"/>
          </p:cNvSpPr>
          <p:nvPr>
            <p:ph type="title"/>
          </p:nvPr>
        </p:nvSpPr>
        <p:spPr/>
        <p:txBody>
          <a:bodyPr/>
          <a:lstStyle/>
          <a:p>
            <a:r>
              <a:rPr lang="en-GB"/>
              <a:t>Race</a:t>
            </a:r>
          </a:p>
        </p:txBody>
      </p:sp>
      <p:sp>
        <p:nvSpPr>
          <p:cNvPr id="3" name="Content Placeholder 2">
            <a:extLst>
              <a:ext uri="{FF2B5EF4-FFF2-40B4-BE49-F238E27FC236}">
                <a16:creationId xmlns:a16="http://schemas.microsoft.com/office/drawing/2014/main" id="{8E5BF105-7512-8A1A-56E6-48DE201EF34A}"/>
              </a:ext>
            </a:extLst>
          </p:cNvPr>
          <p:cNvSpPr>
            <a:spLocks noGrp="1"/>
          </p:cNvSpPr>
          <p:nvPr>
            <p:ph idx="1"/>
          </p:nvPr>
        </p:nvSpPr>
        <p:spPr/>
        <p:txBody>
          <a:bodyPr vert="horz" lIns="91440" tIns="45720" rIns="91440" bIns="45720" rtlCol="0" anchor="t">
            <a:normAutofit/>
          </a:bodyPr>
          <a:lstStyle/>
          <a:p>
            <a:r>
              <a:rPr lang="en-GB" sz="2000">
                <a:latin typeface="Calibri"/>
                <a:ea typeface="Calibri"/>
                <a:cs typeface="Calibri"/>
              </a:rPr>
              <a:t>YJ 2025:</a:t>
            </a:r>
            <a:endParaRPr lang="en-US" sz="2000">
              <a:latin typeface="Calibri"/>
              <a:ea typeface="Calibri"/>
              <a:cs typeface="Calibri"/>
            </a:endParaRPr>
          </a:p>
          <a:p>
            <a:r>
              <a:rPr lang="en-GB" sz="2000">
                <a:solidFill>
                  <a:srgbClr val="0B0C0C"/>
                </a:solidFill>
                <a:highlight>
                  <a:srgbClr val="FFFFFF"/>
                </a:highlight>
                <a:latin typeface="Calibri"/>
                <a:ea typeface="+mn-lt"/>
                <a:cs typeface="+mn-lt"/>
              </a:rPr>
              <a:t>Black and Mixed ethnicity continue to be over-represented at almost every stage in the youth justice system. </a:t>
            </a:r>
            <a:endParaRPr lang="en-GB" sz="2000">
              <a:solidFill>
                <a:srgbClr val="000000"/>
              </a:solidFill>
              <a:latin typeface="Calibri"/>
              <a:ea typeface="+mn-lt"/>
              <a:cs typeface="+mn-lt"/>
            </a:endParaRPr>
          </a:p>
          <a:p>
            <a:r>
              <a:rPr lang="en-GB" sz="2000">
                <a:solidFill>
                  <a:srgbClr val="0B0C0C"/>
                </a:solidFill>
                <a:highlight>
                  <a:srgbClr val="FFFFFF"/>
                </a:highlight>
                <a:latin typeface="Calibri"/>
                <a:ea typeface="+mn-lt"/>
                <a:cs typeface="+mn-lt"/>
              </a:rPr>
              <a:t>Persistent poverty: In 2022, 21% of Black children and 32% of Asian children lived in persistent low-income households compared with 17% of White children  </a:t>
            </a:r>
          </a:p>
          <a:p>
            <a:r>
              <a:rPr lang="en-GB" sz="2000">
                <a:solidFill>
                  <a:srgbClr val="0B0C0C"/>
                </a:solidFill>
                <a:highlight>
                  <a:srgbClr val="FFFFFF"/>
                </a:highlight>
                <a:latin typeface="Calibri"/>
                <a:ea typeface="+mn-lt"/>
                <a:cs typeface="+mn-lt"/>
              </a:rPr>
              <a:t>Special educational needs (SEN) recognition: 9.1% of Asian children, 11.7% of Black children, and 13.6% of Mixed ethnicity children have a recognised SEN, compared to 15.4% of white children.  </a:t>
            </a:r>
            <a:endParaRPr lang="en-GB" sz="2000">
              <a:latin typeface="Calibri"/>
              <a:ea typeface="+mn-lt"/>
              <a:cs typeface="+mn-lt"/>
            </a:endParaRPr>
          </a:p>
          <a:p>
            <a:r>
              <a:rPr lang="en-GB" sz="2000">
                <a:solidFill>
                  <a:srgbClr val="0B0C0C"/>
                </a:solidFill>
                <a:highlight>
                  <a:srgbClr val="FFFFFF"/>
                </a:highlight>
                <a:latin typeface="Calibri"/>
                <a:ea typeface="+mn-lt"/>
                <a:cs typeface="+mn-lt"/>
              </a:rPr>
              <a:t>School exclusions: Black Caribbean pupils in England face permanent school exclusion rates three times higher than White British pupils. </a:t>
            </a:r>
            <a:endParaRPr lang="en-GB" sz="2000">
              <a:latin typeface="Calibri"/>
              <a:ea typeface="+mn-lt"/>
              <a:cs typeface="+mn-lt"/>
            </a:endParaRPr>
          </a:p>
          <a:p>
            <a:r>
              <a:rPr lang="en-GB" sz="2000">
                <a:solidFill>
                  <a:srgbClr val="0B0C0C"/>
                </a:solidFill>
                <a:highlight>
                  <a:srgbClr val="FFFFFF"/>
                </a:highlight>
                <a:latin typeface="Calibri"/>
                <a:ea typeface="+mn-lt"/>
                <a:cs typeface="+mn-lt"/>
              </a:rPr>
              <a:t>Child death rate: The child death rate for Black children is 55.4 per 100,000—more than double the rate for White British children (22.9 per 100,000) </a:t>
            </a:r>
            <a:endParaRPr lang="en-GB" sz="2000">
              <a:latin typeface="Calibri"/>
              <a:ea typeface="+mn-lt"/>
              <a:cs typeface="+mn-lt"/>
            </a:endParaRPr>
          </a:p>
          <a:p>
            <a:endParaRPr lang="en-GB" sz="2000">
              <a:solidFill>
                <a:srgbClr val="0B0C0C"/>
              </a:solidFill>
              <a:highlight>
                <a:srgbClr val="FFFFFF"/>
              </a:highlight>
              <a:latin typeface="Calibri"/>
              <a:ea typeface="Calibri"/>
              <a:cs typeface="Calibri"/>
            </a:endParaRPr>
          </a:p>
        </p:txBody>
      </p:sp>
    </p:spTree>
    <p:extLst>
      <p:ext uri="{BB962C8B-B14F-4D97-AF65-F5344CB8AC3E}">
        <p14:creationId xmlns:p14="http://schemas.microsoft.com/office/powerpoint/2010/main" val="42110582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outside a building&#10;&#10;AI-generated content may be incorrect.">
            <a:extLst>
              <a:ext uri="{FF2B5EF4-FFF2-40B4-BE49-F238E27FC236}">
                <a16:creationId xmlns:a16="http://schemas.microsoft.com/office/drawing/2014/main" id="{A8D45EA4-F875-CD7D-365C-B95F1A6C6071}"/>
              </a:ext>
            </a:extLst>
          </p:cNvPr>
          <p:cNvPicPr>
            <a:picLocks noChangeAspect="1"/>
          </p:cNvPicPr>
          <p:nvPr/>
        </p:nvPicPr>
        <p:blipFill>
          <a:blip r:embed="rId2"/>
          <a:srcRect t="8954" b="5545"/>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descr="A person pulling his shirt off&#10;&#10;AI-generated content may be incorrect.">
            <a:extLst>
              <a:ext uri="{FF2B5EF4-FFF2-40B4-BE49-F238E27FC236}">
                <a16:creationId xmlns:a16="http://schemas.microsoft.com/office/drawing/2014/main" id="{24E2E9A3-B9EC-631E-B9A9-94C3E7D0931A}"/>
              </a:ext>
            </a:extLst>
          </p:cNvPr>
          <p:cNvPicPr>
            <a:picLocks noChangeAspect="1"/>
          </p:cNvPicPr>
          <p:nvPr/>
        </p:nvPicPr>
        <p:blipFill>
          <a:blip r:embed="rId3"/>
          <a:srcRect b="6843"/>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a:extLst>
              <a:ext uri="{FF2B5EF4-FFF2-40B4-BE49-F238E27FC236}">
                <a16:creationId xmlns:a16="http://schemas.microsoft.com/office/drawing/2014/main" id="{63483EED-37D2-2A8D-7CE7-A4DC9B5F7717}"/>
              </a:ext>
            </a:extLst>
          </p:cNvPr>
          <p:cNvSpPr>
            <a:spLocks noGrp="1"/>
          </p:cNvSpPr>
          <p:nvPr>
            <p:ph type="title"/>
          </p:nvPr>
        </p:nvSpPr>
        <p:spPr>
          <a:xfrm>
            <a:off x="448056" y="859536"/>
            <a:ext cx="4832802" cy="1243584"/>
          </a:xfrm>
        </p:spPr>
        <p:txBody>
          <a:bodyPr>
            <a:normAutofit/>
          </a:bodyPr>
          <a:lstStyle/>
          <a:p>
            <a:r>
              <a:rPr lang="en-GB" sz="3400"/>
              <a:t>Sus Law</a:t>
            </a:r>
            <a:endParaRPr lang="en-GB" sz="3400">
              <a:latin typeface="Segoe UI"/>
              <a:cs typeface="Segoe UI"/>
            </a:endParaRPr>
          </a:p>
        </p:txBody>
      </p:sp>
      <p:sp>
        <p:nvSpPr>
          <p:cNvPr id="3" name="Content Placeholder 2">
            <a:extLst>
              <a:ext uri="{FF2B5EF4-FFF2-40B4-BE49-F238E27FC236}">
                <a16:creationId xmlns:a16="http://schemas.microsoft.com/office/drawing/2014/main" id="{AC8B86E6-672F-0733-3411-E144628144B8}"/>
              </a:ext>
            </a:extLst>
          </p:cNvPr>
          <p:cNvSpPr>
            <a:spLocks noGrp="1"/>
          </p:cNvSpPr>
          <p:nvPr>
            <p:ph idx="1"/>
          </p:nvPr>
        </p:nvSpPr>
        <p:spPr>
          <a:xfrm>
            <a:off x="448056" y="2512611"/>
            <a:ext cx="4832803" cy="3664351"/>
          </a:xfrm>
        </p:spPr>
        <p:txBody>
          <a:bodyPr vert="horz" lIns="91440" tIns="45720" rIns="91440" bIns="45720" rtlCol="0">
            <a:normAutofit/>
          </a:bodyPr>
          <a:lstStyle/>
          <a:p>
            <a:pPr>
              <a:spcBef>
                <a:spcPct val="0"/>
              </a:spcBef>
            </a:pPr>
            <a:r>
              <a:rPr lang="en-GB" sz="1600">
                <a:latin typeface="Calibri"/>
                <a:ea typeface="Calibri"/>
                <a:cs typeface="Segoe UI"/>
              </a:rPr>
              <a:t>Derived from </a:t>
            </a:r>
            <a:r>
              <a:rPr lang="en-GB" sz="1600" i="1">
                <a:latin typeface="Calibri"/>
                <a:ea typeface="Calibri"/>
                <a:cs typeface="Segoe UI"/>
              </a:rPr>
              <a:t>"suspected person" - Stop and Search</a:t>
            </a:r>
            <a:endParaRPr lang="en-US" sz="1600">
              <a:latin typeface="Calibri"/>
              <a:ea typeface="Calibri"/>
              <a:cs typeface="Segoe UI"/>
            </a:endParaRPr>
          </a:p>
          <a:p>
            <a:r>
              <a:rPr lang="en-GB" sz="1600">
                <a:latin typeface="Calibri"/>
                <a:ea typeface="Calibri"/>
                <a:cs typeface="Segoe UI"/>
              </a:rPr>
              <a:t>During the late 1970s and early 1980s, the law was disproportionately used against Black and minority ethnic communities, causing significant resentment. </a:t>
            </a:r>
            <a:endParaRPr lang="en-GB" sz="1600">
              <a:latin typeface="Calibri"/>
              <a:ea typeface="Calibri"/>
              <a:cs typeface="Calibri"/>
            </a:endParaRPr>
          </a:p>
          <a:p>
            <a:r>
              <a:rPr lang="en-GB" sz="1600">
                <a:latin typeface="Calibri"/>
                <a:ea typeface="Calibri"/>
                <a:cs typeface="Segoe UI"/>
              </a:rPr>
              <a:t>In April 1981, as part of Operation Swamp, the Metropolitan Police heavily deployed “sus” stops across Brixton targeting mainly young Black men. This escalated tensions in an already-racially charged environment. </a:t>
            </a:r>
            <a:endParaRPr lang="en-GB" sz="1600">
              <a:latin typeface="Calibri"/>
              <a:ea typeface="Calibri"/>
              <a:cs typeface="Calibri"/>
            </a:endParaRPr>
          </a:p>
          <a:p>
            <a:r>
              <a:rPr lang="en-GB" sz="1600">
                <a:latin typeface="Calibri"/>
                <a:ea typeface="Calibri"/>
                <a:cs typeface="Segoe UI"/>
              </a:rPr>
              <a:t>These practices were widely seen as racially discriminatory and heavy-handed, contributing significantly to the outbreak of the Brixton riots April 1981.</a:t>
            </a:r>
            <a:endParaRPr lang="en-GB" sz="1600">
              <a:latin typeface="Calibri"/>
              <a:ea typeface="Calibri"/>
              <a:cs typeface="Calibri"/>
            </a:endParaRPr>
          </a:p>
          <a:p>
            <a:endParaRPr lang="en-GB" sz="1600">
              <a:latin typeface="Calibri"/>
              <a:ea typeface="Calibri"/>
              <a:cs typeface="Calibri"/>
            </a:endParaRPr>
          </a:p>
        </p:txBody>
      </p:sp>
    </p:spTree>
    <p:extLst>
      <p:ext uri="{BB962C8B-B14F-4D97-AF65-F5344CB8AC3E}">
        <p14:creationId xmlns:p14="http://schemas.microsoft.com/office/powerpoint/2010/main" val="9348199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9F6C6-8947-C35E-FAD8-3D6434008735}"/>
              </a:ext>
            </a:extLst>
          </p:cNvPr>
          <p:cNvSpPr>
            <a:spLocks noGrp="1"/>
          </p:cNvSpPr>
          <p:nvPr>
            <p:ph type="title"/>
          </p:nvPr>
        </p:nvSpPr>
        <p:spPr>
          <a:xfrm>
            <a:off x="838200" y="365125"/>
            <a:ext cx="10515600" cy="707337"/>
          </a:xfrm>
        </p:spPr>
        <p:txBody>
          <a:bodyPr/>
          <a:lstStyle/>
          <a:p>
            <a:r>
              <a:rPr lang="en-GB"/>
              <a:t>Institutional Racism </a:t>
            </a:r>
          </a:p>
        </p:txBody>
      </p:sp>
      <p:sp>
        <p:nvSpPr>
          <p:cNvPr id="3" name="Content Placeholder 2">
            <a:extLst>
              <a:ext uri="{FF2B5EF4-FFF2-40B4-BE49-F238E27FC236}">
                <a16:creationId xmlns:a16="http://schemas.microsoft.com/office/drawing/2014/main" id="{8A09EED2-1C7A-CAC0-FD98-34B1D2925F95}"/>
              </a:ext>
            </a:extLst>
          </p:cNvPr>
          <p:cNvSpPr>
            <a:spLocks noGrp="1"/>
          </p:cNvSpPr>
          <p:nvPr>
            <p:ph idx="1"/>
          </p:nvPr>
        </p:nvSpPr>
        <p:spPr/>
        <p:txBody>
          <a:bodyPr vert="horz" lIns="91440" tIns="45720" rIns="91440" bIns="45720" rtlCol="0" anchor="t">
            <a:normAutofit/>
          </a:bodyPr>
          <a:lstStyle/>
          <a:p>
            <a:r>
              <a:rPr lang="en-GB" sz="2000">
                <a:latin typeface="Calibri"/>
                <a:ea typeface="Calibri"/>
                <a:cs typeface="Calibri"/>
              </a:rPr>
              <a:t>Macpherson Report 1999</a:t>
            </a:r>
          </a:p>
          <a:p>
            <a:r>
              <a:rPr lang="en-GB" sz="2000">
                <a:solidFill>
                  <a:srgbClr val="333333"/>
                </a:solidFill>
                <a:highlight>
                  <a:srgbClr val="FFFFFF"/>
                </a:highlight>
                <a:latin typeface="Calibri"/>
                <a:ea typeface="Verdana"/>
                <a:cs typeface="+mn-lt"/>
              </a:rPr>
              <a:t>Stephen Lawrence was murdered on 22 April 1993 in an unprovoked racist knife attack in Eltham, South London. </a:t>
            </a:r>
            <a:endParaRPr lang="en-GB" sz="2000">
              <a:solidFill>
                <a:srgbClr val="000000"/>
              </a:solidFill>
              <a:latin typeface="Calibri"/>
              <a:ea typeface="Verdana"/>
              <a:cs typeface="+mn-lt"/>
            </a:endParaRPr>
          </a:p>
          <a:p>
            <a:r>
              <a:rPr lang="en-GB" sz="2000">
                <a:solidFill>
                  <a:srgbClr val="333333"/>
                </a:solidFill>
                <a:highlight>
                  <a:srgbClr val="FFFFFF"/>
                </a:highlight>
                <a:latin typeface="Calibri"/>
                <a:ea typeface="Verdana"/>
                <a:cs typeface="+mn-lt"/>
              </a:rPr>
              <a:t>The Inquiry into his murder led by the late Sir William Macpherson uncovered major failings in the police investigation and in the way Stephen Lawrence’s family and his friend Duwayne Brooks were treated. </a:t>
            </a:r>
            <a:endParaRPr lang="en-GB" sz="2000">
              <a:solidFill>
                <a:srgbClr val="000000"/>
              </a:solidFill>
              <a:latin typeface="Calibri"/>
              <a:ea typeface="Verdana"/>
              <a:cs typeface="+mn-lt"/>
            </a:endParaRPr>
          </a:p>
          <a:p>
            <a:r>
              <a:rPr lang="en-GB" sz="2000">
                <a:solidFill>
                  <a:srgbClr val="333333"/>
                </a:solidFill>
                <a:highlight>
                  <a:srgbClr val="FFFFFF"/>
                </a:highlight>
                <a:latin typeface="Calibri"/>
                <a:ea typeface="Verdana"/>
                <a:cs typeface="+mn-lt"/>
              </a:rPr>
              <a:t>The report leading to major changes  the treatment of racist crimes</a:t>
            </a:r>
          </a:p>
          <a:p>
            <a:r>
              <a:rPr lang="en-GB" sz="2000">
                <a:solidFill>
                  <a:srgbClr val="141414"/>
                </a:solidFill>
                <a:highlight>
                  <a:srgbClr val="FFFFFF"/>
                </a:highlight>
                <a:latin typeface="Calibri"/>
                <a:ea typeface="+mn-lt"/>
                <a:cs typeface="+mn-lt"/>
              </a:rPr>
              <a:t>Gary Dobson and David Norris were convicted of his murder in 2012.</a:t>
            </a:r>
          </a:p>
          <a:p>
            <a:r>
              <a:rPr lang="en-GB" sz="2000">
                <a:solidFill>
                  <a:srgbClr val="141414"/>
                </a:solidFill>
                <a:highlight>
                  <a:srgbClr val="FFFFFF"/>
                </a:highlight>
                <a:latin typeface="Calibri"/>
                <a:ea typeface="+mn-lt"/>
                <a:cs typeface="+mn-lt"/>
              </a:rPr>
              <a:t>Issues from the beginning</a:t>
            </a:r>
            <a:endParaRPr lang="en-GB"/>
          </a:p>
        </p:txBody>
      </p:sp>
      <p:pic>
        <p:nvPicPr>
          <p:cNvPr id="4" name="Picture 3" descr="A newspaper with a group of men&#10;&#10;AI-generated content may be incorrect.">
            <a:extLst>
              <a:ext uri="{FF2B5EF4-FFF2-40B4-BE49-F238E27FC236}">
                <a16:creationId xmlns:a16="http://schemas.microsoft.com/office/drawing/2014/main" id="{0C1FC882-D10F-A282-2945-A90C4E0C847D}"/>
              </a:ext>
            </a:extLst>
          </p:cNvPr>
          <p:cNvPicPr>
            <a:picLocks noChangeAspect="1"/>
          </p:cNvPicPr>
          <p:nvPr/>
        </p:nvPicPr>
        <p:blipFill>
          <a:blip r:embed="rId3"/>
          <a:stretch>
            <a:fillRect/>
          </a:stretch>
        </p:blipFill>
        <p:spPr>
          <a:xfrm>
            <a:off x="9073731" y="3599462"/>
            <a:ext cx="2038350" cy="2390775"/>
          </a:xfrm>
          <a:prstGeom prst="rect">
            <a:avLst/>
          </a:prstGeom>
        </p:spPr>
      </p:pic>
    </p:spTree>
    <p:extLst>
      <p:ext uri="{BB962C8B-B14F-4D97-AF65-F5344CB8AC3E}">
        <p14:creationId xmlns:p14="http://schemas.microsoft.com/office/powerpoint/2010/main" val="960350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8A0FF-728C-B0E8-CC91-684E20276613}"/>
              </a:ext>
            </a:extLst>
          </p:cNvPr>
          <p:cNvSpPr>
            <a:spLocks noGrp="1"/>
          </p:cNvSpPr>
          <p:nvPr>
            <p:ph type="title"/>
          </p:nvPr>
        </p:nvSpPr>
        <p:spPr/>
        <p:txBody>
          <a:bodyPr/>
          <a:lstStyle/>
          <a:p>
            <a:r>
              <a:rPr lang="en-GB" dirty="0"/>
              <a:t>Stop and Search </a:t>
            </a:r>
          </a:p>
        </p:txBody>
      </p:sp>
      <p:sp>
        <p:nvSpPr>
          <p:cNvPr id="3" name="Content Placeholder 2">
            <a:extLst>
              <a:ext uri="{FF2B5EF4-FFF2-40B4-BE49-F238E27FC236}">
                <a16:creationId xmlns:a16="http://schemas.microsoft.com/office/drawing/2014/main" id="{BD7D3719-9587-AE25-92C7-EFC886A29EFC}"/>
              </a:ext>
            </a:extLst>
          </p:cNvPr>
          <p:cNvSpPr>
            <a:spLocks noGrp="1"/>
          </p:cNvSpPr>
          <p:nvPr>
            <p:ph idx="1"/>
          </p:nvPr>
        </p:nvSpPr>
        <p:spPr/>
        <p:txBody>
          <a:bodyPr vert="horz" lIns="91440" tIns="45720" rIns="91440" bIns="45720" rtlCol="0" anchor="t">
            <a:normAutofit/>
          </a:bodyPr>
          <a:lstStyle/>
          <a:p>
            <a:r>
              <a:rPr lang="en-GB" dirty="0"/>
              <a:t>Race and policing past - </a:t>
            </a:r>
          </a:p>
          <a:p>
            <a:r>
              <a:rPr lang="en-GB" dirty="0">
                <a:ea typeface="+mn-lt"/>
                <a:cs typeface="+mn-lt"/>
              </a:rPr>
              <a:t>Police use stop and search to prevent crime</a:t>
            </a:r>
          </a:p>
          <a:p>
            <a:r>
              <a:rPr lang="en-GB" dirty="0">
                <a:ea typeface="+mn-lt"/>
                <a:cs typeface="+mn-lt"/>
              </a:rPr>
              <a:t>Young people are stopped more often than adults</a:t>
            </a:r>
          </a:p>
          <a:p>
            <a:r>
              <a:rPr lang="en-GB" dirty="0">
                <a:ea typeface="+mn-lt"/>
                <a:cs typeface="+mn-lt"/>
              </a:rPr>
              <a:t>Raises questions about fairness and effectiveness</a:t>
            </a:r>
          </a:p>
          <a:p>
            <a:endParaRPr lang="en-GB" dirty="0"/>
          </a:p>
        </p:txBody>
      </p:sp>
    </p:spTree>
    <p:extLst>
      <p:ext uri="{BB962C8B-B14F-4D97-AF65-F5344CB8AC3E}">
        <p14:creationId xmlns:p14="http://schemas.microsoft.com/office/powerpoint/2010/main" val="40410800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1B8C4-83D6-31C7-30CB-8C22F3F9854D}"/>
              </a:ext>
            </a:extLst>
          </p:cNvPr>
          <p:cNvSpPr>
            <a:spLocks noGrp="1"/>
          </p:cNvSpPr>
          <p:nvPr>
            <p:ph type="title"/>
          </p:nvPr>
        </p:nvSpPr>
        <p:spPr/>
        <p:txBody>
          <a:bodyPr/>
          <a:lstStyle/>
          <a:p>
            <a:r>
              <a:rPr lang="en-GB" dirty="0"/>
              <a:t>Stop and Search </a:t>
            </a:r>
          </a:p>
        </p:txBody>
      </p:sp>
      <p:sp>
        <p:nvSpPr>
          <p:cNvPr id="3" name="Content Placeholder 2">
            <a:extLst>
              <a:ext uri="{FF2B5EF4-FFF2-40B4-BE49-F238E27FC236}">
                <a16:creationId xmlns:a16="http://schemas.microsoft.com/office/drawing/2014/main" id="{BF621518-CAC7-4801-9655-C9788BBEC47B}"/>
              </a:ext>
            </a:extLst>
          </p:cNvPr>
          <p:cNvSpPr>
            <a:spLocks noGrp="1"/>
          </p:cNvSpPr>
          <p:nvPr>
            <p:ph idx="1"/>
          </p:nvPr>
        </p:nvSpPr>
        <p:spPr/>
        <p:txBody>
          <a:bodyPr vert="horz" lIns="91440" tIns="45720" rIns="91440" bIns="45720" rtlCol="0" anchor="t">
            <a:normAutofit lnSpcReduction="10000"/>
          </a:bodyPr>
          <a:lstStyle/>
          <a:p>
            <a:r>
              <a:rPr lang="en-GB" b="1" dirty="0"/>
              <a:t>Police and Criminal Evidence Act 1984 (PACE) – Section 1</a:t>
            </a:r>
            <a:endParaRPr lang="en-GB" dirty="0"/>
          </a:p>
          <a:p>
            <a:r>
              <a:rPr lang="en-GB" dirty="0">
                <a:ea typeface="+mn-lt"/>
                <a:cs typeface="+mn-lt"/>
              </a:rPr>
              <a:t>This is the </a:t>
            </a:r>
            <a:r>
              <a:rPr lang="en-GB" b="1" dirty="0">
                <a:ea typeface="+mn-lt"/>
                <a:cs typeface="+mn-lt"/>
              </a:rPr>
              <a:t>main law</a:t>
            </a:r>
            <a:r>
              <a:rPr lang="en-GB" dirty="0">
                <a:ea typeface="+mn-lt"/>
                <a:cs typeface="+mn-lt"/>
              </a:rPr>
              <a:t> used for stop and search. It allows police to stop and search someone if they have </a:t>
            </a:r>
            <a:r>
              <a:rPr lang="en-GB" b="1" dirty="0">
                <a:ea typeface="+mn-lt"/>
                <a:cs typeface="+mn-lt"/>
              </a:rPr>
              <a:t>reasonable suspicion</a:t>
            </a:r>
            <a:r>
              <a:rPr lang="en-GB" dirty="0">
                <a:ea typeface="+mn-lt"/>
                <a:cs typeface="+mn-lt"/>
              </a:rPr>
              <a:t> that the person is carrying illegal items.</a:t>
            </a:r>
            <a:endParaRPr lang="en-GB" dirty="0"/>
          </a:p>
          <a:p>
            <a:r>
              <a:rPr lang="en-GB" b="1" dirty="0"/>
              <a:t>Why Stop and Search Is Controversial</a:t>
            </a:r>
            <a:endParaRPr lang="en-GB" dirty="0"/>
          </a:p>
          <a:p>
            <a:r>
              <a:rPr lang="en-GB" b="1" dirty="0">
                <a:ea typeface="+mn-lt"/>
                <a:cs typeface="+mn-lt"/>
              </a:rPr>
              <a:t>Young people are stopped more often</a:t>
            </a:r>
            <a:r>
              <a:rPr lang="en-GB" dirty="0">
                <a:ea typeface="+mn-lt"/>
                <a:cs typeface="+mn-lt"/>
              </a:rPr>
              <a:t> than adults</a:t>
            </a:r>
            <a:endParaRPr lang="en-GB" dirty="0"/>
          </a:p>
          <a:p>
            <a:r>
              <a:rPr lang="en-GB" b="1" dirty="0">
                <a:ea typeface="+mn-lt"/>
                <a:cs typeface="+mn-lt"/>
              </a:rPr>
              <a:t>Black and minority ethnic youth are disproportionately targeted</a:t>
            </a:r>
            <a:endParaRPr lang="en-GB" dirty="0"/>
          </a:p>
          <a:p>
            <a:r>
              <a:rPr lang="en-GB" dirty="0">
                <a:ea typeface="+mn-lt"/>
                <a:cs typeface="+mn-lt"/>
              </a:rPr>
              <a:t>Most searches </a:t>
            </a:r>
            <a:r>
              <a:rPr lang="en-GB" b="1" dirty="0">
                <a:ea typeface="+mn-lt"/>
                <a:cs typeface="+mn-lt"/>
              </a:rPr>
              <a:t>do not find anything illegal</a:t>
            </a:r>
            <a:endParaRPr lang="en-GB" dirty="0"/>
          </a:p>
          <a:p>
            <a:r>
              <a:rPr lang="en-GB" dirty="0">
                <a:ea typeface="+mn-lt"/>
                <a:cs typeface="+mn-lt"/>
              </a:rPr>
              <a:t>It can damage trust between young people and the police</a:t>
            </a:r>
            <a:endParaRPr lang="en-GB" dirty="0"/>
          </a:p>
          <a:p>
            <a:endParaRPr lang="en-GB" dirty="0"/>
          </a:p>
        </p:txBody>
      </p:sp>
    </p:spTree>
    <p:extLst>
      <p:ext uri="{BB962C8B-B14F-4D97-AF65-F5344CB8AC3E}">
        <p14:creationId xmlns:p14="http://schemas.microsoft.com/office/powerpoint/2010/main" val="9942763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F6496-E522-5993-C657-00D4B790D9B1}"/>
              </a:ext>
            </a:extLst>
          </p:cNvPr>
          <p:cNvSpPr>
            <a:spLocks noGrp="1"/>
          </p:cNvSpPr>
          <p:nvPr>
            <p:ph type="title"/>
          </p:nvPr>
        </p:nvSpPr>
        <p:spPr>
          <a:xfrm>
            <a:off x="838200" y="365125"/>
            <a:ext cx="10515600" cy="721714"/>
          </a:xfrm>
        </p:spPr>
        <p:txBody>
          <a:bodyPr/>
          <a:lstStyle/>
          <a:p>
            <a:endParaRPr lang="en-GB"/>
          </a:p>
        </p:txBody>
      </p:sp>
      <p:sp>
        <p:nvSpPr>
          <p:cNvPr id="3" name="Content Placeholder 2">
            <a:extLst>
              <a:ext uri="{FF2B5EF4-FFF2-40B4-BE49-F238E27FC236}">
                <a16:creationId xmlns:a16="http://schemas.microsoft.com/office/drawing/2014/main" id="{806CFEC2-89A7-6295-6DE9-A99B3C4B5099}"/>
              </a:ext>
            </a:extLst>
          </p:cNvPr>
          <p:cNvSpPr>
            <a:spLocks noGrp="1"/>
          </p:cNvSpPr>
          <p:nvPr>
            <p:ph idx="1"/>
          </p:nvPr>
        </p:nvSpPr>
        <p:spPr>
          <a:xfrm>
            <a:off x="838200" y="1322418"/>
            <a:ext cx="10515600" cy="4854545"/>
          </a:xfrm>
        </p:spPr>
        <p:txBody>
          <a:bodyPr vert="horz" lIns="91440" tIns="45720" rIns="91440" bIns="45720" rtlCol="0" anchor="t">
            <a:normAutofit fontScale="62500" lnSpcReduction="20000"/>
          </a:bodyPr>
          <a:lstStyle/>
          <a:p>
            <a:r>
              <a:rPr lang="en-GB" b="1" dirty="0"/>
              <a:t>Who Gets Stopped?</a:t>
            </a:r>
            <a:endParaRPr lang="en-GB" dirty="0"/>
          </a:p>
          <a:p>
            <a:r>
              <a:rPr lang="en-GB" dirty="0">
                <a:ea typeface="+mn-lt"/>
                <a:cs typeface="+mn-lt"/>
              </a:rPr>
              <a:t>Young men are the most frequently stopped</a:t>
            </a:r>
            <a:endParaRPr lang="en-GB" dirty="0"/>
          </a:p>
          <a:p>
            <a:r>
              <a:rPr lang="en-GB" dirty="0">
                <a:ea typeface="+mn-lt"/>
                <a:cs typeface="+mn-lt"/>
              </a:rPr>
              <a:t>Black and minority ethnic young people are disproportionately targeted</a:t>
            </a:r>
            <a:endParaRPr lang="en-GB" dirty="0"/>
          </a:p>
          <a:p>
            <a:r>
              <a:rPr lang="en-GB" dirty="0">
                <a:ea typeface="+mn-lt"/>
                <a:cs typeface="+mn-lt"/>
              </a:rPr>
              <a:t>Stops are concentrated in deprived areas</a:t>
            </a:r>
            <a:endParaRPr lang="en-GB" dirty="0"/>
          </a:p>
          <a:p>
            <a:r>
              <a:rPr lang="en-GB" dirty="0">
                <a:ea typeface="+mn-lt"/>
                <a:cs typeface="+mn-lt"/>
              </a:rPr>
              <a:t>some groups experience it far more than others.</a:t>
            </a:r>
            <a:endParaRPr lang="en-GB" dirty="0"/>
          </a:p>
          <a:p>
            <a:r>
              <a:rPr lang="en-GB" b="1" dirty="0"/>
              <a:t>Why Are Young People Stopped More?</a:t>
            </a:r>
            <a:endParaRPr lang="en-GB" dirty="0"/>
          </a:p>
          <a:p>
            <a:r>
              <a:rPr lang="en-GB" dirty="0">
                <a:ea typeface="+mn-lt"/>
                <a:cs typeface="+mn-lt"/>
              </a:rPr>
              <a:t>Police focus on youth as “high‑risk” for weapons and drugs</a:t>
            </a:r>
            <a:endParaRPr lang="en-GB" dirty="0"/>
          </a:p>
          <a:p>
            <a:r>
              <a:rPr lang="en-GB" dirty="0">
                <a:ea typeface="+mn-lt"/>
                <a:cs typeface="+mn-lt"/>
              </a:rPr>
              <a:t>Young people spend more time in public spaces</a:t>
            </a:r>
            <a:endParaRPr lang="en-GB" dirty="0"/>
          </a:p>
          <a:p>
            <a:r>
              <a:rPr lang="en-GB" dirty="0">
                <a:ea typeface="+mn-lt"/>
                <a:cs typeface="+mn-lt"/>
              </a:rPr>
              <a:t>Stereotypes and assumptions influence decisions</a:t>
            </a:r>
            <a:endParaRPr lang="en-GB" dirty="0"/>
          </a:p>
          <a:p>
            <a:r>
              <a:rPr lang="en-GB" dirty="0">
                <a:ea typeface="+mn-lt"/>
                <a:cs typeface="+mn-lt"/>
              </a:rPr>
              <a:t>some stops are based on behaviour, but others are influenced by bias or profiling.</a:t>
            </a:r>
            <a:endParaRPr lang="en-GB" dirty="0"/>
          </a:p>
          <a:p>
            <a:r>
              <a:rPr lang="en-GB" b="1" dirty="0"/>
              <a:t>Impact on Young People</a:t>
            </a:r>
            <a:endParaRPr lang="en-GB" dirty="0"/>
          </a:p>
          <a:p>
            <a:r>
              <a:rPr lang="en-GB" dirty="0">
                <a:ea typeface="+mn-lt"/>
                <a:cs typeface="+mn-lt"/>
              </a:rPr>
              <a:t>Feelings of humiliation or fear</a:t>
            </a:r>
            <a:endParaRPr lang="en-GB" dirty="0"/>
          </a:p>
          <a:p>
            <a:r>
              <a:rPr lang="en-GB" dirty="0">
                <a:ea typeface="+mn-lt"/>
                <a:cs typeface="+mn-lt"/>
              </a:rPr>
              <a:t>Increased anger or resentment toward police</a:t>
            </a:r>
            <a:endParaRPr lang="en-GB" dirty="0"/>
          </a:p>
          <a:p>
            <a:r>
              <a:rPr lang="en-GB" dirty="0">
                <a:ea typeface="+mn-lt"/>
                <a:cs typeface="+mn-lt"/>
              </a:rPr>
              <a:t>Can reinforce negative identities (“the police are against us”)</a:t>
            </a:r>
            <a:endParaRPr lang="en-GB" dirty="0"/>
          </a:p>
          <a:p>
            <a:r>
              <a:rPr lang="en-GB" dirty="0">
                <a:ea typeface="+mn-lt"/>
                <a:cs typeface="+mn-lt"/>
              </a:rPr>
              <a:t>May push some young people further from support services</a:t>
            </a:r>
            <a:endParaRPr lang="en-GB" dirty="0"/>
          </a:p>
          <a:p>
            <a:endParaRPr lang="en-GB" dirty="0"/>
          </a:p>
          <a:p>
            <a:endParaRPr lang="en-GB" dirty="0"/>
          </a:p>
        </p:txBody>
      </p:sp>
    </p:spTree>
    <p:extLst>
      <p:ext uri="{BB962C8B-B14F-4D97-AF65-F5344CB8AC3E}">
        <p14:creationId xmlns:p14="http://schemas.microsoft.com/office/powerpoint/2010/main" val="9990581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aph of a number of people">
            <a:extLst>
              <a:ext uri="{FF2B5EF4-FFF2-40B4-BE49-F238E27FC236}">
                <a16:creationId xmlns:a16="http://schemas.microsoft.com/office/drawing/2014/main" id="{77EB0F12-A0FB-916B-3F90-D17C5F15BB7A}"/>
              </a:ext>
            </a:extLst>
          </p:cNvPr>
          <p:cNvPicPr>
            <a:picLocks noChangeAspect="1"/>
          </p:cNvPicPr>
          <p:nvPr/>
        </p:nvPicPr>
        <p:blipFill>
          <a:blip r:embed="rId3"/>
          <a:stretch>
            <a:fillRect/>
          </a:stretch>
        </p:blipFill>
        <p:spPr>
          <a:xfrm>
            <a:off x="1535143" y="804863"/>
            <a:ext cx="9639299" cy="5665218"/>
          </a:xfrm>
          <a:prstGeom prst="rect">
            <a:avLst/>
          </a:prstGeom>
        </p:spPr>
      </p:pic>
    </p:spTree>
    <p:extLst>
      <p:ext uri="{BB962C8B-B14F-4D97-AF65-F5344CB8AC3E}">
        <p14:creationId xmlns:p14="http://schemas.microsoft.com/office/powerpoint/2010/main" val="13023010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9BC58B4-DAAF-2997-873A-1B4EA37099BD}"/>
              </a:ext>
            </a:extLst>
          </p:cNvPr>
          <p:cNvPicPr>
            <a:picLocks noChangeAspect="1"/>
          </p:cNvPicPr>
          <p:nvPr/>
        </p:nvPicPr>
        <p:blipFill>
          <a:blip r:embed="rId2"/>
          <a:stretch>
            <a:fillRect/>
          </a:stretch>
        </p:blipFill>
        <p:spPr>
          <a:xfrm>
            <a:off x="1085311" y="666750"/>
            <a:ext cx="10078887" cy="5524500"/>
          </a:xfrm>
          <a:prstGeom prst="rect">
            <a:avLst/>
          </a:prstGeom>
        </p:spPr>
      </p:pic>
    </p:spTree>
    <p:extLst>
      <p:ext uri="{BB962C8B-B14F-4D97-AF65-F5344CB8AC3E}">
        <p14:creationId xmlns:p14="http://schemas.microsoft.com/office/powerpoint/2010/main" val="24463615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66D94-12B0-03CA-8B7B-99959C18C188}"/>
              </a:ext>
            </a:extLst>
          </p:cNvPr>
          <p:cNvSpPr>
            <a:spLocks noGrp="1"/>
          </p:cNvSpPr>
          <p:nvPr>
            <p:ph type="title"/>
          </p:nvPr>
        </p:nvSpPr>
        <p:spPr>
          <a:xfrm>
            <a:off x="838200" y="365125"/>
            <a:ext cx="10515600" cy="779224"/>
          </a:xfrm>
        </p:spPr>
        <p:txBody>
          <a:bodyPr/>
          <a:lstStyle/>
          <a:p>
            <a:r>
              <a:rPr lang="en-GB" sz="2400">
                <a:latin typeface="Calibri"/>
                <a:ea typeface="Calibri"/>
                <a:cs typeface="Calibri"/>
              </a:rPr>
              <a:t>Y</a:t>
            </a:r>
            <a:r>
              <a:rPr lang="en-GB" sz="2400" b="1">
                <a:latin typeface="Calibri"/>
                <a:ea typeface="Calibri"/>
                <a:cs typeface="Calibri"/>
              </a:rPr>
              <a:t>outh Crime and Social Patterns</a:t>
            </a:r>
            <a:endParaRPr lang="en-GB" sz="2400">
              <a:latin typeface="Calibri"/>
              <a:ea typeface="Calibri"/>
              <a:cs typeface="Calibri"/>
            </a:endParaRPr>
          </a:p>
        </p:txBody>
      </p:sp>
      <p:sp>
        <p:nvSpPr>
          <p:cNvPr id="3" name="Content Placeholder 2">
            <a:extLst>
              <a:ext uri="{FF2B5EF4-FFF2-40B4-BE49-F238E27FC236}">
                <a16:creationId xmlns:a16="http://schemas.microsoft.com/office/drawing/2014/main" id="{ED8DA885-B222-FD58-D595-1E18DD7302F9}"/>
              </a:ext>
            </a:extLst>
          </p:cNvPr>
          <p:cNvSpPr>
            <a:spLocks noGrp="1"/>
          </p:cNvSpPr>
          <p:nvPr>
            <p:ph idx="1"/>
          </p:nvPr>
        </p:nvSpPr>
        <p:spPr/>
        <p:txBody>
          <a:bodyPr vert="horz" lIns="91440" tIns="45720" rIns="91440" bIns="45720" rtlCol="0" anchor="t">
            <a:normAutofit/>
          </a:bodyPr>
          <a:lstStyle/>
          <a:p>
            <a:r>
              <a:rPr lang="en-GB" sz="1100">
                <a:latin typeface="Segoe UI"/>
                <a:cs typeface="Segoe UI"/>
              </a:rPr>
              <a:t>Key points to cover:</a:t>
            </a:r>
            <a:endParaRPr lang="en-GB"/>
          </a:p>
          <a:p>
            <a:r>
              <a:rPr lang="en-GB" sz="1100">
                <a:latin typeface="Segoe UI"/>
                <a:cs typeface="Segoe UI"/>
              </a:rPr>
              <a:t>Official statistics reflect </a:t>
            </a:r>
            <a:r>
              <a:rPr lang="en-GB" sz="1100" b="1">
                <a:latin typeface="Segoe UI"/>
                <a:cs typeface="Segoe UI"/>
              </a:rPr>
              <a:t>policing and system contact</a:t>
            </a:r>
            <a:r>
              <a:rPr lang="en-GB" sz="1100">
                <a:latin typeface="Segoe UI"/>
                <a:cs typeface="Segoe UI"/>
              </a:rPr>
              <a:t>, not just behaviour</a:t>
            </a:r>
            <a:endParaRPr lang="en-GB"/>
          </a:p>
          <a:p>
            <a:r>
              <a:rPr lang="en-GB" sz="1100">
                <a:latin typeface="Segoe UI"/>
                <a:cs typeface="Segoe UI"/>
              </a:rPr>
              <a:t>Youth crime must be understood in </a:t>
            </a:r>
            <a:r>
              <a:rPr lang="en-GB" sz="1100" b="1">
                <a:latin typeface="Segoe UI"/>
                <a:cs typeface="Segoe UI"/>
              </a:rPr>
              <a:t>social context</a:t>
            </a:r>
            <a:endParaRPr lang="en-GB"/>
          </a:p>
          <a:p>
            <a:r>
              <a:rPr lang="en-GB" sz="1100">
                <a:latin typeface="Segoe UI"/>
                <a:cs typeface="Segoe UI"/>
              </a:rPr>
              <a:t>Introduce:</a:t>
            </a:r>
            <a:endParaRPr lang="en-GB"/>
          </a:p>
          <a:p>
            <a:r>
              <a:rPr lang="en-GB" sz="1100" b="1">
                <a:latin typeface="Segoe UI"/>
                <a:cs typeface="Segoe UI"/>
              </a:rPr>
              <a:t>Over‑representation vs over‑offending</a:t>
            </a:r>
            <a:endParaRPr lang="en-GB"/>
          </a:p>
          <a:p>
            <a:r>
              <a:rPr lang="en-GB" sz="1100">
                <a:latin typeface="Segoe UI"/>
                <a:cs typeface="Segoe UI"/>
              </a:rPr>
              <a:t>Difference between: </a:t>
            </a:r>
            <a:endParaRPr lang="en-GB"/>
          </a:p>
          <a:p>
            <a:pPr lvl="1"/>
            <a:r>
              <a:rPr lang="en-GB" sz="1100">
                <a:latin typeface="Segoe UI"/>
                <a:cs typeface="Segoe UI"/>
              </a:rPr>
              <a:t>self‑reported offending</a:t>
            </a:r>
            <a:endParaRPr lang="en-GB"/>
          </a:p>
          <a:p>
            <a:pPr lvl="1"/>
            <a:r>
              <a:rPr lang="en-GB" sz="1100">
                <a:latin typeface="Segoe UI"/>
                <a:cs typeface="Segoe UI"/>
              </a:rPr>
              <a:t>official crime statistics</a:t>
            </a:r>
            <a:endParaRPr lang="en-GB"/>
          </a:p>
          <a:p>
            <a:pPr lvl="1"/>
            <a:r>
              <a:rPr lang="en-GB" sz="1100" b="1">
                <a:latin typeface="Segoe UI"/>
                <a:cs typeface="Segoe UI"/>
              </a:rPr>
              <a:t>Key idea for students:</a:t>
            </a:r>
            <a:endParaRPr lang="en-GB"/>
          </a:p>
          <a:p>
            <a:pPr lvl="1"/>
            <a:r>
              <a:rPr lang="en-GB" sz="1100">
                <a:latin typeface="Segoe UI"/>
                <a:cs typeface="Segoe UI"/>
              </a:rPr>
              <a:t>Who is </a:t>
            </a:r>
            <a:r>
              <a:rPr lang="en-GB" sz="1100" i="1">
                <a:latin typeface="Segoe UI"/>
                <a:cs typeface="Segoe UI"/>
              </a:rPr>
              <a:t>caught</a:t>
            </a:r>
            <a:r>
              <a:rPr lang="en-GB" sz="1100">
                <a:latin typeface="Segoe UI"/>
                <a:cs typeface="Segoe UI"/>
              </a:rPr>
              <a:t> is not always who </a:t>
            </a:r>
            <a:r>
              <a:rPr lang="en-GB" sz="1100" i="1">
                <a:latin typeface="Segoe UI"/>
                <a:cs typeface="Segoe UI"/>
              </a:rPr>
              <a:t>offends the most</a:t>
            </a:r>
            <a:r>
              <a:rPr lang="en-GB" sz="1100">
                <a:latin typeface="Segoe UI"/>
                <a:cs typeface="Segoe UI"/>
              </a:rPr>
              <a:t>.</a:t>
            </a:r>
            <a:endParaRPr lang="en-GB"/>
          </a:p>
          <a:p>
            <a:endParaRPr lang="en-GB"/>
          </a:p>
        </p:txBody>
      </p:sp>
    </p:spTree>
    <p:extLst>
      <p:ext uri="{BB962C8B-B14F-4D97-AF65-F5344CB8AC3E}">
        <p14:creationId xmlns:p14="http://schemas.microsoft.com/office/powerpoint/2010/main" val="22310326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26995-6B65-A871-AEBC-E5100E1444EB}"/>
              </a:ext>
            </a:extLst>
          </p:cNvPr>
          <p:cNvSpPr>
            <a:spLocks noGrp="1"/>
          </p:cNvSpPr>
          <p:nvPr>
            <p:ph type="title"/>
          </p:nvPr>
        </p:nvSpPr>
        <p:spPr/>
        <p:txBody>
          <a:bodyPr/>
          <a:lstStyle/>
          <a:p>
            <a:r>
              <a:rPr lang="en-GB" dirty="0"/>
              <a:t>Next week's Task</a:t>
            </a:r>
          </a:p>
        </p:txBody>
      </p:sp>
      <p:sp>
        <p:nvSpPr>
          <p:cNvPr id="3" name="Content Placeholder 2">
            <a:extLst>
              <a:ext uri="{FF2B5EF4-FFF2-40B4-BE49-F238E27FC236}">
                <a16:creationId xmlns:a16="http://schemas.microsoft.com/office/drawing/2014/main" id="{66709FCF-8E59-E295-8778-BC1BC00D25D8}"/>
              </a:ext>
            </a:extLst>
          </p:cNvPr>
          <p:cNvSpPr>
            <a:spLocks noGrp="1"/>
          </p:cNvSpPr>
          <p:nvPr>
            <p:ph idx="1"/>
          </p:nvPr>
        </p:nvSpPr>
        <p:spPr/>
        <p:txBody>
          <a:bodyPr vert="horz" lIns="91440" tIns="45720" rIns="91440" bIns="45720" rtlCol="0" anchor="t">
            <a:normAutofit/>
          </a:bodyPr>
          <a:lstStyle/>
          <a:p>
            <a:r>
              <a:rPr lang="en-GB" dirty="0">
                <a:latin typeface="Calibri"/>
                <a:ea typeface="Calibri"/>
                <a:cs typeface="Segoe UI"/>
              </a:rPr>
              <a:t> How does </a:t>
            </a:r>
            <a:r>
              <a:rPr lang="en-GB" b="1" dirty="0">
                <a:latin typeface="Calibri"/>
                <a:ea typeface="Calibri"/>
                <a:cs typeface="Segoe UI"/>
              </a:rPr>
              <a:t>stop and search</a:t>
            </a:r>
            <a:r>
              <a:rPr lang="en-GB" dirty="0">
                <a:latin typeface="Calibri"/>
                <a:ea typeface="Calibri"/>
                <a:cs typeface="Segoe UI"/>
              </a:rPr>
              <a:t> affect young people?</a:t>
            </a:r>
            <a:endParaRPr lang="en-GB" dirty="0">
              <a:latin typeface="Calibri"/>
              <a:ea typeface="Calibri"/>
              <a:cs typeface="Calibri"/>
            </a:endParaRPr>
          </a:p>
          <a:p>
            <a:r>
              <a:rPr lang="en-GB" dirty="0">
                <a:latin typeface="Calibri"/>
                <a:ea typeface="Calibri"/>
                <a:cs typeface="Calibri"/>
              </a:rPr>
              <a:t>OR</a:t>
            </a:r>
            <a:endParaRPr lang="en-GB">
              <a:latin typeface="Calibri"/>
              <a:ea typeface="Calibri"/>
              <a:cs typeface="Calibri"/>
            </a:endParaRPr>
          </a:p>
          <a:p>
            <a:r>
              <a:rPr lang="en-GB" dirty="0">
                <a:latin typeface="Calibri"/>
                <a:ea typeface="Calibri"/>
                <a:cs typeface="Calibri"/>
              </a:rPr>
              <a:t>Look at the Steven Lawerance Case answer - </a:t>
            </a:r>
          </a:p>
          <a:p>
            <a:r>
              <a:rPr lang="en-GB" dirty="0">
                <a:latin typeface="Calibri"/>
                <a:ea typeface="Calibri"/>
                <a:cs typeface="Calibri"/>
              </a:rPr>
              <a:t>Why did the original case fail and what changed happened within policing?</a:t>
            </a:r>
          </a:p>
        </p:txBody>
      </p:sp>
    </p:spTree>
    <p:extLst>
      <p:ext uri="{BB962C8B-B14F-4D97-AF65-F5344CB8AC3E}">
        <p14:creationId xmlns:p14="http://schemas.microsoft.com/office/powerpoint/2010/main" val="38301640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717B-4EB4-6DB9-D26E-2185BDBA36F7}"/>
              </a:ext>
            </a:extLst>
          </p:cNvPr>
          <p:cNvSpPr>
            <a:spLocks noGrp="1"/>
          </p:cNvSpPr>
          <p:nvPr>
            <p:ph type="title"/>
          </p:nvPr>
        </p:nvSpPr>
        <p:spPr/>
        <p:txBody>
          <a:bodyPr/>
          <a:lstStyle/>
          <a:p>
            <a:r>
              <a:rPr lang="en-GB"/>
              <a:t>Sources </a:t>
            </a:r>
          </a:p>
        </p:txBody>
      </p:sp>
      <p:sp>
        <p:nvSpPr>
          <p:cNvPr id="3" name="Content Placeholder 2">
            <a:extLst>
              <a:ext uri="{FF2B5EF4-FFF2-40B4-BE49-F238E27FC236}">
                <a16:creationId xmlns:a16="http://schemas.microsoft.com/office/drawing/2014/main" id="{5D8B1C60-5A70-D2B9-B445-C509B2E114D6}"/>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hlinkClick r:id="rId2"/>
              </a:rPr>
              <a:t>Microsoft Word - Young woman's pathways document_final.doc</a:t>
            </a:r>
            <a:endParaRPr lang="en-GB" dirty="0">
              <a:ea typeface="+mn-lt"/>
              <a:cs typeface="+mn-lt"/>
            </a:endParaRPr>
          </a:p>
          <a:p>
            <a:r>
              <a:rPr lang="en-GB" dirty="0">
                <a:ea typeface="+mn-lt"/>
                <a:cs typeface="+mn-lt"/>
                <a:hlinkClick r:id="rId3"/>
              </a:rPr>
              <a:t>Gender Differences in the Maltreatment-Youth Offending Relationship: A Scoping Review - Susan Baidawi, Nina Papalia, Rebecca Featherston, 2023</a:t>
            </a:r>
            <a:endParaRPr lang="en-GB">
              <a:ea typeface="+mn-lt"/>
              <a:cs typeface="+mn-lt"/>
            </a:endParaRPr>
          </a:p>
          <a:p>
            <a:r>
              <a:rPr lang="en-GB" dirty="0">
                <a:ea typeface="+mn-lt"/>
                <a:cs typeface="+mn-lt"/>
                <a:hlinkClick r:id="rId4"/>
              </a:rPr>
              <a:t>England rioters: young, poor and unemployed | England riots 2011 | The Guardian</a:t>
            </a:r>
            <a:endParaRPr lang="en-GB" dirty="0">
              <a:ea typeface="+mn-lt"/>
              <a:cs typeface="+mn-lt"/>
            </a:endParaRPr>
          </a:p>
          <a:p>
            <a:r>
              <a:rPr lang="en-GB" dirty="0">
                <a:ea typeface="+mn-lt"/>
                <a:cs typeface="+mn-lt"/>
                <a:hlinkClick r:id="rId5"/>
              </a:rPr>
              <a:t>Youth unrest and riots in France and the UK | Centre for Crime and Justice Studies</a:t>
            </a:r>
            <a:endParaRPr lang="en-GB" dirty="0">
              <a:ea typeface="+mn-lt"/>
              <a:cs typeface="+mn-lt"/>
            </a:endParaRPr>
          </a:p>
          <a:p>
            <a:r>
              <a:rPr lang="en-GB" dirty="0">
                <a:ea typeface="+mn-lt"/>
                <a:cs typeface="+mn-lt"/>
                <a:hlinkClick r:id="rId6"/>
              </a:rPr>
              <a:t>Children, Violence and Vulnerability 2024 | Youth Endowment Fund</a:t>
            </a:r>
            <a:endParaRPr lang="en-GB" dirty="0">
              <a:ea typeface="+mn-lt"/>
              <a:cs typeface="+mn-lt"/>
            </a:endParaRPr>
          </a:p>
          <a:p>
            <a:r>
              <a:rPr lang="en-GB" dirty="0">
                <a:ea typeface="+mn-lt"/>
                <a:cs typeface="+mn-lt"/>
                <a:hlinkClick r:id="rId7"/>
              </a:rPr>
              <a:t>BAME_Research Report_Final (1).pdf</a:t>
            </a:r>
            <a:endParaRPr lang="en-GB" dirty="0">
              <a:ea typeface="+mn-lt"/>
              <a:cs typeface="+mn-lt"/>
            </a:endParaRPr>
          </a:p>
          <a:p>
            <a:r>
              <a:rPr lang="en-GB" dirty="0">
                <a:ea typeface="+mn-lt"/>
                <a:cs typeface="+mn-lt"/>
                <a:hlinkClick r:id="rId8"/>
              </a:rPr>
              <a:t>The evolving response to ethnic disproportionality in youth justice - GOV.UK</a:t>
            </a:r>
            <a:endParaRPr lang="en-GB" dirty="0">
              <a:ea typeface="+mn-lt"/>
              <a:cs typeface="+mn-lt"/>
            </a:endParaRPr>
          </a:p>
          <a:p>
            <a:endParaRPr lang="en-GB">
              <a:ea typeface="+mn-lt"/>
              <a:cs typeface="+mn-lt"/>
            </a:endParaRPr>
          </a:p>
        </p:txBody>
      </p:sp>
    </p:spTree>
    <p:extLst>
      <p:ext uri="{BB962C8B-B14F-4D97-AF65-F5344CB8AC3E}">
        <p14:creationId xmlns:p14="http://schemas.microsoft.com/office/powerpoint/2010/main" val="2652025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39</Slides>
  <Notes>16</Notes>
  <HiddenSlides>0</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 Connections of youth crimes with race, class, and gender.</vt:lpstr>
      <vt:lpstr>Today</vt:lpstr>
      <vt:lpstr>Task</vt:lpstr>
      <vt:lpstr>Task</vt:lpstr>
      <vt:lpstr>Who is likely to be labelled 'young offender' in the UK? </vt:lpstr>
      <vt:lpstr>PowerPoint Presentation</vt:lpstr>
      <vt:lpstr>Scarlett Jenkinson and Eddie Ratcliffe killed Brianna Ghey in 2024 Southport killer Axel Rudakubana Robert Thompson and Jon Venables, abducted, tortured, and murdered a two-year-old boy, James Patrick Bulger 1993</vt:lpstr>
      <vt:lpstr>Task</vt:lpstr>
      <vt:lpstr>CLASS</vt:lpstr>
      <vt:lpstr>Class</vt:lpstr>
      <vt:lpstr>Class</vt:lpstr>
      <vt:lpstr> </vt:lpstr>
      <vt:lpstr>SHOW AT END?</vt:lpstr>
      <vt:lpstr>Poverty &amp; youth offending</vt:lpstr>
      <vt:lpstr>What about others....</vt:lpstr>
      <vt:lpstr>Cultural explanations </vt:lpstr>
      <vt:lpstr>PowerPoint Presentation</vt:lpstr>
      <vt:lpstr>Riots</vt:lpstr>
      <vt:lpstr>Education &amp; Crime</vt:lpstr>
      <vt:lpstr>Gender</vt:lpstr>
      <vt:lpstr>Early Criminology and the Female Offender</vt:lpstr>
      <vt:lpstr>Drunk and Doubly Deviant?</vt:lpstr>
      <vt:lpstr>Gender</vt:lpstr>
      <vt:lpstr>Why Boys?</vt:lpstr>
      <vt:lpstr>Girls</vt:lpstr>
      <vt:lpstr>Victims </vt:lpstr>
      <vt:lpstr>RACE</vt:lpstr>
      <vt:lpstr>PowerPoint Presentation</vt:lpstr>
      <vt:lpstr>Race</vt:lpstr>
      <vt:lpstr>Sus Law</vt:lpstr>
      <vt:lpstr>Institutional Racism </vt:lpstr>
      <vt:lpstr>Stop and Search </vt:lpstr>
      <vt:lpstr>Stop and Search </vt:lpstr>
      <vt:lpstr>PowerPoint Presentation</vt:lpstr>
      <vt:lpstr>PowerPoint Presentation</vt:lpstr>
      <vt:lpstr>PowerPoint Presentation</vt:lpstr>
      <vt:lpstr>Youth Crime and Social Patterns</vt:lpstr>
      <vt:lpstr>Next week's Task</vt:lpstr>
      <vt:lpstr>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148</cp:revision>
  <dcterms:created xsi:type="dcterms:W3CDTF">2026-01-27T09:35:23Z</dcterms:created>
  <dcterms:modified xsi:type="dcterms:W3CDTF">2026-02-03T10:43:49Z</dcterms:modified>
</cp:coreProperties>
</file>