
<file path=[Content_Types].xml><?xml version="1.0" encoding="utf-8"?>
<Types xmlns="http://schemas.openxmlformats.org/package/2006/content-types">
  <Default Extension="png" ContentType="image/png"/>
  <Default Extension="tmp"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57" r:id="rId6"/>
    <p:sldId id="258" r:id="rId7"/>
    <p:sldId id="259" r:id="rId8"/>
    <p:sldId id="260" r:id="rId9"/>
    <p:sldId id="271" r:id="rId10"/>
    <p:sldId id="266" r:id="rId11"/>
    <p:sldId id="268" r:id="rId12"/>
    <p:sldId id="262" r:id="rId13"/>
    <p:sldId id="263" r:id="rId14"/>
    <p:sldId id="269" r:id="rId15"/>
    <p:sldId id="270" r:id="rId16"/>
    <p:sldId id="272"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showGuides="1">
      <p:cViewPr varScale="1">
        <p:scale>
          <a:sx n="48" d="100"/>
          <a:sy n="48" d="100"/>
        </p:scale>
        <p:origin x="67" y="1042"/>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1/20/2021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1/20/2021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1/20/2021</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1/20/2021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1/20/2021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1/20/2021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1/20/2021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1/20/2021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1/20/2021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1/20/2021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1/20/2021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1/20/2021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1/20/2021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1/20/2021</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hse.gov.uk/" TargetMode="External"/><Relationship Id="rId2" Type="http://schemas.openxmlformats.org/officeDocument/2006/relationships/hyperlink" Target="https://www.engc.org.uk/ahep" TargetMode="External"/><Relationship Id="rId1" Type="http://schemas.openxmlformats.org/officeDocument/2006/relationships/slideLayout" Target="../slideLayouts/slideLayout8.xml"/><Relationship Id="rId4" Type="http://schemas.openxmlformats.org/officeDocument/2006/relationships/hyperlink" Target="http://www.engab.org.uk/media/186359/EAB%20form%20ACC2%20Appendix%20A%20Bachelors%20and%20Integrated%20Masters%20degree%20Learning%20Outcomes%20(AHEP%203rd%20editio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normAutofit/>
          </a:bodyPr>
          <a:lstStyle/>
          <a:p>
            <a:pPr algn="ctr"/>
            <a:r>
              <a:rPr lang="en-GB" sz="1600" dirty="0"/>
              <a:t>Engineering applications and study skills</a:t>
            </a:r>
            <a:br>
              <a:rPr lang="en-GB" sz="1600" dirty="0"/>
            </a:br>
            <a:r>
              <a:rPr lang="en-GB" sz="1600" dirty="0"/>
              <a:t/>
            </a:r>
            <a:br>
              <a:rPr lang="en-GB" sz="1600" dirty="0"/>
            </a:br>
            <a:r>
              <a:rPr lang="en-GB" sz="1600" dirty="0" smtClean="0"/>
              <a:t>-Video </a:t>
            </a:r>
            <a:r>
              <a:rPr lang="en-GB" sz="1600" dirty="0"/>
              <a:t>presentation </a:t>
            </a:r>
            <a:br>
              <a:rPr lang="en-GB" sz="1600" dirty="0"/>
            </a:br>
            <a:r>
              <a:rPr lang="en-GB" sz="1600" dirty="0"/>
              <a:t/>
            </a:r>
            <a:br>
              <a:rPr lang="en-GB" sz="1600" dirty="0"/>
            </a:br>
            <a:r>
              <a:rPr lang="en-GB" sz="1600" b="1" dirty="0" smtClean="0"/>
              <a:t>Andrew Chick</a:t>
            </a:r>
            <a:r>
              <a:rPr lang="en-GB" sz="1600" b="1" dirty="0"/>
              <a:t/>
            </a:r>
            <a:br>
              <a:rPr lang="en-GB" sz="1600" b="1" dirty="0"/>
            </a:br>
            <a:r>
              <a:rPr lang="en-GB" sz="1600" b="1" dirty="0"/>
              <a:t/>
            </a:r>
            <a:br>
              <a:rPr lang="en-GB" sz="1600" b="1" dirty="0"/>
            </a:br>
            <a:r>
              <a:rPr lang="en-GB" sz="1600" b="1" dirty="0" smtClean="0"/>
              <a:t>Student number: 1909134</a:t>
            </a:r>
            <a:endParaRPr lang="en-GB" sz="1600" b="1"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pic>
        <p:nvPicPr>
          <p:cNvPr id="5" name="Picture 4"/>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88059" y="4475144"/>
            <a:ext cx="2088232" cy="1044116"/>
          </a:xfrm>
          <a:prstGeom prst="rect">
            <a:avLst/>
          </a:prstGeom>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smtClean="0"/>
              <a:t>About Me </a:t>
            </a:r>
            <a:endParaRPr lang="en-US" dirty="0"/>
          </a:p>
        </p:txBody>
      </p:sp>
      <p:sp>
        <p:nvSpPr>
          <p:cNvPr id="14" name="Content Placeholder 13"/>
          <p:cNvSpPr>
            <a:spLocks noGrp="1"/>
          </p:cNvSpPr>
          <p:nvPr>
            <p:ph idx="1"/>
          </p:nvPr>
        </p:nvSpPr>
        <p:spPr>
          <a:xfrm>
            <a:off x="1104900" y="2161674"/>
            <a:ext cx="9982200" cy="3276600"/>
          </a:xfrm>
        </p:spPr>
        <p:txBody>
          <a:bodyPr>
            <a:normAutofit lnSpcReduction="10000"/>
            <a:scene3d>
              <a:camera prst="orthographicFront"/>
              <a:lightRig rig="threePt" dir="t"/>
            </a:scene3d>
            <a:sp3d extrusionH="57150">
              <a:bevelT w="38100" h="38100" prst="relaxedInset"/>
            </a:sp3d>
          </a:bodyPr>
          <a:lstStyle/>
          <a:p>
            <a:r>
              <a:rPr lang="en-US" dirty="0" smtClean="0">
                <a:effectLst>
                  <a:outerShdw blurRad="50800" dist="38100" dir="2700000" algn="tl" rotWithShape="0">
                    <a:prstClr val="black">
                      <a:alpha val="40000"/>
                    </a:prstClr>
                  </a:outerShdw>
                </a:effectLst>
              </a:rPr>
              <a:t>Andrew John Chick – 37 years old</a:t>
            </a:r>
          </a:p>
          <a:p>
            <a:r>
              <a:rPr lang="en-US" dirty="0" smtClean="0">
                <a:effectLst>
                  <a:outerShdw blurRad="50800" dist="38100" dir="2700000" algn="tl" rotWithShape="0">
                    <a:prstClr val="black">
                      <a:alpha val="40000"/>
                    </a:prstClr>
                  </a:outerShdw>
                </a:effectLst>
              </a:rPr>
              <a:t>I’m married with 2 children, Thomas age 7 &amp; Ben age 4</a:t>
            </a:r>
          </a:p>
          <a:p>
            <a:r>
              <a:rPr lang="en-US" dirty="0" smtClean="0">
                <a:effectLst>
                  <a:outerShdw blurRad="50800" dist="38100" dir="2700000" algn="tl" rotWithShape="0">
                    <a:prstClr val="black">
                      <a:alpha val="40000"/>
                    </a:prstClr>
                  </a:outerShdw>
                </a:effectLst>
              </a:rPr>
              <a:t>I’ve worked in many sectors (Medical Device, Automotive, Defense)</a:t>
            </a:r>
          </a:p>
          <a:p>
            <a:r>
              <a:rPr lang="en-US" dirty="0" smtClean="0">
                <a:effectLst>
                  <a:outerShdw blurRad="50800" dist="38100" dir="2700000" algn="tl" rotWithShape="0">
                    <a:prstClr val="black">
                      <a:alpha val="40000"/>
                    </a:prstClr>
                  </a:outerShdw>
                </a:effectLst>
              </a:rPr>
              <a:t>I’ve been with my current employer for 9 years</a:t>
            </a:r>
          </a:p>
          <a:p>
            <a:r>
              <a:rPr lang="en-US" dirty="0" smtClean="0">
                <a:effectLst>
                  <a:outerShdw blurRad="50800" dist="38100" dir="2700000" algn="tl" rotWithShape="0">
                    <a:prstClr val="black">
                      <a:alpha val="40000"/>
                    </a:prstClr>
                  </a:outerShdw>
                </a:effectLst>
              </a:rPr>
              <a:t>Currently a Shift Manager responsible for 100+ team members</a:t>
            </a:r>
          </a:p>
          <a:p>
            <a:r>
              <a:rPr lang="en-US" dirty="0" smtClean="0">
                <a:effectLst>
                  <a:outerShdw blurRad="50800" dist="38100" dir="2700000" algn="tl" rotWithShape="0">
                    <a:prstClr val="black">
                      <a:alpha val="40000"/>
                    </a:prstClr>
                  </a:outerShdw>
                </a:effectLst>
              </a:rPr>
              <a:t>I enjoy running – half marathons I enjoy</a:t>
            </a:r>
          </a:p>
          <a:p>
            <a:r>
              <a:rPr lang="en-US" dirty="0" smtClean="0">
                <a:effectLst>
                  <a:outerShdw blurRad="50800" dist="38100" dir="2700000" algn="tl" rotWithShape="0">
                    <a:prstClr val="black">
                      <a:alpha val="40000"/>
                    </a:prstClr>
                  </a:outerShdw>
                </a:effectLst>
              </a:rPr>
              <a:t>I raised over £1000 in my last half marathon for cancer research</a:t>
            </a:r>
          </a:p>
          <a:p>
            <a:endParaRPr lang="en-US" dirty="0" smtClean="0">
              <a:effectLst>
                <a:outerShdw blurRad="50800" dist="38100" dir="2700000" algn="tl" rotWithShape="0">
                  <a:prstClr val="black">
                    <a:alpha val="40000"/>
                  </a:prstClr>
                </a:outerShdw>
              </a:effectLst>
            </a:endParaRPr>
          </a:p>
          <a:p>
            <a:pPr marL="0" indent="0">
              <a:buNone/>
            </a:pPr>
            <a:endParaRPr lang="en-US" dirty="0">
              <a:effectLst>
                <a:outerShdw blurRad="50800" dist="38100" dir="2700000" algn="tl" rotWithShape="0">
                  <a:prstClr val="black">
                    <a:alpha val="40000"/>
                  </a:prstClr>
                </a:outerShdw>
              </a:effectLst>
            </a:endParaRPr>
          </a:p>
          <a:p>
            <a:endParaRPr lang="en-US" dirty="0" smtClean="0">
              <a:effectLst>
                <a:outerShdw blurRad="50800" dist="38100" dir="2700000" algn="tl" rotWithShape="0">
                  <a:prstClr val="black">
                    <a:alpha val="40000"/>
                  </a:prstClr>
                </a:outerShdw>
              </a:effectLst>
            </a:endParaRPr>
          </a:p>
          <a:p>
            <a:endParaRPr lang="en-US" dirty="0">
              <a:effectLst>
                <a:outerShdw blurRad="50800" dist="38100" dir="2700000" algn="tl" rotWithShape="0">
                  <a:prstClr val="black">
                    <a:alpha val="40000"/>
                  </a:prstClr>
                </a:outerShdw>
              </a:effectLst>
            </a:endParaRPr>
          </a:p>
          <a:p>
            <a:endParaRPr lang="en-US" dirty="0">
              <a:effectLst>
                <a:outerShdw blurRad="50800" dist="38100" dir="2700000" algn="tl" rotWithShape="0">
                  <a:prstClr val="black">
                    <a:alpha val="40000"/>
                  </a:prstClr>
                </a:outerShdw>
              </a:effectLst>
            </a:endParaRPr>
          </a:p>
        </p:txBody>
      </p:sp>
      <p:pic>
        <p:nvPicPr>
          <p:cNvPr id="1027" name="F045EAFD-B23E-4E2E-A2DA-12A28788E491" descr="F045EAFD-B23E-4E2E-A2DA-12A28788E49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21579" y="3505610"/>
            <a:ext cx="2436720" cy="2776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a:bodyPr>
          <a:lstStyle/>
          <a:p>
            <a:r>
              <a:rPr lang="en-GB" sz="2400" dirty="0" smtClean="0"/>
              <a:t>This presentation will cover what I’ve learned in the study skills module, both from lectures and research</a:t>
            </a:r>
          </a:p>
          <a:p>
            <a:r>
              <a:rPr lang="en-GB" sz="2400" dirty="0" smtClean="0"/>
              <a:t>I’ll be paying particular attention to the following requirements set out</a:t>
            </a:r>
          </a:p>
          <a:p>
            <a:pPr marL="0" indent="0">
              <a:buNone/>
            </a:pPr>
            <a:r>
              <a:rPr lang="en-GB" sz="1600" dirty="0"/>
              <a:t>D6 – Communication of work to technical and non-technical audiences. </a:t>
            </a:r>
          </a:p>
          <a:p>
            <a:pPr marL="0" indent="0">
              <a:buNone/>
            </a:pPr>
            <a:r>
              <a:rPr lang="en-GB" sz="1600" dirty="0"/>
              <a:t>EL5 – Awareness of relevant legal requirements governing engineering activities including personnel, health and safety, contracts, intellectual property rights, product safety and liability issues </a:t>
            </a:r>
          </a:p>
          <a:p>
            <a:pPr marL="0" indent="0">
              <a:buNone/>
            </a:pPr>
            <a:r>
              <a:rPr lang="en-GB" sz="1600" dirty="0"/>
              <a:t>G1 – Applications of skills in problem solving, communication, information retrieval working with others and the effective use of general IT facilities </a:t>
            </a:r>
          </a:p>
          <a:p>
            <a:pPr marL="0" indent="0">
              <a:buNone/>
            </a:pPr>
            <a:r>
              <a:rPr lang="en-GB" sz="1600" dirty="0"/>
              <a:t>G2 – Plan self-learning and improve performance as a foundation for lifelong learning and continuous professional development </a:t>
            </a:r>
          </a:p>
        </p:txBody>
      </p:sp>
    </p:spTree>
    <p:extLst>
      <p:ext uri="{BB962C8B-B14F-4D97-AF65-F5344CB8AC3E}">
        <p14:creationId xmlns:p14="http://schemas.microsoft.com/office/powerpoint/2010/main" val="4010278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715" y="76200"/>
            <a:ext cx="11486147" cy="1096962"/>
          </a:xfrm>
        </p:spPr>
        <p:txBody>
          <a:bodyPr/>
          <a:lstStyle/>
          <a:p>
            <a:pPr algn="ctr"/>
            <a:r>
              <a:rPr lang="en-GB" dirty="0" smtClean="0"/>
              <a:t>D6 </a:t>
            </a:r>
            <a:r>
              <a:rPr lang="en-GB" dirty="0"/>
              <a:t>– Communication of work to technical and non-technical audiences. </a:t>
            </a:r>
            <a:endParaRPr lang="en-US" dirty="0"/>
          </a:p>
        </p:txBody>
      </p:sp>
      <p:sp>
        <p:nvSpPr>
          <p:cNvPr id="3" name="Content Placeholder 2"/>
          <p:cNvSpPr>
            <a:spLocks noGrp="1"/>
          </p:cNvSpPr>
          <p:nvPr>
            <p:ph sz="half" idx="1"/>
          </p:nvPr>
        </p:nvSpPr>
        <p:spPr>
          <a:xfrm>
            <a:off x="1314114" y="1812925"/>
            <a:ext cx="10333121" cy="4571999"/>
          </a:xfrm>
        </p:spPr>
        <p:txBody>
          <a:bodyPr/>
          <a:lstStyle/>
          <a:p>
            <a:pPr marL="0" indent="0">
              <a:buNone/>
            </a:pPr>
            <a:r>
              <a:rPr lang="en-US" dirty="0" smtClean="0"/>
              <a:t>Firstly, D6 comes from the AHEP 3</a:t>
            </a:r>
            <a:r>
              <a:rPr lang="en-US" baseline="30000" dirty="0" smtClean="0"/>
              <a:t>rd</a:t>
            </a:r>
            <a:r>
              <a:rPr lang="en-US" dirty="0" smtClean="0"/>
              <a:t> Edition (4</a:t>
            </a:r>
            <a:r>
              <a:rPr lang="en-US" baseline="30000" dirty="0" smtClean="0"/>
              <a:t>th</a:t>
            </a:r>
            <a:r>
              <a:rPr lang="en-US" dirty="0" smtClean="0"/>
              <a:t> Edition to be implemented Dec 2021), which is generated by a council to make expectations clear for universities that want their courses to be accredited.</a:t>
            </a:r>
          </a:p>
          <a:p>
            <a:pPr marL="0" indent="0">
              <a:buNone/>
            </a:pPr>
            <a:endParaRPr lang="en-US" dirty="0"/>
          </a:p>
          <a:p>
            <a:pPr marL="0" indent="0">
              <a:buNone/>
            </a:pPr>
            <a:r>
              <a:rPr lang="en-US" dirty="0" smtClean="0"/>
              <a:t>The D in D6, stands for design, the category D6 is to ensure we can communicate to all types of audiences, both technical and non technical  </a:t>
            </a:r>
          </a:p>
          <a:p>
            <a:pPr marL="0" indent="0">
              <a:buNone/>
            </a:pPr>
            <a:endParaRPr lang="en-US" dirty="0"/>
          </a:p>
          <a:p>
            <a:pPr marL="0" indent="0">
              <a:buNone/>
            </a:pPr>
            <a:r>
              <a:rPr lang="en-US" dirty="0" smtClean="0"/>
              <a:t>I have some examples on the next slide</a:t>
            </a:r>
            <a:endParaRPr lang="en-US" dirty="0"/>
          </a:p>
        </p:txBody>
      </p:sp>
      <p:sp>
        <p:nvSpPr>
          <p:cNvPr id="5" name="AutoShape 2" descr="Effective Business Communication: Audience is Key! -"/>
          <p:cNvSpPr>
            <a:spLocks noChangeAspect="1" noChangeArrowheads="1"/>
          </p:cNvSpPr>
          <p:nvPr/>
        </p:nvSpPr>
        <p:spPr bwMode="auto">
          <a:xfrm>
            <a:off x="272715" y="76200"/>
            <a:ext cx="2638425" cy="1714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52509" y="4278327"/>
            <a:ext cx="3247185" cy="2106597"/>
          </a:xfrm>
          <a:prstGeom prst="rect">
            <a:avLst/>
          </a:prstGeom>
        </p:spPr>
      </p:pic>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D6 – Communication of work to technical and non-technical audiences. </a:t>
            </a:r>
            <a:endParaRPr lang="en-US" dirty="0"/>
          </a:p>
        </p:txBody>
      </p:sp>
      <p:sp>
        <p:nvSpPr>
          <p:cNvPr id="3" name="Content Placeholder 2"/>
          <p:cNvSpPr>
            <a:spLocks noGrp="1"/>
          </p:cNvSpPr>
          <p:nvPr>
            <p:ph idx="1"/>
          </p:nvPr>
        </p:nvSpPr>
        <p:spPr>
          <a:xfrm>
            <a:off x="1104900" y="1600200"/>
            <a:ext cx="5729434" cy="4572000"/>
          </a:xfrm>
        </p:spPr>
        <p:txBody>
          <a:bodyPr/>
          <a:lstStyle/>
          <a:p>
            <a:r>
              <a:rPr lang="en-GB" dirty="0" smtClean="0"/>
              <a:t>Here you'll see a slide that is discussed in our SLT meeting. To justify any deficits to them we go quite in depth to the numbers and why we fail.</a:t>
            </a:r>
          </a:p>
          <a:p>
            <a:endParaRPr lang="en-GB" dirty="0"/>
          </a:p>
          <a:p>
            <a:r>
              <a:rPr lang="en-GB" dirty="0" smtClean="0"/>
              <a:t>Sometimes this coincides with machine availability which you see here</a:t>
            </a:r>
          </a:p>
          <a:p>
            <a:endParaRPr lang="en-GB" dirty="0"/>
          </a:p>
          <a:p>
            <a:r>
              <a:rPr lang="en-GB" dirty="0" smtClean="0"/>
              <a:t>When discussing to SLT we would explain the deficit with quite technical detail, but when we have meetings with out team members, we dissect all the technical data and explain in a non technical fashion </a:t>
            </a:r>
          </a:p>
          <a:p>
            <a:endParaRPr lang="en-GB" dirty="0"/>
          </a:p>
        </p:txBody>
      </p:sp>
      <p:pic>
        <p:nvPicPr>
          <p:cNvPr id="6" name="Picture 5"/>
          <p:cNvPicPr>
            <a:picLocks noChangeAspect="1"/>
          </p:cNvPicPr>
          <p:nvPr/>
        </p:nvPicPr>
        <p:blipFill>
          <a:blip r:embed="rId2"/>
          <a:stretch>
            <a:fillRect/>
          </a:stretch>
        </p:blipFill>
        <p:spPr>
          <a:xfrm flipH="1">
            <a:off x="6834334" y="1308275"/>
            <a:ext cx="4561187" cy="1980357"/>
          </a:xfrm>
          <a:prstGeom prst="rect">
            <a:avLst/>
          </a:prstGeom>
        </p:spPr>
      </p:pic>
      <p:pic>
        <p:nvPicPr>
          <p:cNvPr id="7" name="Picture 6"/>
          <p:cNvPicPr>
            <a:picLocks noChangeAspect="1"/>
          </p:cNvPicPr>
          <p:nvPr/>
        </p:nvPicPr>
        <p:blipFill>
          <a:blip r:embed="rId3"/>
          <a:stretch>
            <a:fillRect/>
          </a:stretch>
        </p:blipFill>
        <p:spPr>
          <a:xfrm>
            <a:off x="6834334" y="3416444"/>
            <a:ext cx="4561187" cy="2627943"/>
          </a:xfrm>
          <a:prstGeom prst="rect">
            <a:avLst/>
          </a:prstGeom>
        </p:spPr>
      </p:pic>
    </p:spTree>
    <p:extLst>
      <p:ext uri="{BB962C8B-B14F-4D97-AF65-F5344CB8AC3E}">
        <p14:creationId xmlns:p14="http://schemas.microsoft.com/office/powerpoint/2010/main" val="4224509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D6 – Communication of work to technical and non-technical audiences. </a:t>
            </a:r>
            <a:r>
              <a:rPr lang="en-GB" dirty="0" smtClean="0"/>
              <a:t>More examples</a:t>
            </a:r>
            <a:endParaRPr lang="en-US" dirty="0"/>
          </a:p>
        </p:txBody>
      </p:sp>
      <p:sp>
        <p:nvSpPr>
          <p:cNvPr id="3" name="Content Placeholder 2"/>
          <p:cNvSpPr>
            <a:spLocks noGrp="1"/>
          </p:cNvSpPr>
          <p:nvPr>
            <p:ph idx="1"/>
          </p:nvPr>
        </p:nvSpPr>
        <p:spPr>
          <a:xfrm>
            <a:off x="1104900" y="1600200"/>
            <a:ext cx="5729434" cy="4572000"/>
          </a:xfrm>
        </p:spPr>
        <p:txBody>
          <a:bodyPr/>
          <a:lstStyle/>
          <a:p>
            <a:r>
              <a:rPr lang="en-GB" dirty="0" smtClean="0"/>
              <a:t>To the SLT we would communicate about the Force in </a:t>
            </a:r>
            <a:r>
              <a:rPr lang="en-GB" dirty="0" err="1" smtClean="0"/>
              <a:t>Mpa</a:t>
            </a:r>
            <a:r>
              <a:rPr lang="en-GB" dirty="0" smtClean="0"/>
              <a:t> and the root cause analysis detailing trends and possible root causes discussed with our Engineering team.</a:t>
            </a:r>
          </a:p>
          <a:p>
            <a:endParaRPr lang="en-GB" dirty="0"/>
          </a:p>
          <a:p>
            <a:pPr marL="0" indent="0">
              <a:buNone/>
            </a:pPr>
            <a:endParaRPr lang="en-GB" dirty="0"/>
          </a:p>
          <a:p>
            <a:r>
              <a:rPr lang="en-GB" dirty="0" smtClean="0"/>
              <a:t>When discussing with our operators we would simply give the result and to increase focus on following procedure to ensure we can trust our data </a:t>
            </a:r>
          </a:p>
          <a:p>
            <a:endParaRPr lang="en-GB" dirty="0"/>
          </a:p>
        </p:txBody>
      </p:sp>
      <p:pic>
        <p:nvPicPr>
          <p:cNvPr id="4" name="Picture 3"/>
          <p:cNvPicPr>
            <a:picLocks noChangeAspect="1"/>
          </p:cNvPicPr>
          <p:nvPr/>
        </p:nvPicPr>
        <p:blipFill>
          <a:blip r:embed="rId2"/>
          <a:stretch>
            <a:fillRect/>
          </a:stretch>
        </p:blipFill>
        <p:spPr>
          <a:xfrm>
            <a:off x="6962274" y="1600200"/>
            <a:ext cx="4502972" cy="1776133"/>
          </a:xfrm>
          <a:prstGeom prst="rect">
            <a:avLst/>
          </a:prstGeom>
        </p:spPr>
      </p:pic>
      <p:pic>
        <p:nvPicPr>
          <p:cNvPr id="5" name="Picture 4"/>
          <p:cNvPicPr>
            <a:picLocks noChangeAspect="1"/>
          </p:cNvPicPr>
          <p:nvPr/>
        </p:nvPicPr>
        <p:blipFill>
          <a:blip r:embed="rId3"/>
          <a:stretch>
            <a:fillRect/>
          </a:stretch>
        </p:blipFill>
        <p:spPr>
          <a:xfrm>
            <a:off x="6866905" y="3886200"/>
            <a:ext cx="4598341" cy="1991550"/>
          </a:xfrm>
          <a:prstGeom prst="rect">
            <a:avLst/>
          </a:prstGeom>
        </p:spPr>
      </p:pic>
    </p:spTree>
    <p:extLst>
      <p:ext uri="{BB962C8B-B14F-4D97-AF65-F5344CB8AC3E}">
        <p14:creationId xmlns:p14="http://schemas.microsoft.com/office/powerpoint/2010/main" val="1204206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179" y="76200"/>
            <a:ext cx="11742821" cy="1096962"/>
          </a:xfrm>
        </p:spPr>
        <p:txBody>
          <a:bodyPr>
            <a:normAutofit/>
          </a:bodyPr>
          <a:lstStyle/>
          <a:p>
            <a:r>
              <a:rPr lang="en-GB" sz="2400" dirty="0"/>
              <a:t>EL5 – Awareness of relevant legal requirements governing engineering activities including personnel, health and safety, contracts, intellectual property rights, product safety and liability issues </a:t>
            </a:r>
            <a:endParaRPr lang="en-US" sz="2400" dirty="0"/>
          </a:p>
        </p:txBody>
      </p:sp>
      <p:sp>
        <p:nvSpPr>
          <p:cNvPr id="3" name="Text Placeholder 2"/>
          <p:cNvSpPr>
            <a:spLocks noGrp="1"/>
          </p:cNvSpPr>
          <p:nvPr>
            <p:ph type="body" sz="half" idx="2"/>
          </p:nvPr>
        </p:nvSpPr>
        <p:spPr>
          <a:xfrm>
            <a:off x="449179" y="1600200"/>
            <a:ext cx="11181347" cy="4572000"/>
          </a:xfrm>
        </p:spPr>
        <p:txBody>
          <a:bodyPr/>
          <a:lstStyle/>
          <a:p>
            <a:pPr marL="285750" indent="-285750">
              <a:buFont typeface="Arial" panose="020B0604020202020204" pitchFamily="34" charset="0"/>
              <a:buChar char="•"/>
            </a:pPr>
            <a:r>
              <a:rPr lang="en-GB" dirty="0" smtClean="0"/>
              <a:t>The EL in this section of AHEP 3</a:t>
            </a:r>
            <a:r>
              <a:rPr lang="en-GB" baseline="30000" dirty="0" smtClean="0"/>
              <a:t>rd</a:t>
            </a:r>
            <a:r>
              <a:rPr lang="en-GB" dirty="0" smtClean="0"/>
              <a:t> edition stands - for </a:t>
            </a:r>
            <a:r>
              <a:rPr lang="en-GB" i="1" dirty="0"/>
              <a:t>Economic, legal, social, ethical and environmental </a:t>
            </a:r>
            <a:r>
              <a:rPr lang="en-GB" i="1" dirty="0" smtClean="0"/>
              <a:t>context</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i="1" dirty="0" smtClean="0"/>
              <a:t>COSHH is a great example for me, </a:t>
            </a:r>
            <a:r>
              <a:rPr lang="en-GB" dirty="0" smtClean="0"/>
              <a:t>this stands for Control of Substances Hazardous to health. Working in the industry I do, I’m well aware of the requirements here. Having hazardous substances can be very dangerous so having procedures in place to protect employees is key.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All employees have the right to go home from work in the same condition they arrived. The correct control measures can ensure this.</a:t>
            </a: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There are many more regulations that are critical to running a business,                                                          these involve regulations for the environment, product and customer safety.</a:t>
            </a:r>
            <a:endParaRPr lang="en-GB" dirty="0"/>
          </a:p>
        </p:txBody>
      </p:sp>
      <p:sp>
        <p:nvSpPr>
          <p:cNvPr id="4" name="AutoShape 2" descr="COSHH Assessment (Risk Assessment) for Hazardous Substances"/>
          <p:cNvSpPr>
            <a:spLocks noChangeAspect="1" noChangeArrowheads="1"/>
          </p:cNvSpPr>
          <p:nvPr/>
        </p:nvSpPr>
        <p:spPr bwMode="auto">
          <a:xfrm>
            <a:off x="63500" y="-136525"/>
            <a:ext cx="2085975" cy="20859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24257" y="4515318"/>
            <a:ext cx="3106269" cy="1949450"/>
          </a:xfrm>
          <a:prstGeom prst="rect">
            <a:avLst/>
          </a:prstGeom>
        </p:spPr>
      </p:pic>
    </p:spTree>
    <p:extLst>
      <p:ext uri="{BB962C8B-B14F-4D97-AF65-F5344CB8AC3E}">
        <p14:creationId xmlns:p14="http://schemas.microsoft.com/office/powerpoint/2010/main" val="3683544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16140" y="2410267"/>
            <a:ext cx="10096501" cy="955565"/>
          </a:xfrm>
        </p:spPr>
        <p:txBody>
          <a:bodyPr>
            <a:normAutofit fontScale="92500" lnSpcReduction="10000"/>
          </a:bodyPr>
          <a:lstStyle/>
          <a:p>
            <a:r>
              <a:rPr lang="en-US" dirty="0" smtClean="0"/>
              <a:t>The management of Health and Safety </a:t>
            </a:r>
          </a:p>
          <a:p>
            <a:endParaRPr lang="en-US" dirty="0"/>
          </a:p>
          <a:p>
            <a:r>
              <a:rPr lang="en-US" dirty="0" smtClean="0"/>
              <a:t>In my current role, it’s my duty to ensure risk assessments are carried out. This is to ensure that all machinery and jobs are safe for your employees.  </a:t>
            </a:r>
            <a:endParaRPr lang="en-US" dirty="0"/>
          </a:p>
        </p:txBody>
      </p:sp>
      <p:pic>
        <p:nvPicPr>
          <p:cNvPr id="5" name="Picture 4"/>
          <p:cNvPicPr>
            <a:picLocks noChangeAspect="1"/>
          </p:cNvPicPr>
          <p:nvPr/>
        </p:nvPicPr>
        <p:blipFill>
          <a:blip r:embed="rId2"/>
          <a:stretch>
            <a:fillRect/>
          </a:stretch>
        </p:blipFill>
        <p:spPr>
          <a:xfrm>
            <a:off x="502191" y="3365832"/>
            <a:ext cx="10724398" cy="2954757"/>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2464" y="600517"/>
            <a:ext cx="2524125" cy="1809750"/>
          </a:xfrm>
          <a:prstGeom prst="rect">
            <a:avLst/>
          </a:prstGeom>
        </p:spPr>
      </p:pic>
    </p:spTree>
    <p:extLst>
      <p:ext uri="{BB962C8B-B14F-4D97-AF65-F5344CB8AC3E}">
        <p14:creationId xmlns:p14="http://schemas.microsoft.com/office/powerpoint/2010/main" val="1315647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Other regulations </a:t>
            </a:r>
            <a:endParaRPr lang="en-US" dirty="0"/>
          </a:p>
        </p:txBody>
      </p:sp>
      <p:sp>
        <p:nvSpPr>
          <p:cNvPr id="4" name="Content Placeholder 3"/>
          <p:cNvSpPr>
            <a:spLocks noGrp="1"/>
          </p:cNvSpPr>
          <p:nvPr>
            <p:ph sz="half" idx="2"/>
          </p:nvPr>
        </p:nvSpPr>
        <p:spPr>
          <a:xfrm>
            <a:off x="1104899" y="2424112"/>
            <a:ext cx="9771647" cy="3748088"/>
          </a:xfrm>
        </p:spPr>
        <p:txBody>
          <a:bodyPr/>
          <a:lstStyle/>
          <a:p>
            <a:r>
              <a:rPr lang="en-GB" dirty="0"/>
              <a:t>The General Product Safety Regulations 2005 (GPSR) </a:t>
            </a:r>
            <a:endParaRPr lang="en-US" dirty="0"/>
          </a:p>
          <a:p>
            <a:r>
              <a:rPr lang="en-GB" dirty="0"/>
              <a:t>Liability of Employed </a:t>
            </a:r>
            <a:r>
              <a:rPr lang="en-GB" dirty="0" smtClean="0"/>
              <a:t>Engineers</a:t>
            </a:r>
          </a:p>
          <a:p>
            <a:r>
              <a:rPr lang="en-GB" dirty="0" smtClean="0"/>
              <a:t>Intellectual property </a:t>
            </a:r>
            <a:endParaRPr lang="en-US" dirty="0" smtClean="0"/>
          </a:p>
          <a:p>
            <a:r>
              <a:rPr lang="en-US" dirty="0" smtClean="0"/>
              <a:t>We have a responsibility to keep up to date with the latest regulations.</a:t>
            </a:r>
            <a:endParaRPr lang="en-US" dirty="0"/>
          </a:p>
        </p:txBody>
      </p:sp>
    </p:spTree>
    <p:extLst>
      <p:ext uri="{BB962C8B-B14F-4D97-AF65-F5344CB8AC3E}">
        <p14:creationId xmlns:p14="http://schemas.microsoft.com/office/powerpoint/2010/main" val="222449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899" y="76200"/>
            <a:ext cx="10557711" cy="1096962"/>
          </a:xfrm>
        </p:spPr>
        <p:txBody>
          <a:bodyPr>
            <a:normAutofit fontScale="90000"/>
          </a:bodyPr>
          <a:lstStyle/>
          <a:p>
            <a:r>
              <a:rPr lang="en-GB" dirty="0"/>
              <a:t>G1 –Applications of skills in problem solving, communication, information retrieval working with others and the effective use of general IT facilities</a:t>
            </a:r>
            <a:endParaRPr lang="en-US" dirty="0"/>
          </a:p>
        </p:txBody>
      </p:sp>
      <p:pic>
        <p:nvPicPr>
          <p:cNvPr id="3" name="Picture 2" descr="Screen Clipping"/>
          <p:cNvPicPr/>
          <p:nvPr/>
        </p:nvPicPr>
        <p:blipFill>
          <a:blip r:embed="rId2" cstate="print">
            <a:extLst>
              <a:ext uri="{28A0092B-C50C-407E-A947-70E740481C1C}">
                <a14:useLocalDpi xmlns:a14="http://schemas.microsoft.com/office/drawing/2010/main" val="0"/>
              </a:ext>
            </a:extLst>
          </a:blip>
          <a:stretch>
            <a:fillRect/>
          </a:stretch>
        </p:blipFill>
        <p:spPr>
          <a:xfrm>
            <a:off x="7122695" y="1517967"/>
            <a:ext cx="4539915" cy="4385528"/>
          </a:xfrm>
          <a:prstGeom prst="rect">
            <a:avLst/>
          </a:prstGeom>
          <a:ln>
            <a:noFill/>
          </a:ln>
          <a:effectLst>
            <a:outerShdw blurRad="292100" dist="139700" dir="2700000" algn="tl" rotWithShape="0">
              <a:srgbClr val="333333">
                <a:alpha val="65000"/>
              </a:srgbClr>
            </a:outerShdw>
          </a:effectLst>
        </p:spPr>
      </p:pic>
      <p:sp>
        <p:nvSpPr>
          <p:cNvPr id="4" name="TextBox 3"/>
          <p:cNvSpPr txBox="1"/>
          <p:nvPr/>
        </p:nvSpPr>
        <p:spPr>
          <a:xfrm>
            <a:off x="1104900" y="1668379"/>
            <a:ext cx="5568616" cy="4247317"/>
          </a:xfrm>
          <a:prstGeom prst="rect">
            <a:avLst/>
          </a:prstGeom>
          <a:noFill/>
        </p:spPr>
        <p:txBody>
          <a:bodyPr wrap="square" rtlCol="0">
            <a:spAutoFit/>
          </a:bodyPr>
          <a:lstStyle/>
          <a:p>
            <a:r>
              <a:rPr lang="en-GB" dirty="0" smtClean="0"/>
              <a:t>Here you’ll see a time and motion study created by Myself. </a:t>
            </a:r>
          </a:p>
          <a:p>
            <a:endParaRPr lang="en-GB" dirty="0"/>
          </a:p>
          <a:p>
            <a:endParaRPr lang="en-GB" dirty="0" smtClean="0"/>
          </a:p>
          <a:p>
            <a:r>
              <a:rPr lang="en-GB" dirty="0" smtClean="0"/>
              <a:t>For this project I used the DMAIC approach and seen significant improvements in productivity </a:t>
            </a:r>
          </a:p>
          <a:p>
            <a:endParaRPr lang="en-GB" dirty="0"/>
          </a:p>
          <a:p>
            <a:r>
              <a:rPr lang="en-GB" dirty="0" smtClean="0"/>
              <a:t>Historic output measured and analysed</a:t>
            </a:r>
          </a:p>
          <a:p>
            <a:endParaRPr lang="en-GB" dirty="0"/>
          </a:p>
          <a:p>
            <a:r>
              <a:rPr lang="en-GB" dirty="0" smtClean="0"/>
              <a:t>Machine and personnel utilisation also a key factor here </a:t>
            </a:r>
          </a:p>
          <a:p>
            <a:endParaRPr lang="en-GB" dirty="0"/>
          </a:p>
          <a:p>
            <a:r>
              <a:rPr lang="en-GB" dirty="0" smtClean="0"/>
              <a:t>25% increase in productivity</a:t>
            </a:r>
          </a:p>
          <a:p>
            <a:endParaRPr lang="en-GB" dirty="0"/>
          </a:p>
          <a:p>
            <a:endParaRPr lang="en-GB" dirty="0"/>
          </a:p>
        </p:txBody>
      </p:sp>
    </p:spTree>
    <p:extLst>
      <p:ext uri="{BB962C8B-B14F-4D97-AF65-F5344CB8AC3E}">
        <p14:creationId xmlns:p14="http://schemas.microsoft.com/office/powerpoint/2010/main" val="152700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899" y="76200"/>
            <a:ext cx="10557711" cy="1096962"/>
          </a:xfrm>
        </p:spPr>
        <p:txBody>
          <a:bodyPr>
            <a:normAutofit fontScale="90000"/>
          </a:bodyPr>
          <a:lstStyle/>
          <a:p>
            <a:r>
              <a:rPr lang="en-GB" dirty="0"/>
              <a:t>G1 –Applications of skills in problem solving, communication, information retrieval working with others and the effective use of general IT facilities</a:t>
            </a:r>
            <a:endParaRPr lang="en-US" dirty="0"/>
          </a:p>
        </p:txBody>
      </p:sp>
      <p:sp>
        <p:nvSpPr>
          <p:cNvPr id="4" name="TextBox 3"/>
          <p:cNvSpPr txBox="1"/>
          <p:nvPr/>
        </p:nvSpPr>
        <p:spPr>
          <a:xfrm>
            <a:off x="1104899" y="1668379"/>
            <a:ext cx="10188742" cy="1477328"/>
          </a:xfrm>
          <a:prstGeom prst="rect">
            <a:avLst/>
          </a:prstGeom>
          <a:noFill/>
        </p:spPr>
        <p:txBody>
          <a:bodyPr wrap="square" rtlCol="0">
            <a:spAutoFit/>
          </a:bodyPr>
          <a:lstStyle/>
          <a:p>
            <a:r>
              <a:rPr lang="en-GB" dirty="0" smtClean="0"/>
              <a:t>To get this project over the line effort from all departments was required. </a:t>
            </a:r>
            <a:endParaRPr lang="en-GB" dirty="0"/>
          </a:p>
          <a:p>
            <a:endParaRPr lang="en-GB" dirty="0" smtClean="0"/>
          </a:p>
          <a:p>
            <a:r>
              <a:rPr lang="en-GB" dirty="0" smtClean="0"/>
              <a:t>Communication amongst all these departments is key to fulfilling the timeline</a:t>
            </a:r>
          </a:p>
          <a:p>
            <a:endParaRPr lang="en-GB" dirty="0"/>
          </a:p>
          <a:p>
            <a:endParaRPr lang="en-GB" dirty="0"/>
          </a:p>
        </p:txBody>
      </p:sp>
    </p:spTree>
    <p:extLst>
      <p:ext uri="{BB962C8B-B14F-4D97-AF65-F5344CB8AC3E}">
        <p14:creationId xmlns:p14="http://schemas.microsoft.com/office/powerpoint/2010/main" val="1052797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899" y="76200"/>
            <a:ext cx="10557711" cy="1096962"/>
          </a:xfrm>
        </p:spPr>
        <p:txBody>
          <a:bodyPr>
            <a:normAutofit/>
          </a:bodyPr>
          <a:lstStyle/>
          <a:p>
            <a:r>
              <a:rPr lang="en-GB" dirty="0"/>
              <a:t>G2 –Plan self-learning and improve performance as a foundation for lifelong learning and continuous professional development</a:t>
            </a:r>
            <a:endParaRPr lang="en-US" dirty="0"/>
          </a:p>
        </p:txBody>
      </p:sp>
      <p:sp>
        <p:nvSpPr>
          <p:cNvPr id="4" name="TextBox 3"/>
          <p:cNvSpPr txBox="1"/>
          <p:nvPr/>
        </p:nvSpPr>
        <p:spPr>
          <a:xfrm>
            <a:off x="1104899" y="1668379"/>
            <a:ext cx="10188742" cy="2308324"/>
          </a:xfrm>
          <a:prstGeom prst="rect">
            <a:avLst/>
          </a:prstGeom>
          <a:noFill/>
        </p:spPr>
        <p:txBody>
          <a:bodyPr wrap="square" rtlCol="0">
            <a:spAutoFit/>
          </a:bodyPr>
          <a:lstStyle/>
          <a:p>
            <a:r>
              <a:rPr lang="en-GB" dirty="0" smtClean="0"/>
              <a:t>Self Learning is an important part of the AHEP requirement. </a:t>
            </a:r>
          </a:p>
          <a:p>
            <a:endParaRPr lang="en-GB" dirty="0"/>
          </a:p>
          <a:p>
            <a:r>
              <a:rPr lang="en-GB" dirty="0" smtClean="0"/>
              <a:t>Current University course – </a:t>
            </a:r>
            <a:r>
              <a:rPr lang="en-GB" dirty="0" smtClean="0"/>
              <a:t>This shows that even 9 years in to my role at ZB I still have a passion to learn</a:t>
            </a:r>
          </a:p>
          <a:p>
            <a:endParaRPr lang="en-GB" dirty="0"/>
          </a:p>
          <a:p>
            <a:endParaRPr lang="en-GB" dirty="0" smtClean="0"/>
          </a:p>
          <a:p>
            <a:r>
              <a:rPr lang="en-GB" dirty="0" smtClean="0"/>
              <a:t>My progression through the ranks in my current role has only happen because of my will to learn</a:t>
            </a:r>
            <a:endParaRPr lang="en-GB" dirty="0" smtClean="0"/>
          </a:p>
          <a:p>
            <a:endParaRPr lang="en-GB" dirty="0" smtClean="0"/>
          </a:p>
        </p:txBody>
      </p:sp>
    </p:spTree>
    <p:extLst>
      <p:ext uri="{BB962C8B-B14F-4D97-AF65-F5344CB8AC3E}">
        <p14:creationId xmlns:p14="http://schemas.microsoft.com/office/powerpoint/2010/main" val="3196690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899" y="76200"/>
            <a:ext cx="10557711" cy="1096962"/>
          </a:xfrm>
        </p:spPr>
        <p:txBody>
          <a:bodyPr>
            <a:normAutofit/>
          </a:bodyPr>
          <a:lstStyle/>
          <a:p>
            <a:r>
              <a:rPr lang="en-GB" dirty="0" smtClean="0"/>
              <a:t>Eye opening moments</a:t>
            </a:r>
            <a:endParaRPr lang="en-US" dirty="0"/>
          </a:p>
        </p:txBody>
      </p:sp>
      <p:sp>
        <p:nvSpPr>
          <p:cNvPr id="4" name="TextBox 3"/>
          <p:cNvSpPr txBox="1"/>
          <p:nvPr/>
        </p:nvSpPr>
        <p:spPr>
          <a:xfrm>
            <a:off x="1104899" y="1668379"/>
            <a:ext cx="10188742" cy="1477328"/>
          </a:xfrm>
          <a:prstGeom prst="rect">
            <a:avLst/>
          </a:prstGeom>
          <a:noFill/>
        </p:spPr>
        <p:txBody>
          <a:bodyPr wrap="square" rtlCol="0">
            <a:spAutoFit/>
          </a:bodyPr>
          <a:lstStyle/>
          <a:p>
            <a:r>
              <a:rPr lang="en-GB" dirty="0" smtClean="0"/>
              <a:t>Don’t reference correctly = lose </a:t>
            </a:r>
            <a:r>
              <a:rPr lang="en-GB" dirty="0" smtClean="0"/>
              <a:t>marks</a:t>
            </a:r>
          </a:p>
          <a:p>
            <a:endParaRPr lang="en-GB" dirty="0"/>
          </a:p>
          <a:p>
            <a:endParaRPr lang="en-GB" dirty="0" smtClean="0"/>
          </a:p>
          <a:p>
            <a:endParaRPr lang="en-GB" dirty="0"/>
          </a:p>
          <a:p>
            <a:endParaRPr lang="en-GB" dirty="0" smtClean="0"/>
          </a:p>
        </p:txBody>
      </p:sp>
    </p:spTree>
    <p:extLst>
      <p:ext uri="{BB962C8B-B14F-4D97-AF65-F5344CB8AC3E}">
        <p14:creationId xmlns:p14="http://schemas.microsoft.com/office/powerpoint/2010/main" val="3525831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726141"/>
            <a:ext cx="11376212" cy="3970318"/>
          </a:xfrm>
          <a:prstGeom prst="rect">
            <a:avLst/>
          </a:prstGeom>
          <a:noFill/>
        </p:spPr>
        <p:txBody>
          <a:bodyPr wrap="square" rtlCol="0">
            <a:spAutoFit/>
          </a:bodyPr>
          <a:lstStyle/>
          <a:p>
            <a:r>
              <a:rPr lang="en-GB" dirty="0" smtClean="0"/>
              <a:t>Referencing</a:t>
            </a:r>
          </a:p>
          <a:p>
            <a:endParaRPr lang="en-GB" dirty="0"/>
          </a:p>
          <a:p>
            <a:r>
              <a:rPr lang="en-GB" dirty="0">
                <a:hlinkClick r:id="rId2"/>
              </a:rPr>
              <a:t>https://</a:t>
            </a:r>
            <a:r>
              <a:rPr lang="en-GB" dirty="0" smtClean="0">
                <a:hlinkClick r:id="rId2"/>
              </a:rPr>
              <a:t>www.engc.org.uk/ahep</a:t>
            </a:r>
            <a:endParaRPr lang="en-GB" dirty="0" smtClean="0"/>
          </a:p>
          <a:p>
            <a:endParaRPr lang="en-GB" dirty="0"/>
          </a:p>
          <a:p>
            <a:r>
              <a:rPr lang="en-GB" dirty="0"/>
              <a:t>https://worksmart.org.uk/health-advice/health-and-safety/employer-duties/what-are-main-health-and-safety-regulations</a:t>
            </a:r>
          </a:p>
          <a:p>
            <a:endParaRPr lang="en-GB" dirty="0" smtClean="0"/>
          </a:p>
          <a:p>
            <a:r>
              <a:rPr lang="en-GB" dirty="0">
                <a:hlinkClick r:id="rId3"/>
              </a:rPr>
              <a:t>https://www.hse.gov.uk</a:t>
            </a:r>
            <a:r>
              <a:rPr lang="en-GB" dirty="0" smtClean="0">
                <a:hlinkClick r:id="rId3"/>
              </a:rPr>
              <a:t>/</a:t>
            </a:r>
            <a:endParaRPr lang="en-GB" dirty="0" smtClean="0"/>
          </a:p>
          <a:p>
            <a:endParaRPr lang="en-GB" dirty="0"/>
          </a:p>
          <a:p>
            <a:endParaRPr lang="en-GB" dirty="0" smtClean="0"/>
          </a:p>
          <a:p>
            <a:r>
              <a:rPr lang="en-GB" dirty="0">
                <a:hlinkClick r:id="rId4"/>
              </a:rPr>
              <a:t>http://www.engab.org.uk/media/186359/EAB%20form%20ACC2%20Appendix%20A%20Bachelors%20and%20Integrated%20Masters%20degree%20Learning%20Outcomes%20(AHEP%203rd%20edition).</a:t>
            </a:r>
            <a:r>
              <a:rPr lang="en-GB" dirty="0" smtClean="0">
                <a:hlinkClick r:id="rId4"/>
              </a:rPr>
              <a:t>pdf</a:t>
            </a:r>
            <a:endParaRPr lang="en-GB" dirty="0" smtClean="0"/>
          </a:p>
          <a:p>
            <a:endParaRPr lang="en-GB" dirty="0"/>
          </a:p>
          <a:p>
            <a:r>
              <a:rPr lang="en-GB" dirty="0" smtClean="0"/>
              <a:t>Thank you to Rachel Alexander for the support.</a:t>
            </a:r>
            <a:endParaRPr lang="en-GB" dirty="0"/>
          </a:p>
        </p:txBody>
      </p:sp>
    </p:spTree>
    <p:extLst>
      <p:ext uri="{BB962C8B-B14F-4D97-AF65-F5344CB8AC3E}">
        <p14:creationId xmlns:p14="http://schemas.microsoft.com/office/powerpoint/2010/main" val="18003801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schemas.microsoft.com/office/2006/documentManagement/types"/>
    <ds:schemaRef ds:uri="http://schemas.microsoft.com/office/2006/metadata/properties"/>
    <ds:schemaRef ds:uri="4873beb7-5857-4685-be1f-d57550cc96cc"/>
    <ds:schemaRef ds:uri="http://purl.org/dc/elements/1.1/"/>
    <ds:schemaRef ds:uri="http://purl.org/dc/term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281</TotalTime>
  <Words>919</Words>
  <Application>Microsoft Office PowerPoint</Application>
  <PresentationFormat>Widescreen</PresentationFormat>
  <Paragraphs>93</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Euphemia</vt:lpstr>
      <vt:lpstr>Plantagenet Cherokee</vt:lpstr>
      <vt:lpstr>Wingdings</vt:lpstr>
      <vt:lpstr>Academic Literature 16x9</vt:lpstr>
      <vt:lpstr>Engineering applications and study skills  -Video presentation   Andrew Chick  Student number: 1909134</vt:lpstr>
      <vt:lpstr>About Me </vt:lpstr>
      <vt:lpstr>Introduction</vt:lpstr>
      <vt:lpstr>D6 – Communication of work to technical and non-technical audiences. </vt:lpstr>
      <vt:lpstr>D6 – Communication of work to technical and non-technical audiences. </vt:lpstr>
      <vt:lpstr>D6 – Communication of work to technical and non-technical audiences. More examples</vt:lpstr>
      <vt:lpstr>EL5 – Awareness of relevant legal requirements governing engineering activities including personnel, health and safety, contracts, intellectual property rights, product safety and liability issues </vt:lpstr>
      <vt:lpstr>PowerPoint Presentation</vt:lpstr>
      <vt:lpstr>Other regulations </vt:lpstr>
      <vt:lpstr>G1 –Applications of skills in problem solving, communication, information retrieval working with others and the effective use of general IT facilities</vt:lpstr>
      <vt:lpstr>G1 –Applications of skills in problem solving, communication, information retrieval working with others and the effective use of general IT facilities</vt:lpstr>
      <vt:lpstr>G2 –Plan self-learning and improve performance as a foundation for lifelong learning and continuous professional development</vt:lpstr>
      <vt:lpstr>Eye opening moments</vt:lpstr>
      <vt:lpstr>PowerPoint Presentation</vt:lpstr>
    </vt:vector>
  </TitlesOfParts>
  <Company>Zimmer Biomet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Engineering applications and study skills  -Video presentation   Andrew Chick  Student number: 1909134</dc:title>
  <dc:creator>Andrew Chick</dc:creator>
  <cp:lastModifiedBy>Andrew Chick</cp:lastModifiedBy>
  <cp:revision>46</cp:revision>
  <dcterms:created xsi:type="dcterms:W3CDTF">2021-01-09T10:35:06Z</dcterms:created>
  <dcterms:modified xsi:type="dcterms:W3CDTF">2021-01-20T19:20:45Z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