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sldIdLst>
    <p:sldId id="280" r:id="rId5"/>
    <p:sldId id="281" r:id="rId6"/>
    <p:sldId id="282" r:id="rId7"/>
    <p:sldId id="283" r:id="rId8"/>
    <p:sldId id="284" r:id="rId9"/>
    <p:sldId id="286" r:id="rId10"/>
    <p:sldId id="287" r:id="rId11"/>
    <p:sldId id="288" r:id="rId12"/>
    <p:sldId id="289" r:id="rId13"/>
    <p:sldId id="290" r:id="rId14"/>
    <p:sldId id="291" r:id="rId15"/>
    <p:sldId id="295" r:id="rId16"/>
    <p:sldId id="292" r:id="rId17"/>
    <p:sldId id="296" r:id="rId18"/>
    <p:sldId id="293" r:id="rId19"/>
    <p:sldId id="266" r:id="rId20"/>
    <p:sldId id="270" r:id="rId21"/>
    <p:sldId id="269" r:id="rId22"/>
    <p:sldId id="273" r:id="rId23"/>
    <p:sldId id="274" r:id="rId24"/>
    <p:sldId id="297" r:id="rId25"/>
    <p:sldId id="275" r:id="rId26"/>
    <p:sldId id="299" r:id="rId27"/>
    <p:sldId id="277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229935-75A9-4794-B2AD-EF2BC8126093}" v="30" dt="2026-02-06T12:48:43.1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68" y="11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976025-2F7A-4172-9EF2-9D9A1DFCE61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8A15D9-591F-44E7-A994-C599DF337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441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43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098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3068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D5FBC99A-5F58-41EE-845C-C0EAA5C2D3D0}" type="slidenum">
              <a:rPr lang="en-US" altLang="en-US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10974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https://kahoot.it/challenge/954653a7-efb4-4950-b508-6dd215489f86_1603998604755?&amp;uid=aA==</a:t>
            </a:r>
          </a:p>
          <a:p>
            <a:r>
              <a:rPr lang="en-GB" dirty="0"/>
              <a:t>Go to </a:t>
            </a:r>
            <a:r>
              <a:rPr lang="en-GB" dirty="0" err="1"/>
              <a:t>kahoot</a:t>
            </a:r>
            <a:r>
              <a:rPr lang="en-GB" dirty="0"/>
              <a:t>/enter</a:t>
            </a:r>
            <a:r>
              <a:rPr lang="en-GB" baseline="0" dirty="0"/>
              <a:t> Game PIN and play!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943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E04E0EC7-BBF5-4354-8A62-D4CABB2A3365}" type="slidenum">
              <a:rPr lang="en-US" altLang="en-US"/>
              <a:pPr/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01176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9789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9789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0B43A15D-0D34-49B7-91E5-447AC2C560B2}" type="slidenum">
              <a:rPr lang="en-GB" altLang="en-US">
                <a:cs typeface="Arial" charset="0"/>
              </a:rPr>
              <a:pPr/>
              <a:t>24</a:t>
            </a:fld>
            <a:endParaRPr lang="en-GB" altLang="en-US">
              <a:cs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52584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30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860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458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08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11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04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75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35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702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461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319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D5613-DC3F-4319-B693-6CF5943636F2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093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75568250-476d-44dd-a6b9-5bda98bca141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rU6YJle6Q4?feature=oembed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1864" y="2996952"/>
            <a:ext cx="7772400" cy="1470025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r>
              <a:rPr lang="en-GB" err="1"/>
              <a:t>Hinsoddau</a:t>
            </a:r>
            <a:r>
              <a:rPr lang="en-GB"/>
              <a:t> </a:t>
            </a:r>
            <a:r>
              <a:rPr lang="en-GB" err="1"/>
              <a:t>Dysgu</a:t>
            </a:r>
            <a:br>
              <a:rPr lang="en-GB"/>
            </a:br>
            <a:r>
              <a:rPr lang="en-GB"/>
              <a:t>Learning Climates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7664" y="4869160"/>
            <a:ext cx="6400800" cy="1752600"/>
          </a:xfrm>
        </p:spPr>
        <p:txBody>
          <a:bodyPr>
            <a:normAutofit/>
          </a:bodyPr>
          <a:lstStyle/>
          <a:p>
            <a:r>
              <a:rPr lang="en-GB" sz="2700" dirty="0"/>
              <a:t>ECES6023C</a:t>
            </a:r>
          </a:p>
          <a:p>
            <a:r>
              <a:rPr lang="en-GB" sz="2700" dirty="0" err="1"/>
              <a:t>Darlith</a:t>
            </a:r>
            <a:r>
              <a:rPr lang="en-GB" sz="2700" dirty="0"/>
              <a:t> 1/ Lecture 1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2914"/>
            <a:ext cx="4608512" cy="2973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7352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Amcanion</a:t>
            </a:r>
            <a:r>
              <a:rPr lang="en-GB" dirty="0"/>
              <a:t>/Aims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00616" y="1238061"/>
            <a:ext cx="4038600" cy="452596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fontAlgn="base" hangingPunct="0"/>
            <a:r>
              <a:rPr lang="cy-GB" dirty="0"/>
              <a:t>Ystyried amrywiaeth o syniadau cyfoes am arferion dysgu ac addysgu effeithiol yn amgylchedd </a:t>
            </a:r>
            <a:r>
              <a:rPr lang="cy-GB"/>
              <a:t>yr ysgol gynradd. </a:t>
            </a:r>
            <a:endParaRPr lang="en-GB">
              <a:effectLst/>
            </a:endParaRPr>
          </a:p>
          <a:p>
            <a:pPr fontAlgn="base" hangingPunct="0"/>
            <a:endParaRPr lang="en-GB">
              <a:effectLst/>
            </a:endParaRPr>
          </a:p>
          <a:p>
            <a:pPr lvl="0" fontAlgn="base" hangingPunct="0"/>
            <a:r>
              <a:rPr lang="cy-GB" dirty="0"/>
              <a:t>Deall sut i greu amgylcheddau dysgu cadarnhaol a datblygu ymddygiad ar gyfer dysgu yn yr ystafell ddosbarth.</a:t>
            </a:r>
            <a:endParaRPr lang="en-GB" dirty="0">
              <a:effectLst/>
            </a:endParaRPr>
          </a:p>
          <a:p>
            <a:pPr marL="0" indent="0" fontAlgn="base" hangingPunct="0">
              <a:buNone/>
            </a:pPr>
            <a:endParaRPr lang="en-GB" dirty="0"/>
          </a:p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68982" y="1238061"/>
            <a:ext cx="4038600" cy="452596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lvl="0" fontAlgn="base" hangingPunct="0"/>
            <a:r>
              <a:rPr lang="en-GB" dirty="0"/>
              <a:t>To consider a range of contemporary ideas about effective teaching and learning practices in the primary school environment.</a:t>
            </a:r>
          </a:p>
          <a:p>
            <a:pPr fontAlgn="base" hangingPunct="0"/>
            <a:endParaRPr lang="en-GB"/>
          </a:p>
          <a:p>
            <a:pPr lvl="0" fontAlgn="base" hangingPunct="0"/>
            <a:r>
              <a:rPr lang="en-GB" dirty="0"/>
              <a:t>To understand how to create positive learning environments and develop behaviour for learning in the classroom.</a:t>
            </a:r>
            <a:endParaRPr lang="en-GB" dirty="0">
              <a:cs typeface="Calibri"/>
            </a:endParaRPr>
          </a:p>
          <a:p>
            <a:endParaRPr lang="en-GB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86E2B49B-C631-4515-BF75-4BFFD0D3A8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4791" y="4988789"/>
            <a:ext cx="244792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760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/Learning Outcomes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89299" y="1362547"/>
            <a:ext cx="4038600" cy="452596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/>
              <a:t>Mynd i’r afael yn feirniadol ag ymchwil cyfoes a damcaniaethau seicolegol a dysgu allweddol er mwyn gwerthuso effeithiolrwydd amrywiaeth o strategaethau dysgu ac addysgu</a:t>
            </a:r>
            <a:r>
              <a:rPr lang="en-GB"/>
              <a:t>.</a:t>
            </a:r>
          </a:p>
          <a:p>
            <a:pPr fontAlgn="base" hangingPunct="0"/>
            <a:endParaRPr lang="en-GB">
              <a:effectLst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59517" y="1419131"/>
            <a:ext cx="4038600" cy="452596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/>
              <a:t>Critically engage with contemporary research and key psychological and learning theory in order to evaluate the effectiveness of a range of teaching and learning strategies. </a:t>
            </a:r>
          </a:p>
          <a:p>
            <a:pPr fontAlgn="base" hangingPunct="0"/>
            <a:endParaRPr lang="en-GB"/>
          </a:p>
          <a:p>
            <a:endParaRPr lang="en-GB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C3CFAE5C-CBFF-4950-B9E4-B98BBB02CA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127" y="4875621"/>
            <a:ext cx="244792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533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/Learning Outcomes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/>
              <a:t>Dangos dealltwriaeth feirniadol o’r sgiliau proffesiynol sydd eu hangen i gynllunio, addysgu ac asesu ar gyfer cynnydd  effeithiol a pharhaus mewn dysgu ac addysgu.</a:t>
            </a:r>
            <a:endParaRPr lang="en-GB"/>
          </a:p>
          <a:p>
            <a:pPr fontAlgn="base" hangingPunct="0"/>
            <a:endParaRPr lang="en-GB">
              <a:effectLst/>
            </a:endParaRPr>
          </a:p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/>
              <a:t>Demonstrate a critical understanding of the professional skills required to plan, teach and assess for effective and sustained progress in teaching and learning.</a:t>
            </a:r>
          </a:p>
          <a:p>
            <a:pPr fontAlgn="base" hangingPunct="0"/>
            <a:endParaRPr lang="en-GB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7C61CDE9-87DE-431F-A179-4DA1D833A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880" y="5022739"/>
            <a:ext cx="244792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748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/Learning Outcomes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Dadansoddi yn feirniadol elfennau ymddygiad effeithiol ar gyfer dysgu a chymhwyso damcaniaethau rheoli ymddygiad perthnasol mewn amrywiaeth o gyd-destunau addysgol.</a:t>
            </a:r>
            <a:endParaRPr lang="en-GB" dirty="0">
              <a:effectLst/>
            </a:endParaRPr>
          </a:p>
          <a:p>
            <a:pPr fontAlgn="base" hangingPunct="0"/>
            <a:endParaRPr lang="en-GB" dirty="0">
              <a:effectLst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/>
              <a:t>Critically analyse the components of effective behaviour for learning and to apply relevant behaviour management theory in a range of educational contexts.</a:t>
            </a:r>
          </a:p>
          <a:p>
            <a:pPr fontAlgn="base" hangingPunct="0"/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A2B100E3-A24C-4C07-9285-480DE75F7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8523" y="4705868"/>
            <a:ext cx="244792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111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Asesiad</a:t>
            </a:r>
            <a:r>
              <a:rPr lang="en-GB" dirty="0"/>
              <a:t>/Assessment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72012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b="1" dirty="0"/>
              <a:t> (100%)</a:t>
            </a:r>
            <a:endParaRPr lang="en-GB" dirty="0"/>
          </a:p>
          <a:p>
            <a:r>
              <a:rPr lang="cy-GB" dirty="0"/>
              <a:t>Gwaith Cwrs</a:t>
            </a:r>
            <a:endParaRPr lang="en-GB" dirty="0"/>
          </a:p>
          <a:p>
            <a:r>
              <a:rPr lang="cy-GB" dirty="0"/>
              <a:t>Traethawd (4000 o eiriau)</a:t>
            </a:r>
            <a:endParaRPr lang="en-GB" dirty="0"/>
          </a:p>
          <a:p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: </a:t>
            </a:r>
            <a:r>
              <a:rPr lang="en-GB" dirty="0">
                <a:solidFill>
                  <a:srgbClr val="FF0000"/>
                </a:solidFill>
              </a:rPr>
              <a:t>30/03/26</a:t>
            </a:r>
            <a:endParaRPr lang="en-GB" dirty="0">
              <a:solidFill>
                <a:srgbClr val="FF0000"/>
              </a:solidFill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517" y="1317279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(100%)</a:t>
            </a:r>
            <a:endParaRPr lang="en-GB" dirty="0"/>
          </a:p>
          <a:p>
            <a:r>
              <a:rPr lang="en-GB" dirty="0"/>
              <a:t>Course Work </a:t>
            </a:r>
          </a:p>
          <a:p>
            <a:r>
              <a:rPr lang="en-GB" dirty="0">
                <a:cs typeface="Calibri"/>
              </a:rPr>
              <a:t>Essay (4</a:t>
            </a:r>
            <a:r>
              <a:rPr lang="en-GB" dirty="0"/>
              <a:t>000 words)</a:t>
            </a:r>
          </a:p>
          <a:p>
            <a:r>
              <a:rPr lang="en-GB" dirty="0"/>
              <a:t>Submit by: </a:t>
            </a:r>
          </a:p>
          <a:p>
            <a:r>
              <a:rPr lang="en-GB" dirty="0">
                <a:solidFill>
                  <a:srgbClr val="FF0000"/>
                </a:solidFill>
              </a:rPr>
              <a:t>30/03/26</a:t>
            </a:r>
            <a:endParaRPr lang="en-GB" dirty="0">
              <a:solidFill>
                <a:srgbClr val="FF0000"/>
              </a:solidFill>
              <a:cs typeface="Calibri"/>
            </a:endParaRPr>
          </a:p>
        </p:txBody>
      </p:sp>
      <p:pic>
        <p:nvPicPr>
          <p:cNvPr id="5" name="Picture 5" descr="Upload Uploading Documents · Free vector graphic on Pixabay">
            <a:extLst>
              <a:ext uri="{FF2B5EF4-FFF2-40B4-BE49-F238E27FC236}">
                <a16:creationId xmlns:a16="http://schemas.microsoft.com/office/drawing/2014/main" id="{0CD6BF55-BFCE-40FA-85C9-10647208A8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796" y="4099622"/>
            <a:ext cx="2007606" cy="1827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291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Aseiniad</a:t>
            </a:r>
            <a:r>
              <a:rPr lang="en-GB" dirty="0"/>
              <a:t>/Assessment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 err="1"/>
              <a:t>Gwerthuswch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feirniadol</a:t>
            </a:r>
            <a:r>
              <a:rPr lang="en-GB" sz="3600" dirty="0"/>
              <a:t> </a:t>
            </a:r>
            <a:r>
              <a:rPr lang="en-GB" sz="3600" dirty="0" err="1"/>
              <a:t>elfennau</a:t>
            </a:r>
            <a:r>
              <a:rPr lang="en-GB" sz="3600" dirty="0"/>
              <a:t> </a:t>
            </a:r>
            <a:r>
              <a:rPr lang="en-GB" sz="3600" dirty="0" err="1"/>
              <a:t>hinsoddau</a:t>
            </a:r>
            <a:r>
              <a:rPr lang="en-GB" sz="3600" dirty="0"/>
              <a:t> dysgu </a:t>
            </a:r>
            <a:r>
              <a:rPr lang="en-GB" sz="3600" dirty="0" err="1"/>
              <a:t>effeithiol</a:t>
            </a:r>
            <a:r>
              <a:rPr lang="en-GB" sz="3600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/>
              <a:t>Critically evaluate elements of effective learning climates. </a:t>
            </a:r>
          </a:p>
          <a:p>
            <a:endParaRPr lang="en-GB"/>
          </a:p>
        </p:txBody>
      </p:sp>
      <p:pic>
        <p:nvPicPr>
          <p:cNvPr id="5" name="Picture 5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6E329347-045B-466C-9039-450AD203C3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59044" y="4325293"/>
            <a:ext cx="2743200" cy="1828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DD407E-5F8A-4699-82C9-D5A715FE3BB4}"/>
              </a:ext>
            </a:extLst>
          </p:cNvPr>
          <p:cNvSpPr txBox="1"/>
          <p:nvPr/>
        </p:nvSpPr>
        <p:spPr>
          <a:xfrm>
            <a:off x="2759044" y="6154093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38445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683568" y="908720"/>
            <a:ext cx="3888432" cy="38164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/>
              <a:t>Beth </a:t>
            </a:r>
            <a:r>
              <a:rPr lang="en-GB" sz="2800" err="1"/>
              <a:t>yw</a:t>
            </a:r>
            <a:r>
              <a:rPr lang="en-GB" sz="2800"/>
              <a:t> </a:t>
            </a:r>
            <a:r>
              <a:rPr lang="en-GB" sz="2800" err="1"/>
              <a:t>hinsoddau</a:t>
            </a:r>
            <a:r>
              <a:rPr lang="en-GB" sz="2800"/>
              <a:t> </a:t>
            </a:r>
            <a:r>
              <a:rPr lang="en-GB" sz="2800" err="1"/>
              <a:t>dysgu</a:t>
            </a:r>
            <a:r>
              <a:rPr lang="en-GB" sz="2800"/>
              <a:t> </a:t>
            </a:r>
            <a:r>
              <a:rPr lang="en-GB" sz="2800" err="1"/>
              <a:t>effeithiol</a:t>
            </a:r>
            <a:r>
              <a:rPr lang="en-GB" sz="2800"/>
              <a:t>?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4860032" y="980728"/>
            <a:ext cx="3888432" cy="38164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/>
              <a:t>What are effective  learning climates?</a:t>
            </a:r>
          </a:p>
          <a:p>
            <a:pPr algn="ctr"/>
            <a:endParaRPr lang="en-GB" sz="2800"/>
          </a:p>
        </p:txBody>
      </p:sp>
      <p:sp>
        <p:nvSpPr>
          <p:cNvPr id="7" name="Rounded Rectangle 6"/>
          <p:cNvSpPr/>
          <p:nvPr/>
        </p:nvSpPr>
        <p:spPr>
          <a:xfrm>
            <a:off x="1763688" y="5661248"/>
            <a:ext cx="6336704" cy="100811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err="1"/>
              <a:t>Trafodwch</a:t>
            </a:r>
            <a:r>
              <a:rPr lang="en-GB" sz="4000"/>
              <a:t> / discuss</a:t>
            </a:r>
          </a:p>
        </p:txBody>
      </p:sp>
    </p:spTree>
    <p:extLst>
      <p:ext uri="{BB962C8B-B14F-4D97-AF65-F5344CB8AC3E}">
        <p14:creationId xmlns:p14="http://schemas.microsoft.com/office/powerpoint/2010/main" val="767452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A1553-6E28-46FC-A5EE-37A4C84E3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Traethawd/</a:t>
            </a:r>
            <a:r>
              <a:rPr lang="en-GB" dirty="0"/>
              <a:t>Essay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B270A-0D1E-4F71-822B-6C00B591D6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6440" y="2060849"/>
            <a:ext cx="3636980" cy="353060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7000"/>
              </a:lnSpc>
              <a:spcBef>
                <a:spcPts val="430"/>
              </a:spcBef>
              <a:spcAft>
                <a:spcPts val="800"/>
              </a:spcAft>
              <a:buNone/>
            </a:pPr>
            <a:r>
              <a:rPr lang="cy-GB" sz="18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Cyflwyniad </a:t>
            </a:r>
            <a:endParaRPr lang="cy-GB" sz="18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Beth ydym yn ei olygu wrth hinsoddau dysgu effeithiol?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1800" dirty="0">
                <a:solidFill>
                  <a:srgbClr val="00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howch nifer o ddiffiniadau ac enghreifftiau o’r hyn sy’n gwneud hinsawdd ddysgu effeithiol e.e. yr ystafell ddosbarth, yr addysgu, y trefnu, y dulliau a ddefnyddir.</a:t>
            </a:r>
            <a:endParaRPr lang="cy-GB" sz="18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Rhowch amlinelliad o’r hyn y byddwch yn ei drafod yn yr aseiniad – dylech anelu at drafod </a:t>
            </a:r>
            <a:r>
              <a:rPr lang="cy-GB" sz="1800" dirty="0">
                <a:solidFill>
                  <a:srgbClr val="000000"/>
                </a:solidFill>
                <a:highlight>
                  <a:srgbClr val="FFFF00"/>
                </a:highlight>
                <a:ea typeface="Times New Roman" panose="02020603050405020304" pitchFamily="18" charset="0"/>
              </a:rPr>
              <a:t>2/3</a:t>
            </a: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elfen wahanol o hinsoddau dysgu effeithiol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AD2D0EA-A6CE-4652-98FF-6248589634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0581" y="2060849"/>
            <a:ext cx="3636980" cy="3958954"/>
          </a:xfrm>
        </p:spPr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Introduction 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What do we mean by effective learning climates?</a:t>
            </a: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Give some definitions and examples of what makes an effective learning climate e.g. the classroom, the teaching, the organisation, the approaches used.</a:t>
            </a: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Give an outline of that which you will be discussing in the assignment – you should aim to discuss </a:t>
            </a:r>
            <a:r>
              <a:rPr lang="en-GB" sz="1800" dirty="0">
                <a:highlight>
                  <a:srgbClr val="FFFF00"/>
                </a:highlight>
                <a:ea typeface="Times New Roman" panose="02020603050405020304" pitchFamily="18" charset="0"/>
              </a:rPr>
              <a:t>2/3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different elements of effective learning climates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9646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062A4-7B26-400E-81D8-A22D7A56B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Strwythur y Traethawd</a:t>
            </a:r>
            <a:br>
              <a:rPr lang="cy-GB" dirty="0"/>
            </a:b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7AF1E-C1A6-45CA-B466-10AC64F555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430"/>
              </a:spcBef>
              <a:buNone/>
            </a:pPr>
            <a:r>
              <a:rPr lang="cy-GB" sz="18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Prif ran y t</a:t>
            </a:r>
            <a:r>
              <a:rPr lang="cy-GB" sz="1800" b="1" dirty="0"/>
              <a:t>raethawd</a:t>
            </a:r>
            <a:r>
              <a:rPr lang="cy-GB" sz="18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(Dewiswch 2/3 elfen)</a:t>
            </a:r>
            <a:endParaRPr lang="cy-GB" sz="1800" dirty="0">
              <a:effectLst/>
              <a:ea typeface="Times New Roman" panose="02020603050405020304" pitchFamily="18" charset="0"/>
            </a:endParaRPr>
          </a:p>
          <a:p>
            <a:r>
              <a:rPr lang="cy-GB" sz="1800" dirty="0">
                <a:effectLst/>
                <a:ea typeface="DengXian" panose="02010600030101010101" pitchFamily="2" charset="-122"/>
              </a:rPr>
              <a:t>Gallai’r rhain gynnwys asesu ar gyfer dysgu, rheoli’r ystafell ddosbarth, dysgu gweladwy, meddylfryd twf, amgylcheddau </a:t>
            </a:r>
            <a:r>
              <a:rPr lang="cy-GB" sz="1800" noProof="1">
                <a:effectLst/>
                <a:ea typeface="DengXian" panose="02010600030101010101" pitchFamily="2" charset="-122"/>
              </a:rPr>
              <a:t>galluogol</a:t>
            </a:r>
            <a:r>
              <a:rPr lang="cy-GB" sz="1800" dirty="0">
                <a:effectLst/>
                <a:ea typeface="DengXian" panose="02010600030101010101" pitchFamily="2" charset="-122"/>
              </a:rPr>
              <a:t> yn unol â nodweddion addysgeg y Cyfnod Sylfaen, rheoli ymddygiad ac ati.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6A9E7-6529-48D2-8A3B-B8A6B8C6FAA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Main part of essay (Choose 2/3 elements)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These could include assessment for learning, classroom management, visible learning, growth mindset, enabling environments as characterised in Foundation Phase pedagogy, behaviour management etc.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904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3CA7E-A730-4E82-A766-3FC5491C5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Strwythur y Traethawd</a:t>
            </a:r>
            <a:br>
              <a:rPr lang="cy-GB" dirty="0"/>
            </a:b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670C6-DB0E-4E0D-9CA9-2D3B05BB29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276872"/>
            <a:ext cx="4038600" cy="4176464"/>
          </a:xfrm>
        </p:spPr>
        <p:txBody>
          <a:bodyPr>
            <a:noAutofit/>
          </a:bodyPr>
          <a:lstStyle/>
          <a:p>
            <a:pPr marL="0" indent="0">
              <a:spcBef>
                <a:spcPts val="410"/>
              </a:spcBef>
              <a:buNone/>
            </a:pPr>
            <a:r>
              <a:rPr lang="cy-GB" sz="17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Ar gyfer pob elfen a drafodir mae angen i chi ddarparu</a:t>
            </a:r>
            <a:endParaRPr lang="cy-GB" sz="1700" dirty="0">
              <a:effectLst/>
              <a:ea typeface="Times New Roman" panose="02020603050405020304" pitchFamily="18" charset="0"/>
            </a:endParaRPr>
          </a:p>
          <a:p>
            <a:pPr marL="0" indent="0">
              <a:spcBef>
                <a:spcPts val="410"/>
              </a:spcBef>
              <a:buNone/>
            </a:pPr>
            <a:r>
              <a:rPr lang="cy-GB" sz="17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Trafodaeth am yr elfen o’ch dewis</a:t>
            </a:r>
            <a:endParaRPr lang="cy-GB" sz="1700" dirty="0">
              <a:effectLst/>
              <a:ea typeface="Times New Roman" panose="02020603050405020304" pitchFamily="18" charset="0"/>
            </a:endParaRPr>
          </a:p>
          <a:p>
            <a:pPr marL="742950" lvl="1" indent="-28575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1700" dirty="0">
                <a:effectLst/>
                <a:ea typeface="Times New Roman" panose="02020603050405020304" pitchFamily="18" charset="0"/>
              </a:rPr>
              <a:t>Trafodwch yr elfen o’ch dewis yn feirniadol – peidiwch â disgrifio’n syml beth ydynt.</a:t>
            </a:r>
          </a:p>
          <a:p>
            <a:pPr marL="742950" lvl="1" indent="-28575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1700" dirty="0">
                <a:effectLst/>
                <a:ea typeface="Times New Roman" panose="02020603050405020304" pitchFamily="18" charset="0"/>
              </a:rPr>
              <a:t>Gwerthuswch yr ymchwil gan fanylu ar ba mor effeithiol mae’r elfen / oes unrhyw feirniadaethau o’r dull hwn?</a:t>
            </a:r>
          </a:p>
          <a:p>
            <a:pPr marL="742950" lvl="1" indent="-28575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1700" dirty="0">
                <a:effectLst/>
                <a:ea typeface="Times New Roman" panose="02020603050405020304" pitchFamily="18" charset="0"/>
              </a:rPr>
              <a:t>Oes fframwaith damcaniaethol i gefnogi’r dull hwn?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90329C-FF8C-4A66-A58B-ABDDA83F62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0581" y="2276872"/>
            <a:ext cx="3636980" cy="3456384"/>
          </a:xfrm>
        </p:spPr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For each element discussed you need to provide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800" b="1" dirty="0">
                <a:ea typeface="Times New Roman" panose="02020603050405020304" pitchFamily="18" charset="0"/>
              </a:rPr>
              <a:t>A d</a:t>
            </a:r>
            <a:r>
              <a:rPr lang="en-GB" sz="1800" b="1" dirty="0">
                <a:effectLst/>
                <a:ea typeface="Times New Roman" panose="02020603050405020304" pitchFamily="18" charset="0"/>
              </a:rPr>
              <a:t>iscussion of chosen element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lvl="1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</a:rPr>
              <a:t>Discuss your chosen element critically – avoid simply describing what they are.</a:t>
            </a:r>
          </a:p>
          <a:p>
            <a:pPr lvl="1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</a:rPr>
              <a:t>Evaluate the research detailing how effective the element is / are there any criticisms of this approach?</a:t>
            </a:r>
          </a:p>
          <a:p>
            <a:pPr lvl="1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</a:rPr>
              <a:t>Is there a theoretical framework to support this approach?</a:t>
            </a:r>
            <a:endParaRPr lang="en-GB" dirty="0"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962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3E276-5887-1801-1379-D6116B547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Strwythur y Traethawd</a:t>
            </a:r>
            <a:br>
              <a:rPr lang="cy-GB" dirty="0"/>
            </a:b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2F24F-14A2-0280-06D4-FE92D69AF2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7150" indent="0">
              <a:buNone/>
              <a:tabLst>
                <a:tab pos="914400" algn="l"/>
              </a:tabLst>
            </a:pPr>
            <a:r>
              <a:rPr lang="cy-GB" sz="17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Ar gyfer pob elfen a drafodir mae angen i chi ddarparu</a:t>
            </a:r>
            <a:endParaRPr lang="cy-GB" sz="1700" dirty="0">
              <a:effectLst/>
              <a:ea typeface="Times New Roman" panose="02020603050405020304" pitchFamily="18" charset="0"/>
            </a:endParaRPr>
          </a:p>
          <a:p>
            <a:pPr marL="57150" indent="0">
              <a:buNone/>
              <a:tabLst>
                <a:tab pos="914400" algn="l"/>
              </a:tabLst>
            </a:pPr>
            <a:r>
              <a:rPr lang="cy-GB" sz="17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Adfyfyrio</a:t>
            </a:r>
            <a:endParaRPr lang="cy-GB" sz="1700" dirty="0">
              <a:effectLst/>
              <a:ea typeface="Times New Roman" panose="02020603050405020304" pitchFamily="18" charset="0"/>
            </a:endParaRPr>
          </a:p>
          <a:p>
            <a:pPr marL="742950" lvl="1" indent="-28575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1700" dirty="0">
                <a:effectLst/>
                <a:ea typeface="Times New Roman" panose="02020603050405020304" pitchFamily="18" charset="0"/>
              </a:rPr>
              <a:t>Ystyriwch y modd o gymhwyso’r dull hwn yn ymarferol a rhoi enghreifftiau i gefnogi hyn</a:t>
            </a:r>
            <a:endParaRPr lang="cy-GB" sz="1700" dirty="0">
              <a:ea typeface="Times New Roman" panose="02020603050405020304" pitchFamily="18" charset="0"/>
            </a:endParaRPr>
          </a:p>
          <a:p>
            <a:pPr marL="742950" lvl="1" indent="-28575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1700" dirty="0">
                <a:effectLst/>
                <a:ea typeface="DengXian" panose="02010600030101010101" pitchFamily="2" charset="-122"/>
              </a:rPr>
              <a:t>Adfyfyriwch ar y modd y gall yr elfen o’ch dewis gyfrannu at hinsawdd ddysgu effeithiol</a:t>
            </a:r>
            <a:endParaRPr lang="en-GB" sz="17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8BB41B-0F2E-4428-5A5B-71FF1782A6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For each element discussed you need to provide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Reflection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lvl="1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Consider how this approach is applied in practice and give examples to support</a:t>
            </a:r>
          </a:p>
          <a:p>
            <a:pPr lvl="1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Reflect on how your chosen element can contribute to an effective learning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641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C9D14-C9D5-4167-97B5-7B085C159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Strwythur y Traethawd</a:t>
            </a:r>
            <a:br>
              <a:rPr lang="cy-GB" dirty="0"/>
            </a:b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5B6F0-7A46-4090-88AB-22E83C3BDD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spcBef>
                <a:spcPts val="360"/>
              </a:spcBef>
              <a:buNone/>
            </a:pPr>
            <a:r>
              <a:rPr lang="cy-GB" sz="2600" b="1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Casgliadau</a:t>
            </a:r>
          </a:p>
          <a:p>
            <a:pPr marL="0" indent="0">
              <a:spcBef>
                <a:spcPts val="360"/>
              </a:spcBef>
              <a:buNone/>
            </a:pPr>
            <a:endParaRPr lang="cy-GB" sz="26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600" dirty="0">
                <a:effectLst/>
                <a:ea typeface="Times New Roman" panose="02020603050405020304" pitchFamily="18" charset="0"/>
              </a:rPr>
              <a:t>Tynnwch eich dadleuon at ei gilydd ac ymdrin â’r cwestiwn beth sy’n gwneud amgylchedd dysgu effeithiol.</a:t>
            </a:r>
          </a:p>
          <a:p>
            <a:pPr marL="342900" lvl="0" indent="-342900"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600" dirty="0">
                <a:effectLst/>
                <a:ea typeface="Times New Roman" panose="02020603050405020304" pitchFamily="18" charset="0"/>
              </a:rPr>
              <a:t>O’ch ymchwil, beth yn eich barn chi yw elfennau pwysicaf hinsoddau dysgu effeithiol?</a:t>
            </a:r>
            <a:r>
              <a:rPr lang="en-GB" sz="2600" dirty="0">
                <a:effectLst/>
                <a:ea typeface="Times New Roman" panose="02020603050405020304" pitchFamily="18" charset="0"/>
              </a:rPr>
              <a:t> </a:t>
            </a:r>
            <a:endParaRPr lang="cy-GB" sz="2600" dirty="0">
              <a:effectLst/>
              <a:ea typeface="Times New Roman" panose="02020603050405020304" pitchFamily="18" charset="0"/>
            </a:endParaRPr>
          </a:p>
          <a:p>
            <a:pPr marL="0" indent="0">
              <a:spcBef>
                <a:spcPts val="360"/>
              </a:spcBef>
              <a:buNone/>
            </a:pPr>
            <a:endParaRPr lang="cy-GB" sz="1800" b="1" kern="12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8E223B-8541-4154-8E97-B1B31BB3577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114300" indent="0">
              <a:buNone/>
            </a:pPr>
            <a:r>
              <a:rPr lang="en-GB" sz="2600" b="1" dirty="0">
                <a:effectLst/>
                <a:ea typeface="Times New Roman" panose="02020603050405020304" pitchFamily="18" charset="0"/>
              </a:rPr>
              <a:t>Conclusion</a:t>
            </a:r>
            <a:endParaRPr lang="en-GB" sz="2600" dirty="0">
              <a:effectLst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26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effectLst/>
                <a:ea typeface="Times New Roman" panose="02020603050405020304" pitchFamily="18" charset="0"/>
              </a:rPr>
              <a:t>Draw your arguments together and address the question of what makes an effective learning environment.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effectLst/>
                <a:ea typeface="Times New Roman" panose="02020603050405020304" pitchFamily="18" charset="0"/>
              </a:rPr>
              <a:t>From your research, what do you consider to be the most important elements of effective learning climates? </a:t>
            </a:r>
          </a:p>
          <a:p>
            <a:pPr marL="114300" indent="0">
              <a:buNone/>
            </a:pP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4304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8E9AD-255A-91F5-011F-3DF4B7367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Strwythur y Traethawd</a:t>
            </a:r>
            <a:br>
              <a:rPr lang="cy-GB" dirty="0"/>
            </a:b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29C5D-1E4F-DE72-18AE-23F33114ED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360"/>
              </a:spcBef>
              <a:buNone/>
            </a:pP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Gwnewch yn siŵr</a:t>
            </a: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eich bod yn defnyddio darllen ehangach, gan gynnwys damcaniaeth, polisi ac arfer, drwy gydol eich gwaith i gefnogi’r hyn a </a:t>
            </a:r>
            <a:r>
              <a:rPr lang="cy-GB" sz="1800" kern="12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ddywedwch</a:t>
            </a:r>
            <a:r>
              <a:rPr lang="cy-GB" sz="18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cy-GB" sz="18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8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Dylech ddarparu rhestr gyfeiriadau ar ddiwedd y ddogfen.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852454-20E1-9AF5-CB28-9925D99C46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Ensure that your work is supported throughout by wider reading including theory, policy and practice. </a:t>
            </a:r>
          </a:p>
          <a:p>
            <a:pPr marL="0" indent="0">
              <a:buNone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Reference list should be provided at the end of the document.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4723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57BC7-4A89-4CF0-9EB6-FE1CB3DFE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Adnoddau defnyddiol </a:t>
            </a:r>
            <a:br>
              <a:rPr lang="en-GB" dirty="0"/>
            </a:br>
            <a:r>
              <a:rPr lang="en-GB" dirty="0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40C5C-C1FD-413F-A2CB-B0D8C1C647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4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Llawlyfr modwl</a:t>
            </a:r>
            <a:endParaRPr lang="cy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4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cy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ynllun gweithredu’r modwl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4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cy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anllawiau asesu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4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</a:t>
            </a:r>
            <a:r>
              <a:rPr lang="cy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anyleb asesu</a:t>
            </a:r>
          </a:p>
          <a:p>
            <a:r>
              <a:rPr lang="cy-GB" sz="2400" dirty="0">
                <a:effectLst/>
                <a:ea typeface="DengXian" panose="02010600030101010101" pitchFamily="2" charset="-122"/>
              </a:rPr>
              <a:t>Rhestr ddarllen y modwl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BD3CA-70DD-4215-97B4-2B8DF822B4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Module handbook</a:t>
            </a:r>
          </a:p>
          <a:p>
            <a:r>
              <a:rPr lang="en-GB" sz="2400" dirty="0"/>
              <a:t>Module implementation plan</a:t>
            </a:r>
          </a:p>
          <a:p>
            <a:r>
              <a:rPr lang="en-GB" sz="2400" dirty="0"/>
              <a:t>Assessment guidance</a:t>
            </a:r>
          </a:p>
          <a:p>
            <a:r>
              <a:rPr lang="en-GB" sz="2400" dirty="0"/>
              <a:t>Assessment specification</a:t>
            </a:r>
          </a:p>
          <a:p>
            <a:r>
              <a:rPr lang="en-GB" sz="2400" dirty="0"/>
              <a:t>Module reading list</a:t>
            </a:r>
          </a:p>
        </p:txBody>
      </p:sp>
    </p:spTree>
    <p:extLst>
      <p:ext uri="{BB962C8B-B14F-4D97-AF65-F5344CB8AC3E}">
        <p14:creationId xmlns:p14="http://schemas.microsoft.com/office/powerpoint/2010/main" val="19569561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30FFF45-6652-4C66-8631-F2CCF9AF6A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8305960"/>
              </p:ext>
            </p:extLst>
          </p:nvPr>
        </p:nvGraphicFramePr>
        <p:xfrm>
          <a:off x="5986604" y="5330227"/>
          <a:ext cx="1642333" cy="270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2333">
                  <a:extLst>
                    <a:ext uri="{9D8B030D-6E8A-4147-A177-3AD203B41FA5}">
                      <a16:colId xmlns:a16="http://schemas.microsoft.com/office/drawing/2014/main" val="3553809465"/>
                    </a:ext>
                  </a:extLst>
                </a:gridCol>
              </a:tblGrid>
              <a:tr h="270100">
                <a:tc>
                  <a:txBody>
                    <a:bodyPr/>
                    <a:lstStyle/>
                    <a:p>
                      <a:pPr marL="342900" lvl="0" indent="-342900" algn="l" fontAlgn="base"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</a:txBody>
                  <a:tcPr marL="114300" marR="114300" marT="0" marB="0"/>
                </a:tc>
                <a:extLst>
                  <a:ext uri="{0D108BD9-81ED-4DB2-BD59-A6C34878D82A}">
                    <a16:rowId xmlns:a16="http://schemas.microsoft.com/office/drawing/2014/main" val="1082574856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Amserlen</a:t>
            </a:r>
            <a:r>
              <a:rPr lang="en-GB" dirty="0"/>
              <a:t>/Schedule </a:t>
            </a:r>
            <a:br>
              <a:rPr lang="en-GB" dirty="0"/>
            </a:br>
            <a:r>
              <a:rPr lang="en-GB" dirty="0"/>
              <a:t> 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7833256"/>
              </p:ext>
            </p:extLst>
          </p:nvPr>
        </p:nvGraphicFramePr>
        <p:xfrm>
          <a:off x="356786" y="1017045"/>
          <a:ext cx="8430427" cy="556631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239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2436">
                  <a:extLst>
                    <a:ext uri="{9D8B030D-6E8A-4147-A177-3AD203B41FA5}">
                      <a16:colId xmlns:a16="http://schemas.microsoft.com/office/drawing/2014/main" val="214855268"/>
                    </a:ext>
                  </a:extLst>
                </a:gridCol>
                <a:gridCol w="21855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984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578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Wythnos</a:t>
                      </a:r>
                      <a:r>
                        <a:rPr lang="en-GB" sz="1800" dirty="0">
                          <a:effectLst/>
                        </a:rPr>
                        <a:t>/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Week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14999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 err="1">
                          <a:effectLst/>
                          <a:latin typeface="Calibri"/>
                        </a:rPr>
                        <a:t>Cydamserol</a:t>
                      </a:r>
                      <a:r>
                        <a:rPr lang="en-GB" sz="1800" b="1" i="0" u="none" strike="noStrike" noProof="0" dirty="0">
                          <a:effectLst/>
                          <a:latin typeface="Calibri"/>
                        </a:rPr>
                        <a:t>/ Synchronous (Mawrth/Tuesday)</a:t>
                      </a:r>
                      <a:endParaRPr lang="en-US" dirty="0"/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Annibynnol</a:t>
                      </a:r>
                      <a:r>
                        <a:rPr lang="en-GB" sz="18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/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Asynchronous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Cydamserol</a:t>
                      </a:r>
                      <a:r>
                        <a:rPr lang="en-GB" sz="2000" dirty="0"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 / Synchronous (Mercher/Wednesday)</a:t>
                      </a:r>
                      <a:endParaRPr lang="en-GB" sz="1800" dirty="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2461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dirty="0">
                          <a:effectLst/>
                          <a:latin typeface="Calibri"/>
                        </a:rPr>
                        <a:t> 1</a:t>
                      </a:r>
                      <a:endParaRPr lang="en-US" sz="1600" dirty="0"/>
                    </a:p>
                    <a:p>
                      <a:pPr algn="l" rtl="0" fontAlgn="base"/>
                      <a:endParaRPr lang="en-GB" sz="1600" b="0" i="0" dirty="0">
                        <a:effectLst/>
                        <a:latin typeface="Calibr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dirty="0" err="1">
                          <a:effectLst/>
                          <a:latin typeface="Calibri"/>
                        </a:rPr>
                        <a:t>Cyflwyniad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 </a:t>
                      </a:r>
                      <a:r>
                        <a:rPr lang="en-GB" sz="1400" b="0" i="0" dirty="0" err="1">
                          <a:effectLst/>
                          <a:latin typeface="Calibri"/>
                        </a:rPr>
                        <a:t>i'r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 </a:t>
                      </a:r>
                      <a:r>
                        <a:rPr lang="en-GB" sz="1400" b="0" i="0" dirty="0" err="1">
                          <a:effectLst/>
                          <a:latin typeface="Calibri"/>
                        </a:rPr>
                        <a:t>Modiwl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 ac </a:t>
                      </a:r>
                      <a:r>
                        <a:rPr lang="en-GB" sz="1400" b="0" i="0" dirty="0" err="1">
                          <a:effectLst/>
                          <a:latin typeface="Calibri"/>
                        </a:rPr>
                        <a:t>addysgu'n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GB" sz="1400" b="0" i="0" dirty="0" err="1">
                          <a:effectLst/>
                          <a:latin typeface="Calibri"/>
                        </a:rPr>
                        <a:t>Effeithiol</a:t>
                      </a:r>
                      <a:endParaRPr lang="en-GB" sz="1400" b="0" i="0" dirty="0">
                        <a:effectLst/>
                        <a:latin typeface="Calibri"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400" b="1" i="0" dirty="0">
                          <a:effectLst/>
                          <a:latin typeface="Calibri"/>
                        </a:rPr>
                        <a:t>Introduction to module and educating effectively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 rtl="0">
                        <a:buNone/>
                      </a:pPr>
                      <a:r>
                        <a:rPr lang="en-GB" sz="1400" b="0" i="0" dirty="0" err="1">
                          <a:effectLst/>
                          <a:latin typeface="Calibri"/>
                        </a:rPr>
                        <a:t>Tasg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 Fideo a </a:t>
                      </a:r>
                      <a:r>
                        <a:rPr lang="en-GB" sz="1400" b="0" i="0" dirty="0" err="1">
                          <a:effectLst/>
                          <a:latin typeface="Calibri"/>
                        </a:rPr>
                        <a:t>Darllen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400" b="1" i="0" dirty="0">
                          <a:effectLst/>
                          <a:latin typeface="Calibri"/>
                        </a:rPr>
                        <a:t>Video and Reading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100" b="0" i="0" u="none" strike="noStrike" noProof="0" dirty="0" err="1">
                          <a:effectLst/>
                        </a:rPr>
                        <a:t>Siaradwr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 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gwâdd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 - Michelle Thomas, 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Pennaeth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 Ysgol 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Gynradd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 Doc 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Penfro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 (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Dysgu</a:t>
                      </a:r>
                      <a:r>
                        <a:rPr lang="en-GB" sz="1100" b="0" i="0" u="none" strike="noStrike" noProof="0" dirty="0">
                          <a:effectLst/>
                        </a:rPr>
                        <a:t> </a:t>
                      </a:r>
                      <a:r>
                        <a:rPr lang="en-GB" sz="1100" b="0" i="0" u="none" strike="noStrike" noProof="0" dirty="0" err="1">
                          <a:effectLst/>
                        </a:rPr>
                        <a:t>Gweladwy</a:t>
                      </a:r>
                      <a:endParaRPr lang="en-US" dirty="0" err="1"/>
                    </a:p>
                    <a:p>
                      <a:pPr lvl="0" algn="l">
                        <a:buNone/>
                      </a:pPr>
                      <a:r>
                        <a:rPr lang="en-US" sz="1100" b="0" i="0" u="none" strike="noStrike" noProof="0" dirty="0" err="1"/>
                        <a:t>Darlith</a:t>
                      </a:r>
                      <a:r>
                        <a:rPr lang="en-US" sz="1100" b="0" i="0" u="none" strike="noStrike" noProof="0" dirty="0"/>
                        <a:t> </a:t>
                      </a:r>
                      <a:r>
                        <a:rPr lang="en-US" sz="1100" b="0" i="0" u="none" strike="noStrike" noProof="0" dirty="0" err="1"/>
                        <a:t>Med</a:t>
                      </a:r>
                      <a:r>
                        <a:rPr lang="en-US" sz="1100" b="0" i="0" u="none" strike="noStrike" noProof="0" dirty="0" err="1">
                          <a:latin typeface="Calibri"/>
                        </a:rPr>
                        <a:t>dylfyd</a:t>
                      </a:r>
                      <a:r>
                        <a:rPr lang="en-US" sz="1100" b="0" i="0" u="none" strike="noStrike" noProof="0" dirty="0">
                          <a:latin typeface="Calibri"/>
                        </a:rPr>
                        <a:t> </a:t>
                      </a:r>
                      <a:r>
                        <a:rPr lang="en-US" sz="1100" b="0" i="0" u="none" strike="noStrike" noProof="0" dirty="0" err="1">
                          <a:latin typeface="Calibri"/>
                        </a:rPr>
                        <a:t>Tŵf</a:t>
                      </a:r>
                      <a:endParaRPr lang="en-GB" sz="1100" b="0" i="0" u="none" strike="noStrike" noProof="0" dirty="0" err="1">
                        <a:effectLst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100" b="1" i="0" dirty="0">
                          <a:effectLst/>
                          <a:latin typeface="Calibri"/>
                        </a:rPr>
                        <a:t>Guest speaker –  Michelle</a:t>
                      </a:r>
                      <a:r>
                        <a:rPr lang="en-GB" sz="1100" b="1" i="0" u="none" strike="noStrike" noProof="0" dirty="0">
                          <a:effectLst/>
                        </a:rPr>
                        <a:t> Thomas, Headteacher of Pembroke Dock Primary School (</a:t>
                      </a:r>
                      <a:r>
                        <a:rPr lang="en-GB" sz="1100" b="1" i="0" dirty="0">
                          <a:effectLst/>
                          <a:latin typeface="Calibri"/>
                        </a:rPr>
                        <a:t>Visible Learning)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100" b="1" i="0" u="none" strike="noStrike" noProof="0" dirty="0">
                          <a:effectLst/>
                          <a:latin typeface="Calibri"/>
                        </a:rPr>
                        <a:t>Growth mindset lecture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3869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alibri"/>
                        </a:rPr>
                        <a:t> 2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Asesu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ar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 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Gyfer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Dysgu</a:t>
                      </a:r>
                      <a:endParaRPr lang="en-US" sz="1400" dirty="0"/>
                    </a:p>
                    <a:p>
                      <a:pPr lvl="0" algn="l">
                        <a:buNone/>
                      </a:pPr>
                      <a:r>
                        <a:rPr lang="en-GB" sz="1400" b="1" i="0" u="none" strike="noStrike" noProof="0" dirty="0">
                          <a:effectLst/>
                          <a:latin typeface="Calibri"/>
                        </a:rPr>
                        <a:t>Assessment for Learning</a:t>
                      </a:r>
                    </a:p>
                    <a:p>
                      <a:pPr lvl="0" algn="l">
                        <a:buNone/>
                      </a:pPr>
                      <a:endParaRPr lang="en-GB" sz="1400" b="1" i="0" u="none" strike="noStrike" noProof="0" dirty="0">
                        <a:effectLst/>
                        <a:latin typeface="Calibri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i="0" u="none" strike="noStrike" noProof="0" dirty="0" err="1">
                          <a:effectLst/>
                          <a:latin typeface="+mn-lt"/>
                        </a:rPr>
                        <a:t>Amgylcheddau</a:t>
                      </a:r>
                      <a:r>
                        <a:rPr lang="en-GB" sz="1400" b="0" i="0" u="none" strike="noStrike" noProof="0" dirty="0">
                          <a:effectLst/>
                          <a:latin typeface="+mn-lt"/>
                        </a:rPr>
                        <a:t> sy'n </a:t>
                      </a:r>
                      <a:r>
                        <a:rPr lang="en-GB" sz="1400" b="0" i="0" u="none" strike="noStrike" noProof="0" dirty="0" err="1">
                          <a:effectLst/>
                          <a:latin typeface="+mn-lt"/>
                        </a:rPr>
                        <a:t>Galluogi</a:t>
                      </a:r>
                      <a:r>
                        <a:rPr lang="en-GB" sz="1400" b="0" i="0" u="none" strike="noStrike" noProof="0" dirty="0">
                          <a:effectLst/>
                          <a:latin typeface="+mn-lt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effectLst/>
                          <a:latin typeface="+mn-lt"/>
                        </a:rPr>
                        <a:t>yn</a:t>
                      </a:r>
                      <a:r>
                        <a:rPr lang="en-GB" sz="1400" b="0" i="0" u="none" strike="noStrike" noProof="0" dirty="0">
                          <a:effectLst/>
                          <a:latin typeface="+mn-lt"/>
                        </a:rPr>
                        <a:t> y </a:t>
                      </a:r>
                      <a:r>
                        <a:rPr lang="en-GB" sz="1400" b="0" i="0" u="none" strike="noStrike" noProof="0" dirty="0" err="1">
                          <a:effectLst/>
                          <a:latin typeface="+mn-lt"/>
                        </a:rPr>
                        <a:t>Blynyddoedd</a:t>
                      </a:r>
                      <a:r>
                        <a:rPr lang="en-GB" sz="1400" b="0" i="0" u="none" strike="noStrike" noProof="0" dirty="0">
                          <a:effectLst/>
                          <a:latin typeface="+mn-lt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effectLst/>
                          <a:latin typeface="+mn-lt"/>
                        </a:rPr>
                        <a:t>Cynnar</a:t>
                      </a:r>
                      <a:endParaRPr lang="en-GB" sz="14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u="none" strike="noStrike" noProof="0" dirty="0">
                          <a:effectLst/>
                          <a:latin typeface="+mn-lt"/>
                        </a:rPr>
                        <a:t>Enabling Environments in the Early Years</a:t>
                      </a:r>
                      <a:endParaRPr lang="en-US" sz="1400" b="1" dirty="0"/>
                    </a:p>
                    <a:p>
                      <a:pPr lvl="0" algn="l">
                        <a:buNone/>
                      </a:pPr>
                      <a:r>
                        <a:rPr lang="en-GB" sz="1400" b="1" i="0" u="none" strike="noStrike" noProof="0" dirty="0">
                          <a:effectLst/>
                          <a:latin typeface="Calibri"/>
                        </a:rPr>
                        <a:t> </a:t>
                      </a:r>
                      <a:endParaRPr lang="en-US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Darllen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Estynedig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 –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Amgylcheddau</a:t>
                      </a:r>
                      <a:r>
                        <a:rPr lang="en-GB" sz="1400" b="0" i="0" u="none" strike="noStrike" noProof="0" dirty="0">
                          <a:effectLst/>
                          <a:latin typeface="Calibri"/>
                        </a:rPr>
                        <a:t> sy’n </a:t>
                      </a:r>
                      <a:r>
                        <a:rPr lang="en-GB" sz="1400" b="0" i="0" u="none" strike="noStrike" noProof="0" dirty="0" err="1">
                          <a:effectLst/>
                          <a:latin typeface="Calibri"/>
                        </a:rPr>
                        <a:t>galluogi</a:t>
                      </a:r>
                      <a:endParaRPr lang="en-GB" sz="1400" b="0" i="0" u="none" strike="noStrike" noProof="0" dirty="0">
                        <a:effectLst/>
                        <a:latin typeface="Calibri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Extended Reading – Enabling environments</a:t>
                      </a:r>
                      <a:endParaRPr lang="en-GB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lvl="0" algn="l">
                        <a:buNone/>
                      </a:pPr>
                      <a:endParaRPr lang="en-US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200" b="0" i="0" u="none" strike="noStrike" noProof="0" dirty="0" err="1">
                          <a:effectLst/>
                        </a:rPr>
                        <a:t>Siaradwr</a:t>
                      </a:r>
                      <a:r>
                        <a:rPr lang="en-GB" sz="1200" b="0" i="0" u="none" strike="noStrike" noProof="0" dirty="0">
                          <a:effectLst/>
                        </a:rPr>
                        <a:t> </a:t>
                      </a:r>
                      <a:r>
                        <a:rPr lang="en-GB" sz="1200" b="0" i="0" u="none" strike="noStrike" noProof="0" dirty="0" err="1">
                          <a:effectLst/>
                        </a:rPr>
                        <a:t>gwâdd</a:t>
                      </a:r>
                      <a:r>
                        <a:rPr lang="en-GB" sz="1200" b="0" i="0" u="none" strike="noStrike" noProof="0" dirty="0">
                          <a:effectLst/>
                        </a:rPr>
                        <a:t> - Paul Darby, </a:t>
                      </a:r>
                      <a:r>
                        <a:rPr lang="en-GB" sz="1200" b="0" i="0" u="none" strike="noStrike" noProof="0" dirty="0" err="1">
                          <a:effectLst/>
                        </a:rPr>
                        <a:t>Arbenigwr</a:t>
                      </a:r>
                      <a:r>
                        <a:rPr lang="en-GB" sz="1200" b="0" i="0" u="none" strike="noStrike" noProof="0" dirty="0">
                          <a:effectLst/>
                        </a:rPr>
                        <a:t> </a:t>
                      </a:r>
                      <a:r>
                        <a:rPr lang="en-GB" sz="1200" b="0" i="0" u="none" strike="noStrike" noProof="0" dirty="0" err="1">
                          <a:effectLst/>
                        </a:rPr>
                        <a:t>Blynyddoedd</a:t>
                      </a:r>
                      <a:r>
                        <a:rPr lang="en-GB" sz="1200" b="0" i="0" u="none" strike="noStrike" noProof="0" dirty="0">
                          <a:effectLst/>
                        </a:rPr>
                        <a:t> </a:t>
                      </a:r>
                      <a:r>
                        <a:rPr lang="en-GB" sz="1200" b="0" i="0" u="none" strike="noStrike" noProof="0" dirty="0" err="1">
                          <a:effectLst/>
                        </a:rPr>
                        <a:t>Cynnar</a:t>
                      </a:r>
                      <a:r>
                        <a:rPr lang="en-GB" sz="1200" b="0" i="0" u="none" strike="noStrike" noProof="0" dirty="0">
                          <a:effectLst/>
                        </a:rPr>
                        <a:t> *SESIWN CAMPWS</a:t>
                      </a:r>
                      <a:endParaRPr lang="en-US" sz="1200" dirty="0"/>
                    </a:p>
                    <a:p>
                      <a:pPr lvl="0" algn="l">
                        <a:buNone/>
                      </a:pPr>
                      <a:r>
                        <a:rPr lang="en-GB" sz="1200" b="1" i="0" dirty="0">
                          <a:effectLst/>
                          <a:latin typeface="Calibri"/>
                        </a:rPr>
                        <a:t>Guest speaker – Paul Darby, Early Years Specialist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200" b="1" i="0" u="none" strike="noStrike" noProof="0" dirty="0">
                          <a:effectLst/>
                        </a:rPr>
                        <a:t>Philosophy of the Foundation Phase</a:t>
                      </a:r>
                      <a:endParaRPr lang="en-GB" sz="1200" b="1"/>
                    </a:p>
                    <a:p>
                      <a:pPr lvl="0" algn="l">
                        <a:buNone/>
                      </a:pPr>
                      <a:r>
                        <a:rPr lang="en-GB" sz="1200" b="1" i="0" u="none" strike="noStrike" noProof="0" dirty="0">
                          <a:effectLst/>
                        </a:rPr>
                        <a:t>Sustained Shared Thinking scale for assessing practice within the Foundation Phase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200" b="1" i="0" u="none" strike="noStrike" noProof="0" dirty="0">
                          <a:effectLst/>
                        </a:rPr>
                        <a:t>The development of the new curriculum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200" b="1" i="0" u="none" strike="noStrike" noProof="0" dirty="0">
                          <a:effectLst/>
                        </a:rPr>
                        <a:t>Practical activities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200" b="1" i="0" u="none" strike="noStrike" noProof="0" dirty="0">
                          <a:effectLst/>
                        </a:rPr>
                        <a:t>*THIS WILL BE ON CAMPUS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0415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0" i="0" dirty="0">
                          <a:effectLst/>
                          <a:latin typeface="Calibri"/>
                        </a:rPr>
                        <a:t> 3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u="none" strike="noStrike" noProof="0" dirty="0" err="1">
                          <a:effectLst/>
                          <a:latin typeface="+mn-lt"/>
                        </a:rPr>
                        <a:t>Rheoli</a:t>
                      </a:r>
                      <a:r>
                        <a:rPr lang="en-GB" sz="1400" b="0" i="0" u="none" strike="noStrike" noProof="0" dirty="0">
                          <a:effectLst/>
                          <a:latin typeface="+mn-lt"/>
                        </a:rPr>
                        <a:t> </a:t>
                      </a:r>
                      <a:r>
                        <a:rPr lang="en-GB" sz="1400" b="0" i="0" u="none" strike="noStrike" noProof="0" dirty="0" err="1">
                          <a:effectLst/>
                          <a:latin typeface="+mn-lt"/>
                        </a:rPr>
                        <a:t>Ymddygiad</a:t>
                      </a:r>
                      <a:r>
                        <a:rPr lang="en-GB" sz="1400" b="0" i="0" u="none" strike="noStrike" noProof="0" dirty="0">
                          <a:effectLst/>
                          <a:latin typeface="+mn-lt"/>
                        </a:rPr>
                        <a:t> </a:t>
                      </a:r>
                      <a:endParaRPr lang="en-GB" sz="1400" b="1" i="0" u="none" strike="noStrike" noProof="0" dirty="0">
                        <a:effectLst/>
                        <a:latin typeface="+mn-lt"/>
                      </a:endParaRPr>
                    </a:p>
                    <a:p>
                      <a:pPr lvl="0" algn="l">
                        <a:buNone/>
                      </a:pPr>
                      <a:r>
                        <a:rPr lang="en-GB" sz="1400" b="1" i="0" u="none" strike="noStrike" noProof="0" dirty="0">
                          <a:effectLst/>
                          <a:latin typeface="+mn-lt"/>
                        </a:rPr>
                        <a:t>Behaviour management</a:t>
                      </a:r>
                      <a:endParaRPr lang="en-US" sz="1400" b="1" dirty="0"/>
                    </a:p>
                    <a:p>
                      <a:pPr lvl="0" algn="l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dirty="0" err="1">
                          <a:effectLst/>
                          <a:latin typeface="Calibri"/>
                        </a:rPr>
                        <a:t>Rheolaeth</a:t>
                      </a:r>
                      <a:r>
                        <a:rPr lang="en-GB" sz="1400" b="0" i="0" dirty="0">
                          <a:effectLst/>
                          <a:latin typeface="Calibri"/>
                        </a:rPr>
                        <a:t> Dosbarth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400" b="1" i="0" dirty="0">
                          <a:effectLst/>
                          <a:latin typeface="Calibri"/>
                        </a:rPr>
                        <a:t>Classroom Management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1400" b="0" dirty="0" err="1"/>
                        <a:t>Tiwtorialau</a:t>
                      </a:r>
                      <a:endParaRPr lang="en-US" sz="1400" b="0" dirty="0"/>
                    </a:p>
                    <a:p>
                      <a:pPr lvl="0" algn="l">
                        <a:buNone/>
                      </a:pPr>
                      <a:r>
                        <a:rPr lang="en-US" sz="1400" b="1" dirty="0"/>
                        <a:t>Tutorials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18892B3-B2A2-4E35-B95D-3AB5A5302AEC}"/>
              </a:ext>
            </a:extLst>
          </p:cNvPr>
          <p:cNvSpPr txBox="1"/>
          <p:nvPr/>
        </p:nvSpPr>
        <p:spPr>
          <a:xfrm>
            <a:off x="1486989" y="46080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078331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378260" y="2628283"/>
            <a:ext cx="8229600" cy="1143000"/>
          </a:xfrm>
        </p:spPr>
        <p:txBody>
          <a:bodyPr>
            <a:noAutofit/>
          </a:bodyPr>
          <a:lstStyle/>
          <a:p>
            <a:br>
              <a:rPr lang="en-GB" altLang="en-US" sz="3200" dirty="0"/>
            </a:br>
            <a:r>
              <a:rPr lang="en-GB" altLang="en-US" sz="3200" dirty="0"/>
              <a:t>Yn eich profiad chi, sut </a:t>
            </a:r>
            <a:r>
              <a:rPr lang="en-GB" altLang="en-US" sz="3200" dirty="0" err="1"/>
              <a:t>mae</a:t>
            </a:r>
            <a:r>
              <a:rPr lang="en-GB" altLang="en-US" sz="3200" dirty="0"/>
              <a:t> plant </a:t>
            </a:r>
            <a:r>
              <a:rPr lang="en-GB" altLang="en-US" sz="3200" dirty="0" err="1"/>
              <a:t>yn</a:t>
            </a:r>
            <a:r>
              <a:rPr lang="en-GB" altLang="en-US" sz="3200" dirty="0"/>
              <a:t> dysgu </a:t>
            </a:r>
            <a:r>
              <a:rPr lang="en-GB" altLang="en-US" sz="3200" dirty="0" err="1"/>
              <a:t>orau</a:t>
            </a:r>
            <a:r>
              <a:rPr lang="en-GB" altLang="en-US" sz="3200" dirty="0"/>
              <a:t>?</a:t>
            </a:r>
            <a:br>
              <a:rPr lang="en-GB" altLang="en-US" sz="3200" dirty="0"/>
            </a:br>
            <a:br>
              <a:rPr lang="en-GB" altLang="en-US" sz="3200" dirty="0"/>
            </a:br>
            <a:br>
              <a:rPr lang="en-GB" altLang="en-US" sz="3200" dirty="0"/>
            </a:br>
            <a:br>
              <a:rPr lang="en-GB" altLang="en-US" sz="3200" dirty="0"/>
            </a:br>
            <a:br>
              <a:rPr lang="en-GB" altLang="en-US" sz="3200" dirty="0"/>
            </a:br>
            <a:br>
              <a:rPr lang="en-GB" altLang="en-US" sz="3200" dirty="0"/>
            </a:br>
            <a:br>
              <a:rPr lang="en-GB" altLang="en-US" sz="3200" dirty="0"/>
            </a:br>
            <a:br>
              <a:rPr lang="en-GB" altLang="en-US" sz="3200" dirty="0"/>
            </a:br>
            <a:br>
              <a:rPr lang="en-US" dirty="0"/>
            </a:br>
            <a:r>
              <a:rPr lang="en-GB" altLang="en-US" sz="3200" b="1" dirty="0"/>
              <a:t>In your experience, how do children learn best?</a:t>
            </a:r>
            <a:br>
              <a:rPr lang="en-GB" altLang="en-US" sz="3200" dirty="0"/>
            </a:br>
            <a:endParaRPr lang="en-GB" altLang="en-US" sz="3200" i="1" dirty="0">
              <a:cs typeface="Calibri"/>
            </a:endParaRPr>
          </a:p>
        </p:txBody>
      </p:sp>
      <p:pic>
        <p:nvPicPr>
          <p:cNvPr id="2" name="Picture 1" descr="Social Media Success in 10 Minutes a Da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276" y="1631036"/>
            <a:ext cx="3137494" cy="313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263965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2347" y="919236"/>
            <a:ext cx="9276347" cy="1143000"/>
          </a:xfrm>
        </p:spPr>
        <p:txBody>
          <a:bodyPr>
            <a:normAutofit fontScale="90000"/>
          </a:bodyPr>
          <a:lstStyle/>
          <a:p>
            <a:r>
              <a:rPr lang="en-GB" sz="4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Cwis</a:t>
            </a:r>
            <a:r>
              <a:rPr lang="en-GB" sz="4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Damcaniaeth Dysgu</a:t>
            </a:r>
            <a:br>
              <a:rPr lang="en-GB" sz="4000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Learning Theory Quiz</a:t>
            </a:r>
            <a:br>
              <a:rPr lang="en-GB" sz="31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hlinkClick r:id="rId3"/>
              </a:rPr>
              <a:t>Learning Theory</a:t>
            </a:r>
            <a:b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  </a:t>
            </a:r>
          </a:p>
        </p:txBody>
      </p:sp>
      <p:pic>
        <p:nvPicPr>
          <p:cNvPr id="3" name="Picture 2" descr="Kahoot equals easy, fun, gamified assessment | History Tech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4890" y="2062236"/>
            <a:ext cx="4950661" cy="318822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4992" y="5569669"/>
            <a:ext cx="519129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Game PIN: 07791594</a:t>
            </a:r>
            <a:endParaRPr lang="en-GB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62308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/>
              <a:t>Tasg</a:t>
            </a:r>
            <a:r>
              <a:rPr lang="en-GB" altLang="en-US" dirty="0"/>
              <a:t>/Task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20483" name="Content Placeholder 4"/>
          <p:cNvSpPr>
            <a:spLocks noGrp="1"/>
          </p:cNvSpPr>
          <p:nvPr>
            <p:ph sz="half" idx="1"/>
          </p:nvPr>
        </p:nvSpPr>
        <p:spPr>
          <a:xfrm>
            <a:off x="467544" y="1844824"/>
            <a:ext cx="4038600" cy="452596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cy-GB" altLang="en-US" dirty="0"/>
              <a:t>O brofiad personol, ysgrifennwch 100-150 o eiriau am yr hyn sy'n gwneud athro sy’n arbenigwr neu athro rhagorol.</a:t>
            </a:r>
          </a:p>
          <a:p>
            <a:r>
              <a:rPr lang="en-GB" altLang="en-US" dirty="0"/>
              <a:t>Wedi </a:t>
            </a:r>
            <a:r>
              <a:rPr lang="en-GB" altLang="en-US" dirty="0" err="1"/>
              <a:t>ysgrifennu</a:t>
            </a:r>
            <a:r>
              <a:rPr lang="en-GB" altLang="en-US" dirty="0"/>
              <a:t> </a:t>
            </a:r>
            <a:r>
              <a:rPr lang="en-GB" altLang="en-US" dirty="0" err="1"/>
              <a:t>ewch</a:t>
            </a:r>
            <a:r>
              <a:rPr lang="en-GB" altLang="en-US" dirty="0"/>
              <a:t> </a:t>
            </a:r>
            <a:r>
              <a:rPr lang="en-GB" altLang="en-US" dirty="0" err="1"/>
              <a:t>nol</a:t>
            </a:r>
            <a:r>
              <a:rPr lang="en-GB" altLang="en-US" dirty="0"/>
              <a:t> a </a:t>
            </a:r>
            <a:r>
              <a:rPr lang="en-GB" altLang="en-US" dirty="0" err="1"/>
              <a:t>thanlinellwch</a:t>
            </a:r>
            <a:r>
              <a:rPr lang="en-GB" altLang="en-US" dirty="0"/>
              <a:t> neu </a:t>
            </a:r>
            <a:r>
              <a:rPr lang="en-GB" altLang="en-US" dirty="0" err="1"/>
              <a:t>uwcholeuwch</a:t>
            </a:r>
            <a:r>
              <a:rPr lang="en-GB" altLang="en-US" dirty="0"/>
              <a:t> </a:t>
            </a:r>
            <a:r>
              <a:rPr lang="en-GB" altLang="en-US" dirty="0" err="1"/>
              <a:t>eiriau</a:t>
            </a:r>
            <a:r>
              <a:rPr lang="en-GB" altLang="en-US" dirty="0"/>
              <a:t> </a:t>
            </a:r>
            <a:r>
              <a:rPr lang="en-GB" altLang="en-US" dirty="0" err="1"/>
              <a:t>allweddol</a:t>
            </a:r>
            <a:r>
              <a:rPr lang="en-GB" altLang="en-US" dirty="0"/>
              <a:t>. </a:t>
            </a:r>
          </a:p>
        </p:txBody>
      </p:sp>
      <p:sp>
        <p:nvSpPr>
          <p:cNvPr id="20484" name="Content Placeholder 6"/>
          <p:cNvSpPr>
            <a:spLocks noGrp="1"/>
          </p:cNvSpPr>
          <p:nvPr>
            <p:ph sz="half" idx="2"/>
          </p:nvPr>
        </p:nvSpPr>
        <p:spPr>
          <a:xfrm>
            <a:off x="4716016" y="1844824"/>
            <a:ext cx="4038600" cy="45259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dirty="0"/>
              <a:t>What makes an expert teacher?</a:t>
            </a:r>
          </a:p>
          <a:p>
            <a:pPr>
              <a:spcBef>
                <a:spcPct val="0"/>
              </a:spcBef>
            </a:pPr>
            <a:r>
              <a:rPr lang="en-GB" altLang="en-US" dirty="0"/>
              <a:t>From personal experience, write 100-150 words about what makes an expert or excellent teacher.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Once written go back and underline or highlight key words. </a:t>
            </a:r>
            <a:endParaRPr lang="en-US" altLang="en-US" dirty="0"/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pic>
        <p:nvPicPr>
          <p:cNvPr id="20485" name="Picture 5" descr="C:\Users\Alison\AppData\Local\Microsoft\Windows\INetCache\IE\8307H8Z8\pruebas-unitarias-php_thumb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1029085" cy="1162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8861132"/>
      </p:ext>
    </p:extLst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539750" y="1628775"/>
            <a:ext cx="8229600" cy="639763"/>
          </a:xfrm>
        </p:spPr>
        <p:txBody>
          <a:bodyPr/>
          <a:lstStyle/>
          <a:p>
            <a:pPr eaLnBrk="1" hangingPunct="1"/>
            <a:endParaRPr lang="en-US" alt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36563" y="2636838"/>
            <a:ext cx="4329112" cy="394176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US" dirty="0"/>
              <a:t>Mae </a:t>
            </a:r>
            <a:r>
              <a:rPr lang="en-US" dirty="0" err="1"/>
              <a:t>athrawon</a:t>
            </a:r>
            <a:r>
              <a:rPr lang="en-US" dirty="0"/>
              <a:t> da …</a:t>
            </a:r>
          </a:p>
          <a:p>
            <a:pPr>
              <a:defRPr/>
            </a:pP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adnabod</a:t>
            </a:r>
            <a:r>
              <a:rPr lang="en-US" dirty="0"/>
              <a:t> y </a:t>
            </a:r>
            <a:r>
              <a:rPr lang="en-US" dirty="0" err="1"/>
              <a:t>ffyrdd</a:t>
            </a:r>
            <a:r>
              <a:rPr lang="en-US" dirty="0"/>
              <a:t> </a:t>
            </a:r>
            <a:r>
              <a:rPr lang="en-US" dirty="0" err="1"/>
              <a:t>gorau</a:t>
            </a:r>
            <a:r>
              <a:rPr lang="en-US" dirty="0"/>
              <a:t> o 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dirty="0" err="1"/>
              <a:t>testun</a:t>
            </a:r>
            <a:r>
              <a:rPr lang="en-US" dirty="0"/>
              <a:t> y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 </a:t>
            </a:r>
            <a:r>
              <a:rPr lang="en-US" dirty="0" err="1"/>
              <a:t>addysgu</a:t>
            </a:r>
            <a:r>
              <a:rPr lang="en-US" dirty="0"/>
              <a:t>.</a:t>
            </a:r>
            <a:endParaRPr lang="en-US" dirty="0">
              <a:cs typeface="Calibri"/>
            </a:endParaRPr>
          </a:p>
          <a:p>
            <a:pPr>
              <a:defRPr/>
            </a:pPr>
            <a:r>
              <a:rPr lang="en-US" dirty="0"/>
              <a:t>…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ddawnus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greu’r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gorau</a:t>
            </a:r>
            <a:r>
              <a:rPr lang="en-US" dirty="0"/>
              <a:t> </a:t>
            </a:r>
            <a:r>
              <a:rPr lang="en-US" dirty="0" err="1"/>
              <a:t>posibl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. </a:t>
            </a:r>
            <a:endParaRPr lang="en-US" dirty="0">
              <a:cs typeface="Calibri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4932040" y="2636912"/>
            <a:ext cx="4041775" cy="394176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GB"/>
              <a:t>  Expert teachers…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/>
              <a:t>… can identify the most important ways in which to represent the subject that they teach.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/>
              <a:t>… are proficient at creating an optimal classroom climate for learning.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1509" name="Title 1"/>
          <p:cNvSpPr txBox="1">
            <a:spLocks/>
          </p:cNvSpPr>
          <p:nvPr/>
        </p:nvSpPr>
        <p:spPr bwMode="auto">
          <a:xfrm>
            <a:off x="366713" y="188640"/>
            <a:ext cx="8785225" cy="1224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ctr"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/>
            <a:endParaRPr lang="en-GB" altLang="en-US" sz="3600">
              <a:latin typeface="Century Gothic" pitchFamily="34" charset="0"/>
            </a:endParaRPr>
          </a:p>
          <a:p>
            <a:pPr algn="ctr"/>
            <a:r>
              <a:rPr lang="en-GB" altLang="en-US" sz="3600" dirty="0" err="1">
                <a:latin typeface="+mn-lt"/>
                <a:ea typeface="ＭＳ Ｐゴシック"/>
              </a:rPr>
              <a:t>Yr</a:t>
            </a:r>
            <a:r>
              <a:rPr lang="en-GB" altLang="en-US" sz="3600" dirty="0">
                <a:latin typeface="+mn-lt"/>
                <a:ea typeface="ＭＳ Ｐゴシック"/>
              </a:rPr>
              <a:t> </a:t>
            </a:r>
            <a:r>
              <a:rPr lang="en-GB" altLang="en-US" sz="3600" dirty="0" err="1">
                <a:latin typeface="+mn-lt"/>
                <a:ea typeface="ＭＳ Ｐゴシック"/>
              </a:rPr>
              <a:t>Athro</a:t>
            </a:r>
            <a:r>
              <a:rPr lang="en-GB" altLang="en-US" sz="3600" dirty="0">
                <a:latin typeface="+mn-lt"/>
                <a:ea typeface="ＭＳ Ｐゴシック"/>
              </a:rPr>
              <a:t> </a:t>
            </a:r>
            <a:r>
              <a:rPr lang="en-GB" altLang="en-US" sz="3600" dirty="0" err="1">
                <a:latin typeface="+mn-lt"/>
                <a:ea typeface="ＭＳ Ｐゴシック"/>
              </a:rPr>
              <a:t>Arbenigol</a:t>
            </a:r>
            <a:r>
              <a:rPr lang="en-GB" altLang="en-US" sz="3600" dirty="0">
                <a:latin typeface="+mn-lt"/>
                <a:ea typeface="ＭＳ Ｐゴシック"/>
              </a:rPr>
              <a:t>/The Expert Teacher</a:t>
            </a:r>
            <a:endParaRPr lang="en-GB" altLang="en-US" sz="3600" dirty="0">
              <a:latin typeface="+mn-lt"/>
              <a:ea typeface="ＭＳ Ｐゴシック"/>
              <a:cs typeface="Calibri"/>
            </a:endParaRPr>
          </a:p>
          <a:p>
            <a:pPr algn="ctr"/>
            <a:endParaRPr lang="en-GB" altLang="en-US" sz="3600" dirty="0">
              <a:latin typeface="+mn-lt"/>
              <a:cs typeface="Calibri"/>
            </a:endParaRPr>
          </a:p>
          <a:p>
            <a:pPr algn="ctr" eaLnBrk="1" hangingPunct="1"/>
            <a:endParaRPr lang="en-US" altLang="en-US" sz="360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5289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cy-GB" dirty="0"/>
              <a:t>Yr Athro Arbenigol</a:t>
            </a:r>
            <a:br>
              <a:rPr lang="en-GB" dirty="0"/>
            </a:br>
            <a:r>
              <a:rPr lang="en-GB" dirty="0"/>
              <a:t>The Expert Teacher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1988840"/>
            <a:ext cx="3636980" cy="4259559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cy-GB" sz="2400" dirty="0"/>
              <a:t>Mae athrawon arbenigol…</a:t>
            </a:r>
          </a:p>
          <a:p>
            <a:pPr indent="-342900" eaLnBrk="1" fontAlgn="auto" hangingPunct="1">
              <a:spcAft>
                <a:spcPts val="0"/>
              </a:spcAft>
              <a:defRPr/>
            </a:pPr>
            <a:r>
              <a:rPr lang="cy-GB" sz="2400" dirty="0"/>
              <a:t>…yn monitro’r dysgu ac yn darparu adborth.</a:t>
            </a:r>
          </a:p>
          <a:p>
            <a:pPr indent="-342900" eaLnBrk="1" fontAlgn="auto" hangingPunct="1">
              <a:spcAft>
                <a:spcPts val="0"/>
              </a:spcAft>
              <a:defRPr/>
            </a:pPr>
            <a:r>
              <a:rPr lang="cy-GB" sz="2400" dirty="0"/>
              <a:t>… yn credu bod yr holl fyfyrwyr yn gallu cyflawni’r meini prawf llwyddo.</a:t>
            </a:r>
          </a:p>
          <a:p>
            <a:pPr indent="-342900" eaLnBrk="1" fontAlgn="auto" hangingPunct="1">
              <a:spcAft>
                <a:spcPts val="0"/>
              </a:spcAft>
              <a:defRPr/>
            </a:pPr>
            <a:r>
              <a:rPr lang="cy-GB" sz="2400" dirty="0"/>
              <a:t>… yn dylanwadu ar ddeilliannau arwynebol a dwfn myfyrwyr.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40581" y="1988841"/>
            <a:ext cx="3636980" cy="425955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GB" dirty="0"/>
              <a:t>Expert teachers…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 dirty="0"/>
              <a:t>… monitor learning and provide feedback.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 dirty="0"/>
              <a:t>… believe that all students can reach the success criteria.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 dirty="0"/>
              <a:t>… influence surface and deep student outcomes.  </a:t>
            </a:r>
          </a:p>
          <a:p>
            <a:pPr marL="68580" indent="0" algn="r"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(Hattie, 2008) </a:t>
            </a:r>
            <a:endParaRPr lang="en-US" dirty="0"/>
          </a:p>
          <a:p>
            <a:pPr indent="-274320"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79512" y="329125"/>
            <a:ext cx="8785225" cy="1141413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0420198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i="1" dirty="0" err="1"/>
              <a:t>Athro</a:t>
            </a:r>
            <a:r>
              <a:rPr lang="en-GB" i="1" dirty="0"/>
              <a:t> </a:t>
            </a:r>
            <a:r>
              <a:rPr lang="en-GB" i="1" dirty="0" err="1"/>
              <a:t>Arbenigol</a:t>
            </a:r>
            <a:br>
              <a:rPr lang="en-GB" dirty="0"/>
            </a:br>
            <a:r>
              <a:rPr lang="en-GB" dirty="0"/>
              <a:t>The Expert Teacher</a:t>
            </a:r>
            <a:br>
              <a:rPr lang="en-US" dirty="0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US" dirty="0"/>
              <a:t>Mae </a:t>
            </a:r>
            <a:r>
              <a:rPr lang="en-US" dirty="0" err="1"/>
              <a:t>athrawon</a:t>
            </a:r>
            <a:r>
              <a:rPr lang="en-US" dirty="0"/>
              <a:t> </a:t>
            </a:r>
            <a:r>
              <a:rPr lang="en-US" dirty="0" err="1"/>
              <a:t>arbenigol</a:t>
            </a:r>
            <a:r>
              <a:rPr lang="en-US" dirty="0"/>
              <a:t>…</a:t>
            </a:r>
          </a:p>
          <a:p>
            <a:pPr>
              <a:defRPr/>
            </a:pPr>
            <a:r>
              <a:rPr lang="en-US" dirty="0"/>
              <a:t>…</a:t>
            </a:r>
            <a:r>
              <a:rPr lang="en-US" dirty="0" err="1"/>
              <a:t>yn</a:t>
            </a:r>
            <a:r>
              <a:rPr lang="en-US" dirty="0"/>
              <a:t> </a:t>
            </a:r>
            <a:r>
              <a:rPr lang="en-US" dirty="0" err="1"/>
              <a:t>monitro’r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darparu</a:t>
            </a:r>
            <a:r>
              <a:rPr lang="en-US" dirty="0"/>
              <a:t> </a:t>
            </a:r>
            <a:r>
              <a:rPr lang="en-US" dirty="0" err="1"/>
              <a:t>adborth</a:t>
            </a:r>
            <a:endParaRPr lang="en-US" dirty="0"/>
          </a:p>
          <a:p>
            <a:pPr>
              <a:defRPr/>
            </a:pPr>
            <a:r>
              <a:rPr lang="en-US" dirty="0"/>
              <a:t>…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credu</a:t>
            </a:r>
            <a:r>
              <a:rPr lang="en-US" dirty="0"/>
              <a:t> y gall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disgybl</a:t>
            </a:r>
            <a:r>
              <a:rPr lang="en-US" dirty="0"/>
              <a:t> </a:t>
            </a:r>
            <a:r>
              <a:rPr lang="en-US" dirty="0" err="1"/>
              <a:t>gyrraedd</a:t>
            </a:r>
            <a:r>
              <a:rPr lang="en-US" dirty="0"/>
              <a:t> y </a:t>
            </a:r>
            <a:r>
              <a:rPr lang="en-US" dirty="0" err="1"/>
              <a:t>meini</a:t>
            </a:r>
            <a:r>
              <a:rPr lang="en-US" dirty="0"/>
              <a:t> </a:t>
            </a:r>
            <a:r>
              <a:rPr lang="en-US" dirty="0" err="1"/>
              <a:t>prawf</a:t>
            </a:r>
            <a:r>
              <a:rPr lang="en-US" dirty="0"/>
              <a:t> </a:t>
            </a:r>
            <a:r>
              <a:rPr lang="en-US" dirty="0" err="1"/>
              <a:t>llwyddiant</a:t>
            </a:r>
            <a:endParaRPr lang="en-US" dirty="0" err="1">
              <a:cs typeface="Calibri"/>
            </a:endParaRPr>
          </a:p>
          <a:p>
            <a:pPr>
              <a:defRPr/>
            </a:pPr>
            <a:r>
              <a:rPr lang="en-US" dirty="0"/>
              <a:t>…</a:t>
            </a:r>
            <a:r>
              <a:rPr lang="en-US" dirty="0" err="1"/>
              <a:t>dylanwadu</a:t>
            </a:r>
            <a:r>
              <a:rPr lang="en-US" dirty="0"/>
              <a:t> </a:t>
            </a:r>
            <a:r>
              <a:rPr lang="en-US" dirty="0" err="1"/>
              <a:t>deilliannau</a:t>
            </a:r>
            <a:r>
              <a:rPr lang="en-US" dirty="0"/>
              <a:t>  </a:t>
            </a:r>
            <a:r>
              <a:rPr lang="en-US" dirty="0" err="1"/>
              <a:t>arwynebol</a:t>
            </a:r>
            <a:r>
              <a:rPr lang="en-US" dirty="0"/>
              <a:t> a </a:t>
            </a:r>
            <a:r>
              <a:rPr lang="en-US" dirty="0" err="1"/>
              <a:t>dyfnach</a:t>
            </a:r>
            <a:r>
              <a:rPr lang="en-US" dirty="0"/>
              <a:t>    </a:t>
            </a:r>
            <a:r>
              <a:rPr lang="en-US" dirty="0" err="1"/>
              <a:t>myfyrwyr</a:t>
            </a:r>
            <a:r>
              <a:rPr lang="en-US" dirty="0"/>
              <a:t>.</a:t>
            </a:r>
            <a:endParaRPr lang="en-US" dirty="0">
              <a:cs typeface="Calibri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GB"/>
              <a:t>Expert teachers…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/>
              <a:t>… monitor learning and provide feedback.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/>
              <a:t>… believe that all students can reach the success criteria.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GB"/>
              <a:t>… influence surface and deep student outcomes.  </a:t>
            </a:r>
          </a:p>
          <a:p>
            <a:pPr marL="68580" indent="0" algn="r" eaLnBrk="1" fontAlgn="auto" hangingPunct="1">
              <a:spcAft>
                <a:spcPts val="0"/>
              </a:spcAft>
              <a:buNone/>
              <a:defRPr/>
            </a:pPr>
            <a:r>
              <a:rPr lang="en-GB"/>
              <a:t>(Hattie, 2008) </a:t>
            </a:r>
            <a:endParaRPr lang="en-US"/>
          </a:p>
          <a:p>
            <a:pPr indent="-274320" eaLnBrk="1" fontAlgn="auto" hangingPunct="1"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79512" y="329125"/>
            <a:ext cx="8785225" cy="1141413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en-US" sz="3600"/>
          </a:p>
        </p:txBody>
      </p:sp>
      <p:sp>
        <p:nvSpPr>
          <p:cNvPr id="7" name="Rectangle 6"/>
          <p:cNvSpPr/>
          <p:nvPr/>
        </p:nvSpPr>
        <p:spPr>
          <a:xfrm rot="-300000">
            <a:off x="-1364530" y="429127"/>
            <a:ext cx="5832648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 </a:t>
            </a:r>
            <a:r>
              <a:rPr lang="en-US" sz="48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5 </a:t>
            </a:r>
            <a:r>
              <a:rPr lang="en-US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GAIR!</a:t>
            </a:r>
            <a:endParaRPr lang="en-US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9441D0C-ED75-4355-8BD5-F13A3A8918B6}"/>
              </a:ext>
            </a:extLst>
          </p:cNvPr>
          <p:cNvSpPr/>
          <p:nvPr/>
        </p:nvSpPr>
        <p:spPr>
          <a:xfrm rot="222411">
            <a:off x="3291290" y="5938387"/>
            <a:ext cx="583264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Reduce to 5 words</a:t>
            </a:r>
          </a:p>
        </p:txBody>
      </p:sp>
    </p:spTree>
    <p:extLst>
      <p:ext uri="{BB962C8B-B14F-4D97-AF65-F5344CB8AC3E}">
        <p14:creationId xmlns:p14="http://schemas.microsoft.com/office/powerpoint/2010/main" val="3119262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747C3-023D-EE36-7648-45E3C1C87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43" y="-1697877"/>
            <a:ext cx="9000171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b="0" i="0" kern="1200" dirty="0">
                <a:latin typeface="+mj-lt"/>
                <a:ea typeface="+mj-ea"/>
                <a:cs typeface="+mj-cs"/>
              </a:rPr>
              <a:t>Beth </a:t>
            </a:r>
            <a:r>
              <a:rPr lang="en-US" sz="3800" b="0" i="0" kern="1200" dirty="0" err="1">
                <a:latin typeface="+mj-lt"/>
                <a:ea typeface="+mj-ea"/>
                <a:cs typeface="+mj-cs"/>
              </a:rPr>
              <a:t>sy’n</a:t>
            </a:r>
            <a:r>
              <a:rPr lang="en-US" sz="3800" b="0" i="0" kern="1200" dirty="0">
                <a:latin typeface="+mj-lt"/>
                <a:ea typeface="+mj-ea"/>
                <a:cs typeface="+mj-cs"/>
              </a:rPr>
              <a:t> </a:t>
            </a:r>
            <a:r>
              <a:rPr lang="en-US" sz="3800" b="0" i="0" kern="1200" dirty="0" err="1">
                <a:latin typeface="+mj-lt"/>
                <a:ea typeface="+mj-ea"/>
                <a:cs typeface="+mj-cs"/>
              </a:rPr>
              <a:t>gwneud</a:t>
            </a:r>
            <a:r>
              <a:rPr lang="en-US" sz="3800" b="0" i="0" kern="1200" dirty="0">
                <a:latin typeface="+mj-lt"/>
                <a:ea typeface="+mj-ea"/>
                <a:cs typeface="+mj-cs"/>
              </a:rPr>
              <a:t> </a:t>
            </a:r>
            <a:r>
              <a:rPr lang="en-US" sz="3800" b="0" i="0" kern="1200" dirty="0" err="1">
                <a:latin typeface="+mj-lt"/>
                <a:ea typeface="+mj-ea"/>
                <a:cs typeface="+mj-cs"/>
              </a:rPr>
              <a:t>athro</a:t>
            </a:r>
            <a:r>
              <a:rPr lang="en-US" sz="3800" b="0" i="0" kern="1200" dirty="0">
                <a:latin typeface="+mj-lt"/>
                <a:ea typeface="+mj-ea"/>
                <a:cs typeface="+mj-cs"/>
              </a:rPr>
              <a:t> da </a:t>
            </a:r>
            <a:r>
              <a:rPr lang="en-US" sz="3800" b="0" i="0" kern="1200" dirty="0" err="1">
                <a:latin typeface="+mj-lt"/>
                <a:ea typeface="+mj-ea"/>
                <a:cs typeface="+mj-cs"/>
              </a:rPr>
              <a:t>yn</a:t>
            </a:r>
            <a:r>
              <a:rPr lang="en-US" sz="3800" b="0" i="0" kern="1200" dirty="0">
                <a:latin typeface="+mj-lt"/>
                <a:ea typeface="+mj-ea"/>
                <a:cs typeface="+mj-cs"/>
              </a:rPr>
              <a:t> </a:t>
            </a:r>
            <a:r>
              <a:rPr lang="en-US" sz="3800" dirty="0" err="1"/>
              <a:t>athro</a:t>
            </a:r>
            <a:r>
              <a:rPr lang="en-US" sz="3800" dirty="0"/>
              <a:t> </a:t>
            </a:r>
            <a:r>
              <a:rPr lang="en-US" sz="3800" dirty="0" err="1"/>
              <a:t>g</a:t>
            </a:r>
            <a:r>
              <a:rPr lang="en-US" sz="3800" b="0" i="0" kern="1200" dirty="0" err="1">
                <a:latin typeface="+mj-lt"/>
                <a:ea typeface="+mj-ea"/>
                <a:cs typeface="+mj-cs"/>
              </a:rPr>
              <a:t>wych</a:t>
            </a:r>
            <a:r>
              <a:rPr lang="en-US" sz="3800" b="0" i="0" kern="1200" dirty="0">
                <a:latin typeface="+mj-lt"/>
                <a:ea typeface="+mj-ea"/>
                <a:cs typeface="+mj-cs"/>
              </a:rPr>
              <a:t>?</a:t>
            </a:r>
            <a:br>
              <a:rPr lang="en-US" sz="3800" b="0" i="0" kern="1200" dirty="0">
                <a:latin typeface="+mj-lt"/>
                <a:ea typeface="+mj-ea"/>
                <a:cs typeface="+mj-cs"/>
              </a:rPr>
            </a:br>
            <a:r>
              <a:rPr lang="en-US" sz="3800" b="0" i="0" kern="1200" dirty="0">
                <a:latin typeface="+mj-lt"/>
                <a:ea typeface="+mj-ea"/>
                <a:cs typeface="+mj-cs"/>
              </a:rPr>
              <a:t>What makes a </a:t>
            </a:r>
            <a:r>
              <a:rPr lang="en-US" sz="3800" dirty="0"/>
              <a:t>good</a:t>
            </a:r>
            <a:r>
              <a:rPr lang="en-US" sz="3800" b="0" i="0" kern="1200" dirty="0">
                <a:latin typeface="+mj-lt"/>
                <a:ea typeface="+mj-ea"/>
                <a:cs typeface="+mj-cs"/>
              </a:rPr>
              <a:t> teacher great?</a:t>
            </a:r>
          </a:p>
        </p:txBody>
      </p:sp>
      <p:pic>
        <p:nvPicPr>
          <p:cNvPr id="5" name="Online Media 4" title="What makes a good teacher great? | Azul Terronez | TEDxSantoDomingo">
            <a:hlinkClick r:id="" action="ppaction://media"/>
            <a:extLst>
              <a:ext uri="{FF2B5EF4-FFF2-40B4-BE49-F238E27FC236}">
                <a16:creationId xmlns:a16="http://schemas.microsoft.com/office/drawing/2014/main" id="{82A4A093-7307-60B1-5072-141BE7F57A0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3127" y="1654629"/>
            <a:ext cx="9000171" cy="5061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72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err="1"/>
              <a:t>Rhestr</a:t>
            </a:r>
            <a:r>
              <a:rPr lang="en-GB"/>
              <a:t> </a:t>
            </a:r>
            <a:r>
              <a:rPr lang="en-GB" err="1"/>
              <a:t>gyfeirnodi</a:t>
            </a:r>
            <a:r>
              <a:rPr lang="en-GB"/>
              <a:t> </a:t>
            </a:r>
            <a:br>
              <a:rPr lang="en-GB"/>
            </a:br>
            <a:r>
              <a:rPr lang="en-GB"/>
              <a:t>Reference list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240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Galton, M. (2010) </a:t>
            </a:r>
            <a:r>
              <a:rPr lang="en-GB" sz="2400">
                <a:solidFill>
                  <a:schemeClr val="accent1">
                    <a:lumMod val="50000"/>
                  </a:schemeClr>
                </a:solidFill>
              </a:rPr>
              <a:t>Using a Framework of 6 Key Principles to Increase the Effectiveness of Smaller Classes Maurice Galton Faculty of Education, University of Cambridge UK. Available online at:</a:t>
            </a:r>
            <a:endParaRPr lang="en-GB" altLang="en-US" sz="2400">
              <a:ea typeface="ＭＳ Ｐゴシック" pitchFamily="34" charset="-128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en-GB" altLang="en-US" sz="2400">
                <a:ea typeface="ＭＳ Ｐゴシック" pitchFamily="34" charset="-128"/>
                <a:hlinkClick r:id="rId3"/>
              </a:rPr>
              <a:t>http://slideplayer.com/slide/7002004/ </a:t>
            </a:r>
            <a:r>
              <a:rPr lang="en-GB" altLang="en-US" sz="2400">
                <a:ea typeface="ＭＳ Ｐゴシック" pitchFamily="34" charset="-128"/>
              </a:rPr>
              <a:t>(accessed 9/9/16)</a:t>
            </a: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>
              <a:ea typeface="ＭＳ Ｐゴシック" pitchFamily="34" charset="-128"/>
            </a:endParaRPr>
          </a:p>
          <a:p>
            <a:pPr marL="355600" indent="-285750">
              <a:lnSpc>
                <a:spcPct val="80000"/>
              </a:lnSpc>
              <a:defRPr/>
            </a:pPr>
            <a:r>
              <a:rPr lang="en-GB" altLang="en-US" sz="2400">
                <a:ea typeface="ＭＳ Ｐゴシック" pitchFamily="34" charset="-128"/>
              </a:rPr>
              <a:t>Hattie, J (2008) </a:t>
            </a:r>
            <a:r>
              <a:rPr lang="en-GB" altLang="en-US" sz="2400" i="1">
                <a:ea typeface="ＭＳ Ｐゴシック" pitchFamily="34" charset="-128"/>
              </a:rPr>
              <a:t>Visible Learning for Teachers, </a:t>
            </a:r>
            <a:r>
              <a:rPr lang="en-GB" altLang="en-US" sz="2400">
                <a:ea typeface="ＭＳ Ｐゴシック" pitchFamily="34" charset="-128"/>
              </a:rPr>
              <a:t>Routledge: Oxon</a:t>
            </a:r>
            <a:r>
              <a:rPr lang="en-GB" altLang="en-US" sz="2400" i="1">
                <a:ea typeface="ＭＳ Ｐゴシック" pitchFamily="34" charset="-128"/>
              </a:rPr>
              <a:t>. </a:t>
            </a:r>
            <a:endParaRPr lang="en-GB" altLang="en-US" sz="2400">
              <a:ea typeface="ＭＳ Ｐゴシック" pitchFamily="34" charset="-128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>
              <a:ea typeface="ＭＳ Ｐゴシック" pitchFamily="34" charset="-128"/>
              <a:hlinkClick r:id="rId3"/>
            </a:endParaRPr>
          </a:p>
          <a:p>
            <a:pPr marL="69850" indent="0">
              <a:lnSpc>
                <a:spcPct val="80000"/>
              </a:lnSpc>
              <a:buNone/>
              <a:defRPr/>
            </a:pPr>
            <a:endParaRPr lang="en-GB" altLang="en-US" sz="240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>
              <a:ea typeface="ＭＳ Ｐゴシック" pitchFamily="34" charset="-128"/>
              <a:hlinkClick r:id="rId3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u="sng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>
              <a:ea typeface="ＭＳ Ｐゴシック" pitchFamily="34" charset="-128"/>
              <a:hlinkClick r:id="rId3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1800">
              <a:solidFill>
                <a:schemeClr val="accent1">
                  <a:lumMod val="50000"/>
                </a:schemeClr>
              </a:solidFill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>
              <a:ea typeface="ＭＳ Ｐゴシック" pitchFamily="34" charset="-128"/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306412231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5" ma:contentTypeDescription="Create a new document." ma:contentTypeScope="" ma:versionID="9f40ed30880c9d1a2476692c861fe546">
  <xsd:schema xmlns:xsd="http://www.w3.org/2001/XMLSchema" xmlns:xs="http://www.w3.org/2001/XMLSchema" xmlns:p="http://schemas.microsoft.com/office/2006/metadata/properties" xmlns:ns2="87976339-b2f2-475f-bce4-3bdd3c5bdf03" targetNamespace="http://schemas.microsoft.com/office/2006/metadata/properties" ma:root="true" ma:fieldsID="a2f602889cffa7e8f62404902820b506" ns2:_="">
    <xsd:import namespace="87976339-b2f2-475f-bce4-3bdd3c5bdf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846D31E-DCFB-49C2-BA1A-D421D7BB3F1D}">
  <ds:schemaRefs>
    <ds:schemaRef ds:uri="http://schemas.microsoft.com/office/2006/metadata/properties"/>
    <ds:schemaRef ds:uri="87976339-b2f2-475f-bce4-3bdd3c5bdf03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88279F2-597B-4499-B90B-FFDD10C062C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CB962EA-8745-4A45-A159-CF8BC4A48D7E}">
  <ds:schemaRefs>
    <ds:schemaRef ds:uri="87976339-b2f2-475f-bce4-3bdd3c5bdf0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1581</Words>
  <Application>Microsoft Office PowerPoint</Application>
  <PresentationFormat>On-screen Show (4:3)</PresentationFormat>
  <Paragraphs>199</Paragraphs>
  <Slides>24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DengXian</vt:lpstr>
      <vt:lpstr>ＭＳ Ｐゴシック</vt:lpstr>
      <vt:lpstr>Arial</vt:lpstr>
      <vt:lpstr>Calibri</vt:lpstr>
      <vt:lpstr>Century Gothic</vt:lpstr>
      <vt:lpstr>Symbol</vt:lpstr>
      <vt:lpstr>Times New Roman</vt:lpstr>
      <vt:lpstr>Wingdings 2</vt:lpstr>
      <vt:lpstr>Wingdings 3</vt:lpstr>
      <vt:lpstr>Office Theme</vt:lpstr>
      <vt:lpstr> Hinsoddau Dysgu Learning Climates</vt:lpstr>
      <vt:lpstr>Amcanion/Aims</vt:lpstr>
      <vt:lpstr>Deilliannau Dysgu/Learning Outcomes </vt:lpstr>
      <vt:lpstr>Deilliannau Dysgu/Learning Outcomes </vt:lpstr>
      <vt:lpstr>Deilliannau Dysgu/Learning Outcomes </vt:lpstr>
      <vt:lpstr>Asesiad/Assessment </vt:lpstr>
      <vt:lpstr>Aseiniad/Assessment </vt:lpstr>
      <vt:lpstr>PowerPoint Presentation</vt:lpstr>
      <vt:lpstr>Traethawd/Essay </vt:lpstr>
      <vt:lpstr>Strwythur y Traethawd Essay Structure</vt:lpstr>
      <vt:lpstr>Strwythur y Traethawd Essay Structure</vt:lpstr>
      <vt:lpstr>Strwythur y Traethawd Essay Structure</vt:lpstr>
      <vt:lpstr>Strwythur y Traethawd Essay Structure</vt:lpstr>
      <vt:lpstr>Strwythur y Traethawd Essay Structure</vt:lpstr>
      <vt:lpstr>Adnoddau defnyddiol  Useful resources</vt:lpstr>
      <vt:lpstr>Amserlen/Schedule   </vt:lpstr>
      <vt:lpstr> Yn eich profiad chi, sut mae plant yn dysgu orau?         In your experience, how do children learn best? </vt:lpstr>
      <vt:lpstr>Cwis Damcaniaeth Dysgu Learning Theory Quiz Learning Theory   </vt:lpstr>
      <vt:lpstr>Tasg/Task </vt:lpstr>
      <vt:lpstr>PowerPoint Presentation</vt:lpstr>
      <vt:lpstr> Yr Athro Arbenigol The Expert Teacher </vt:lpstr>
      <vt:lpstr> Yr Athro Arbenigol The Expert Teacher </vt:lpstr>
      <vt:lpstr>Beth sy’n gwneud athro da yn athro gwych? What makes a good teacher great?</vt:lpstr>
      <vt:lpstr>Rhestr gyfeirnodi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SJPE6005/C</dc:title>
  <dc:creator>Sarah Stewart</dc:creator>
  <cp:lastModifiedBy>Helen A Griffiths</cp:lastModifiedBy>
  <cp:revision>332</cp:revision>
  <dcterms:created xsi:type="dcterms:W3CDTF">2017-06-26T08:57:23Z</dcterms:created>
  <dcterms:modified xsi:type="dcterms:W3CDTF">2026-02-06T12:51:51Z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0x010100BB7943C12CE8B24B9C948E5FBAF57B3A</vt:lpwstr>
  </property>
</Properties>
</file>