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yulyay sali" userId="48b5ffa0d542122b" providerId="LiveId" clId="{7C77E7E3-A1D7-4952-A712-AA19EACE6A73}"/>
    <pc:docChg chg="modSld">
      <pc:chgData name="gyulyay sali" userId="48b5ffa0d542122b" providerId="LiveId" clId="{7C77E7E3-A1D7-4952-A712-AA19EACE6A73}" dt="2023-03-09T14:58:43.444" v="80" actId="113"/>
      <pc:docMkLst>
        <pc:docMk/>
      </pc:docMkLst>
      <pc:sldChg chg="modSp mod">
        <pc:chgData name="gyulyay sali" userId="48b5ffa0d542122b" providerId="LiveId" clId="{7C77E7E3-A1D7-4952-A712-AA19EACE6A73}" dt="2023-03-09T14:58:43.444" v="80" actId="113"/>
        <pc:sldMkLst>
          <pc:docMk/>
          <pc:sldMk cId="3788599488" sldId="256"/>
        </pc:sldMkLst>
        <pc:spChg chg="mod">
          <ac:chgData name="gyulyay sali" userId="48b5ffa0d542122b" providerId="LiveId" clId="{7C77E7E3-A1D7-4952-A712-AA19EACE6A73}" dt="2023-03-09T14:58:43.444" v="80" actId="113"/>
          <ac:spMkLst>
            <pc:docMk/>
            <pc:sldMk cId="3788599488" sldId="256"/>
            <ac:spMk id="3" creationId="{2B6242C6-F44F-4BEA-AF7B-1DCD39089D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02E755-0285-483A-BBD5-476D914CF7AE}" type="datetimeFigureOut">
              <a:rPr lang="en-KE" smtClean="0"/>
              <a:t>03/09/2023</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6EBD27-9190-4B3E-8C1F-4B74CFB23D2F}" type="slidenum">
              <a:rPr lang="en-KE" smtClean="0"/>
              <a:t>‹#›</a:t>
            </a:fld>
            <a:endParaRPr lang="en-KE"/>
          </a:p>
        </p:txBody>
      </p:sp>
    </p:spTree>
    <p:extLst>
      <p:ext uri="{BB962C8B-B14F-4D97-AF65-F5344CB8AC3E}">
        <p14:creationId xmlns:p14="http://schemas.microsoft.com/office/powerpoint/2010/main" val="1098880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Marketing plan is a strategic roadmap that provides an analysis of the market, target audience, competition and a clear set of actions, goals and objectives that an organisation focuses on to achieve (Chaffey and Smith, 2017). This marketing plan aims at evaluating a marketing opportunity for Moxy hotel to focus on sustainable travel through promoting sustainability and offering eco-friendly amenities and services. The marketing plan is being prepared for Moxy hotel. Moxy is an international lifestyle hotel brand owned and operated by Marriott International (Carvalho and Pinto, 2018). SOSTAC framework will be used to provide a structured approach to planning and executing marketing activities, 4Ps will be used to guide decision-making in the marketing mix for the company and ensure it is aligned with marketing objectives.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2</a:t>
            </a:fld>
            <a:endParaRPr lang="en-KE"/>
          </a:p>
        </p:txBody>
      </p:sp>
    </p:spTree>
    <p:extLst>
      <p:ext uri="{BB962C8B-B14F-4D97-AF65-F5344CB8AC3E}">
        <p14:creationId xmlns:p14="http://schemas.microsoft.com/office/powerpoint/2010/main" val="408656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Moxy hotel targets a specific segment of the market which is millennial travellers. The hotel targets these travellers who are looking for affordable and fun hotel experience. The hotel also targets younger demographic who are interested in fun, value design and are interested in socialising. Moxy hotel focuses on urban centres and popular tourist destinations globally so as to target tits audience effectively (</a:t>
            </a:r>
            <a:r>
              <a:rPr lang="en-GB" sz="1200" kern="1200" dirty="0" err="1">
                <a:solidFill>
                  <a:schemeClr val="tx1"/>
                </a:solidFill>
                <a:effectLst/>
                <a:latin typeface="+mn-lt"/>
                <a:ea typeface="+mn-ea"/>
                <a:cs typeface="+mn-cs"/>
              </a:rPr>
              <a:t>Sikand</a:t>
            </a:r>
            <a:r>
              <a:rPr lang="en-GB" sz="1200" kern="1200" dirty="0">
                <a:solidFill>
                  <a:schemeClr val="tx1"/>
                </a:solidFill>
                <a:effectLst/>
                <a:latin typeface="+mn-lt"/>
                <a:ea typeface="+mn-ea"/>
                <a:cs typeface="+mn-cs"/>
              </a:rPr>
              <a:t>, 2020). The hotel carries out segmentation through use of demographic and psychographic factors. The hotel targets customers aged 25 to 40 who value affordability, convenience, socialising and fun experiences. To effectively target this segments, Moxy hotels applies a range of marketing channels and tactics. The hotel uses social media platforms to target audience and build brand awareness (Kim and Lee, 2020). The brand also partners with local businesses and influencers to offer unique experiences to guests which increase brand awareness and booking rates.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 profile for Moxy hotels include millennials aged 25-40 who are interested in stylish and affordable accommodation for business or leisure (George, 2021). Mid-range income earners who have value experience over luxury. Active and adventurous individuals who have high lifestyles and enjoy exploring new cities and local culture. Guests who appreciate advance technology and expect high internet speed, smart TVs. Millennials who are interested in social experience and participating in the events and activities hosted by the hotel brand (</a:t>
            </a:r>
            <a:r>
              <a:rPr lang="en-GB" sz="1200" kern="1200" dirty="0" err="1">
                <a:solidFill>
                  <a:schemeClr val="tx1"/>
                </a:solidFill>
                <a:effectLst/>
                <a:latin typeface="+mn-lt"/>
                <a:ea typeface="+mn-ea"/>
                <a:cs typeface="+mn-cs"/>
              </a:rPr>
              <a:t>Denizci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Guillet</a:t>
            </a:r>
            <a:r>
              <a:rPr lang="en-GB" sz="1200" kern="1200" dirty="0">
                <a:solidFill>
                  <a:schemeClr val="tx1"/>
                </a:solidFill>
                <a:effectLst/>
                <a:latin typeface="+mn-lt"/>
                <a:ea typeface="+mn-ea"/>
                <a:cs typeface="+mn-cs"/>
              </a:rPr>
              <a:t>, Guo and Law, (2015). Busty travellers who prioritise convenience and accessibility and require amenities with creativity, 24-hopiur fitness, business centres and grab and go food options.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4</a:t>
            </a:fld>
            <a:endParaRPr lang="en-KE"/>
          </a:p>
        </p:txBody>
      </p:sp>
    </p:spTree>
    <p:extLst>
      <p:ext uri="{BB962C8B-B14F-4D97-AF65-F5344CB8AC3E}">
        <p14:creationId xmlns:p14="http://schemas.microsoft.com/office/powerpoint/2010/main" val="1930893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Perceptual positioning map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Lee, Kim and Won, (2018) perceptual positioning map is a visual representation of how the customers perceive different brands in a particular market. Moxy hotels ensures that it perceives its consumers through use of price and style. The hotel is perceived as a low-price and stylised hotel brand that helps to increase its brand awareness in the market. This has helped the hotel brand to have a brand identity as a budget-friendly offering modern and trendy atmosphere that attracts more customers. Bowman’s strategy clock is important since it helps to analyse the competitive position of the company basing on price and perceived value (</a:t>
            </a:r>
            <a:r>
              <a:rPr lang="en-GB" sz="1200" kern="1200" dirty="0" err="1">
                <a:solidFill>
                  <a:schemeClr val="tx1"/>
                </a:solidFill>
                <a:effectLst/>
                <a:latin typeface="+mn-lt"/>
                <a:ea typeface="+mn-ea"/>
                <a:cs typeface="+mn-cs"/>
              </a:rPr>
              <a:t>Radut</a:t>
            </a:r>
            <a:r>
              <a:rPr lang="en-GB" sz="1200" kern="1200" dirty="0">
                <a:solidFill>
                  <a:schemeClr val="tx1"/>
                </a:solidFill>
                <a:effectLst/>
                <a:latin typeface="+mn-lt"/>
                <a:ea typeface="+mn-ea"/>
                <a:cs typeface="+mn-cs"/>
              </a:rPr>
              <a:t>, 2015). Moxy hotel uses hybrid or differentiation strategy to increase the number of customer’s perception towards the hotel brand.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5</a:t>
            </a:fld>
            <a:endParaRPr lang="en-KE"/>
          </a:p>
        </p:txBody>
      </p:sp>
    </p:spTree>
    <p:extLst>
      <p:ext uri="{BB962C8B-B14F-4D97-AF65-F5344CB8AC3E}">
        <p14:creationId xmlns:p14="http://schemas.microsoft.com/office/powerpoint/2010/main" val="1815931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B2B relationships refers to transactions that takes place between two businesses and involves large transactions and longer sales cycle (Wang et al, 2017)). Moxy hotel brand has developed different relationships with other organisations such as travel agencies, event planners and corporate clients and suppliers of the goods and services it offers to its customers. The negotiations of this B2B relationship involves rates, terms of services and aspects of customers among others. Moxy hotel brand has also developed an engaging relationship in co-branding and partnerships with airlines, car rentals companies to offer joint promotions to the customers (</a:t>
            </a:r>
            <a:r>
              <a:rPr lang="en-GB" sz="1200" kern="1200" dirty="0" err="1">
                <a:solidFill>
                  <a:schemeClr val="tx1"/>
                </a:solidFill>
                <a:effectLst/>
                <a:latin typeface="+mn-lt"/>
                <a:ea typeface="+mn-ea"/>
                <a:cs typeface="+mn-cs"/>
              </a:rPr>
              <a:t>Sheth</a:t>
            </a:r>
            <a:r>
              <a:rPr lang="en-GB" sz="1200" kern="1200" dirty="0">
                <a:solidFill>
                  <a:schemeClr val="tx1"/>
                </a:solidFill>
                <a:effectLst/>
                <a:latin typeface="+mn-lt"/>
                <a:ea typeface="+mn-ea"/>
                <a:cs typeface="+mn-cs"/>
              </a:rPr>
              <a:t> and Sinha, 2015).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6</a:t>
            </a:fld>
            <a:endParaRPr lang="en-KE"/>
          </a:p>
        </p:txBody>
      </p:sp>
    </p:spTree>
    <p:extLst>
      <p:ext uri="{BB962C8B-B14F-4D97-AF65-F5344CB8AC3E}">
        <p14:creationId xmlns:p14="http://schemas.microsoft.com/office/powerpoint/2010/main" val="3483112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framework that is used to analyse the external environment by evaluating six factors including political, economic., social, technological, legal and environmental factors (</a:t>
            </a:r>
            <a:r>
              <a:rPr lang="en-GB" sz="1200" kern="1200" dirty="0" err="1">
                <a:solidFill>
                  <a:schemeClr val="tx1"/>
                </a:solidFill>
                <a:effectLst/>
                <a:latin typeface="+mn-lt"/>
                <a:ea typeface="+mn-ea"/>
                <a:cs typeface="+mn-cs"/>
              </a:rPr>
              <a:t>Achinas</a:t>
            </a:r>
            <a:r>
              <a:rPr lang="en-GB" sz="1200" kern="1200" dirty="0">
                <a:solidFill>
                  <a:schemeClr val="tx1"/>
                </a:solidFill>
                <a:effectLst/>
                <a:latin typeface="+mn-lt"/>
                <a:ea typeface="+mn-ea"/>
                <a:cs typeface="+mn-cs"/>
              </a:rPr>
              <a:t> et al, 2019).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Politically, government regulations and policies related to travel and tourism affects Moxy Hotel’s operations such as visa requirement, taxes and safety standards. Political stability has increased travel demand and tourism that increasing opportunities for Moxy hotel to expand (</a:t>
            </a:r>
            <a:r>
              <a:rPr lang="en-GB" sz="1200" kern="1200" dirty="0" err="1">
                <a:solidFill>
                  <a:schemeClr val="tx1"/>
                </a:solidFill>
                <a:effectLst/>
                <a:latin typeface="+mn-lt"/>
                <a:ea typeface="+mn-ea"/>
                <a:cs typeface="+mn-cs"/>
              </a:rPr>
              <a:t>Cismaru</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Lunius</a:t>
            </a:r>
            <a:r>
              <a:rPr lang="en-GB" sz="1200" kern="1200" dirty="0">
                <a:solidFill>
                  <a:schemeClr val="tx1"/>
                </a:solidFill>
                <a:effectLst/>
                <a:latin typeface="+mn-lt"/>
                <a:ea typeface="+mn-ea"/>
                <a:cs typeface="+mn-cs"/>
              </a:rPr>
              <a:t>, 2019).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Economically, conditions such as GDP growth, inflation and unemployment as affected consumer spending on travel and leisure activities thus impacting the hotel brand’s revenue.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Socially, changes in consumer preferences and behaviour such as shift to eco friendly and sustainable practices has impacted the hotel brand’s image in the market thus increasing its operations.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Technologically, advanced technology has impacted the hotel brand’s operation as it has engaged into digital marketing thus increasing brand image and awareness. Customers are able to book online the rooms thus increasing the hotel’s productivity and performance.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Legally, legal and regulatory requirements related to employment Acts, data privacy and health and safety have impacted Moxy’s operations and costs. The hotel ensures employees are safeguarded and have a sustainable environment to work.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Environmentally, the government has enacted different sustainable practices like climate change and natural disasters conservations which has made the company to engage to different practices to conserve the environment including recycling and reusing the waste materials.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7</a:t>
            </a:fld>
            <a:endParaRPr lang="en-KE"/>
          </a:p>
        </p:txBody>
      </p:sp>
    </p:spTree>
    <p:extLst>
      <p:ext uri="{BB962C8B-B14F-4D97-AF65-F5344CB8AC3E}">
        <p14:creationId xmlns:p14="http://schemas.microsoft.com/office/powerpoint/2010/main" val="346570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reduce the hotel’s carbon footprint through implementing sustainable practices with an 8% reduction while efficiently implementing energy-sufficient lighting, organic food for the hotel and promoting sustainable practices to guests with 1 year.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increase number of eco-conscious guests by increasing 10% in bookings from guests and promoting hotel brand’s sustainable practices through various channels and align the hotel’s values and commitment by the end of 2 years.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8</a:t>
            </a:fld>
            <a:endParaRPr lang="en-KE"/>
          </a:p>
        </p:txBody>
      </p:sp>
    </p:spTree>
    <p:extLst>
      <p:ext uri="{BB962C8B-B14F-4D97-AF65-F5344CB8AC3E}">
        <p14:creationId xmlns:p14="http://schemas.microsoft.com/office/powerpoint/2010/main" val="2729055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Moxy Hotel’s value proposition is to ensure that it provides affordable and stylish accommodations to its consumers which caters to a new generation of travellers (Weinstein, 2022). The hotel differentiates itself from others through the designing and style as it has implemented modern designs that attracts consumers. Its prices are affordable and high quality. The hotel has a range of initiatives including co-working spaces, mobile checks and lounges which increases needs of modern travellers (Lee, 2020). The value proposition for the company which entails sustainable travel through offering eco-friendly amenities and services will be communicated through social media platforms. The hotel brand has established Instagram, Facebook, twitter and YouTube channel that will be used to communicate this value proposition. This value proposition will be linked to its target customer as the sustainable travel is geared towards eco-friendly amenities and services to consumers who are looking for high quality experiences (Andi, 2021). The value proposition will enhance it appeals to customer segment and targets to build a brand awareness and preference among the consumers.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9</a:t>
            </a:fld>
            <a:endParaRPr lang="en-KE"/>
          </a:p>
        </p:txBody>
      </p:sp>
    </p:spTree>
    <p:extLst>
      <p:ext uri="{BB962C8B-B14F-4D97-AF65-F5344CB8AC3E}">
        <p14:creationId xmlns:p14="http://schemas.microsoft.com/office/powerpoint/2010/main" val="1336681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Marketing mix refers to a tactical tool and strategies that an organisation uses to promote its products and services to its target customers (Thabit and </a:t>
            </a:r>
            <a:r>
              <a:rPr lang="en-GB" sz="1200" kern="1200" dirty="0" err="1">
                <a:solidFill>
                  <a:schemeClr val="tx1"/>
                </a:solidFill>
                <a:effectLst/>
                <a:latin typeface="+mn-lt"/>
                <a:ea typeface="+mn-ea"/>
                <a:cs typeface="+mn-cs"/>
              </a:rPr>
              <a:t>Raewf</a:t>
            </a:r>
            <a:r>
              <a:rPr lang="en-GB" sz="1200" kern="1200" dirty="0">
                <a:solidFill>
                  <a:schemeClr val="tx1"/>
                </a:solidFill>
                <a:effectLst/>
                <a:latin typeface="+mn-lt"/>
                <a:ea typeface="+mn-ea"/>
                <a:cs typeface="+mn-cs"/>
              </a:rPr>
              <a:t>, 2018).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Product- Moxy hotel offers stylish and contemporary accommodation to the millennial travellers and guests. The hotel offers a variety of amenities including 24/7 gym, grab and go food options, lounger and bar serving crafted beers and cocktails. The hotel aims at offering more sustainable practices products to increase its marketing opportunity.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Place- Moxy hotel is located in urban centres and sub-urban centres close to transportation hubs, tourist attractions and nightlife. Customers will be able to locate this area as the hotel will have partnerships with the travel agents and local businesses. Channels that will be used to create location awareness will include social media platforms, digital billboards, emails and Television advertisement.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Price- Moxy hotel targets budget-conscious travellers who value affordability and high-quality experience. The hotel will use dynamic pricing strategy. This means that the sustainable practices will be aimed at fluctuating rates depending on supply and demand of the consumers. From the market research, the hotel will maximise revenue during the periods of high demand and offer lower rates during periods of low demand to attract more customers. A variety of prices will be offered depending on the sustainable practice that the customers will be requiring.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Promotion- Moxy hotel will use different promotional tactics to reach the target audience. The hotel will be advertised through social media platforms, influencer partnerships and email; marketing campaigns which will help to increase the brand awareness to the customers. The hotel will implement experiential marketing strategy such as pop-up events so as to engage with potential guests to book the amenities. The hotel will apply different communication mix like content marketing which will entail creating informative content on sustainable practices to attract and retain audience. Events and promotions will entail hosting events and promoting the amenities to target audience such as happy hours, DJ nights and fashion shows.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10</a:t>
            </a:fld>
            <a:endParaRPr lang="en-KE"/>
          </a:p>
        </p:txBody>
      </p:sp>
    </p:spTree>
    <p:extLst>
      <p:ext uri="{BB962C8B-B14F-4D97-AF65-F5344CB8AC3E}">
        <p14:creationId xmlns:p14="http://schemas.microsoft.com/office/powerpoint/2010/main" val="3863549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marketing schedule for the marketing plan was informed by factors like target audience, budget, goals and previous campaign performance.</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11</a:t>
            </a:fld>
            <a:endParaRPr lang="en-KE"/>
          </a:p>
        </p:txBody>
      </p:sp>
    </p:spTree>
    <p:extLst>
      <p:ext uri="{BB962C8B-B14F-4D97-AF65-F5344CB8AC3E}">
        <p14:creationId xmlns:p14="http://schemas.microsoft.com/office/powerpoint/2010/main" val="2524600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measure the success of the hotel brand, it will be important to establish clear and measurable goals at the outset of campaign. To measure success, the marketing campaign will evaluate the number of new customers who have booked to stay at Moxy hotel during the campaign period. This will be tracked using booking data and web analytics. Positive attitudes towards brands will be measured using surveys or social media sentiment analysis towards hotel brand before and after campaign. This will be used by the hotel to measure whether the customers’ perception was influenced by the brand and created a positive image of the hotel. Increased profits will be measured through tracking revenue and profit margins during and after campaign period. The hotel will assess profit margins through checking whether the campaign resulted in increased bookings, higher room rates or more revenue per customer.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12</a:t>
            </a:fld>
            <a:endParaRPr lang="en-KE"/>
          </a:p>
        </p:txBody>
      </p:sp>
    </p:spTree>
    <p:extLst>
      <p:ext uri="{BB962C8B-B14F-4D97-AF65-F5344CB8AC3E}">
        <p14:creationId xmlns:p14="http://schemas.microsoft.com/office/powerpoint/2010/main" val="2570937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the marketing plan for Moxy hotel brand has been planned with an aim of ensuring that it gives plans on how to attract the customers and retain target audience effectively. The plan has incorporated a range of marketing channels and an analysis on both the micro and macro environment. The marketing plan has also provided a Gantt chart to show the scheduled marketing plan for the campaign. The marketing plan has also evaluated the measurement of success that will be carried out in order to identify increased profits, customer retention and brand perception.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KE"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KE" sz="1200" kern="1200" dirty="0">
              <a:solidFill>
                <a:schemeClr val="tx1"/>
              </a:solidFill>
              <a:effectLst/>
              <a:latin typeface="+mn-lt"/>
              <a:ea typeface="+mn-ea"/>
              <a:cs typeface="+mn-cs"/>
            </a:endParaRPr>
          </a:p>
          <a:p>
            <a:endParaRPr lang="en-KE" dirty="0"/>
          </a:p>
        </p:txBody>
      </p:sp>
      <p:sp>
        <p:nvSpPr>
          <p:cNvPr id="4" name="Slide Number Placeholder 3"/>
          <p:cNvSpPr>
            <a:spLocks noGrp="1"/>
          </p:cNvSpPr>
          <p:nvPr>
            <p:ph type="sldNum" sz="quarter" idx="5"/>
          </p:nvPr>
        </p:nvSpPr>
        <p:spPr/>
        <p:txBody>
          <a:bodyPr/>
          <a:lstStyle/>
          <a:p>
            <a:fld id="{0B6EBD27-9190-4B3E-8C1F-4B74CFB23D2F}" type="slidenum">
              <a:rPr lang="en-KE" smtClean="0"/>
              <a:t>13</a:t>
            </a:fld>
            <a:endParaRPr lang="en-KE"/>
          </a:p>
        </p:txBody>
      </p:sp>
    </p:spTree>
    <p:extLst>
      <p:ext uri="{BB962C8B-B14F-4D97-AF65-F5344CB8AC3E}">
        <p14:creationId xmlns:p14="http://schemas.microsoft.com/office/powerpoint/2010/main" val="14236893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911CAD-201F-414F-8030-2FD624B0DC2E}" type="datetimeFigureOut">
              <a:rPr lang="en-KE" smtClean="0"/>
              <a:t>03/09/2023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a:xfrm>
            <a:off x="9255346" y="2750337"/>
            <a:ext cx="1171888" cy="1356442"/>
          </a:xfrm>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4053731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911CAD-201F-414F-8030-2FD624B0DC2E}" type="datetimeFigureOut">
              <a:rPr lang="en-KE" smtClean="0"/>
              <a:t>03/09/2023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218816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911CAD-201F-414F-8030-2FD624B0DC2E}" type="datetimeFigureOut">
              <a:rPr lang="en-KE" smtClean="0"/>
              <a:t>03/09/2023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a:xfrm>
            <a:off x="10729455" y="2869895"/>
            <a:ext cx="1154151" cy="1090789"/>
          </a:xfrm>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640530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911CAD-201F-414F-8030-2FD624B0DC2E}" type="datetimeFigureOut">
              <a:rPr lang="en-KE" smtClean="0"/>
              <a:t>03/09/2023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1305449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911CAD-201F-414F-8030-2FD624B0DC2E}" type="datetimeFigureOut">
              <a:rPr lang="en-KE" smtClean="0"/>
              <a:t>03/09/2023</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3858965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911CAD-201F-414F-8030-2FD624B0DC2E}" type="datetimeFigureOut">
              <a:rPr lang="en-KE" smtClean="0"/>
              <a:t>03/09/2023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1620202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E911CAD-201F-414F-8030-2FD624B0DC2E}" type="datetimeFigureOut">
              <a:rPr lang="en-KE" smtClean="0"/>
              <a:t>03/09/2023</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3075809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911CAD-201F-414F-8030-2FD624B0DC2E}" type="datetimeFigureOut">
              <a:rPr lang="en-KE" smtClean="0"/>
              <a:t>03/09/2023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869292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911CAD-201F-414F-8030-2FD624B0DC2E}" type="datetimeFigureOut">
              <a:rPr lang="en-KE" smtClean="0"/>
              <a:t>03/09/2023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1107077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911CAD-201F-414F-8030-2FD624B0DC2E}" type="datetimeFigureOut">
              <a:rPr lang="en-KE" smtClean="0"/>
              <a:t>03/09/2023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a:xfrm>
            <a:off x="10729455" y="4711309"/>
            <a:ext cx="1154151" cy="1090789"/>
          </a:xfrm>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987834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911CAD-201F-414F-8030-2FD624B0DC2E}" type="datetimeFigureOut">
              <a:rPr lang="en-KE" smtClean="0"/>
              <a:t>03/09/2023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a:xfrm>
            <a:off x="10729455" y="4711615"/>
            <a:ext cx="1154151" cy="1090789"/>
          </a:xfrm>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41547934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911CAD-201F-414F-8030-2FD624B0DC2E}" type="datetimeFigureOut">
              <a:rPr lang="en-KE" smtClean="0"/>
              <a:t>03/09/2023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a:xfrm>
            <a:off x="10729455" y="4709925"/>
            <a:ext cx="1154151" cy="1090789"/>
          </a:xfrm>
        </p:spPr>
        <p:txBody>
          <a:bodyPr/>
          <a:lstStyle/>
          <a:p>
            <a:fld id="{19E366FA-B216-43BC-8069-FCDDB3460F7C}" type="slidenum">
              <a:rPr lang="en-KE" smtClean="0"/>
              <a:t>‹#›</a:t>
            </a:fld>
            <a:endParaRPr lang="en-KE"/>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163021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911CAD-201F-414F-8030-2FD624B0DC2E}" type="datetimeFigureOut">
              <a:rPr lang="en-KE" smtClean="0"/>
              <a:t>03/09/2023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a:xfrm>
            <a:off x="10729455" y="4709925"/>
            <a:ext cx="1154151" cy="1090789"/>
          </a:xfrm>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3944739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911CAD-201F-414F-8030-2FD624B0DC2E}" type="datetimeFigureOut">
              <a:rPr lang="en-KE" smtClean="0"/>
              <a:t>03/09/2023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1248714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911CAD-201F-414F-8030-2FD624B0DC2E}" type="datetimeFigureOut">
              <a:rPr lang="en-KE" smtClean="0"/>
              <a:t>03/09/2023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1209527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911CAD-201F-414F-8030-2FD624B0DC2E}" type="datetimeFigureOut">
              <a:rPr lang="en-KE" smtClean="0"/>
              <a:t>03/09/2023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19E366FA-B216-43BC-8069-FCDDB3460F7C}" type="slidenum">
              <a:rPr lang="en-KE" smtClean="0"/>
              <a:t>‹#›</a:t>
            </a:fld>
            <a:endParaRPr lang="en-KE"/>
          </a:p>
        </p:txBody>
      </p:sp>
    </p:spTree>
    <p:extLst>
      <p:ext uri="{BB962C8B-B14F-4D97-AF65-F5344CB8AC3E}">
        <p14:creationId xmlns:p14="http://schemas.microsoft.com/office/powerpoint/2010/main" val="2761820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E911CAD-201F-414F-8030-2FD624B0DC2E}" type="datetimeFigureOut">
              <a:rPr lang="en-KE" smtClean="0"/>
              <a:t>03/09/2023</a:t>
            </a:fld>
            <a:endParaRPr lang="en-KE"/>
          </a:p>
        </p:txBody>
      </p:sp>
      <p:sp>
        <p:nvSpPr>
          <p:cNvPr id="5" name="Footer Placeholder 4"/>
          <p:cNvSpPr>
            <a:spLocks noGrp="1"/>
          </p:cNvSpPr>
          <p:nvPr>
            <p:ph type="ftr" sz="quarter" idx="11"/>
          </p:nvPr>
        </p:nvSpPr>
        <p:spPr>
          <a:xfrm>
            <a:off x="680321" y="5936188"/>
            <a:ext cx="6126805" cy="365125"/>
          </a:xfrm>
        </p:spPr>
        <p:txBody>
          <a:bodyPr/>
          <a:lstStyle/>
          <a:p>
            <a:endParaRPr lang="en-KE"/>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19E366FA-B216-43BC-8069-FCDDB3460F7C}" type="slidenum">
              <a:rPr lang="en-KE" smtClean="0"/>
              <a:t>‹#›</a:t>
            </a:fld>
            <a:endParaRPr lang="en-KE"/>
          </a:p>
        </p:txBody>
      </p:sp>
    </p:spTree>
    <p:extLst>
      <p:ext uri="{BB962C8B-B14F-4D97-AF65-F5344CB8AC3E}">
        <p14:creationId xmlns:p14="http://schemas.microsoft.com/office/powerpoint/2010/main" val="3142567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E911CAD-201F-414F-8030-2FD624B0DC2E}" type="datetimeFigureOut">
              <a:rPr lang="en-KE" smtClean="0"/>
              <a:t>03/09/2023</a:t>
            </a:fld>
            <a:endParaRPr lang="en-KE"/>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19E366FA-B216-43BC-8069-FCDDB3460F7C}" type="slidenum">
              <a:rPr lang="en-KE" smtClean="0"/>
              <a:t>‹#›</a:t>
            </a:fld>
            <a:endParaRPr lang="en-KE"/>
          </a:p>
        </p:txBody>
      </p:sp>
    </p:spTree>
    <p:extLst>
      <p:ext uri="{BB962C8B-B14F-4D97-AF65-F5344CB8AC3E}">
        <p14:creationId xmlns:p14="http://schemas.microsoft.com/office/powerpoint/2010/main" val="41718471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E99D7-8759-4134-B3C8-35B84258142C}"/>
              </a:ext>
            </a:extLst>
          </p:cNvPr>
          <p:cNvSpPr>
            <a:spLocks noGrp="1"/>
          </p:cNvSpPr>
          <p:nvPr>
            <p:ph type="ctrTitle"/>
          </p:nvPr>
        </p:nvSpPr>
        <p:spPr/>
        <p:txBody>
          <a:bodyPr/>
          <a:lstStyle/>
          <a:p>
            <a:pPr algn="ctr"/>
            <a:r>
              <a:rPr lang="en-GB" b="1" dirty="0">
                <a:latin typeface="Times New Roman" panose="02020603050405020304" pitchFamily="18" charset="0"/>
                <a:cs typeface="Times New Roman" panose="02020603050405020304" pitchFamily="18" charset="0"/>
              </a:rPr>
              <a:t>BMIH4005</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Marketing Essentials</a:t>
            </a:r>
            <a:endParaRPr lang="en-KE"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2B6242C6-F44F-4BEA-AF7B-1DCD39089D2A}"/>
              </a:ext>
            </a:extLst>
          </p:cNvPr>
          <p:cNvSpPr>
            <a:spLocks noGrp="1"/>
          </p:cNvSpPr>
          <p:nvPr>
            <p:ph type="subTitle" idx="1"/>
          </p:nvPr>
        </p:nvSpPr>
        <p:spPr>
          <a:xfrm>
            <a:off x="0" y="4394039"/>
            <a:ext cx="12017828" cy="2463961"/>
          </a:xfrm>
        </p:spPr>
        <p:txBody>
          <a:bodyPr>
            <a:noAutofit/>
          </a:bodyPr>
          <a:lstStyle/>
          <a:p>
            <a:pPr algn="ctr"/>
            <a:r>
              <a:rPr lang="en-GB" sz="2400" dirty="0">
                <a:latin typeface="Times New Roman" panose="02020603050405020304" pitchFamily="18" charset="0"/>
                <a:cs typeface="Times New Roman" panose="02020603050405020304" pitchFamily="18" charset="0"/>
              </a:rPr>
              <a:t>Module leaders: Chris Wilkin, Ruth Taylor-Davies, Gayathri </a:t>
            </a:r>
            <a:r>
              <a:rPr lang="en-GB" sz="2400" dirty="0" err="1">
                <a:latin typeface="Times New Roman" panose="02020603050405020304" pitchFamily="18" charset="0"/>
                <a:cs typeface="Times New Roman" panose="02020603050405020304" pitchFamily="18" charset="0"/>
              </a:rPr>
              <a:t>Mudiyanselage</a:t>
            </a:r>
            <a:r>
              <a:rPr lang="en-GB" sz="2400" dirty="0">
                <a:latin typeface="Times New Roman" panose="02020603050405020304" pitchFamily="18" charset="0"/>
                <a:cs typeface="Times New Roman" panose="02020603050405020304" pitchFamily="18" charset="0"/>
              </a:rPr>
              <a:t>, Luciana </a:t>
            </a:r>
            <a:r>
              <a:rPr lang="en-GB" sz="2400" dirty="0" err="1">
                <a:latin typeface="Times New Roman" panose="02020603050405020304" pitchFamily="18" charset="0"/>
                <a:cs typeface="Times New Roman" panose="02020603050405020304" pitchFamily="18" charset="0"/>
              </a:rPr>
              <a:t>Suardi</a:t>
            </a:r>
            <a:endParaRPr lang="en-GB" sz="2400" dirty="0">
              <a:latin typeface="Times New Roman" panose="02020603050405020304" pitchFamily="18" charset="0"/>
              <a:cs typeface="Times New Roman" panose="02020603050405020304" pitchFamily="18" charset="0"/>
            </a:endParaRPr>
          </a:p>
          <a:p>
            <a:pPr algn="ctr"/>
            <a:r>
              <a:rPr lang="en-GB" sz="2400" dirty="0">
                <a:latin typeface="Times New Roman" panose="02020603050405020304" pitchFamily="18" charset="0"/>
                <a:cs typeface="Times New Roman" panose="02020603050405020304" pitchFamily="18" charset="0"/>
              </a:rPr>
              <a:t>Submitted by </a:t>
            </a:r>
          </a:p>
          <a:p>
            <a:pPr algn="ctr"/>
            <a:r>
              <a:rPr lang="en-GB" sz="2400" dirty="0">
                <a:latin typeface="Times New Roman" panose="02020603050405020304" pitchFamily="18" charset="0"/>
                <a:cs typeface="Times New Roman" panose="02020603050405020304" pitchFamily="18" charset="0"/>
              </a:rPr>
              <a:t>Gyulyay Sali</a:t>
            </a:r>
          </a:p>
          <a:p>
            <a:pPr algn="ctr"/>
            <a:r>
              <a:rPr lang="en-GB" sz="2400" dirty="0">
                <a:latin typeface="Times New Roman" panose="02020603050405020304" pitchFamily="18" charset="0"/>
                <a:cs typeface="Times New Roman" panose="02020603050405020304" pitchFamily="18" charset="0"/>
              </a:rPr>
              <a:t>(2220288)</a:t>
            </a:r>
          </a:p>
          <a:p>
            <a:pPr algn="ctr"/>
            <a:r>
              <a:rPr lang="en-GB" sz="2400" dirty="0">
                <a:latin typeface="Times New Roman" panose="02020603050405020304" pitchFamily="18" charset="0"/>
                <a:cs typeface="Times New Roman" panose="02020603050405020304" pitchFamily="18" charset="0"/>
              </a:rPr>
              <a:t>06/03/2023</a:t>
            </a:r>
            <a:endParaRPr lang="en-KE"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8599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6756-5E7D-4A00-80B8-D1A756C13D4E}"/>
              </a:ext>
            </a:extLst>
          </p:cNvPr>
          <p:cNvSpPr>
            <a:spLocks noGrp="1"/>
          </p:cNvSpPr>
          <p:nvPr>
            <p:ph type="title"/>
          </p:nvPr>
        </p:nvSpPr>
        <p:spPr/>
        <p:txBody>
          <a:bodyPr>
            <a:normAutofit/>
          </a:bodyPr>
          <a:lstStyle/>
          <a:p>
            <a:pPr algn="ctr"/>
            <a:r>
              <a:rPr lang="en-GB" sz="5400" b="1" dirty="0">
                <a:solidFill>
                  <a:srgbClr val="FFFF00"/>
                </a:solidFill>
                <a:latin typeface="Times New Roman" panose="02020603050405020304" pitchFamily="18" charset="0"/>
                <a:cs typeface="Times New Roman" panose="02020603050405020304" pitchFamily="18" charset="0"/>
              </a:rPr>
              <a:t>Introduction</a:t>
            </a:r>
            <a:r>
              <a:rPr lang="en-GB" sz="5400" dirty="0">
                <a:solidFill>
                  <a:srgbClr val="FFFF00"/>
                </a:solidFill>
                <a:latin typeface="Times New Roman" panose="02020603050405020304" pitchFamily="18" charset="0"/>
                <a:cs typeface="Times New Roman" panose="02020603050405020304" pitchFamily="18" charset="0"/>
              </a:rPr>
              <a:t> </a:t>
            </a:r>
            <a:endParaRPr lang="en-KE" sz="5400"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B4B0DF-E365-4FA6-9943-90BFF66672DB}"/>
              </a:ext>
            </a:extLst>
          </p:cNvPr>
          <p:cNvSpPr>
            <a:spLocks noGrp="1"/>
          </p:cNvSpPr>
          <p:nvPr>
            <p:ph idx="1"/>
          </p:nvPr>
        </p:nvSpPr>
        <p:spPr>
          <a:xfrm>
            <a:off x="5487251" y="2252467"/>
            <a:ext cx="6395728" cy="4289010"/>
          </a:xfrm>
        </p:spPr>
        <p:txBody>
          <a:bodyPr>
            <a:normAutofit/>
          </a:bodyPr>
          <a:lstStyle/>
          <a:p>
            <a:r>
              <a:rPr lang="en-GB" sz="2800" dirty="0">
                <a:latin typeface="Times New Roman" panose="02020603050405020304" pitchFamily="18" charset="0"/>
                <a:cs typeface="Times New Roman" panose="02020603050405020304" pitchFamily="18" charset="0"/>
              </a:rPr>
              <a:t>Marketing plan is a strategic roadmap that provides an analysis of the market, target audience, competition and a clear set of actions, goals and objectives that an organisation focuses on to achieve </a:t>
            </a:r>
          </a:p>
          <a:p>
            <a:r>
              <a:rPr lang="en-GB" sz="2800" dirty="0">
                <a:latin typeface="Times New Roman" panose="02020603050405020304" pitchFamily="18" charset="0"/>
                <a:cs typeface="Times New Roman" panose="02020603050405020304" pitchFamily="18" charset="0"/>
              </a:rPr>
              <a:t>This marketing plan aims at evaluating a marketing opportunity for Moxy hotel to focus on sustainable travel through promoting sustainability and offering eco-friendly amenities and services. </a:t>
            </a:r>
            <a:endParaRPr lang="en-KE" sz="2800" dirty="0">
              <a:latin typeface="Times New Roman" panose="02020603050405020304" pitchFamily="18" charset="0"/>
              <a:cs typeface="Times New Roman" panose="02020603050405020304" pitchFamily="18" charset="0"/>
            </a:endParaRPr>
          </a:p>
          <a:p>
            <a:endParaRPr lang="en-KE"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C1F270D-46BE-49DC-855A-E60607C5BB45}"/>
              </a:ext>
            </a:extLst>
          </p:cNvPr>
          <p:cNvPicPr>
            <a:picLocks noChangeAspect="1"/>
          </p:cNvPicPr>
          <p:nvPr/>
        </p:nvPicPr>
        <p:blipFill>
          <a:blip r:embed="rId3"/>
          <a:stretch>
            <a:fillRect/>
          </a:stretch>
        </p:blipFill>
        <p:spPr>
          <a:xfrm>
            <a:off x="0" y="2025746"/>
            <a:ext cx="4529797" cy="2194561"/>
          </a:xfrm>
          <a:prstGeom prst="rect">
            <a:avLst/>
          </a:prstGeom>
        </p:spPr>
      </p:pic>
      <p:pic>
        <p:nvPicPr>
          <p:cNvPr id="5" name="Picture 4">
            <a:extLst>
              <a:ext uri="{FF2B5EF4-FFF2-40B4-BE49-F238E27FC236}">
                <a16:creationId xmlns:a16="http://schemas.microsoft.com/office/drawing/2014/main" id="{3999CAA4-BE37-4CAF-9982-FB03ED6FDA0C}"/>
              </a:ext>
            </a:extLst>
          </p:cNvPr>
          <p:cNvPicPr>
            <a:picLocks noChangeAspect="1"/>
          </p:cNvPicPr>
          <p:nvPr/>
        </p:nvPicPr>
        <p:blipFill>
          <a:blip r:embed="rId4"/>
          <a:stretch>
            <a:fillRect/>
          </a:stretch>
        </p:blipFill>
        <p:spPr>
          <a:xfrm>
            <a:off x="185189" y="4220306"/>
            <a:ext cx="5302062" cy="2637693"/>
          </a:xfrm>
          <a:prstGeom prst="rect">
            <a:avLst/>
          </a:prstGeom>
        </p:spPr>
      </p:pic>
    </p:spTree>
    <p:extLst>
      <p:ext uri="{BB962C8B-B14F-4D97-AF65-F5344CB8AC3E}">
        <p14:creationId xmlns:p14="http://schemas.microsoft.com/office/powerpoint/2010/main" val="3060027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D67F0-859D-4ADF-AE6F-2B6134668CFB}"/>
              </a:ext>
            </a:extLst>
          </p:cNvPr>
          <p:cNvSpPr>
            <a:spLocks noGrp="1"/>
          </p:cNvSpPr>
          <p:nvPr>
            <p:ph type="title"/>
          </p:nvPr>
        </p:nvSpPr>
        <p:spPr/>
        <p:txBody>
          <a:bodyPr>
            <a:normAutofit/>
          </a:bodyPr>
          <a:lstStyle/>
          <a:p>
            <a:r>
              <a:rPr lang="en-GB" sz="5400" b="1" dirty="0">
                <a:solidFill>
                  <a:srgbClr val="FFFF00"/>
                </a:solidFill>
                <a:latin typeface="Times New Roman" panose="02020603050405020304" pitchFamily="18" charset="0"/>
                <a:cs typeface="Times New Roman" panose="02020603050405020304" pitchFamily="18" charset="0"/>
              </a:rPr>
              <a:t>Situation Analysis </a:t>
            </a:r>
            <a:endParaRPr lang="en-KE" sz="5400" b="1" dirty="0">
              <a:solidFill>
                <a:srgbClr val="FFFF00"/>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4EFD86C6-F667-4AFA-B834-68AE3485B4C2}"/>
              </a:ext>
            </a:extLst>
          </p:cNvPr>
          <p:cNvGraphicFramePr>
            <a:graphicFrameLocks noGrp="1"/>
          </p:cNvGraphicFramePr>
          <p:nvPr>
            <p:ph idx="1"/>
            <p:extLst>
              <p:ext uri="{D42A27DB-BD31-4B8C-83A1-F6EECF244321}">
                <p14:modId xmlns:p14="http://schemas.microsoft.com/office/powerpoint/2010/main" val="1576107892"/>
              </p:ext>
            </p:extLst>
          </p:nvPr>
        </p:nvGraphicFramePr>
        <p:xfrm>
          <a:off x="2293033" y="2868959"/>
          <a:ext cx="8356210" cy="3621913"/>
        </p:xfrm>
        <a:graphic>
          <a:graphicData uri="http://schemas.openxmlformats.org/drawingml/2006/table">
            <a:tbl>
              <a:tblPr firstRow="1" firstCol="1" bandRow="1">
                <a:tableStyleId>{5C22544A-7EE6-4342-B048-85BDC9FD1C3A}</a:tableStyleId>
              </a:tblPr>
              <a:tblGrid>
                <a:gridCol w="4178105">
                  <a:extLst>
                    <a:ext uri="{9D8B030D-6E8A-4147-A177-3AD203B41FA5}">
                      <a16:colId xmlns:a16="http://schemas.microsoft.com/office/drawing/2014/main" val="367091014"/>
                    </a:ext>
                  </a:extLst>
                </a:gridCol>
                <a:gridCol w="4178105">
                  <a:extLst>
                    <a:ext uri="{9D8B030D-6E8A-4147-A177-3AD203B41FA5}">
                      <a16:colId xmlns:a16="http://schemas.microsoft.com/office/drawing/2014/main" val="2823326878"/>
                    </a:ext>
                  </a:extLst>
                </a:gridCol>
              </a:tblGrid>
              <a:tr h="1960964">
                <a:tc>
                  <a:txBody>
                    <a:bodyPr/>
                    <a:lstStyle/>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Strengths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Unique brand positioning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Strategic locations increasing accessibility of the hotels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Well-established hospitality company that runs and maintain the hotel brand (De Korte, Bosman and </a:t>
                      </a:r>
                      <a:r>
                        <a:rPr lang="en-GB" sz="1400" dirty="0" err="1">
                          <a:effectLst/>
                          <a:latin typeface="Times New Roman" panose="02020603050405020304" pitchFamily="18" charset="0"/>
                          <a:cs typeface="Times New Roman" panose="02020603050405020304" pitchFamily="18" charset="0"/>
                        </a:rPr>
                        <a:t>Blomme</a:t>
                      </a:r>
                      <a:r>
                        <a:rPr lang="en-GB" sz="1400" dirty="0">
                          <a:effectLst/>
                          <a:latin typeface="Times New Roman" panose="02020603050405020304" pitchFamily="18" charset="0"/>
                          <a:cs typeface="Times New Roman" panose="02020603050405020304" pitchFamily="18" charset="0"/>
                        </a:rPr>
                        <a:t>, 2019).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Strong online existence connecting with target audience and brand awareness </a:t>
                      </a:r>
                      <a:endParaRPr lang="en-KE"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Weaknesses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Limited room amenities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Limited food and beverage options to customers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Lack of brand awareness reducing the hotel chains globally </a:t>
                      </a:r>
                      <a:endParaRPr lang="en-KE"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3468351"/>
                  </a:ext>
                </a:extLst>
              </a:tr>
              <a:tr h="1522761">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Opportunities </a:t>
                      </a:r>
                      <a:endParaRPr lang="en-KE" sz="140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a:effectLst/>
                          <a:latin typeface="Times New Roman" panose="02020603050405020304" pitchFamily="18" charset="0"/>
                          <a:cs typeface="Times New Roman" panose="02020603050405020304" pitchFamily="18" charset="0"/>
                        </a:rPr>
                        <a:t>Opening more hotels in different locations increases the brand expansivity </a:t>
                      </a:r>
                      <a:endParaRPr lang="en-KE" sz="140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a:effectLst/>
                          <a:latin typeface="Times New Roman" panose="02020603050405020304" pitchFamily="18" charset="0"/>
                          <a:cs typeface="Times New Roman" panose="02020603050405020304" pitchFamily="18" charset="0"/>
                        </a:rPr>
                        <a:t>Partnering with local businesses will increase the ability of hotel to offer new unique experiences to guests </a:t>
                      </a:r>
                      <a:endParaRPr lang="en-KE" sz="140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a:effectLst/>
                          <a:latin typeface="Times New Roman" panose="02020603050405020304" pitchFamily="18" charset="0"/>
                          <a:cs typeface="Times New Roman" panose="02020603050405020304" pitchFamily="18" charset="0"/>
                        </a:rPr>
                        <a:t>Offering a variety of amenities and food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Threats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High rate of competition from Ace Hotel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Economic crisis can impact the operations of the hotel brand </a:t>
                      </a:r>
                      <a:endParaRPr lang="en-KE" sz="1400" dirty="0">
                        <a:effectLst/>
                        <a:latin typeface="Times New Roman" panose="02020603050405020304" pitchFamily="18" charset="0"/>
                        <a:cs typeface="Times New Roman" panose="02020603050405020304" pitchFamily="18" charset="0"/>
                      </a:endParaRPr>
                    </a:p>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Consumer preferences may reduce number of customers for the hotel brand </a:t>
                      </a:r>
                      <a:endParaRPr lang="en-KE"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086989"/>
                  </a:ext>
                </a:extLst>
              </a:tr>
            </a:tbl>
          </a:graphicData>
        </a:graphic>
      </p:graphicFrame>
      <p:sp>
        <p:nvSpPr>
          <p:cNvPr id="5" name="TextBox 4">
            <a:extLst>
              <a:ext uri="{FF2B5EF4-FFF2-40B4-BE49-F238E27FC236}">
                <a16:creationId xmlns:a16="http://schemas.microsoft.com/office/drawing/2014/main" id="{E5E69B48-F4FB-4216-97D0-E44F5D1B6E32}"/>
              </a:ext>
            </a:extLst>
          </p:cNvPr>
          <p:cNvSpPr txBox="1"/>
          <p:nvPr/>
        </p:nvSpPr>
        <p:spPr>
          <a:xfrm>
            <a:off x="140677" y="1961015"/>
            <a:ext cx="6330461" cy="830997"/>
          </a:xfrm>
          <a:prstGeom prst="rect">
            <a:avLst/>
          </a:prstGeom>
          <a:noFill/>
        </p:spPr>
        <p:txBody>
          <a:bodyPr wrap="square" rtlCol="0">
            <a:spAutoFit/>
          </a:bodyPr>
          <a:lstStyle/>
          <a:p>
            <a:r>
              <a:rPr lang="en-GB" sz="2400" dirty="0">
                <a:solidFill>
                  <a:srgbClr val="FFFF00"/>
                </a:solidFill>
                <a:latin typeface="Times New Roman" panose="02020603050405020304" pitchFamily="18" charset="0"/>
                <a:cs typeface="Times New Roman" panose="02020603050405020304" pitchFamily="18" charset="0"/>
              </a:rPr>
              <a:t>Company </a:t>
            </a:r>
          </a:p>
          <a:p>
            <a:r>
              <a:rPr lang="en-GB" sz="2400" dirty="0">
                <a:solidFill>
                  <a:srgbClr val="FFFF00"/>
                </a:solidFill>
                <a:latin typeface="Times New Roman" panose="02020603050405020304" pitchFamily="18" charset="0"/>
                <a:cs typeface="Times New Roman" panose="02020603050405020304" pitchFamily="18" charset="0"/>
              </a:rPr>
              <a:t>Micro analysis (SWOT)</a:t>
            </a:r>
            <a:endParaRPr lang="en-KE" sz="2400"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007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5632D-A09B-4EE9-8B63-D01FBC97ED8D}"/>
              </a:ext>
            </a:extLst>
          </p:cNvPr>
          <p:cNvSpPr>
            <a:spLocks noGrp="1"/>
          </p:cNvSpPr>
          <p:nvPr>
            <p:ph type="title"/>
          </p:nvPr>
        </p:nvSpPr>
        <p:spPr/>
        <p:txBody>
          <a:bodyPr>
            <a:noAutofit/>
          </a:bodyPr>
          <a:lstStyle/>
          <a:p>
            <a:r>
              <a:rPr lang="en-GB" sz="4800" b="1" dirty="0">
                <a:solidFill>
                  <a:srgbClr val="FFFF00"/>
                </a:solidFill>
                <a:latin typeface="Times New Roman" panose="02020603050405020304" pitchFamily="18" charset="0"/>
                <a:cs typeface="Times New Roman" panose="02020603050405020304" pitchFamily="18" charset="0"/>
              </a:rPr>
              <a:t>Customers </a:t>
            </a:r>
            <a:br>
              <a:rPr lang="en-KE" sz="4800" b="1" dirty="0">
                <a:solidFill>
                  <a:srgbClr val="FFFF00"/>
                </a:solidFill>
                <a:latin typeface="Times New Roman" panose="02020603050405020304" pitchFamily="18" charset="0"/>
                <a:cs typeface="Times New Roman" panose="02020603050405020304" pitchFamily="18" charset="0"/>
              </a:rPr>
            </a:br>
            <a:r>
              <a:rPr lang="en-GB" sz="4800" b="1" dirty="0">
                <a:solidFill>
                  <a:srgbClr val="FFFF00"/>
                </a:solidFill>
                <a:latin typeface="Times New Roman" panose="02020603050405020304" pitchFamily="18" charset="0"/>
                <a:cs typeface="Times New Roman" panose="02020603050405020304" pitchFamily="18" charset="0"/>
              </a:rPr>
              <a:t>Segmentation and targeting </a:t>
            </a:r>
            <a:endParaRPr lang="en-KE" sz="48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CD2A89-2DAA-41EC-B83A-83B98FF6BB9A}"/>
              </a:ext>
            </a:extLst>
          </p:cNvPr>
          <p:cNvSpPr>
            <a:spLocks noGrp="1"/>
          </p:cNvSpPr>
          <p:nvPr>
            <p:ph idx="1"/>
          </p:nvPr>
        </p:nvSpPr>
        <p:spPr>
          <a:xfrm>
            <a:off x="202021" y="2391508"/>
            <a:ext cx="6578608" cy="4098458"/>
          </a:xfrm>
        </p:spPr>
        <p:txBody>
          <a:bodyPr>
            <a:noAutofit/>
          </a:bodyPr>
          <a:lstStyle/>
          <a:p>
            <a:r>
              <a:rPr lang="en-GB" sz="2000" dirty="0">
                <a:latin typeface="Times New Roman" panose="02020603050405020304" pitchFamily="18" charset="0"/>
                <a:cs typeface="Times New Roman" panose="02020603050405020304" pitchFamily="18" charset="0"/>
              </a:rPr>
              <a:t>The hotel targets these travellers who are looking for affordable and fun hotel experience. The hotel also targets younger demographic who are interested in fun, value design and are interested in socialising. </a:t>
            </a:r>
          </a:p>
          <a:p>
            <a:r>
              <a:rPr lang="en-GB" sz="2000" dirty="0">
                <a:latin typeface="Times New Roman" panose="02020603050405020304" pitchFamily="18" charset="0"/>
                <a:cs typeface="Times New Roman" panose="02020603050405020304" pitchFamily="18" charset="0"/>
              </a:rPr>
              <a:t>The hotel targets customers aged 25 to 40 who value affordability, convenience, socialising and fun experiences. </a:t>
            </a:r>
          </a:p>
          <a:p>
            <a:r>
              <a:rPr lang="en-GB" sz="2000" dirty="0">
                <a:latin typeface="Times New Roman" panose="02020603050405020304" pitchFamily="18" charset="0"/>
                <a:cs typeface="Times New Roman" panose="02020603050405020304" pitchFamily="18" charset="0"/>
              </a:rPr>
              <a:t>The hotel uses social media platforms to target audience and build brand awareness (Kim and Lee, 2020). </a:t>
            </a:r>
            <a:endParaRPr lang="en-KE"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Mid-range income earners who have value experience over luxury. </a:t>
            </a:r>
          </a:p>
          <a:p>
            <a:r>
              <a:rPr lang="en-GB" sz="2000" dirty="0">
                <a:latin typeface="Times New Roman" panose="02020603050405020304" pitchFamily="18" charset="0"/>
                <a:cs typeface="Times New Roman" panose="02020603050405020304" pitchFamily="18" charset="0"/>
              </a:rPr>
              <a:t>Active and adventurous individuals who have high lifestyles and enjoy exploring new cities and local culture. </a:t>
            </a:r>
            <a:endParaRPr lang="en-KE" sz="2000" dirty="0">
              <a:latin typeface="Times New Roman" panose="02020603050405020304" pitchFamily="18" charset="0"/>
              <a:cs typeface="Times New Roman" panose="02020603050405020304" pitchFamily="18" charset="0"/>
            </a:endParaRPr>
          </a:p>
          <a:p>
            <a:endParaRPr lang="en-KE"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09B64D4-4FD9-43A4-973F-7B272B4ABBE5}"/>
              </a:ext>
            </a:extLst>
          </p:cNvPr>
          <p:cNvPicPr>
            <a:picLocks noChangeAspect="1"/>
          </p:cNvPicPr>
          <p:nvPr/>
        </p:nvPicPr>
        <p:blipFill>
          <a:blip r:embed="rId3"/>
          <a:stretch>
            <a:fillRect/>
          </a:stretch>
        </p:blipFill>
        <p:spPr>
          <a:xfrm>
            <a:off x="7125726" y="2035309"/>
            <a:ext cx="4864253" cy="2367879"/>
          </a:xfrm>
          <a:prstGeom prst="rect">
            <a:avLst/>
          </a:prstGeom>
        </p:spPr>
      </p:pic>
      <p:pic>
        <p:nvPicPr>
          <p:cNvPr id="5" name="Picture 4">
            <a:extLst>
              <a:ext uri="{FF2B5EF4-FFF2-40B4-BE49-F238E27FC236}">
                <a16:creationId xmlns:a16="http://schemas.microsoft.com/office/drawing/2014/main" id="{30C1B330-4244-4B39-8EA9-F522C30E813C}"/>
              </a:ext>
            </a:extLst>
          </p:cNvPr>
          <p:cNvPicPr>
            <a:picLocks noChangeAspect="1"/>
          </p:cNvPicPr>
          <p:nvPr/>
        </p:nvPicPr>
        <p:blipFill>
          <a:blip r:embed="rId4"/>
          <a:stretch>
            <a:fillRect/>
          </a:stretch>
        </p:blipFill>
        <p:spPr>
          <a:xfrm>
            <a:off x="6780629" y="4403187"/>
            <a:ext cx="5411371" cy="2454813"/>
          </a:xfrm>
          <a:prstGeom prst="rect">
            <a:avLst/>
          </a:prstGeom>
        </p:spPr>
      </p:pic>
    </p:spTree>
    <p:extLst>
      <p:ext uri="{BB962C8B-B14F-4D97-AF65-F5344CB8AC3E}">
        <p14:creationId xmlns:p14="http://schemas.microsoft.com/office/powerpoint/2010/main" val="705440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B36A6-12B1-4E8A-B242-0FFFC608E687}"/>
              </a:ext>
            </a:extLst>
          </p:cNvPr>
          <p:cNvSpPr>
            <a:spLocks noGrp="1"/>
          </p:cNvSpPr>
          <p:nvPr>
            <p:ph type="title"/>
          </p:nvPr>
        </p:nvSpPr>
        <p:spPr>
          <a:xfrm>
            <a:off x="680321" y="921811"/>
            <a:ext cx="9613861" cy="1080938"/>
          </a:xfrm>
        </p:spPr>
        <p:txBody>
          <a:bodyPr>
            <a:noAutofit/>
          </a:bodyPr>
          <a:lstStyle/>
          <a:p>
            <a:r>
              <a:rPr lang="en-GB" sz="5400" b="1" dirty="0">
                <a:solidFill>
                  <a:srgbClr val="FFFF00"/>
                </a:solidFill>
                <a:latin typeface="Times New Roman" panose="02020603050405020304" pitchFamily="18" charset="0"/>
                <a:cs typeface="Times New Roman" panose="02020603050405020304" pitchFamily="18" charset="0"/>
              </a:rPr>
              <a:t>Competitors </a:t>
            </a:r>
            <a:endParaRPr lang="en-KE" sz="54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489D417-0728-48BE-88AD-791282D41D4E}"/>
              </a:ext>
            </a:extLst>
          </p:cNvPr>
          <p:cNvSpPr>
            <a:spLocks noGrp="1"/>
          </p:cNvSpPr>
          <p:nvPr>
            <p:ph idx="1"/>
          </p:nvPr>
        </p:nvSpPr>
        <p:spPr>
          <a:xfrm>
            <a:off x="328629" y="2138289"/>
            <a:ext cx="6156577" cy="4149592"/>
          </a:xfrm>
        </p:spPr>
        <p:txBody>
          <a:bodyPr>
            <a:normAutofit fontScale="92500"/>
          </a:bodyPr>
          <a:lstStyle/>
          <a:p>
            <a:r>
              <a:rPr lang="en-GB" sz="2800" dirty="0">
                <a:latin typeface="Times New Roman" panose="02020603050405020304" pitchFamily="18" charset="0"/>
                <a:cs typeface="Times New Roman" panose="02020603050405020304" pitchFamily="18" charset="0"/>
              </a:rPr>
              <a:t>Perceptual positioning map </a:t>
            </a:r>
            <a:endParaRPr lang="en-KE"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Moxy hotels ensures that it perceives its consumers through use of price and style. </a:t>
            </a:r>
          </a:p>
          <a:p>
            <a:r>
              <a:rPr lang="en-GB" sz="2800" dirty="0">
                <a:latin typeface="Times New Roman" panose="02020603050405020304" pitchFamily="18" charset="0"/>
                <a:cs typeface="Times New Roman" panose="02020603050405020304" pitchFamily="18" charset="0"/>
              </a:rPr>
              <a:t>The hotel is perceived as a low-price and stylised hotel brand that helps to increase its brand awareness in the market. </a:t>
            </a:r>
          </a:p>
          <a:p>
            <a:r>
              <a:rPr lang="en-GB" sz="2800" dirty="0">
                <a:latin typeface="Times New Roman" panose="02020603050405020304" pitchFamily="18" charset="0"/>
                <a:cs typeface="Times New Roman" panose="02020603050405020304" pitchFamily="18" charset="0"/>
              </a:rPr>
              <a:t>Moxy hotel uses hybrid or differentiation strategy to increase the number of customer’s perception towards the hotel brand. </a:t>
            </a:r>
            <a:endParaRPr lang="en-KE" sz="2800" dirty="0">
              <a:latin typeface="Times New Roman" panose="02020603050405020304" pitchFamily="18" charset="0"/>
              <a:cs typeface="Times New Roman" panose="02020603050405020304" pitchFamily="18" charset="0"/>
            </a:endParaRPr>
          </a:p>
          <a:p>
            <a:endParaRPr lang="en-KE"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8C35E0E-7177-4917-A4A4-28559F537005}"/>
              </a:ext>
            </a:extLst>
          </p:cNvPr>
          <p:cNvPicPr>
            <a:picLocks noChangeAspect="1"/>
          </p:cNvPicPr>
          <p:nvPr/>
        </p:nvPicPr>
        <p:blipFill>
          <a:blip r:embed="rId3"/>
          <a:stretch>
            <a:fillRect/>
          </a:stretch>
        </p:blipFill>
        <p:spPr>
          <a:xfrm>
            <a:off x="6201508" y="169691"/>
            <a:ext cx="5990492" cy="3121269"/>
          </a:xfrm>
          <a:prstGeom prst="rect">
            <a:avLst/>
          </a:prstGeom>
        </p:spPr>
      </p:pic>
      <p:pic>
        <p:nvPicPr>
          <p:cNvPr id="5" name="Picture 4">
            <a:extLst>
              <a:ext uri="{FF2B5EF4-FFF2-40B4-BE49-F238E27FC236}">
                <a16:creationId xmlns:a16="http://schemas.microsoft.com/office/drawing/2014/main" id="{782FD376-6B70-480F-B588-2CD360D8168D}"/>
              </a:ext>
            </a:extLst>
          </p:cNvPr>
          <p:cNvPicPr>
            <a:picLocks noChangeAspect="1"/>
          </p:cNvPicPr>
          <p:nvPr/>
        </p:nvPicPr>
        <p:blipFill>
          <a:blip r:embed="rId4"/>
          <a:stretch>
            <a:fillRect/>
          </a:stretch>
        </p:blipFill>
        <p:spPr>
          <a:xfrm>
            <a:off x="6201508" y="3151163"/>
            <a:ext cx="5990492" cy="3530624"/>
          </a:xfrm>
          <a:prstGeom prst="rect">
            <a:avLst/>
          </a:prstGeom>
        </p:spPr>
      </p:pic>
    </p:spTree>
    <p:extLst>
      <p:ext uri="{BB962C8B-B14F-4D97-AF65-F5344CB8AC3E}">
        <p14:creationId xmlns:p14="http://schemas.microsoft.com/office/powerpoint/2010/main" val="1901441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D7CF0-4A78-4EDD-A2E3-A8D4BBAF2A27}"/>
              </a:ext>
            </a:extLst>
          </p:cNvPr>
          <p:cNvSpPr>
            <a:spLocks noGrp="1"/>
          </p:cNvSpPr>
          <p:nvPr>
            <p:ph type="title"/>
          </p:nvPr>
        </p:nvSpPr>
        <p:spPr/>
        <p:txBody>
          <a:bodyPr>
            <a:normAutofit/>
          </a:bodyPr>
          <a:lstStyle/>
          <a:p>
            <a:r>
              <a:rPr lang="en-GB" sz="5400" b="1" dirty="0">
                <a:solidFill>
                  <a:srgbClr val="FFFF00"/>
                </a:solidFill>
                <a:latin typeface="Times New Roman" panose="02020603050405020304" pitchFamily="18" charset="0"/>
                <a:cs typeface="Times New Roman" panose="02020603050405020304" pitchFamily="18" charset="0"/>
              </a:rPr>
              <a:t>Collaborators </a:t>
            </a:r>
            <a:endParaRPr lang="en-KE" sz="54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5084FE-E9CA-429A-B731-C7E27917A73E}"/>
              </a:ext>
            </a:extLst>
          </p:cNvPr>
          <p:cNvSpPr>
            <a:spLocks noGrp="1"/>
          </p:cNvSpPr>
          <p:nvPr>
            <p:ph idx="1"/>
          </p:nvPr>
        </p:nvSpPr>
        <p:spPr>
          <a:xfrm>
            <a:off x="0" y="1834166"/>
            <a:ext cx="7127248" cy="3599316"/>
          </a:xfrm>
        </p:spPr>
        <p:txBody>
          <a:bodyPr>
            <a:noAutofit/>
          </a:bodyPr>
          <a:lstStyle/>
          <a:p>
            <a:r>
              <a:rPr lang="en-GB" sz="2800" dirty="0">
                <a:latin typeface="Times New Roman" panose="02020603050405020304" pitchFamily="18" charset="0"/>
                <a:cs typeface="Times New Roman" panose="02020603050405020304" pitchFamily="18" charset="0"/>
              </a:rPr>
              <a:t>B2B relationships refers to transactions that takes place between two businesses and involves large transactions and longer sales cycle.</a:t>
            </a:r>
          </a:p>
          <a:p>
            <a:r>
              <a:rPr lang="en-GB" sz="2800" dirty="0">
                <a:latin typeface="Times New Roman" panose="02020603050405020304" pitchFamily="18" charset="0"/>
                <a:cs typeface="Times New Roman" panose="02020603050405020304" pitchFamily="18" charset="0"/>
              </a:rPr>
              <a:t>Moxy hotel brand has developed different relationships with other organisations such as travel agencies, event planners, corporate clients and suppliers of the goods and services it offers to its customers. </a:t>
            </a:r>
          </a:p>
          <a:p>
            <a:r>
              <a:rPr lang="en-GB" sz="2800" dirty="0">
                <a:latin typeface="Times New Roman" panose="02020603050405020304" pitchFamily="18" charset="0"/>
                <a:cs typeface="Times New Roman" panose="02020603050405020304" pitchFamily="18" charset="0"/>
              </a:rPr>
              <a:t>The negotiations of this B2B relationship involves rates, terms of services and aspects of customers among others. </a:t>
            </a:r>
            <a:endParaRPr lang="en-KE"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80A3098-9334-4421-AA15-D69BF5AD2E50}"/>
              </a:ext>
            </a:extLst>
          </p:cNvPr>
          <p:cNvPicPr>
            <a:picLocks noChangeAspect="1"/>
          </p:cNvPicPr>
          <p:nvPr/>
        </p:nvPicPr>
        <p:blipFill>
          <a:blip r:embed="rId3"/>
          <a:stretch>
            <a:fillRect/>
          </a:stretch>
        </p:blipFill>
        <p:spPr>
          <a:xfrm>
            <a:off x="6893169" y="0"/>
            <a:ext cx="5270695" cy="3599315"/>
          </a:xfrm>
          <a:prstGeom prst="rect">
            <a:avLst/>
          </a:prstGeom>
        </p:spPr>
      </p:pic>
      <p:pic>
        <p:nvPicPr>
          <p:cNvPr id="5" name="Picture 4">
            <a:extLst>
              <a:ext uri="{FF2B5EF4-FFF2-40B4-BE49-F238E27FC236}">
                <a16:creationId xmlns:a16="http://schemas.microsoft.com/office/drawing/2014/main" id="{6C5A0E50-6256-4572-9F87-36E5A41584CC}"/>
              </a:ext>
            </a:extLst>
          </p:cNvPr>
          <p:cNvPicPr>
            <a:picLocks noChangeAspect="1"/>
          </p:cNvPicPr>
          <p:nvPr/>
        </p:nvPicPr>
        <p:blipFill>
          <a:blip r:embed="rId4"/>
          <a:stretch>
            <a:fillRect/>
          </a:stretch>
        </p:blipFill>
        <p:spPr>
          <a:xfrm>
            <a:off x="7005711" y="3429000"/>
            <a:ext cx="5186289" cy="3423102"/>
          </a:xfrm>
          <a:prstGeom prst="rect">
            <a:avLst/>
          </a:prstGeom>
        </p:spPr>
      </p:pic>
    </p:spTree>
    <p:extLst>
      <p:ext uri="{BB962C8B-B14F-4D97-AF65-F5344CB8AC3E}">
        <p14:creationId xmlns:p14="http://schemas.microsoft.com/office/powerpoint/2010/main" val="1921714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20A5E-0A26-4360-B10A-F0A8D2EEB645}"/>
              </a:ext>
            </a:extLst>
          </p:cNvPr>
          <p:cNvSpPr>
            <a:spLocks noGrp="1"/>
          </p:cNvSpPr>
          <p:nvPr>
            <p:ph type="title"/>
          </p:nvPr>
        </p:nvSpPr>
        <p:spPr/>
        <p:txBody>
          <a:bodyPr>
            <a:noAutofit/>
          </a:bodyPr>
          <a:lstStyle/>
          <a:p>
            <a:r>
              <a:rPr lang="en-GB" sz="5400" b="1" dirty="0">
                <a:solidFill>
                  <a:srgbClr val="FFFF00"/>
                </a:solidFill>
                <a:latin typeface="Times New Roman" panose="02020603050405020304" pitchFamily="18" charset="0"/>
                <a:cs typeface="Times New Roman" panose="02020603050405020304" pitchFamily="18" charset="0"/>
              </a:rPr>
              <a:t>Climate </a:t>
            </a:r>
            <a:br>
              <a:rPr lang="en-KE" sz="5400" b="1" dirty="0">
                <a:solidFill>
                  <a:srgbClr val="FFFF00"/>
                </a:solidFill>
                <a:latin typeface="Times New Roman" panose="02020603050405020304" pitchFamily="18" charset="0"/>
                <a:cs typeface="Times New Roman" panose="02020603050405020304" pitchFamily="18" charset="0"/>
              </a:rPr>
            </a:br>
            <a:r>
              <a:rPr lang="en-GB" sz="5400" b="1" dirty="0">
                <a:solidFill>
                  <a:srgbClr val="FFFF00"/>
                </a:solidFill>
                <a:latin typeface="Times New Roman" panose="02020603050405020304" pitchFamily="18" charset="0"/>
                <a:cs typeface="Times New Roman" panose="02020603050405020304" pitchFamily="18" charset="0"/>
              </a:rPr>
              <a:t>PESTLE analysis </a:t>
            </a:r>
            <a:endParaRPr lang="en-KE" sz="54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5E99E4-0A4B-4248-A0D7-598677911411}"/>
              </a:ext>
            </a:extLst>
          </p:cNvPr>
          <p:cNvSpPr>
            <a:spLocks noGrp="1"/>
          </p:cNvSpPr>
          <p:nvPr>
            <p:ph idx="1"/>
          </p:nvPr>
        </p:nvSpPr>
        <p:spPr>
          <a:xfrm>
            <a:off x="244223" y="2322804"/>
            <a:ext cx="6972503" cy="4535196"/>
          </a:xfrm>
        </p:spPr>
        <p:txBody>
          <a:bodyPr>
            <a:normAutofit lnSpcReduction="10000"/>
          </a:bodyPr>
          <a:lstStyle/>
          <a:p>
            <a:r>
              <a:rPr lang="en-GB" sz="2800" dirty="0">
                <a:latin typeface="Times New Roman" panose="02020603050405020304" pitchFamily="18" charset="0"/>
                <a:cs typeface="Times New Roman" panose="02020603050405020304" pitchFamily="18" charset="0"/>
              </a:rPr>
              <a:t>Political- government regulations, political stability, tax policy </a:t>
            </a:r>
          </a:p>
          <a:p>
            <a:r>
              <a:rPr lang="en-GB" sz="2800" dirty="0">
                <a:latin typeface="Times New Roman" panose="02020603050405020304" pitchFamily="18" charset="0"/>
                <a:cs typeface="Times New Roman" panose="02020603050405020304" pitchFamily="18" charset="0"/>
              </a:rPr>
              <a:t>Economic- high GDP growth, inflation rate, unemployment </a:t>
            </a:r>
          </a:p>
          <a:p>
            <a:r>
              <a:rPr lang="en-GB" sz="2800" dirty="0">
                <a:latin typeface="Times New Roman" panose="02020603050405020304" pitchFamily="18" charset="0"/>
                <a:cs typeface="Times New Roman" panose="02020603050405020304" pitchFamily="18" charset="0"/>
              </a:rPr>
              <a:t>Social- high lifestyle, consumer preferences </a:t>
            </a:r>
          </a:p>
          <a:p>
            <a:r>
              <a:rPr lang="en-GB" sz="2800" dirty="0">
                <a:latin typeface="Times New Roman" panose="02020603050405020304" pitchFamily="18" charset="0"/>
                <a:cs typeface="Times New Roman" panose="02020603050405020304" pitchFamily="18" charset="0"/>
              </a:rPr>
              <a:t>Technological- digital marketing channels </a:t>
            </a:r>
          </a:p>
          <a:p>
            <a:r>
              <a:rPr lang="en-GB" sz="2800" dirty="0">
                <a:latin typeface="Times New Roman" panose="02020603050405020304" pitchFamily="18" charset="0"/>
                <a:cs typeface="Times New Roman" panose="02020603050405020304" pitchFamily="18" charset="0"/>
              </a:rPr>
              <a:t>Legal- employments acts, health and safety regulations </a:t>
            </a:r>
          </a:p>
          <a:p>
            <a:r>
              <a:rPr lang="en-GB" sz="2800" dirty="0">
                <a:latin typeface="Times New Roman" panose="02020603050405020304" pitchFamily="18" charset="0"/>
                <a:cs typeface="Times New Roman" panose="02020603050405020304" pitchFamily="18" charset="0"/>
              </a:rPr>
              <a:t>Environmental- climate change, reusing, recycling </a:t>
            </a:r>
            <a:endParaRPr lang="en-KE"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CCECE74-32A0-49FC-8528-3BB3761A6B40}"/>
              </a:ext>
            </a:extLst>
          </p:cNvPr>
          <p:cNvPicPr>
            <a:picLocks noChangeAspect="1"/>
          </p:cNvPicPr>
          <p:nvPr/>
        </p:nvPicPr>
        <p:blipFill>
          <a:blip r:embed="rId3"/>
          <a:stretch>
            <a:fillRect/>
          </a:stretch>
        </p:blipFill>
        <p:spPr>
          <a:xfrm>
            <a:off x="6935372" y="0"/>
            <a:ext cx="5256628" cy="3666392"/>
          </a:xfrm>
          <a:prstGeom prst="rect">
            <a:avLst/>
          </a:prstGeom>
        </p:spPr>
      </p:pic>
      <p:pic>
        <p:nvPicPr>
          <p:cNvPr id="5" name="Picture 4">
            <a:extLst>
              <a:ext uri="{FF2B5EF4-FFF2-40B4-BE49-F238E27FC236}">
                <a16:creationId xmlns:a16="http://schemas.microsoft.com/office/drawing/2014/main" id="{FB893B7F-D17A-416E-856C-B84046E4CABF}"/>
              </a:ext>
            </a:extLst>
          </p:cNvPr>
          <p:cNvPicPr>
            <a:picLocks noChangeAspect="1"/>
          </p:cNvPicPr>
          <p:nvPr/>
        </p:nvPicPr>
        <p:blipFill>
          <a:blip r:embed="rId4"/>
          <a:stretch>
            <a:fillRect/>
          </a:stretch>
        </p:blipFill>
        <p:spPr>
          <a:xfrm>
            <a:off x="7216726" y="3429000"/>
            <a:ext cx="4975274" cy="3429000"/>
          </a:xfrm>
          <a:prstGeom prst="rect">
            <a:avLst/>
          </a:prstGeom>
        </p:spPr>
      </p:pic>
    </p:spTree>
    <p:extLst>
      <p:ext uri="{BB962C8B-B14F-4D97-AF65-F5344CB8AC3E}">
        <p14:creationId xmlns:p14="http://schemas.microsoft.com/office/powerpoint/2010/main" val="305577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9C97D-1E64-43DC-8AA0-69B2D2FE0148}"/>
              </a:ext>
            </a:extLst>
          </p:cNvPr>
          <p:cNvSpPr>
            <a:spLocks noGrp="1"/>
          </p:cNvSpPr>
          <p:nvPr>
            <p:ph type="title"/>
          </p:nvPr>
        </p:nvSpPr>
        <p:spPr/>
        <p:txBody>
          <a:bodyPr>
            <a:normAutofit/>
          </a:bodyPr>
          <a:lstStyle/>
          <a:p>
            <a:r>
              <a:rPr lang="en-GB" sz="5400" b="1" dirty="0">
                <a:solidFill>
                  <a:srgbClr val="FFFF00"/>
                </a:solidFill>
                <a:latin typeface="Times New Roman" panose="02020603050405020304" pitchFamily="18" charset="0"/>
                <a:cs typeface="Times New Roman" panose="02020603050405020304" pitchFamily="18" charset="0"/>
              </a:rPr>
              <a:t>Objectives </a:t>
            </a:r>
            <a:endParaRPr lang="en-KE" sz="54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F7948CE-8EE5-4681-8F20-CE814E31E0A6}"/>
              </a:ext>
            </a:extLst>
          </p:cNvPr>
          <p:cNvSpPr>
            <a:spLocks noGrp="1"/>
          </p:cNvSpPr>
          <p:nvPr>
            <p:ph idx="1"/>
          </p:nvPr>
        </p:nvSpPr>
        <p:spPr>
          <a:xfrm>
            <a:off x="103546" y="2266534"/>
            <a:ext cx="7774362" cy="4317145"/>
          </a:xfrm>
        </p:spPr>
        <p:txBody>
          <a:bodyPr>
            <a:normAutofit lnSpcReduction="10000"/>
          </a:bodyPr>
          <a:lstStyle/>
          <a:p>
            <a:r>
              <a:rPr lang="en-GB" sz="2800" dirty="0">
                <a:latin typeface="Times New Roman" panose="02020603050405020304" pitchFamily="18" charset="0"/>
                <a:cs typeface="Times New Roman" panose="02020603050405020304" pitchFamily="18" charset="0"/>
              </a:rPr>
              <a:t>To reduce the hotel’s carbon footprint through implementing sustainable practices with an 8% reduction while efficiently implementing energy-sufficient lighting, organic food for the hotel and promoting sustainable practices to guests with 1 year. </a:t>
            </a:r>
            <a:endParaRPr lang="en-KE"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To increase number of eco-conscious guests by increasing 10% in bookings from guests and promoting hotel brand’s sustainable practices through various channels and align the hotel’s values and commitment by the end of 2 years. </a:t>
            </a:r>
            <a:endParaRPr lang="en-KE" sz="2800" dirty="0">
              <a:latin typeface="Times New Roman" panose="02020603050405020304" pitchFamily="18" charset="0"/>
              <a:cs typeface="Times New Roman" panose="02020603050405020304" pitchFamily="18" charset="0"/>
            </a:endParaRPr>
          </a:p>
          <a:p>
            <a:endParaRPr lang="en-KE"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0BB724E-95BC-4C75-8126-9BD5C8AE3EEE}"/>
              </a:ext>
            </a:extLst>
          </p:cNvPr>
          <p:cNvPicPr>
            <a:picLocks noChangeAspect="1"/>
          </p:cNvPicPr>
          <p:nvPr/>
        </p:nvPicPr>
        <p:blipFill>
          <a:blip r:embed="rId3"/>
          <a:stretch>
            <a:fillRect/>
          </a:stretch>
        </p:blipFill>
        <p:spPr>
          <a:xfrm>
            <a:off x="7469945" y="1589650"/>
            <a:ext cx="4618509" cy="4994029"/>
          </a:xfrm>
          <a:prstGeom prst="rect">
            <a:avLst/>
          </a:prstGeom>
        </p:spPr>
      </p:pic>
    </p:spTree>
    <p:extLst>
      <p:ext uri="{BB962C8B-B14F-4D97-AF65-F5344CB8AC3E}">
        <p14:creationId xmlns:p14="http://schemas.microsoft.com/office/powerpoint/2010/main" val="4081688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5C1F-C32F-474B-82AD-5444FB2060AF}"/>
              </a:ext>
            </a:extLst>
          </p:cNvPr>
          <p:cNvSpPr>
            <a:spLocks noGrp="1"/>
          </p:cNvSpPr>
          <p:nvPr>
            <p:ph type="title"/>
          </p:nvPr>
        </p:nvSpPr>
        <p:spPr/>
        <p:txBody>
          <a:bodyPr>
            <a:normAutofit/>
          </a:bodyPr>
          <a:lstStyle/>
          <a:p>
            <a:r>
              <a:rPr lang="en-GB" sz="5400" b="1" dirty="0">
                <a:solidFill>
                  <a:srgbClr val="FFFF00"/>
                </a:solidFill>
                <a:latin typeface="Times New Roman" panose="02020603050405020304" pitchFamily="18" charset="0"/>
                <a:cs typeface="Times New Roman" panose="02020603050405020304" pitchFamily="18" charset="0"/>
              </a:rPr>
              <a:t>Strategy </a:t>
            </a:r>
            <a:endParaRPr lang="en-KE" sz="54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21792CC-5766-4FF0-81D9-F7FC24D25172}"/>
              </a:ext>
            </a:extLst>
          </p:cNvPr>
          <p:cNvSpPr>
            <a:spLocks noGrp="1"/>
          </p:cNvSpPr>
          <p:nvPr>
            <p:ph idx="1"/>
          </p:nvPr>
        </p:nvSpPr>
        <p:spPr>
          <a:xfrm>
            <a:off x="131681" y="1978147"/>
            <a:ext cx="7647753" cy="4879853"/>
          </a:xfrm>
        </p:spPr>
        <p:txBody>
          <a:bodyPr>
            <a:noAutofit/>
          </a:bodyPr>
          <a:lstStyle/>
          <a:p>
            <a:r>
              <a:rPr lang="en-GB" dirty="0">
                <a:latin typeface="Times New Roman" panose="02020603050405020304" pitchFamily="18" charset="0"/>
                <a:cs typeface="Times New Roman" panose="02020603050405020304" pitchFamily="18" charset="0"/>
              </a:rPr>
              <a:t>Moxy Hotel’s value proposition is to ensure that it provides affordable and stylish accommodations to its consumers which caters to a new generation of traveller. </a:t>
            </a:r>
          </a:p>
          <a:p>
            <a:r>
              <a:rPr lang="en-GB" dirty="0">
                <a:latin typeface="Times New Roman" panose="02020603050405020304" pitchFamily="18" charset="0"/>
                <a:cs typeface="Times New Roman" panose="02020603050405020304" pitchFamily="18" charset="0"/>
              </a:rPr>
              <a:t>The hotel differentiates itself from others through the designing and style as it has implemented modern designs that attracts consumers. </a:t>
            </a:r>
          </a:p>
          <a:p>
            <a:r>
              <a:rPr lang="en-GB" dirty="0">
                <a:latin typeface="Times New Roman" panose="02020603050405020304" pitchFamily="18" charset="0"/>
                <a:cs typeface="Times New Roman" panose="02020603050405020304" pitchFamily="18" charset="0"/>
              </a:rPr>
              <a:t>The value proposition for the company which entails sustainable travel through offering eco-friendly amenities and services will be communicated through social media platforms. </a:t>
            </a:r>
          </a:p>
          <a:p>
            <a:r>
              <a:rPr lang="en-GB" dirty="0">
                <a:latin typeface="Times New Roman" panose="02020603050405020304" pitchFamily="18" charset="0"/>
                <a:cs typeface="Times New Roman" panose="02020603050405020304" pitchFamily="18" charset="0"/>
              </a:rPr>
              <a:t>The hotel brand has established Instagram, Facebook, twitter and YouTube channel that will be used to communicate this value proposition. </a:t>
            </a:r>
            <a:endParaRPr lang="en-KE"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6B466E4-151B-46CE-B96B-ECC39D98E620}"/>
              </a:ext>
            </a:extLst>
          </p:cNvPr>
          <p:cNvPicPr>
            <a:picLocks noChangeAspect="1"/>
          </p:cNvPicPr>
          <p:nvPr/>
        </p:nvPicPr>
        <p:blipFill>
          <a:blip r:embed="rId3"/>
          <a:stretch>
            <a:fillRect/>
          </a:stretch>
        </p:blipFill>
        <p:spPr>
          <a:xfrm>
            <a:off x="7652825" y="325225"/>
            <a:ext cx="4539175" cy="5886450"/>
          </a:xfrm>
          <a:prstGeom prst="rect">
            <a:avLst/>
          </a:prstGeom>
        </p:spPr>
      </p:pic>
    </p:spTree>
    <p:extLst>
      <p:ext uri="{BB962C8B-B14F-4D97-AF65-F5344CB8AC3E}">
        <p14:creationId xmlns:p14="http://schemas.microsoft.com/office/powerpoint/2010/main" val="666842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91EC0-1098-49F3-A42A-B85849855B77}"/>
              </a:ext>
            </a:extLst>
          </p:cNvPr>
          <p:cNvSpPr>
            <a:spLocks noGrp="1"/>
          </p:cNvSpPr>
          <p:nvPr>
            <p:ph type="title"/>
          </p:nvPr>
        </p:nvSpPr>
        <p:spPr/>
        <p:txBody>
          <a:bodyPr>
            <a:normAutofit/>
          </a:bodyPr>
          <a:lstStyle/>
          <a:p>
            <a:r>
              <a:rPr lang="en-GB" sz="6000" b="1" dirty="0">
                <a:solidFill>
                  <a:srgbClr val="FFFF00"/>
                </a:solidFill>
                <a:latin typeface="Times New Roman" panose="02020603050405020304" pitchFamily="18" charset="0"/>
                <a:cs typeface="Times New Roman" panose="02020603050405020304" pitchFamily="18" charset="0"/>
              </a:rPr>
              <a:t>Tactics </a:t>
            </a:r>
            <a:endParaRPr lang="en-KE" sz="60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27CBFDA-D011-4679-A702-6053C988CCEC}"/>
              </a:ext>
            </a:extLst>
          </p:cNvPr>
          <p:cNvSpPr>
            <a:spLocks noGrp="1"/>
          </p:cNvSpPr>
          <p:nvPr>
            <p:ph idx="1"/>
          </p:nvPr>
        </p:nvSpPr>
        <p:spPr>
          <a:xfrm>
            <a:off x="680321" y="2716701"/>
            <a:ext cx="3343039" cy="3599316"/>
          </a:xfrm>
        </p:spPr>
        <p:txBody>
          <a:bodyPr>
            <a:normAutofit/>
          </a:bodyPr>
          <a:lstStyle/>
          <a:p>
            <a:r>
              <a:rPr lang="en-GB" sz="4000" dirty="0">
                <a:latin typeface="Times New Roman" panose="02020603050405020304" pitchFamily="18" charset="0"/>
                <a:cs typeface="Times New Roman" panose="02020603050405020304" pitchFamily="18" charset="0"/>
              </a:rPr>
              <a:t>Product</a:t>
            </a:r>
          </a:p>
          <a:p>
            <a:r>
              <a:rPr lang="en-GB" sz="4000" dirty="0">
                <a:latin typeface="Times New Roman" panose="02020603050405020304" pitchFamily="18" charset="0"/>
                <a:cs typeface="Times New Roman" panose="02020603050405020304" pitchFamily="18" charset="0"/>
              </a:rPr>
              <a:t>Place</a:t>
            </a:r>
          </a:p>
          <a:p>
            <a:r>
              <a:rPr lang="en-GB" sz="4000" dirty="0">
                <a:latin typeface="Times New Roman" panose="02020603050405020304" pitchFamily="18" charset="0"/>
                <a:cs typeface="Times New Roman" panose="02020603050405020304" pitchFamily="18" charset="0"/>
              </a:rPr>
              <a:t>Price </a:t>
            </a:r>
          </a:p>
          <a:p>
            <a:r>
              <a:rPr lang="en-GB" sz="4000" dirty="0">
                <a:latin typeface="Times New Roman" panose="02020603050405020304" pitchFamily="18" charset="0"/>
                <a:cs typeface="Times New Roman" panose="02020603050405020304" pitchFamily="18" charset="0"/>
              </a:rPr>
              <a:t>Promotion </a:t>
            </a:r>
            <a:endParaRPr lang="en-KE" sz="4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B554183-BCD7-4E97-97C3-11FD28DAFF02}"/>
              </a:ext>
            </a:extLst>
          </p:cNvPr>
          <p:cNvPicPr>
            <a:picLocks noChangeAspect="1"/>
          </p:cNvPicPr>
          <p:nvPr/>
        </p:nvPicPr>
        <p:blipFill>
          <a:blip r:embed="rId3"/>
          <a:stretch>
            <a:fillRect/>
          </a:stretch>
        </p:blipFill>
        <p:spPr>
          <a:xfrm>
            <a:off x="3905250" y="0"/>
            <a:ext cx="8039100" cy="3208983"/>
          </a:xfrm>
          <a:prstGeom prst="rect">
            <a:avLst/>
          </a:prstGeom>
        </p:spPr>
      </p:pic>
      <p:pic>
        <p:nvPicPr>
          <p:cNvPr id="5" name="Picture 4">
            <a:extLst>
              <a:ext uri="{FF2B5EF4-FFF2-40B4-BE49-F238E27FC236}">
                <a16:creationId xmlns:a16="http://schemas.microsoft.com/office/drawing/2014/main" id="{0D5DC706-C811-4E5E-90AA-93099A579EAE}"/>
              </a:ext>
            </a:extLst>
          </p:cNvPr>
          <p:cNvPicPr>
            <a:picLocks noChangeAspect="1"/>
          </p:cNvPicPr>
          <p:nvPr/>
        </p:nvPicPr>
        <p:blipFill>
          <a:blip r:embed="rId4"/>
          <a:stretch>
            <a:fillRect/>
          </a:stretch>
        </p:blipFill>
        <p:spPr>
          <a:xfrm>
            <a:off x="4023360" y="2996418"/>
            <a:ext cx="7920990" cy="3742007"/>
          </a:xfrm>
          <a:prstGeom prst="rect">
            <a:avLst/>
          </a:prstGeom>
        </p:spPr>
      </p:pic>
    </p:spTree>
    <p:extLst>
      <p:ext uri="{BB962C8B-B14F-4D97-AF65-F5344CB8AC3E}">
        <p14:creationId xmlns:p14="http://schemas.microsoft.com/office/powerpoint/2010/main" val="492678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61A1C-19E2-412B-B0E7-C3EACDA52988}"/>
              </a:ext>
            </a:extLst>
          </p:cNvPr>
          <p:cNvSpPr>
            <a:spLocks noGrp="1"/>
          </p:cNvSpPr>
          <p:nvPr>
            <p:ph type="title"/>
          </p:nvPr>
        </p:nvSpPr>
        <p:spPr/>
        <p:txBody>
          <a:bodyPr>
            <a:normAutofit/>
          </a:bodyPr>
          <a:lstStyle/>
          <a:p>
            <a:r>
              <a:rPr lang="en-GB" sz="6000" b="1" dirty="0">
                <a:solidFill>
                  <a:srgbClr val="FFFF00"/>
                </a:solidFill>
                <a:latin typeface="Times New Roman" panose="02020603050405020304" pitchFamily="18" charset="0"/>
                <a:cs typeface="Times New Roman" panose="02020603050405020304" pitchFamily="18" charset="0"/>
              </a:rPr>
              <a:t>Action </a:t>
            </a:r>
            <a:endParaRPr lang="en-KE" sz="6000" b="1" dirty="0">
              <a:solidFill>
                <a:srgbClr val="FFFF00"/>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F9C5B4DA-81DB-432D-9199-E2711DCB057E}"/>
              </a:ext>
            </a:extLst>
          </p:cNvPr>
          <p:cNvGraphicFramePr>
            <a:graphicFrameLocks noGrp="1"/>
          </p:cNvGraphicFramePr>
          <p:nvPr>
            <p:ph idx="1"/>
            <p:extLst>
              <p:ext uri="{D42A27DB-BD31-4B8C-83A1-F6EECF244321}">
                <p14:modId xmlns:p14="http://schemas.microsoft.com/office/powerpoint/2010/main" val="938869086"/>
              </p:ext>
            </p:extLst>
          </p:nvPr>
        </p:nvGraphicFramePr>
        <p:xfrm>
          <a:off x="1007438" y="1974843"/>
          <a:ext cx="10177124" cy="4755094"/>
        </p:xfrm>
        <a:graphic>
          <a:graphicData uri="http://schemas.openxmlformats.org/drawingml/2006/table">
            <a:tbl>
              <a:tblPr firstRow="1" firstCol="1" bandRow="1">
                <a:tableStyleId>{5C22544A-7EE6-4342-B048-85BDC9FD1C3A}</a:tableStyleId>
              </a:tblPr>
              <a:tblGrid>
                <a:gridCol w="2544281">
                  <a:extLst>
                    <a:ext uri="{9D8B030D-6E8A-4147-A177-3AD203B41FA5}">
                      <a16:colId xmlns:a16="http://schemas.microsoft.com/office/drawing/2014/main" val="2667286408"/>
                    </a:ext>
                  </a:extLst>
                </a:gridCol>
                <a:gridCol w="2544281">
                  <a:extLst>
                    <a:ext uri="{9D8B030D-6E8A-4147-A177-3AD203B41FA5}">
                      <a16:colId xmlns:a16="http://schemas.microsoft.com/office/drawing/2014/main" val="940097590"/>
                    </a:ext>
                  </a:extLst>
                </a:gridCol>
                <a:gridCol w="2544281">
                  <a:extLst>
                    <a:ext uri="{9D8B030D-6E8A-4147-A177-3AD203B41FA5}">
                      <a16:colId xmlns:a16="http://schemas.microsoft.com/office/drawing/2014/main" val="1792008492"/>
                    </a:ext>
                  </a:extLst>
                </a:gridCol>
                <a:gridCol w="2544281">
                  <a:extLst>
                    <a:ext uri="{9D8B030D-6E8A-4147-A177-3AD203B41FA5}">
                      <a16:colId xmlns:a16="http://schemas.microsoft.com/office/drawing/2014/main" val="2969575757"/>
                    </a:ext>
                  </a:extLst>
                </a:gridCol>
              </a:tblGrid>
              <a:tr h="168995">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Activity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Start day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End date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Duration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613502023"/>
                  </a:ext>
                </a:extLst>
              </a:tr>
              <a:tr h="699387">
                <a:tc>
                  <a:txBody>
                    <a:bodyPr/>
                    <a:lstStyle/>
                    <a:p>
                      <a:pPr>
                        <a:lnSpc>
                          <a:spcPct val="107000"/>
                        </a:lnSpc>
                        <a:spcAft>
                          <a:spcPts val="0"/>
                        </a:spcAft>
                      </a:pPr>
                      <a:r>
                        <a:rPr lang="en-KE" sz="1400">
                          <a:effectLst/>
                          <a:latin typeface="Times New Roman" panose="02020603050405020304" pitchFamily="18" charset="0"/>
                          <a:cs typeface="Times New Roman" panose="02020603050405020304" pitchFamily="18" charset="0"/>
                        </a:rPr>
                        <a:t>Conduct market research and customer segmentation</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March 25</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April 25</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30 days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1231593920"/>
                  </a:ext>
                </a:extLst>
              </a:tr>
              <a:tr h="522590">
                <a:tc>
                  <a:txBody>
                    <a:bodyPr/>
                    <a:lstStyle/>
                    <a:p>
                      <a:pPr>
                        <a:lnSpc>
                          <a:spcPct val="107000"/>
                        </a:lnSpc>
                        <a:spcAft>
                          <a:spcPts val="0"/>
                        </a:spcAft>
                      </a:pPr>
                      <a:r>
                        <a:rPr lang="en-KE" sz="1400">
                          <a:effectLst/>
                          <a:latin typeface="Times New Roman" panose="02020603050405020304" pitchFamily="18" charset="0"/>
                          <a:cs typeface="Times New Roman" panose="02020603050405020304" pitchFamily="18" charset="0"/>
                        </a:rPr>
                        <a:t>Develop marketing strategy and branding guidelines</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May 1</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May 17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17 days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3292767580"/>
                  </a:ext>
                </a:extLst>
              </a:tr>
              <a:tr h="699387">
                <a:tc>
                  <a:txBody>
                    <a:bodyPr/>
                    <a:lstStyle/>
                    <a:p>
                      <a:pPr>
                        <a:lnSpc>
                          <a:spcPct val="107000"/>
                        </a:lnSpc>
                        <a:spcAft>
                          <a:spcPts val="0"/>
                        </a:spcAft>
                      </a:pPr>
                      <a:r>
                        <a:rPr lang="en-KE" sz="1400">
                          <a:effectLst/>
                          <a:latin typeface="Times New Roman" panose="02020603050405020304" pitchFamily="18" charset="0"/>
                          <a:cs typeface="Times New Roman" panose="02020603050405020304" pitchFamily="18" charset="0"/>
                        </a:rPr>
                        <a:t>Create advertising materials (e.g., videos, images, social media posts)</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May 18</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June 17</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31 days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171708355"/>
                  </a:ext>
                </a:extLst>
              </a:tr>
              <a:tr h="699387">
                <a:tc>
                  <a:txBody>
                    <a:bodyPr/>
                    <a:lstStyle/>
                    <a:p>
                      <a:pPr>
                        <a:lnSpc>
                          <a:spcPct val="107000"/>
                        </a:lnSpc>
                        <a:spcAft>
                          <a:spcPts val="0"/>
                        </a:spcAft>
                      </a:pPr>
                      <a:r>
                        <a:rPr lang="en-KE" sz="1400">
                          <a:effectLst/>
                          <a:latin typeface="Times New Roman" panose="02020603050405020304" pitchFamily="18" charset="0"/>
                          <a:cs typeface="Times New Roman" panose="02020603050405020304" pitchFamily="18" charset="0"/>
                        </a:rPr>
                        <a:t>Launch advertising campaign (e.g., social media ads, Google AdWords)</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June 18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July 18</a:t>
                      </a:r>
                      <a:endParaRPr lang="en-KE"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30 days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2339026881"/>
                  </a:ext>
                </a:extLst>
              </a:tr>
              <a:tr h="699387">
                <a:tc>
                  <a:txBody>
                    <a:bodyPr/>
                    <a:lstStyle/>
                    <a:p>
                      <a:pPr>
                        <a:lnSpc>
                          <a:spcPct val="107000"/>
                        </a:lnSpc>
                        <a:spcAft>
                          <a:spcPts val="0"/>
                        </a:spcAft>
                      </a:pPr>
                      <a:r>
                        <a:rPr lang="en-KE" sz="1400">
                          <a:effectLst/>
                          <a:latin typeface="Times New Roman" panose="02020603050405020304" pitchFamily="18" charset="0"/>
                          <a:cs typeface="Times New Roman" panose="02020603050405020304" pitchFamily="18" charset="0"/>
                        </a:rPr>
                        <a:t>Plan and host promotional events (e.g., music shows, art exhibitions)</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July 19</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August 31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43 days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1096614027"/>
                  </a:ext>
                </a:extLst>
              </a:tr>
              <a:tr h="522590">
                <a:tc>
                  <a:txBody>
                    <a:bodyPr/>
                    <a:lstStyle/>
                    <a:p>
                      <a:pPr>
                        <a:lnSpc>
                          <a:spcPct val="107000"/>
                        </a:lnSpc>
                        <a:spcAft>
                          <a:spcPts val="0"/>
                        </a:spcAft>
                      </a:pPr>
                      <a:r>
                        <a:rPr lang="en-KE" sz="1400">
                          <a:effectLst/>
                          <a:latin typeface="Times New Roman" panose="02020603050405020304" pitchFamily="18" charset="0"/>
                          <a:cs typeface="Times New Roman" panose="02020603050405020304" pitchFamily="18" charset="0"/>
                        </a:rPr>
                        <a:t>Develop email marketing campaigns</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September 1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October 15</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46 days </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321773540"/>
                  </a:ext>
                </a:extLst>
              </a:tr>
              <a:tr h="699387">
                <a:tc>
                  <a:txBody>
                    <a:bodyPr/>
                    <a:lstStyle/>
                    <a:p>
                      <a:pPr>
                        <a:lnSpc>
                          <a:spcPct val="107000"/>
                        </a:lnSpc>
                        <a:spcAft>
                          <a:spcPts val="0"/>
                        </a:spcAft>
                      </a:pPr>
                      <a:r>
                        <a:rPr lang="en-KE" sz="1400">
                          <a:effectLst/>
                          <a:latin typeface="Times New Roman" panose="02020603050405020304" pitchFamily="18" charset="0"/>
                          <a:cs typeface="Times New Roman" panose="02020603050405020304" pitchFamily="18" charset="0"/>
                        </a:rPr>
                        <a:t>Evaluate campaign performance and adjust strategy as needed</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a:effectLst/>
                          <a:latin typeface="Times New Roman" panose="02020603050405020304" pitchFamily="18" charset="0"/>
                          <a:cs typeface="Times New Roman" panose="02020603050405020304" pitchFamily="18" charset="0"/>
                        </a:rPr>
                        <a:t>October 16</a:t>
                      </a:r>
                      <a:endParaRPr lang="en-KE"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October 30</a:t>
                      </a:r>
                      <a:endParaRPr lang="en-KE"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tc>
                  <a:txBody>
                    <a:bodyPr/>
                    <a:lstStyle/>
                    <a:p>
                      <a:pPr>
                        <a:lnSpc>
                          <a:spcPct val="107000"/>
                        </a:lnSpc>
                        <a:spcAft>
                          <a:spcPts val="0"/>
                        </a:spcAft>
                      </a:pPr>
                      <a:r>
                        <a:rPr lang="en-GB" sz="1400" dirty="0">
                          <a:effectLst/>
                          <a:latin typeface="Times New Roman" panose="02020603050405020304" pitchFamily="18" charset="0"/>
                          <a:cs typeface="Times New Roman" panose="02020603050405020304" pitchFamily="18" charset="0"/>
                        </a:rPr>
                        <a:t>15 days </a:t>
                      </a:r>
                      <a:endParaRPr lang="en-KE"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7327" marR="47327" marT="0" marB="0"/>
                </a:tc>
                <a:extLst>
                  <a:ext uri="{0D108BD9-81ED-4DB2-BD59-A6C34878D82A}">
                    <a16:rowId xmlns:a16="http://schemas.microsoft.com/office/drawing/2014/main" val="3674512766"/>
                  </a:ext>
                </a:extLst>
              </a:tr>
            </a:tbl>
          </a:graphicData>
        </a:graphic>
      </p:graphicFrame>
    </p:spTree>
    <p:extLst>
      <p:ext uri="{BB962C8B-B14F-4D97-AF65-F5344CB8AC3E}">
        <p14:creationId xmlns:p14="http://schemas.microsoft.com/office/powerpoint/2010/main" val="1535606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5F50F-FED8-4411-B365-276CB9251034}"/>
              </a:ext>
            </a:extLst>
          </p:cNvPr>
          <p:cNvSpPr>
            <a:spLocks noGrp="1"/>
          </p:cNvSpPr>
          <p:nvPr>
            <p:ph type="title"/>
          </p:nvPr>
        </p:nvSpPr>
        <p:spPr/>
        <p:txBody>
          <a:bodyPr>
            <a:normAutofit/>
          </a:bodyPr>
          <a:lstStyle/>
          <a:p>
            <a:r>
              <a:rPr lang="en-GB" sz="6600" b="1" dirty="0">
                <a:solidFill>
                  <a:srgbClr val="FFFF00"/>
                </a:solidFill>
                <a:latin typeface="Times New Roman" panose="02020603050405020304" pitchFamily="18" charset="0"/>
                <a:cs typeface="Times New Roman" panose="02020603050405020304" pitchFamily="18" charset="0"/>
              </a:rPr>
              <a:t>Control </a:t>
            </a:r>
            <a:endParaRPr lang="en-KE" sz="66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6DBE36-011E-4A06-9793-9A9E28E8FDA2}"/>
              </a:ext>
            </a:extLst>
          </p:cNvPr>
          <p:cNvSpPr>
            <a:spLocks noGrp="1"/>
          </p:cNvSpPr>
          <p:nvPr>
            <p:ph idx="1"/>
          </p:nvPr>
        </p:nvSpPr>
        <p:spPr>
          <a:xfrm>
            <a:off x="187952" y="2505456"/>
            <a:ext cx="4510657" cy="3599316"/>
          </a:xfrm>
        </p:spPr>
        <p:txBody>
          <a:bodyPr>
            <a:normAutofit/>
          </a:bodyPr>
          <a:lstStyle/>
          <a:p>
            <a:r>
              <a:rPr lang="en-GB" sz="3200" dirty="0">
                <a:latin typeface="Times New Roman" panose="02020603050405020304" pitchFamily="18" charset="0"/>
                <a:cs typeface="Times New Roman" panose="02020603050405020304" pitchFamily="18" charset="0"/>
              </a:rPr>
              <a:t>New customers</a:t>
            </a:r>
          </a:p>
          <a:p>
            <a:r>
              <a:rPr lang="en-GB" sz="3200" dirty="0">
                <a:latin typeface="Times New Roman" panose="02020603050405020304" pitchFamily="18" charset="0"/>
                <a:cs typeface="Times New Roman" panose="02020603050405020304" pitchFamily="18" charset="0"/>
              </a:rPr>
              <a:t>Increased profit margins</a:t>
            </a:r>
          </a:p>
          <a:p>
            <a:r>
              <a:rPr lang="en-GB" sz="3200" dirty="0">
                <a:latin typeface="Times New Roman" panose="02020603050405020304" pitchFamily="18" charset="0"/>
                <a:cs typeface="Times New Roman" panose="02020603050405020304" pitchFamily="18" charset="0"/>
              </a:rPr>
              <a:t>Brand perception </a:t>
            </a:r>
            <a:endParaRPr lang="en-KE"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9259361-3978-4DFF-83FF-2350B232C760}"/>
              </a:ext>
            </a:extLst>
          </p:cNvPr>
          <p:cNvPicPr>
            <a:picLocks noChangeAspect="1"/>
          </p:cNvPicPr>
          <p:nvPr/>
        </p:nvPicPr>
        <p:blipFill>
          <a:blip r:embed="rId3"/>
          <a:stretch>
            <a:fillRect/>
          </a:stretch>
        </p:blipFill>
        <p:spPr>
          <a:xfrm>
            <a:off x="5750158" y="2264898"/>
            <a:ext cx="6052636" cy="4037061"/>
          </a:xfrm>
          <a:prstGeom prst="rect">
            <a:avLst/>
          </a:prstGeom>
        </p:spPr>
      </p:pic>
      <p:pic>
        <p:nvPicPr>
          <p:cNvPr id="5" name="Picture 4">
            <a:extLst>
              <a:ext uri="{FF2B5EF4-FFF2-40B4-BE49-F238E27FC236}">
                <a16:creationId xmlns:a16="http://schemas.microsoft.com/office/drawing/2014/main" id="{CA97B374-7448-4573-8651-C9047A645BFE}"/>
              </a:ext>
            </a:extLst>
          </p:cNvPr>
          <p:cNvPicPr>
            <a:picLocks noChangeAspect="1"/>
          </p:cNvPicPr>
          <p:nvPr/>
        </p:nvPicPr>
        <p:blipFill>
          <a:blip r:embed="rId4"/>
          <a:stretch>
            <a:fillRect/>
          </a:stretch>
        </p:blipFill>
        <p:spPr>
          <a:xfrm>
            <a:off x="126299" y="4512522"/>
            <a:ext cx="5360952" cy="2263540"/>
          </a:xfrm>
          <a:prstGeom prst="rect">
            <a:avLst/>
          </a:prstGeom>
        </p:spPr>
      </p:pic>
    </p:spTree>
    <p:extLst>
      <p:ext uri="{BB962C8B-B14F-4D97-AF65-F5344CB8AC3E}">
        <p14:creationId xmlns:p14="http://schemas.microsoft.com/office/powerpoint/2010/main" val="3037810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B0633-0347-4A1F-97EE-FF9043135EE2}"/>
              </a:ext>
            </a:extLst>
          </p:cNvPr>
          <p:cNvSpPr>
            <a:spLocks noGrp="1"/>
          </p:cNvSpPr>
          <p:nvPr>
            <p:ph type="title"/>
          </p:nvPr>
        </p:nvSpPr>
        <p:spPr/>
        <p:txBody>
          <a:bodyPr>
            <a:normAutofit/>
          </a:bodyPr>
          <a:lstStyle/>
          <a:p>
            <a:r>
              <a:rPr lang="en-GB" sz="7200" b="1" dirty="0">
                <a:solidFill>
                  <a:srgbClr val="FFFF00"/>
                </a:solidFill>
                <a:latin typeface="Times New Roman" panose="02020603050405020304" pitchFamily="18" charset="0"/>
                <a:cs typeface="Times New Roman" panose="02020603050405020304" pitchFamily="18" charset="0"/>
              </a:rPr>
              <a:t>Conclusion </a:t>
            </a:r>
            <a:endParaRPr lang="en-KE" sz="72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2253A7-E097-49ED-A9C3-52FA34954E77}"/>
              </a:ext>
            </a:extLst>
          </p:cNvPr>
          <p:cNvSpPr>
            <a:spLocks noGrp="1"/>
          </p:cNvSpPr>
          <p:nvPr>
            <p:ph idx="1"/>
          </p:nvPr>
        </p:nvSpPr>
        <p:spPr>
          <a:xfrm>
            <a:off x="4985034" y="2083653"/>
            <a:ext cx="7099113" cy="4443755"/>
          </a:xfrm>
        </p:spPr>
        <p:txBody>
          <a:bodyPr>
            <a:normAutofit/>
          </a:bodyPr>
          <a:lstStyle/>
          <a:p>
            <a:r>
              <a:rPr lang="en-GB" sz="2800" dirty="0">
                <a:latin typeface="Times New Roman" panose="02020603050405020304" pitchFamily="18" charset="0"/>
                <a:cs typeface="Times New Roman" panose="02020603050405020304" pitchFamily="18" charset="0"/>
              </a:rPr>
              <a:t>The plan has incorporated a range of marketing channels and an analysis on both the micro and macro environment. </a:t>
            </a:r>
          </a:p>
          <a:p>
            <a:r>
              <a:rPr lang="en-GB" sz="2800" dirty="0">
                <a:latin typeface="Times New Roman" panose="02020603050405020304" pitchFamily="18" charset="0"/>
                <a:cs typeface="Times New Roman" panose="02020603050405020304" pitchFamily="18" charset="0"/>
              </a:rPr>
              <a:t>The marketing plan has also provided a Gantt chart to show the scheduled marketing plan for the campaign. </a:t>
            </a:r>
          </a:p>
          <a:p>
            <a:r>
              <a:rPr lang="en-GB" sz="2800" dirty="0">
                <a:latin typeface="Times New Roman" panose="02020603050405020304" pitchFamily="18" charset="0"/>
                <a:cs typeface="Times New Roman" panose="02020603050405020304" pitchFamily="18" charset="0"/>
              </a:rPr>
              <a:t>The marketing plan has also evaluated the measurement of success that will be carried out in order to identify increased profits, customer retention and brand perception. </a:t>
            </a:r>
            <a:endParaRPr lang="en-KE" sz="2800" dirty="0">
              <a:latin typeface="Times New Roman" panose="02020603050405020304" pitchFamily="18" charset="0"/>
              <a:cs typeface="Times New Roman" panose="02020603050405020304" pitchFamily="18" charset="0"/>
            </a:endParaRPr>
          </a:p>
          <a:p>
            <a:pPr marL="0" indent="0">
              <a:buNone/>
            </a:pPr>
            <a:endParaRPr lang="en-KE"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7621C85-24A0-452B-8876-7D0FD533F755}"/>
              </a:ext>
            </a:extLst>
          </p:cNvPr>
          <p:cNvPicPr>
            <a:picLocks noChangeAspect="1"/>
          </p:cNvPicPr>
          <p:nvPr/>
        </p:nvPicPr>
        <p:blipFill>
          <a:blip r:embed="rId3"/>
          <a:stretch>
            <a:fillRect/>
          </a:stretch>
        </p:blipFill>
        <p:spPr>
          <a:xfrm>
            <a:off x="107853" y="1834166"/>
            <a:ext cx="4689230" cy="1789307"/>
          </a:xfrm>
          <a:prstGeom prst="rect">
            <a:avLst/>
          </a:prstGeom>
        </p:spPr>
      </p:pic>
      <p:pic>
        <p:nvPicPr>
          <p:cNvPr id="5" name="Picture 4">
            <a:extLst>
              <a:ext uri="{FF2B5EF4-FFF2-40B4-BE49-F238E27FC236}">
                <a16:creationId xmlns:a16="http://schemas.microsoft.com/office/drawing/2014/main" id="{41F20DFB-3F3C-4BA5-B2E6-054BE3FC686C}"/>
              </a:ext>
            </a:extLst>
          </p:cNvPr>
          <p:cNvPicPr>
            <a:picLocks noChangeAspect="1"/>
          </p:cNvPicPr>
          <p:nvPr/>
        </p:nvPicPr>
        <p:blipFill>
          <a:blip r:embed="rId4"/>
          <a:stretch>
            <a:fillRect/>
          </a:stretch>
        </p:blipFill>
        <p:spPr>
          <a:xfrm>
            <a:off x="0" y="3623473"/>
            <a:ext cx="4985033" cy="3153422"/>
          </a:xfrm>
          <a:prstGeom prst="rect">
            <a:avLst/>
          </a:prstGeom>
        </p:spPr>
      </p:pic>
    </p:spTree>
    <p:extLst>
      <p:ext uri="{BB962C8B-B14F-4D97-AF65-F5344CB8AC3E}">
        <p14:creationId xmlns:p14="http://schemas.microsoft.com/office/powerpoint/2010/main" val="1723223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8C26C-AE4F-4C6E-8001-8B2930441069}"/>
              </a:ext>
            </a:extLst>
          </p:cNvPr>
          <p:cNvSpPr>
            <a:spLocks noGrp="1"/>
          </p:cNvSpPr>
          <p:nvPr>
            <p:ph type="title"/>
          </p:nvPr>
        </p:nvSpPr>
        <p:spPr/>
        <p:txBody>
          <a:bodyPr>
            <a:normAutofit/>
          </a:bodyPr>
          <a:lstStyle/>
          <a:p>
            <a:r>
              <a:rPr lang="en-GB" sz="6000" b="1" dirty="0">
                <a:solidFill>
                  <a:srgbClr val="FFFF00"/>
                </a:solidFill>
                <a:latin typeface="Times New Roman" panose="02020603050405020304" pitchFamily="18" charset="0"/>
                <a:cs typeface="Times New Roman" panose="02020603050405020304" pitchFamily="18" charset="0"/>
              </a:rPr>
              <a:t>References </a:t>
            </a:r>
            <a:endParaRPr lang="en-KE" sz="6000"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AFE97F8-61D0-45F9-9DC8-B77B07B39230}"/>
              </a:ext>
            </a:extLst>
          </p:cNvPr>
          <p:cNvSpPr>
            <a:spLocks noGrp="1"/>
          </p:cNvSpPr>
          <p:nvPr>
            <p:ph idx="1"/>
          </p:nvPr>
        </p:nvSpPr>
        <p:spPr>
          <a:xfrm>
            <a:off x="140678" y="2064386"/>
            <a:ext cx="12192000" cy="4102023"/>
          </a:xfrm>
        </p:spPr>
        <p:txBody>
          <a:bodyPr>
            <a:noAutofit/>
          </a:bodyPr>
          <a:lstStyle/>
          <a:p>
            <a:pPr marL="0" indent="0">
              <a:buNone/>
            </a:pPr>
            <a:r>
              <a:rPr lang="en-KE" sz="1100" dirty="0" err="1">
                <a:latin typeface="Times New Roman" panose="02020603050405020304" pitchFamily="18" charset="0"/>
                <a:cs typeface="Times New Roman" panose="02020603050405020304" pitchFamily="18" charset="0"/>
              </a:rPr>
              <a:t>Achinas</a:t>
            </a:r>
            <a:r>
              <a:rPr lang="en-KE" sz="1100" dirty="0">
                <a:latin typeface="Times New Roman" panose="02020603050405020304" pitchFamily="18" charset="0"/>
                <a:cs typeface="Times New Roman" panose="02020603050405020304" pitchFamily="18" charset="0"/>
              </a:rPr>
              <a:t>, S., </a:t>
            </a:r>
            <a:r>
              <a:rPr lang="en-KE" sz="1100" dirty="0" err="1">
                <a:latin typeface="Times New Roman" panose="02020603050405020304" pitchFamily="18" charset="0"/>
                <a:cs typeface="Times New Roman" panose="02020603050405020304" pitchFamily="18" charset="0"/>
              </a:rPr>
              <a:t>Horjus</a:t>
            </a:r>
            <a:r>
              <a:rPr lang="en-KE" sz="1100" dirty="0">
                <a:latin typeface="Times New Roman" panose="02020603050405020304" pitchFamily="18" charset="0"/>
                <a:cs typeface="Times New Roman" panose="02020603050405020304" pitchFamily="18" charset="0"/>
              </a:rPr>
              <a:t>, J., </a:t>
            </a:r>
            <a:r>
              <a:rPr lang="en-KE" sz="1100" dirty="0" err="1">
                <a:latin typeface="Times New Roman" panose="02020603050405020304" pitchFamily="18" charset="0"/>
                <a:cs typeface="Times New Roman" panose="02020603050405020304" pitchFamily="18" charset="0"/>
              </a:rPr>
              <a:t>Achinas</a:t>
            </a:r>
            <a:r>
              <a:rPr lang="en-KE" sz="1100" dirty="0">
                <a:latin typeface="Times New Roman" panose="02020603050405020304" pitchFamily="18" charset="0"/>
                <a:cs typeface="Times New Roman" panose="02020603050405020304" pitchFamily="18" charset="0"/>
              </a:rPr>
              <a:t>, V. and </a:t>
            </a:r>
            <a:r>
              <a:rPr lang="en-KE" sz="1100" dirty="0" err="1">
                <a:latin typeface="Times New Roman" panose="02020603050405020304" pitchFamily="18" charset="0"/>
                <a:cs typeface="Times New Roman" panose="02020603050405020304" pitchFamily="18" charset="0"/>
              </a:rPr>
              <a:t>Euverink</a:t>
            </a:r>
            <a:r>
              <a:rPr lang="en-KE" sz="1100" dirty="0">
                <a:latin typeface="Times New Roman" panose="02020603050405020304" pitchFamily="18" charset="0"/>
                <a:cs typeface="Times New Roman" panose="02020603050405020304" pitchFamily="18" charset="0"/>
              </a:rPr>
              <a:t>, G.J.W.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2019</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A PESTLE analysis of biofuels energy industry in Europe. </a:t>
            </a:r>
            <a:r>
              <a:rPr lang="en-KE" sz="1100" i="1" dirty="0">
                <a:latin typeface="Times New Roman" panose="02020603050405020304" pitchFamily="18" charset="0"/>
                <a:cs typeface="Times New Roman" panose="02020603050405020304" pitchFamily="18" charset="0"/>
              </a:rPr>
              <a:t>Sustainability</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11</a:t>
            </a:r>
            <a:r>
              <a:rPr lang="en-KE" sz="1100" dirty="0">
                <a:latin typeface="Times New Roman" panose="02020603050405020304" pitchFamily="18" charset="0"/>
                <a:cs typeface="Times New Roman" panose="02020603050405020304" pitchFamily="18" charset="0"/>
              </a:rPr>
              <a:t>(21), p.5981.</a:t>
            </a:r>
          </a:p>
          <a:p>
            <a:pPr marL="0" indent="0">
              <a:buNone/>
            </a:pPr>
            <a:r>
              <a:rPr lang="en-KE" sz="1100" dirty="0">
                <a:latin typeface="Times New Roman" panose="02020603050405020304" pitchFamily="18" charset="0"/>
                <a:cs typeface="Times New Roman" panose="02020603050405020304" pitchFamily="18" charset="0"/>
              </a:rPr>
              <a:t>Andi, B.B.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2021</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THE IMPACT OF BRAND IMAGE ON CUSTOMER LOYALTY IN MOXY BANDUNG HOTEL</a:t>
            </a:r>
            <a:r>
              <a:rPr lang="en-KE" sz="1100" dirty="0">
                <a:latin typeface="Times New Roman" panose="02020603050405020304" pitchFamily="18" charset="0"/>
                <a:cs typeface="Times New Roman" panose="02020603050405020304" pitchFamily="18" charset="0"/>
              </a:rPr>
              <a:t> (Doctoral dissertation, </a:t>
            </a:r>
            <a:r>
              <a:rPr lang="en-KE" sz="1100" dirty="0" err="1">
                <a:latin typeface="Times New Roman" panose="02020603050405020304" pitchFamily="18" charset="0"/>
                <a:cs typeface="Times New Roman" panose="02020603050405020304" pitchFamily="18" charset="0"/>
              </a:rPr>
              <a:t>Poltekpar</a:t>
            </a:r>
            <a:r>
              <a:rPr lang="en-KE" sz="1100" dirty="0">
                <a:latin typeface="Times New Roman" panose="02020603050405020304" pitchFamily="18" charset="0"/>
                <a:cs typeface="Times New Roman" panose="02020603050405020304" pitchFamily="18" charset="0"/>
              </a:rPr>
              <a:t> NHI Bandung).</a:t>
            </a:r>
          </a:p>
          <a:p>
            <a:pPr marL="0" indent="0">
              <a:buNone/>
            </a:pPr>
            <a:r>
              <a:rPr lang="en-KE" sz="1100" dirty="0">
                <a:latin typeface="Times New Roman" panose="02020603050405020304" pitchFamily="18" charset="0"/>
                <a:cs typeface="Times New Roman" panose="02020603050405020304" pitchFamily="18" charset="0"/>
              </a:rPr>
              <a:t>Carvalho, C. and Pinto, A.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2018</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Case Study: Moxy Hotel Bored Piles Wall. In </a:t>
            </a:r>
            <a:r>
              <a:rPr lang="en-KE" sz="1100" i="1" dirty="0">
                <a:latin typeface="Times New Roman" panose="02020603050405020304" pitchFamily="18" charset="0"/>
                <a:cs typeface="Times New Roman" panose="02020603050405020304" pitchFamily="18" charset="0"/>
              </a:rPr>
              <a:t>Proceedings of China-Europe Conference on Geotechnical Engineering: Volume 2</a:t>
            </a:r>
            <a:r>
              <a:rPr lang="en-KE" sz="1100" dirty="0">
                <a:latin typeface="Times New Roman" panose="02020603050405020304" pitchFamily="18" charset="0"/>
                <a:cs typeface="Times New Roman" panose="02020603050405020304" pitchFamily="18" charset="0"/>
              </a:rPr>
              <a:t> (pp. 906-909). Springer International Publishing.</a:t>
            </a:r>
          </a:p>
          <a:p>
            <a:pPr marL="0" indent="0">
              <a:buNone/>
            </a:pPr>
            <a:r>
              <a:rPr lang="en-KE" sz="1100" dirty="0">
                <a:latin typeface="Times New Roman" panose="02020603050405020304" pitchFamily="18" charset="0"/>
                <a:cs typeface="Times New Roman" panose="02020603050405020304" pitchFamily="18" charset="0"/>
              </a:rPr>
              <a:t>Chaffey, D. and Smith, P.R.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2017</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Digital marketing excellence: planning, optimizing and integrating online marketing</a:t>
            </a:r>
            <a:r>
              <a:rPr lang="en-KE" sz="1100" dirty="0">
                <a:latin typeface="Times New Roman" panose="02020603050405020304" pitchFamily="18" charset="0"/>
                <a:cs typeface="Times New Roman" panose="02020603050405020304" pitchFamily="18" charset="0"/>
              </a:rPr>
              <a:t>. Routledge.</a:t>
            </a:r>
          </a:p>
          <a:p>
            <a:pPr marL="0" indent="0">
              <a:buNone/>
            </a:pPr>
            <a:r>
              <a:rPr lang="en-KE" sz="1100" dirty="0" err="1">
                <a:latin typeface="Times New Roman" panose="02020603050405020304" pitchFamily="18" charset="0"/>
                <a:cs typeface="Times New Roman" panose="02020603050405020304" pitchFamily="18" charset="0"/>
              </a:rPr>
              <a:t>Cismaru</a:t>
            </a:r>
            <a:r>
              <a:rPr lang="en-KE" sz="1100" dirty="0">
                <a:latin typeface="Times New Roman" panose="02020603050405020304" pitchFamily="18" charset="0"/>
                <a:cs typeface="Times New Roman" panose="02020603050405020304" pitchFamily="18" charset="0"/>
              </a:rPr>
              <a:t>, L. and </a:t>
            </a:r>
            <a:r>
              <a:rPr lang="en-KE" sz="1100" dirty="0" err="1">
                <a:latin typeface="Times New Roman" panose="02020603050405020304" pitchFamily="18" charset="0"/>
                <a:cs typeface="Times New Roman" panose="02020603050405020304" pitchFamily="18" charset="0"/>
              </a:rPr>
              <a:t>Iunius</a:t>
            </a:r>
            <a:r>
              <a:rPr lang="en-KE" sz="1100" dirty="0">
                <a:latin typeface="Times New Roman" panose="02020603050405020304" pitchFamily="18" charset="0"/>
                <a:cs typeface="Times New Roman" panose="02020603050405020304" pitchFamily="18" charset="0"/>
              </a:rPr>
              <a:t>, R.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2019</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Bridging the generational gap in the hospitality industry: Reverse mentoring—an innovative talent management practice for present and future generations of employees. </a:t>
            </a:r>
            <a:r>
              <a:rPr lang="en-KE" sz="1100" i="1" dirty="0">
                <a:latin typeface="Times New Roman" panose="02020603050405020304" pitchFamily="18" charset="0"/>
                <a:cs typeface="Times New Roman" panose="02020603050405020304" pitchFamily="18" charset="0"/>
              </a:rPr>
              <a:t>Sustainability</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12</a:t>
            </a:r>
            <a:r>
              <a:rPr lang="en-KE" sz="1100" dirty="0">
                <a:latin typeface="Times New Roman" panose="02020603050405020304" pitchFamily="18" charset="0"/>
                <a:cs typeface="Times New Roman" panose="02020603050405020304" pitchFamily="18" charset="0"/>
              </a:rPr>
              <a:t>(1), p.263.</a:t>
            </a:r>
          </a:p>
          <a:p>
            <a:pPr marL="0" indent="0">
              <a:buNone/>
            </a:pPr>
            <a:r>
              <a:rPr lang="en-KE" sz="1100" dirty="0" err="1">
                <a:latin typeface="Times New Roman" panose="02020603050405020304" pitchFamily="18" charset="0"/>
                <a:cs typeface="Times New Roman" panose="02020603050405020304" pitchFamily="18" charset="0"/>
              </a:rPr>
              <a:t>Denizci</a:t>
            </a:r>
            <a:r>
              <a:rPr lang="en-KE" sz="1100" dirty="0">
                <a:latin typeface="Times New Roman" panose="02020603050405020304" pitchFamily="18" charset="0"/>
                <a:cs typeface="Times New Roman" panose="02020603050405020304" pitchFamily="18" charset="0"/>
              </a:rPr>
              <a:t> </a:t>
            </a:r>
            <a:r>
              <a:rPr lang="en-KE" sz="1100" dirty="0" err="1">
                <a:latin typeface="Times New Roman" panose="02020603050405020304" pitchFamily="18" charset="0"/>
                <a:cs typeface="Times New Roman" panose="02020603050405020304" pitchFamily="18" charset="0"/>
              </a:rPr>
              <a:t>Guillet</a:t>
            </a:r>
            <a:r>
              <a:rPr lang="en-KE" sz="1100" dirty="0">
                <a:latin typeface="Times New Roman" panose="02020603050405020304" pitchFamily="18" charset="0"/>
                <a:cs typeface="Times New Roman" panose="02020603050405020304" pitchFamily="18" charset="0"/>
              </a:rPr>
              <a:t>, B., Guo, Y. and Law, R.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2015</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Segmenting hotel customers based on rate fences through conjoint and cluster analysis. </a:t>
            </a:r>
            <a:r>
              <a:rPr lang="en-KE" sz="1100" i="1" dirty="0">
                <a:latin typeface="Times New Roman" panose="02020603050405020304" pitchFamily="18" charset="0"/>
                <a:cs typeface="Times New Roman" panose="02020603050405020304" pitchFamily="18" charset="0"/>
              </a:rPr>
              <a:t>Journal of Travel &amp; Tourism Marketing</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32</a:t>
            </a:r>
            <a:r>
              <a:rPr lang="en-KE" sz="1100" dirty="0">
                <a:latin typeface="Times New Roman" panose="02020603050405020304" pitchFamily="18" charset="0"/>
                <a:cs typeface="Times New Roman" panose="02020603050405020304" pitchFamily="18" charset="0"/>
              </a:rPr>
              <a:t>(7), pp.835-851.</a:t>
            </a:r>
          </a:p>
          <a:p>
            <a:pPr marL="0" indent="0">
              <a:buNone/>
            </a:pPr>
            <a:r>
              <a:rPr lang="en-KE" sz="1100" dirty="0">
                <a:latin typeface="Times New Roman" panose="02020603050405020304" pitchFamily="18" charset="0"/>
                <a:cs typeface="Times New Roman" panose="02020603050405020304" pitchFamily="18" charset="0"/>
              </a:rPr>
              <a:t>de Korte, A., Bosman, J. and </a:t>
            </a:r>
            <a:r>
              <a:rPr lang="en-KE" sz="1100" dirty="0" err="1">
                <a:latin typeface="Times New Roman" panose="02020603050405020304" pitchFamily="18" charset="0"/>
                <a:cs typeface="Times New Roman" panose="02020603050405020304" pitchFamily="18" charset="0"/>
              </a:rPr>
              <a:t>Blomme</a:t>
            </a:r>
            <a:r>
              <a:rPr lang="en-KE" sz="1100" dirty="0">
                <a:latin typeface="Times New Roman" panose="02020603050405020304" pitchFamily="18" charset="0"/>
                <a:cs typeface="Times New Roman" panose="02020603050405020304" pitchFamily="18" charset="0"/>
              </a:rPr>
              <a:t>, R.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2019</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The future of hospitality. In </a:t>
            </a:r>
            <a:r>
              <a:rPr lang="en-KE" sz="1100" i="1" dirty="0">
                <a:latin typeface="Times New Roman" panose="02020603050405020304" pitchFamily="18" charset="0"/>
                <a:cs typeface="Times New Roman" panose="02020603050405020304" pitchFamily="18" charset="0"/>
              </a:rPr>
              <a:t>Hospitality Experience</a:t>
            </a:r>
            <a:r>
              <a:rPr lang="en-KE" sz="1100" dirty="0">
                <a:latin typeface="Times New Roman" panose="02020603050405020304" pitchFamily="18" charset="0"/>
                <a:cs typeface="Times New Roman" panose="02020603050405020304" pitchFamily="18" charset="0"/>
              </a:rPr>
              <a:t> (pp. 122-152). Routledge.</a:t>
            </a:r>
          </a:p>
          <a:p>
            <a:pPr marL="0" indent="0">
              <a:buNone/>
            </a:pPr>
            <a:r>
              <a:rPr lang="en-KE" sz="1100" dirty="0">
                <a:latin typeface="Times New Roman" panose="02020603050405020304" pitchFamily="18" charset="0"/>
                <a:cs typeface="Times New Roman" panose="02020603050405020304" pitchFamily="18" charset="0"/>
              </a:rPr>
              <a:t>George, R.</a:t>
            </a:r>
            <a:r>
              <a:rPr lang="en-GB" sz="1100" dirty="0">
                <a:latin typeface="Times New Roman" panose="02020603050405020304" pitchFamily="18" charset="0"/>
                <a:cs typeface="Times New Roman" panose="02020603050405020304" pitchFamily="18" charset="0"/>
              </a:rPr>
              <a:t> (</a:t>
            </a:r>
            <a:r>
              <a:rPr lang="en-KE" sz="1100" dirty="0">
                <a:latin typeface="Times New Roman" panose="02020603050405020304" pitchFamily="18" charset="0"/>
                <a:cs typeface="Times New Roman" panose="02020603050405020304" pitchFamily="18" charset="0"/>
              </a:rPr>
              <a:t>2021</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Market Segmentation, Targeting, and Positioning. In </a:t>
            </a:r>
            <a:r>
              <a:rPr lang="en-KE" sz="1100" i="1" dirty="0">
                <a:latin typeface="Times New Roman" panose="02020603050405020304" pitchFamily="18" charset="0"/>
                <a:cs typeface="Times New Roman" panose="02020603050405020304" pitchFamily="18" charset="0"/>
              </a:rPr>
              <a:t>Marketing Tourism and Hospitality: Concepts and Cases</a:t>
            </a:r>
            <a:r>
              <a:rPr lang="en-KE" sz="1100" dirty="0">
                <a:latin typeface="Times New Roman" panose="02020603050405020304" pitchFamily="18" charset="0"/>
                <a:cs typeface="Times New Roman" panose="02020603050405020304" pitchFamily="18" charset="0"/>
              </a:rPr>
              <a:t> (pp. 221-246). Cham: Springer International Publishing.</a:t>
            </a:r>
          </a:p>
          <a:p>
            <a:pPr marL="0" indent="0">
              <a:buNone/>
            </a:pPr>
            <a:r>
              <a:rPr lang="en-KE" sz="1100" dirty="0">
                <a:latin typeface="Times New Roman" panose="02020603050405020304" pitchFamily="18" charset="0"/>
                <a:cs typeface="Times New Roman" panose="02020603050405020304" pitchFamily="18" charset="0"/>
              </a:rPr>
              <a:t>Kim, H. J., </a:t>
            </a:r>
            <a:r>
              <a:rPr lang="en-GB" sz="1100" dirty="0">
                <a:latin typeface="Times New Roman" panose="02020603050405020304" pitchFamily="18" charset="0"/>
                <a:cs typeface="Times New Roman" panose="02020603050405020304" pitchFamily="18" charset="0"/>
              </a:rPr>
              <a:t>and </a:t>
            </a:r>
            <a:r>
              <a:rPr lang="en-KE" sz="1100" dirty="0">
                <a:latin typeface="Times New Roman" panose="02020603050405020304" pitchFamily="18" charset="0"/>
                <a:cs typeface="Times New Roman" panose="02020603050405020304" pitchFamily="18" charset="0"/>
              </a:rPr>
              <a:t>Lee, H. J. (2020). The impact of psychographic segmentation on targeting strategy: The case of Moxy Hotel. Journal of Hospitality and Tourism Management, 43, 1-10</a:t>
            </a:r>
            <a:r>
              <a:rPr lang="en-GB" sz="1100" dirty="0">
                <a:latin typeface="Times New Roman" panose="02020603050405020304" pitchFamily="18" charset="0"/>
                <a:cs typeface="Times New Roman" panose="02020603050405020304" pitchFamily="18" charset="0"/>
              </a:rPr>
              <a:t>.</a:t>
            </a:r>
            <a:endParaRPr lang="en-KE" sz="1100" dirty="0">
              <a:latin typeface="Times New Roman" panose="02020603050405020304" pitchFamily="18" charset="0"/>
              <a:cs typeface="Times New Roman" panose="02020603050405020304" pitchFamily="18" charset="0"/>
            </a:endParaRPr>
          </a:p>
          <a:p>
            <a:pPr marL="0" indent="0">
              <a:buNone/>
            </a:pPr>
            <a:r>
              <a:rPr lang="en-KE" sz="1100" dirty="0">
                <a:latin typeface="Times New Roman" panose="02020603050405020304" pitchFamily="18" charset="0"/>
                <a:cs typeface="Times New Roman" panose="02020603050405020304" pitchFamily="18" charset="0"/>
              </a:rPr>
              <a:t>Lee, S.A.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2020</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Investigating the importance of positive hotel design. </a:t>
            </a:r>
            <a:r>
              <a:rPr lang="en-KE" sz="1100" i="1" dirty="0">
                <a:latin typeface="Times New Roman" panose="02020603050405020304" pitchFamily="18" charset="0"/>
                <a:cs typeface="Times New Roman" panose="02020603050405020304" pitchFamily="18" charset="0"/>
              </a:rPr>
              <a:t>International Journal of Hospitality Management</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88</a:t>
            </a:r>
            <a:r>
              <a:rPr lang="en-KE" sz="1100" dirty="0">
                <a:latin typeface="Times New Roman" panose="02020603050405020304" pitchFamily="18" charset="0"/>
                <a:cs typeface="Times New Roman" panose="02020603050405020304" pitchFamily="18" charset="0"/>
              </a:rPr>
              <a:t>, p.102523.</a:t>
            </a:r>
          </a:p>
          <a:p>
            <a:pPr marL="0" indent="0">
              <a:buNone/>
            </a:pPr>
            <a:r>
              <a:rPr lang="en-KE" sz="1100" dirty="0" err="1">
                <a:latin typeface="Times New Roman" panose="02020603050405020304" pitchFamily="18" charset="0"/>
                <a:cs typeface="Times New Roman" panose="02020603050405020304" pitchFamily="18" charset="0"/>
              </a:rPr>
              <a:t>Radut</a:t>
            </a:r>
            <a:r>
              <a:rPr lang="en-KE" sz="1100" dirty="0">
                <a:latin typeface="Times New Roman" panose="02020603050405020304" pitchFamily="18" charset="0"/>
                <a:cs typeface="Times New Roman" panose="02020603050405020304" pitchFamily="18" charset="0"/>
              </a:rPr>
              <a:t>, C.</a:t>
            </a:r>
            <a:r>
              <a:rPr lang="en-GB" sz="1100" dirty="0">
                <a:latin typeface="Times New Roman" panose="02020603050405020304" pitchFamily="18" charset="0"/>
                <a:cs typeface="Times New Roman" panose="02020603050405020304" pitchFamily="18" charset="0"/>
              </a:rPr>
              <a:t> (</a:t>
            </a:r>
            <a:r>
              <a:rPr lang="en-KE" sz="1100" dirty="0">
                <a:latin typeface="Times New Roman" panose="02020603050405020304" pitchFamily="18" charset="0"/>
                <a:cs typeface="Times New Roman" panose="02020603050405020304" pitchFamily="18" charset="0"/>
              </a:rPr>
              <a:t>2015</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Strategies of change for the hotel industry. Porter, Kotler, </a:t>
            </a:r>
            <a:r>
              <a:rPr lang="en-KE" sz="1100" dirty="0" err="1">
                <a:latin typeface="Times New Roman" panose="02020603050405020304" pitchFamily="18" charset="0"/>
                <a:cs typeface="Times New Roman" panose="02020603050405020304" pitchFamily="18" charset="0"/>
              </a:rPr>
              <a:t>Bowmann</a:t>
            </a:r>
            <a:r>
              <a:rPr lang="en-KE" sz="1100" dirty="0">
                <a:latin typeface="Times New Roman" panose="02020603050405020304" pitchFamily="18" charset="0"/>
                <a:cs typeface="Times New Roman" panose="02020603050405020304" pitchFamily="18" charset="0"/>
              </a:rPr>
              <a:t> positions. </a:t>
            </a:r>
            <a:r>
              <a:rPr lang="en-KE" sz="1100" i="1" dirty="0">
                <a:latin typeface="Times New Roman" panose="02020603050405020304" pitchFamily="18" charset="0"/>
                <a:cs typeface="Times New Roman" panose="02020603050405020304" pitchFamily="18" charset="0"/>
              </a:rPr>
              <a:t>Knowledge Horizons. Economics</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7</a:t>
            </a:r>
            <a:r>
              <a:rPr lang="en-KE" sz="1100" dirty="0">
                <a:latin typeface="Times New Roman" panose="02020603050405020304" pitchFamily="18" charset="0"/>
                <a:cs typeface="Times New Roman" panose="02020603050405020304" pitchFamily="18" charset="0"/>
              </a:rPr>
              <a:t>(4), p.79.</a:t>
            </a:r>
          </a:p>
          <a:p>
            <a:pPr marL="0" indent="0">
              <a:buNone/>
            </a:pPr>
            <a:r>
              <a:rPr lang="en-KE" sz="1100" dirty="0" err="1">
                <a:latin typeface="Times New Roman" panose="02020603050405020304" pitchFamily="18" charset="0"/>
                <a:cs typeface="Times New Roman" panose="02020603050405020304" pitchFamily="18" charset="0"/>
              </a:rPr>
              <a:t>Sheth</a:t>
            </a:r>
            <a:r>
              <a:rPr lang="en-KE" sz="1100" dirty="0">
                <a:latin typeface="Times New Roman" panose="02020603050405020304" pitchFamily="18" charset="0"/>
                <a:cs typeface="Times New Roman" panose="02020603050405020304" pitchFamily="18" charset="0"/>
              </a:rPr>
              <a:t>, J.N. and Sinha, M.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2015</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B2B branding in emerging markets: A sustainability perspective. </a:t>
            </a:r>
            <a:r>
              <a:rPr lang="en-KE" sz="1100" i="1" dirty="0">
                <a:latin typeface="Times New Roman" panose="02020603050405020304" pitchFamily="18" charset="0"/>
                <a:cs typeface="Times New Roman" panose="02020603050405020304" pitchFamily="18" charset="0"/>
              </a:rPr>
              <a:t>Industrial Marketing Management</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51</a:t>
            </a:r>
            <a:r>
              <a:rPr lang="en-KE" sz="1100" dirty="0">
                <a:latin typeface="Times New Roman" panose="02020603050405020304" pitchFamily="18" charset="0"/>
                <a:cs typeface="Times New Roman" panose="02020603050405020304" pitchFamily="18" charset="0"/>
              </a:rPr>
              <a:t>, pp.79-88.</a:t>
            </a:r>
          </a:p>
          <a:p>
            <a:pPr marL="0" indent="0">
              <a:buNone/>
            </a:pPr>
            <a:r>
              <a:rPr lang="en-KE" sz="1100" dirty="0" err="1">
                <a:latin typeface="Times New Roman" panose="02020603050405020304" pitchFamily="18" charset="0"/>
                <a:cs typeface="Times New Roman" panose="02020603050405020304" pitchFamily="18" charset="0"/>
              </a:rPr>
              <a:t>Sikand</a:t>
            </a:r>
            <a:r>
              <a:rPr lang="en-KE" sz="1100" dirty="0">
                <a:latin typeface="Times New Roman" panose="02020603050405020304" pitchFamily="18" charset="0"/>
                <a:cs typeface="Times New Roman" panose="02020603050405020304" pitchFamily="18" charset="0"/>
              </a:rPr>
              <a:t>, H.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2020</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Exploring The Importance Of Service Quality Attributes For Millennials At Boutique Budget Hotels.</a:t>
            </a:r>
          </a:p>
          <a:p>
            <a:pPr marL="0" indent="0">
              <a:buNone/>
            </a:pPr>
            <a:r>
              <a:rPr lang="en-KE" sz="1100" dirty="0">
                <a:latin typeface="Times New Roman" panose="02020603050405020304" pitchFamily="18" charset="0"/>
                <a:cs typeface="Times New Roman" panose="02020603050405020304" pitchFamily="18" charset="0"/>
              </a:rPr>
              <a:t>Thabit, T. and </a:t>
            </a:r>
            <a:r>
              <a:rPr lang="en-KE" sz="1100" dirty="0" err="1">
                <a:latin typeface="Times New Roman" panose="02020603050405020304" pitchFamily="18" charset="0"/>
                <a:cs typeface="Times New Roman" panose="02020603050405020304" pitchFamily="18" charset="0"/>
              </a:rPr>
              <a:t>Raewf</a:t>
            </a:r>
            <a:r>
              <a:rPr lang="en-KE" sz="1100" dirty="0">
                <a:latin typeface="Times New Roman" panose="02020603050405020304" pitchFamily="18" charset="0"/>
                <a:cs typeface="Times New Roman" panose="02020603050405020304" pitchFamily="18" charset="0"/>
              </a:rPr>
              <a:t>, M.</a:t>
            </a:r>
            <a:r>
              <a:rPr lang="en-GB" sz="1100" dirty="0">
                <a:latin typeface="Times New Roman" panose="02020603050405020304" pitchFamily="18" charset="0"/>
                <a:cs typeface="Times New Roman" panose="02020603050405020304" pitchFamily="18" charset="0"/>
              </a:rPr>
              <a:t> (</a:t>
            </a:r>
            <a:r>
              <a:rPr lang="en-KE" sz="1100" dirty="0">
                <a:latin typeface="Times New Roman" panose="02020603050405020304" pitchFamily="18" charset="0"/>
                <a:cs typeface="Times New Roman" panose="02020603050405020304" pitchFamily="18" charset="0"/>
              </a:rPr>
              <a:t>2018</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The evaluation of marketing mix elements: A case study. </a:t>
            </a:r>
            <a:r>
              <a:rPr lang="en-KE" sz="1100" i="1" dirty="0">
                <a:latin typeface="Times New Roman" panose="02020603050405020304" pitchFamily="18" charset="0"/>
                <a:cs typeface="Times New Roman" panose="02020603050405020304" pitchFamily="18" charset="0"/>
              </a:rPr>
              <a:t>International Journal of Social Sciences &amp; Educational Studies</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4</a:t>
            </a:r>
            <a:r>
              <a:rPr lang="en-KE" sz="1100" dirty="0">
                <a:latin typeface="Times New Roman" panose="02020603050405020304" pitchFamily="18" charset="0"/>
                <a:cs typeface="Times New Roman" panose="02020603050405020304" pitchFamily="18" charset="0"/>
              </a:rPr>
              <a:t>(4).</a:t>
            </a:r>
          </a:p>
          <a:p>
            <a:pPr marL="0" indent="0">
              <a:buNone/>
            </a:pPr>
            <a:r>
              <a:rPr lang="en-KE" sz="1100" dirty="0">
                <a:latin typeface="Times New Roman" panose="02020603050405020304" pitchFamily="18" charset="0"/>
                <a:cs typeface="Times New Roman" panose="02020603050405020304" pitchFamily="18" charset="0"/>
              </a:rPr>
              <a:t>Wang, Y., Rod, M., Ji, S. and Deng, Q.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2017</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Social media capability in B2B marketing: toward a definition and a research model. </a:t>
            </a:r>
            <a:r>
              <a:rPr lang="en-KE" sz="1100" i="1" dirty="0">
                <a:latin typeface="Times New Roman" panose="02020603050405020304" pitchFamily="18" charset="0"/>
                <a:cs typeface="Times New Roman" panose="02020603050405020304" pitchFamily="18" charset="0"/>
              </a:rPr>
              <a:t>Journal of Business &amp; Industrial Marketing</a:t>
            </a:r>
            <a:r>
              <a:rPr lang="en-KE" sz="1100" dirty="0">
                <a:latin typeface="Times New Roman" panose="02020603050405020304" pitchFamily="18" charset="0"/>
                <a:cs typeface="Times New Roman" panose="02020603050405020304" pitchFamily="18" charset="0"/>
              </a:rPr>
              <a:t>, </a:t>
            </a:r>
            <a:r>
              <a:rPr lang="en-KE" sz="1100" i="1" dirty="0">
                <a:latin typeface="Times New Roman" panose="02020603050405020304" pitchFamily="18" charset="0"/>
                <a:cs typeface="Times New Roman" panose="02020603050405020304" pitchFamily="18" charset="0"/>
              </a:rPr>
              <a:t>32</a:t>
            </a:r>
            <a:r>
              <a:rPr lang="en-KE" sz="1100" dirty="0">
                <a:latin typeface="Times New Roman" panose="02020603050405020304" pitchFamily="18" charset="0"/>
                <a:cs typeface="Times New Roman" panose="02020603050405020304" pitchFamily="18" charset="0"/>
              </a:rPr>
              <a:t>(8), pp.1125-1135.</a:t>
            </a:r>
          </a:p>
          <a:p>
            <a:pPr marL="0" indent="0">
              <a:buNone/>
            </a:pPr>
            <a:r>
              <a:rPr lang="en-KE" sz="1100" dirty="0">
                <a:latin typeface="Times New Roman" panose="02020603050405020304" pitchFamily="18" charset="0"/>
                <a:cs typeface="Times New Roman" panose="02020603050405020304" pitchFamily="18" charset="0"/>
              </a:rPr>
              <a:t>Weinstein, A.T. </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2022</a:t>
            </a:r>
            <a:r>
              <a:rPr lang="en-GB" sz="1100" dirty="0">
                <a:latin typeface="Times New Roman" panose="02020603050405020304" pitchFamily="18" charset="0"/>
                <a:cs typeface="Times New Roman" panose="02020603050405020304" pitchFamily="18" charset="0"/>
              </a:rPr>
              <a:t>)</a:t>
            </a:r>
            <a:r>
              <a:rPr lang="en-KE" sz="1100" dirty="0">
                <a:latin typeface="Times New Roman" panose="02020603050405020304" pitchFamily="18" charset="0"/>
                <a:cs typeface="Times New Roman" panose="02020603050405020304" pitchFamily="18" charset="0"/>
              </a:rPr>
              <a:t>. Customer obsession–the springboard for a value creation strategy. </a:t>
            </a:r>
            <a:r>
              <a:rPr lang="en-KE" sz="1100" i="1" dirty="0">
                <a:latin typeface="Times New Roman" panose="02020603050405020304" pitchFamily="18" charset="0"/>
                <a:cs typeface="Times New Roman" panose="02020603050405020304" pitchFamily="18" charset="0"/>
              </a:rPr>
              <a:t>Journal of Business Strategy</a:t>
            </a:r>
            <a:r>
              <a:rPr lang="en-KE" sz="1100" dirty="0">
                <a:latin typeface="Times New Roman" panose="02020603050405020304" pitchFamily="18" charset="0"/>
                <a:cs typeface="Times New Roman" panose="02020603050405020304" pitchFamily="18" charset="0"/>
              </a:rPr>
              <a:t>, (ahead-of-print).</a:t>
            </a:r>
          </a:p>
          <a:p>
            <a:pPr marL="0" indent="0">
              <a:buNone/>
            </a:pPr>
            <a:endParaRPr lang="en-KE"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60456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0</TotalTime>
  <Words>3306</Words>
  <Application>Microsoft Office PowerPoint</Application>
  <PresentationFormat>Widescreen</PresentationFormat>
  <Paragraphs>159</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Trebuchet MS</vt:lpstr>
      <vt:lpstr>Berlin</vt:lpstr>
      <vt:lpstr>BMIH4005 Marketing Essentials</vt:lpstr>
      <vt:lpstr>Introduction </vt:lpstr>
      <vt:lpstr>Situation Analysis </vt:lpstr>
      <vt:lpstr>Customers  Segmentation and targeting </vt:lpstr>
      <vt:lpstr>Competitors </vt:lpstr>
      <vt:lpstr>Collaborators </vt:lpstr>
      <vt:lpstr>Climate  PESTLE analysis </vt:lpstr>
      <vt:lpstr>Objectives </vt:lpstr>
      <vt:lpstr>Strategy </vt:lpstr>
      <vt:lpstr>Tactics </vt:lpstr>
      <vt:lpstr>Action </vt:lpstr>
      <vt:lpstr>Control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gyulyay sali</cp:lastModifiedBy>
  <cp:revision>35</cp:revision>
  <dcterms:created xsi:type="dcterms:W3CDTF">2023-03-05T20:59:20Z</dcterms:created>
  <dcterms:modified xsi:type="dcterms:W3CDTF">2023-03-09T14:58:50Z</dcterms:modified>
</cp:coreProperties>
</file>