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397" r:id="rId2"/>
    <p:sldId id="398" r:id="rId3"/>
    <p:sldId id="394" r:id="rId4"/>
    <p:sldId id="392" r:id="rId5"/>
    <p:sldId id="258" r:id="rId6"/>
    <p:sldId id="260" r:id="rId7"/>
    <p:sldId id="261" r:id="rId8"/>
    <p:sldId id="384" r:id="rId9"/>
    <p:sldId id="399" r:id="rId10"/>
    <p:sldId id="400" r:id="rId11"/>
    <p:sldId id="391" r:id="rId12"/>
    <p:sldId id="387" r:id="rId13"/>
    <p:sldId id="38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7FD40F-44EE-1FFC-567C-9C35775B5E4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01A07907-5A67-7B78-1869-54F703558FD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215A000E-F697-1940-5C73-2629FC6C2235}"/>
              </a:ext>
            </a:extLst>
          </p:cNvPr>
          <p:cNvSpPr>
            <a:spLocks noGrp="1"/>
          </p:cNvSpPr>
          <p:nvPr>
            <p:ph type="dt" sz="half" idx="10"/>
          </p:nvPr>
        </p:nvSpPr>
        <p:spPr/>
        <p:txBody>
          <a:bodyPr/>
          <a:lstStyle/>
          <a:p>
            <a:fld id="{F312AB3F-A8C6-DF4E-92C8-C4916C4AC961}" type="datetimeFigureOut">
              <a:rPr lang="en-US" smtClean="0"/>
              <a:t>7/19/26</a:t>
            </a:fld>
            <a:endParaRPr lang="en-US"/>
          </a:p>
        </p:txBody>
      </p:sp>
      <p:sp>
        <p:nvSpPr>
          <p:cNvPr id="5" name="Footer Placeholder 4">
            <a:extLst>
              <a:ext uri="{FF2B5EF4-FFF2-40B4-BE49-F238E27FC236}">
                <a16:creationId xmlns:a16="http://schemas.microsoft.com/office/drawing/2014/main" id="{5E3981DE-D2BB-C537-167A-782D80CF2AB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7922696-D113-7D58-6556-973585E286F7}"/>
              </a:ext>
            </a:extLst>
          </p:cNvPr>
          <p:cNvSpPr>
            <a:spLocks noGrp="1"/>
          </p:cNvSpPr>
          <p:nvPr>
            <p:ph type="sldNum" sz="quarter" idx="12"/>
          </p:nvPr>
        </p:nvSpPr>
        <p:spPr/>
        <p:txBody>
          <a:bodyPr/>
          <a:lstStyle/>
          <a:p>
            <a:fld id="{B242B65F-04EF-9F46-BD79-626A64659CEF}" type="slidenum">
              <a:rPr lang="en-US" smtClean="0"/>
              <a:t>‹#›</a:t>
            </a:fld>
            <a:endParaRPr lang="en-US"/>
          </a:p>
        </p:txBody>
      </p:sp>
    </p:spTree>
    <p:extLst>
      <p:ext uri="{BB962C8B-B14F-4D97-AF65-F5344CB8AC3E}">
        <p14:creationId xmlns:p14="http://schemas.microsoft.com/office/powerpoint/2010/main" val="19504607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9C88BC-0F22-B3FE-046F-1C290553386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03F8A2-3710-295F-576F-36CCDA37A56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DD28BEA-8C63-349B-64E3-05CDFDBDABC4}"/>
              </a:ext>
            </a:extLst>
          </p:cNvPr>
          <p:cNvSpPr>
            <a:spLocks noGrp="1"/>
          </p:cNvSpPr>
          <p:nvPr>
            <p:ph type="dt" sz="half" idx="10"/>
          </p:nvPr>
        </p:nvSpPr>
        <p:spPr/>
        <p:txBody>
          <a:bodyPr/>
          <a:lstStyle/>
          <a:p>
            <a:fld id="{F312AB3F-A8C6-DF4E-92C8-C4916C4AC961}" type="datetimeFigureOut">
              <a:rPr lang="en-US" smtClean="0"/>
              <a:t>7/19/26</a:t>
            </a:fld>
            <a:endParaRPr lang="en-US"/>
          </a:p>
        </p:txBody>
      </p:sp>
      <p:sp>
        <p:nvSpPr>
          <p:cNvPr id="5" name="Footer Placeholder 4">
            <a:extLst>
              <a:ext uri="{FF2B5EF4-FFF2-40B4-BE49-F238E27FC236}">
                <a16:creationId xmlns:a16="http://schemas.microsoft.com/office/drawing/2014/main" id="{6622F13E-4B2A-DDDE-F2F8-30A0844E923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5FCC18-10E5-7F47-C774-DDA56017103A}"/>
              </a:ext>
            </a:extLst>
          </p:cNvPr>
          <p:cNvSpPr>
            <a:spLocks noGrp="1"/>
          </p:cNvSpPr>
          <p:nvPr>
            <p:ph type="sldNum" sz="quarter" idx="12"/>
          </p:nvPr>
        </p:nvSpPr>
        <p:spPr/>
        <p:txBody>
          <a:bodyPr/>
          <a:lstStyle/>
          <a:p>
            <a:fld id="{B242B65F-04EF-9F46-BD79-626A64659CEF}" type="slidenum">
              <a:rPr lang="en-US" smtClean="0"/>
              <a:t>‹#›</a:t>
            </a:fld>
            <a:endParaRPr lang="en-US"/>
          </a:p>
        </p:txBody>
      </p:sp>
    </p:spTree>
    <p:extLst>
      <p:ext uri="{BB962C8B-B14F-4D97-AF65-F5344CB8AC3E}">
        <p14:creationId xmlns:p14="http://schemas.microsoft.com/office/powerpoint/2010/main" val="38781035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680AE6-AA98-7218-C201-1AD13A6B153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14DAABAC-14D0-C21D-7887-81F0813BA99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DE3B288-2DA9-76ED-BB71-67EC9DF3BE67}"/>
              </a:ext>
            </a:extLst>
          </p:cNvPr>
          <p:cNvSpPr>
            <a:spLocks noGrp="1"/>
          </p:cNvSpPr>
          <p:nvPr>
            <p:ph type="dt" sz="half" idx="10"/>
          </p:nvPr>
        </p:nvSpPr>
        <p:spPr/>
        <p:txBody>
          <a:bodyPr/>
          <a:lstStyle/>
          <a:p>
            <a:fld id="{F312AB3F-A8C6-DF4E-92C8-C4916C4AC961}" type="datetimeFigureOut">
              <a:rPr lang="en-US" smtClean="0"/>
              <a:t>7/19/26</a:t>
            </a:fld>
            <a:endParaRPr lang="en-US"/>
          </a:p>
        </p:txBody>
      </p:sp>
      <p:sp>
        <p:nvSpPr>
          <p:cNvPr id="5" name="Footer Placeholder 4">
            <a:extLst>
              <a:ext uri="{FF2B5EF4-FFF2-40B4-BE49-F238E27FC236}">
                <a16:creationId xmlns:a16="http://schemas.microsoft.com/office/drawing/2014/main" id="{239C9A7A-1A57-7218-8FE1-8F85CD0AB03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6238CB-F71B-AEB6-0B08-C1B2C86E22DE}"/>
              </a:ext>
            </a:extLst>
          </p:cNvPr>
          <p:cNvSpPr>
            <a:spLocks noGrp="1"/>
          </p:cNvSpPr>
          <p:nvPr>
            <p:ph type="sldNum" sz="quarter" idx="12"/>
          </p:nvPr>
        </p:nvSpPr>
        <p:spPr/>
        <p:txBody>
          <a:bodyPr/>
          <a:lstStyle/>
          <a:p>
            <a:fld id="{B242B65F-04EF-9F46-BD79-626A64659CEF}" type="slidenum">
              <a:rPr lang="en-US" smtClean="0"/>
              <a:t>‹#›</a:t>
            </a:fld>
            <a:endParaRPr lang="en-US"/>
          </a:p>
        </p:txBody>
      </p:sp>
    </p:spTree>
    <p:extLst>
      <p:ext uri="{BB962C8B-B14F-4D97-AF65-F5344CB8AC3E}">
        <p14:creationId xmlns:p14="http://schemas.microsoft.com/office/powerpoint/2010/main" val="39837849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FFF5A5-AB4D-F241-4A1D-AB9264296C2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10AFF90-E0BD-BC8F-2A14-9B10A43B372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00098C77-FD60-28EF-89A1-017D129A581D}"/>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3665DB86-26A9-8B3F-6094-31FEB6834269}"/>
              </a:ext>
            </a:extLst>
          </p:cNvPr>
          <p:cNvSpPr>
            <a:spLocks noGrp="1"/>
          </p:cNvSpPr>
          <p:nvPr>
            <p:ph type="dt" sz="half" idx="10"/>
          </p:nvPr>
        </p:nvSpPr>
        <p:spPr/>
        <p:txBody>
          <a:bodyPr/>
          <a:lstStyle/>
          <a:p>
            <a:fld id="{F312AB3F-A8C6-DF4E-92C8-C4916C4AC961}" type="datetimeFigureOut">
              <a:rPr lang="en-US" smtClean="0"/>
              <a:t>7/19/26</a:t>
            </a:fld>
            <a:endParaRPr lang="en-US"/>
          </a:p>
        </p:txBody>
      </p:sp>
      <p:sp>
        <p:nvSpPr>
          <p:cNvPr id="6" name="Footer Placeholder 5">
            <a:extLst>
              <a:ext uri="{FF2B5EF4-FFF2-40B4-BE49-F238E27FC236}">
                <a16:creationId xmlns:a16="http://schemas.microsoft.com/office/drawing/2014/main" id="{045E19DB-99A7-151A-8DA6-44E19D84259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10DED59-5EFD-93C6-7C4D-BFFD1C1B3E2C}"/>
              </a:ext>
            </a:extLst>
          </p:cNvPr>
          <p:cNvSpPr>
            <a:spLocks noGrp="1"/>
          </p:cNvSpPr>
          <p:nvPr>
            <p:ph type="sldNum" sz="quarter" idx="12"/>
          </p:nvPr>
        </p:nvSpPr>
        <p:spPr/>
        <p:txBody>
          <a:bodyPr/>
          <a:lstStyle/>
          <a:p>
            <a:fld id="{B242B65F-04EF-9F46-BD79-626A64659CEF}" type="slidenum">
              <a:rPr lang="en-US" smtClean="0"/>
              <a:t>‹#›</a:t>
            </a:fld>
            <a:endParaRPr lang="en-US"/>
          </a:p>
        </p:txBody>
      </p:sp>
    </p:spTree>
    <p:extLst>
      <p:ext uri="{BB962C8B-B14F-4D97-AF65-F5344CB8AC3E}">
        <p14:creationId xmlns:p14="http://schemas.microsoft.com/office/powerpoint/2010/main" val="41623824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A1778B-3F43-B8B4-3597-803376231E98}"/>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12F8CBE-FCBC-E65E-9360-49D428660A8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E953212-374C-F06C-E024-007461077D5E}"/>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8BE2A3BF-2976-4D57-557F-E3DA778182E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1E187A-EFF1-9BA1-0527-B84A7824281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6C8989DE-C2DD-90EB-92E3-5E23D2B75F48}"/>
              </a:ext>
            </a:extLst>
          </p:cNvPr>
          <p:cNvSpPr>
            <a:spLocks noGrp="1"/>
          </p:cNvSpPr>
          <p:nvPr>
            <p:ph type="dt" sz="half" idx="10"/>
          </p:nvPr>
        </p:nvSpPr>
        <p:spPr/>
        <p:txBody>
          <a:bodyPr/>
          <a:lstStyle/>
          <a:p>
            <a:fld id="{F312AB3F-A8C6-DF4E-92C8-C4916C4AC961}" type="datetimeFigureOut">
              <a:rPr lang="en-US" smtClean="0"/>
              <a:t>7/19/26</a:t>
            </a:fld>
            <a:endParaRPr lang="en-US"/>
          </a:p>
        </p:txBody>
      </p:sp>
      <p:sp>
        <p:nvSpPr>
          <p:cNvPr id="8" name="Footer Placeholder 7">
            <a:extLst>
              <a:ext uri="{FF2B5EF4-FFF2-40B4-BE49-F238E27FC236}">
                <a16:creationId xmlns:a16="http://schemas.microsoft.com/office/drawing/2014/main" id="{6D36ED6E-4EEB-372A-8F05-F41AFAF6065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63FB2CA-EFA6-60B6-FBB1-0095C497277B}"/>
              </a:ext>
            </a:extLst>
          </p:cNvPr>
          <p:cNvSpPr>
            <a:spLocks noGrp="1"/>
          </p:cNvSpPr>
          <p:nvPr>
            <p:ph type="sldNum" sz="quarter" idx="12"/>
          </p:nvPr>
        </p:nvSpPr>
        <p:spPr/>
        <p:txBody>
          <a:bodyPr/>
          <a:lstStyle/>
          <a:p>
            <a:fld id="{B242B65F-04EF-9F46-BD79-626A64659CEF}" type="slidenum">
              <a:rPr lang="en-US" smtClean="0"/>
              <a:t>‹#›</a:t>
            </a:fld>
            <a:endParaRPr lang="en-US"/>
          </a:p>
        </p:txBody>
      </p:sp>
    </p:spTree>
    <p:extLst>
      <p:ext uri="{BB962C8B-B14F-4D97-AF65-F5344CB8AC3E}">
        <p14:creationId xmlns:p14="http://schemas.microsoft.com/office/powerpoint/2010/main" val="15950281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0037F7-A2F4-311F-6DB2-8AEE6C948364}"/>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34718C88-CEB6-98DC-A6D4-3C43BA40A3C1}"/>
              </a:ext>
            </a:extLst>
          </p:cNvPr>
          <p:cNvSpPr>
            <a:spLocks noGrp="1"/>
          </p:cNvSpPr>
          <p:nvPr>
            <p:ph type="dt" sz="half" idx="10"/>
          </p:nvPr>
        </p:nvSpPr>
        <p:spPr/>
        <p:txBody>
          <a:bodyPr/>
          <a:lstStyle/>
          <a:p>
            <a:fld id="{F312AB3F-A8C6-DF4E-92C8-C4916C4AC961}" type="datetimeFigureOut">
              <a:rPr lang="en-US" smtClean="0"/>
              <a:t>7/19/26</a:t>
            </a:fld>
            <a:endParaRPr lang="en-US"/>
          </a:p>
        </p:txBody>
      </p:sp>
      <p:sp>
        <p:nvSpPr>
          <p:cNvPr id="4" name="Footer Placeholder 3">
            <a:extLst>
              <a:ext uri="{FF2B5EF4-FFF2-40B4-BE49-F238E27FC236}">
                <a16:creationId xmlns:a16="http://schemas.microsoft.com/office/drawing/2014/main" id="{29FBE916-5B82-4458-D0F0-7D28AE84D0F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446F24D-63AC-9C2B-A782-B30FFB3CA920}"/>
              </a:ext>
            </a:extLst>
          </p:cNvPr>
          <p:cNvSpPr>
            <a:spLocks noGrp="1"/>
          </p:cNvSpPr>
          <p:nvPr>
            <p:ph type="sldNum" sz="quarter" idx="12"/>
          </p:nvPr>
        </p:nvSpPr>
        <p:spPr/>
        <p:txBody>
          <a:bodyPr/>
          <a:lstStyle/>
          <a:p>
            <a:fld id="{B242B65F-04EF-9F46-BD79-626A64659CEF}" type="slidenum">
              <a:rPr lang="en-US" smtClean="0"/>
              <a:t>‹#›</a:t>
            </a:fld>
            <a:endParaRPr lang="en-US"/>
          </a:p>
        </p:txBody>
      </p:sp>
    </p:spTree>
    <p:extLst>
      <p:ext uri="{BB962C8B-B14F-4D97-AF65-F5344CB8AC3E}">
        <p14:creationId xmlns:p14="http://schemas.microsoft.com/office/powerpoint/2010/main" val="42010984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F3ABB6F-2D58-22FF-EAFC-56804D5AE733}"/>
              </a:ext>
            </a:extLst>
          </p:cNvPr>
          <p:cNvSpPr>
            <a:spLocks noGrp="1"/>
          </p:cNvSpPr>
          <p:nvPr>
            <p:ph type="dt" sz="half" idx="10"/>
          </p:nvPr>
        </p:nvSpPr>
        <p:spPr/>
        <p:txBody>
          <a:bodyPr/>
          <a:lstStyle/>
          <a:p>
            <a:fld id="{F312AB3F-A8C6-DF4E-92C8-C4916C4AC961}" type="datetimeFigureOut">
              <a:rPr lang="en-US" smtClean="0"/>
              <a:t>7/19/26</a:t>
            </a:fld>
            <a:endParaRPr lang="en-US"/>
          </a:p>
        </p:txBody>
      </p:sp>
      <p:sp>
        <p:nvSpPr>
          <p:cNvPr id="3" name="Footer Placeholder 2">
            <a:extLst>
              <a:ext uri="{FF2B5EF4-FFF2-40B4-BE49-F238E27FC236}">
                <a16:creationId xmlns:a16="http://schemas.microsoft.com/office/drawing/2014/main" id="{9E32169B-C0C7-7973-EF86-06C69A34079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B032B2E-9CB3-438B-5838-52C7A76E6BFB}"/>
              </a:ext>
            </a:extLst>
          </p:cNvPr>
          <p:cNvSpPr>
            <a:spLocks noGrp="1"/>
          </p:cNvSpPr>
          <p:nvPr>
            <p:ph type="sldNum" sz="quarter" idx="12"/>
          </p:nvPr>
        </p:nvSpPr>
        <p:spPr/>
        <p:txBody>
          <a:bodyPr/>
          <a:lstStyle/>
          <a:p>
            <a:fld id="{B242B65F-04EF-9F46-BD79-626A64659CEF}" type="slidenum">
              <a:rPr lang="en-US" smtClean="0"/>
              <a:t>‹#›</a:t>
            </a:fld>
            <a:endParaRPr lang="en-US"/>
          </a:p>
        </p:txBody>
      </p:sp>
    </p:spTree>
    <p:extLst>
      <p:ext uri="{BB962C8B-B14F-4D97-AF65-F5344CB8AC3E}">
        <p14:creationId xmlns:p14="http://schemas.microsoft.com/office/powerpoint/2010/main" val="30243494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36693-EBC0-A6CB-8D3A-319AAECE45E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B0524A20-ED44-B390-3165-CA9381E6C7D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87D5CFB-8AF5-B42B-1F6D-A88BA8261E7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7DF9C70-5060-6565-7386-E39C9AD3D33A}"/>
              </a:ext>
            </a:extLst>
          </p:cNvPr>
          <p:cNvSpPr>
            <a:spLocks noGrp="1"/>
          </p:cNvSpPr>
          <p:nvPr>
            <p:ph type="dt" sz="half" idx="10"/>
          </p:nvPr>
        </p:nvSpPr>
        <p:spPr/>
        <p:txBody>
          <a:bodyPr/>
          <a:lstStyle/>
          <a:p>
            <a:fld id="{F312AB3F-A8C6-DF4E-92C8-C4916C4AC961}" type="datetimeFigureOut">
              <a:rPr lang="en-US" smtClean="0"/>
              <a:t>7/19/26</a:t>
            </a:fld>
            <a:endParaRPr lang="en-US"/>
          </a:p>
        </p:txBody>
      </p:sp>
      <p:sp>
        <p:nvSpPr>
          <p:cNvPr id="6" name="Footer Placeholder 5">
            <a:extLst>
              <a:ext uri="{FF2B5EF4-FFF2-40B4-BE49-F238E27FC236}">
                <a16:creationId xmlns:a16="http://schemas.microsoft.com/office/drawing/2014/main" id="{DAD3ECC1-7F9C-50C4-DCDB-534D1D0309B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5F3570-54BD-EE90-5368-8B8B663F4043}"/>
              </a:ext>
            </a:extLst>
          </p:cNvPr>
          <p:cNvSpPr>
            <a:spLocks noGrp="1"/>
          </p:cNvSpPr>
          <p:nvPr>
            <p:ph type="sldNum" sz="quarter" idx="12"/>
          </p:nvPr>
        </p:nvSpPr>
        <p:spPr/>
        <p:txBody>
          <a:bodyPr/>
          <a:lstStyle/>
          <a:p>
            <a:fld id="{B242B65F-04EF-9F46-BD79-626A64659CEF}" type="slidenum">
              <a:rPr lang="en-US" smtClean="0"/>
              <a:t>‹#›</a:t>
            </a:fld>
            <a:endParaRPr lang="en-US"/>
          </a:p>
        </p:txBody>
      </p:sp>
    </p:spTree>
    <p:extLst>
      <p:ext uri="{BB962C8B-B14F-4D97-AF65-F5344CB8AC3E}">
        <p14:creationId xmlns:p14="http://schemas.microsoft.com/office/powerpoint/2010/main" val="15929588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680ED-D3CA-E709-5602-A80D125AFEC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667CEE8F-DC32-9D40-01B1-4A9B1239D01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4900F8E-061F-FF29-8423-FE64AEB4CE9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70B8D54-13F3-8F76-2472-3B028604F671}"/>
              </a:ext>
            </a:extLst>
          </p:cNvPr>
          <p:cNvSpPr>
            <a:spLocks noGrp="1"/>
          </p:cNvSpPr>
          <p:nvPr>
            <p:ph type="dt" sz="half" idx="10"/>
          </p:nvPr>
        </p:nvSpPr>
        <p:spPr/>
        <p:txBody>
          <a:bodyPr/>
          <a:lstStyle/>
          <a:p>
            <a:fld id="{F312AB3F-A8C6-DF4E-92C8-C4916C4AC961}" type="datetimeFigureOut">
              <a:rPr lang="en-US" smtClean="0"/>
              <a:t>7/19/26</a:t>
            </a:fld>
            <a:endParaRPr lang="en-US"/>
          </a:p>
        </p:txBody>
      </p:sp>
      <p:sp>
        <p:nvSpPr>
          <p:cNvPr id="6" name="Footer Placeholder 5">
            <a:extLst>
              <a:ext uri="{FF2B5EF4-FFF2-40B4-BE49-F238E27FC236}">
                <a16:creationId xmlns:a16="http://schemas.microsoft.com/office/drawing/2014/main" id="{7FE20E3D-3CBB-17C5-7C6F-30804AEDD92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20ABFB7-1F20-C4E4-8AE8-2848F1228940}"/>
              </a:ext>
            </a:extLst>
          </p:cNvPr>
          <p:cNvSpPr>
            <a:spLocks noGrp="1"/>
          </p:cNvSpPr>
          <p:nvPr>
            <p:ph type="sldNum" sz="quarter" idx="12"/>
          </p:nvPr>
        </p:nvSpPr>
        <p:spPr/>
        <p:txBody>
          <a:bodyPr/>
          <a:lstStyle/>
          <a:p>
            <a:fld id="{B242B65F-04EF-9F46-BD79-626A64659CEF}" type="slidenum">
              <a:rPr lang="en-US" smtClean="0"/>
              <a:t>‹#›</a:t>
            </a:fld>
            <a:endParaRPr lang="en-US"/>
          </a:p>
        </p:txBody>
      </p:sp>
    </p:spTree>
    <p:extLst>
      <p:ext uri="{BB962C8B-B14F-4D97-AF65-F5344CB8AC3E}">
        <p14:creationId xmlns:p14="http://schemas.microsoft.com/office/powerpoint/2010/main" val="12650882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680A54-A3A1-3056-DD89-ECA4D6DDDE8E}"/>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7C933CB7-38B2-7965-B687-DD33FE090CA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07E3DF5-6F75-981E-19C3-D34EF676D1B9}"/>
              </a:ext>
            </a:extLst>
          </p:cNvPr>
          <p:cNvSpPr>
            <a:spLocks noGrp="1"/>
          </p:cNvSpPr>
          <p:nvPr>
            <p:ph type="dt" sz="half" idx="10"/>
          </p:nvPr>
        </p:nvSpPr>
        <p:spPr/>
        <p:txBody>
          <a:bodyPr/>
          <a:lstStyle/>
          <a:p>
            <a:fld id="{F312AB3F-A8C6-DF4E-92C8-C4916C4AC961}" type="datetimeFigureOut">
              <a:rPr lang="en-US" smtClean="0"/>
              <a:t>7/19/26</a:t>
            </a:fld>
            <a:endParaRPr lang="en-US"/>
          </a:p>
        </p:txBody>
      </p:sp>
      <p:sp>
        <p:nvSpPr>
          <p:cNvPr id="5" name="Footer Placeholder 4">
            <a:extLst>
              <a:ext uri="{FF2B5EF4-FFF2-40B4-BE49-F238E27FC236}">
                <a16:creationId xmlns:a16="http://schemas.microsoft.com/office/drawing/2014/main" id="{6F70D92D-21D4-F670-DFD5-8A626142DD1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D0DADC0-7D39-0C21-711A-21ABE6608723}"/>
              </a:ext>
            </a:extLst>
          </p:cNvPr>
          <p:cNvSpPr>
            <a:spLocks noGrp="1"/>
          </p:cNvSpPr>
          <p:nvPr>
            <p:ph type="sldNum" sz="quarter" idx="12"/>
          </p:nvPr>
        </p:nvSpPr>
        <p:spPr/>
        <p:txBody>
          <a:bodyPr/>
          <a:lstStyle/>
          <a:p>
            <a:fld id="{B242B65F-04EF-9F46-BD79-626A64659CEF}" type="slidenum">
              <a:rPr lang="en-US" smtClean="0"/>
              <a:t>‹#›</a:t>
            </a:fld>
            <a:endParaRPr lang="en-US"/>
          </a:p>
        </p:txBody>
      </p:sp>
    </p:spTree>
    <p:extLst>
      <p:ext uri="{BB962C8B-B14F-4D97-AF65-F5344CB8AC3E}">
        <p14:creationId xmlns:p14="http://schemas.microsoft.com/office/powerpoint/2010/main" val="38551683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4145714-916D-EC09-B874-16FF1519EC43}"/>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46C879C-461C-E6F9-C29D-3B70544463A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3869785-EEB4-E11C-687C-2927A6F386B5}"/>
              </a:ext>
            </a:extLst>
          </p:cNvPr>
          <p:cNvSpPr>
            <a:spLocks noGrp="1"/>
          </p:cNvSpPr>
          <p:nvPr>
            <p:ph type="dt" sz="half" idx="10"/>
          </p:nvPr>
        </p:nvSpPr>
        <p:spPr/>
        <p:txBody>
          <a:bodyPr/>
          <a:lstStyle/>
          <a:p>
            <a:fld id="{F312AB3F-A8C6-DF4E-92C8-C4916C4AC961}" type="datetimeFigureOut">
              <a:rPr lang="en-US" smtClean="0"/>
              <a:t>7/19/26</a:t>
            </a:fld>
            <a:endParaRPr lang="en-US"/>
          </a:p>
        </p:txBody>
      </p:sp>
      <p:sp>
        <p:nvSpPr>
          <p:cNvPr id="5" name="Footer Placeholder 4">
            <a:extLst>
              <a:ext uri="{FF2B5EF4-FFF2-40B4-BE49-F238E27FC236}">
                <a16:creationId xmlns:a16="http://schemas.microsoft.com/office/drawing/2014/main" id="{E80AFE8D-D1F8-50E1-6690-3723EA6720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8E5A652-44C7-58F6-5FB9-FA62D6A67738}"/>
              </a:ext>
            </a:extLst>
          </p:cNvPr>
          <p:cNvSpPr>
            <a:spLocks noGrp="1"/>
          </p:cNvSpPr>
          <p:nvPr>
            <p:ph type="sldNum" sz="quarter" idx="12"/>
          </p:nvPr>
        </p:nvSpPr>
        <p:spPr/>
        <p:txBody>
          <a:bodyPr/>
          <a:lstStyle/>
          <a:p>
            <a:fld id="{B242B65F-04EF-9F46-BD79-626A64659CEF}" type="slidenum">
              <a:rPr lang="en-US" smtClean="0"/>
              <a:t>‹#›</a:t>
            </a:fld>
            <a:endParaRPr lang="en-US"/>
          </a:p>
        </p:txBody>
      </p:sp>
    </p:spTree>
    <p:extLst>
      <p:ext uri="{BB962C8B-B14F-4D97-AF65-F5344CB8AC3E}">
        <p14:creationId xmlns:p14="http://schemas.microsoft.com/office/powerpoint/2010/main" val="24527388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6448822-F5C2-BDFA-96EE-3F27E325662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C758513-8925-C936-91B5-E84E31836E1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E467D7F-4E58-C578-4630-BD7449148FC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312AB3F-A8C6-DF4E-92C8-C4916C4AC961}" type="datetimeFigureOut">
              <a:rPr lang="en-US" smtClean="0"/>
              <a:t>7/19/26</a:t>
            </a:fld>
            <a:endParaRPr lang="en-US"/>
          </a:p>
        </p:txBody>
      </p:sp>
      <p:sp>
        <p:nvSpPr>
          <p:cNvPr id="5" name="Footer Placeholder 4">
            <a:extLst>
              <a:ext uri="{FF2B5EF4-FFF2-40B4-BE49-F238E27FC236}">
                <a16:creationId xmlns:a16="http://schemas.microsoft.com/office/drawing/2014/main" id="{DE436411-762B-8735-1ADF-29C182D64AA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2C6DA56B-AF08-278B-936C-164F4DE82A6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242B65F-04EF-9F46-BD79-626A64659CEF}" type="slidenum">
              <a:rPr lang="en-US" smtClean="0"/>
              <a:t>‹#›</a:t>
            </a:fld>
            <a:endParaRPr lang="en-US"/>
          </a:p>
        </p:txBody>
      </p:sp>
    </p:spTree>
    <p:extLst>
      <p:ext uri="{BB962C8B-B14F-4D97-AF65-F5344CB8AC3E}">
        <p14:creationId xmlns:p14="http://schemas.microsoft.com/office/powerpoint/2010/main" val="266375698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sv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sv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www.skillsforcare.org.uk" TargetMode="External"/><Relationship Id="rId3" Type="http://schemas.openxmlformats.org/officeDocument/2006/relationships/hyperlink" Target="https://thoughtsmostlyaboutlearning.wordpress.com/wp-content/uploads/2015/12/learning-by-doing-graham-gibbs.pdf" TargetMode="External"/><Relationship Id="rId7" Type="http://schemas.openxmlformats.org/officeDocument/2006/relationships/hyperlink" Target="https://www.nmc.org.uk/standards/code/" TargetMode="External"/><Relationship Id="rId2" Type="http://schemas.openxmlformats.org/officeDocument/2006/relationships/image" Target="../media/image13.svg"/><Relationship Id="rId1" Type="http://schemas.openxmlformats.org/officeDocument/2006/relationships/slideLayout" Target="../slideLayouts/slideLayout2.xml"/><Relationship Id="rId6" Type="http://schemas.openxmlformats.org/officeDocument/2006/relationships/hyperlink" Target="https://www.nice.org.uk" TargetMode="External"/><Relationship Id="rId5" Type="http://schemas.openxmlformats.org/officeDocument/2006/relationships/hyperlink" Target="https://www.nice.org.uk/guidance/ng197" TargetMode="External"/><Relationship Id="rId4" Type="http://schemas.openxmlformats.org/officeDocument/2006/relationships/hyperlink" Target="https://www.england.nhs.uk" TargetMode="External"/><Relationship Id="rId9" Type="http://schemas.openxmlformats.org/officeDocument/2006/relationships/hyperlink" Target="https://www.who.i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4" name="Rectangle 33">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36" name="Group 35">
            <a:extLst>
              <a:ext uri="{FF2B5EF4-FFF2-40B4-BE49-F238E27FC236}">
                <a16:creationId xmlns:a16="http://schemas.microsoft.com/office/drawing/2014/main" id="{53CA3DAA-08BB-476F-9793-941CFAEA5E6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37" name="Rectangle 36">
              <a:extLst>
                <a:ext uri="{FF2B5EF4-FFF2-40B4-BE49-F238E27FC236}">
                  <a16:creationId xmlns:a16="http://schemas.microsoft.com/office/drawing/2014/main" id="{C1EF744A-E0CA-4659-9909-4B77BF70D3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8" name="Rectangle 37">
              <a:extLst>
                <a:ext uri="{FF2B5EF4-FFF2-40B4-BE49-F238E27FC236}">
                  <a16:creationId xmlns:a16="http://schemas.microsoft.com/office/drawing/2014/main" id="{A09C8437-171E-4687-AA5E-A46A56AEE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40" name="Freeform: Shape 39">
            <a:extLst>
              <a:ext uri="{FF2B5EF4-FFF2-40B4-BE49-F238E27FC236}">
                <a16:creationId xmlns:a16="http://schemas.microsoft.com/office/drawing/2014/main" id="{4FEFA667-DE58-4745-9E9D-C6E61CB06A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42" name="Rectangle 41">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7348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pic>
        <p:nvPicPr>
          <p:cNvPr id="6" name="Content Placeholder 5" descr="UWTSD logo | Discover Dylan Thomas">
            <a:extLst>
              <a:ext uri="{FF2B5EF4-FFF2-40B4-BE49-F238E27FC236}">
                <a16:creationId xmlns:a16="http://schemas.microsoft.com/office/drawing/2014/main" id="{E84EAEE2-9946-000F-1764-117A10924DA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14400" y="2529840"/>
            <a:ext cx="4495801" cy="179832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AFFDB605-3E48-1D27-1F13-78FBF4ABDAF9}"/>
              </a:ext>
            </a:extLst>
          </p:cNvPr>
          <p:cNvSpPr>
            <a:spLocks noGrp="1"/>
          </p:cNvSpPr>
          <p:nvPr>
            <p:ph idx="1"/>
          </p:nvPr>
        </p:nvSpPr>
        <p:spPr>
          <a:xfrm>
            <a:off x="6096000" y="3425954"/>
            <a:ext cx="5638800" cy="1755646"/>
          </a:xfrm>
        </p:spPr>
        <p:txBody>
          <a:bodyPr>
            <a:normAutofit/>
          </a:bodyPr>
          <a:lstStyle/>
          <a:p>
            <a:r>
              <a:rPr lang="en-GB" sz="2400" b="1" dirty="0">
                <a:solidFill>
                  <a:schemeClr val="tx1">
                    <a:alpha val="55000"/>
                  </a:schemeClr>
                </a:solidFill>
              </a:rPr>
              <a:t>Module Title :Professional Career Development Within Health and Social Care </a:t>
            </a:r>
            <a:endParaRPr lang="en-US" sz="2400" b="1" dirty="0">
              <a:solidFill>
                <a:schemeClr val="tx1">
                  <a:alpha val="55000"/>
                </a:schemeClr>
              </a:solidFill>
            </a:endParaRPr>
          </a:p>
        </p:txBody>
      </p:sp>
    </p:spTree>
    <p:extLst>
      <p:ext uri="{BB962C8B-B14F-4D97-AF65-F5344CB8AC3E}">
        <p14:creationId xmlns:p14="http://schemas.microsoft.com/office/powerpoint/2010/main" val="3823886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B8175DC-0277-4781-1DA6-AAE1069A9E2C}"/>
              </a:ext>
            </a:extLst>
          </p:cNvPr>
          <p:cNvSpPr>
            <a:spLocks noGrp="1"/>
          </p:cNvSpPr>
          <p:nvPr>
            <p:ph idx="1"/>
          </p:nvPr>
        </p:nvSpPr>
        <p:spPr/>
        <p:txBody>
          <a:bodyPr/>
          <a:lstStyle/>
          <a:p>
            <a:r>
              <a:rPr lang="en-GB" dirty="0"/>
              <a:t>Module Number: LCHS4009(LON)</a:t>
            </a:r>
          </a:p>
          <a:p>
            <a:r>
              <a:rPr lang="en-GB" dirty="0"/>
              <a:t>Student Name : Damilola Oladele </a:t>
            </a:r>
          </a:p>
          <a:p>
            <a:r>
              <a:rPr lang="en-GB" dirty="0"/>
              <a:t>Student ID :2508847</a:t>
            </a:r>
          </a:p>
          <a:p>
            <a:r>
              <a:rPr lang="en-GB" dirty="0"/>
              <a:t>Lecturer’s Name: </a:t>
            </a:r>
            <a:r>
              <a:rPr lang="en-GB" dirty="0" err="1"/>
              <a:t>Dilhara</a:t>
            </a:r>
            <a:r>
              <a:rPr lang="en-GB" dirty="0"/>
              <a:t> </a:t>
            </a:r>
            <a:r>
              <a:rPr lang="en-GB" dirty="0" err="1"/>
              <a:t>Nadeeshani</a:t>
            </a:r>
            <a:r>
              <a:rPr lang="en-GB" dirty="0"/>
              <a:t> </a:t>
            </a:r>
            <a:r>
              <a:rPr lang="en-GB" dirty="0" err="1"/>
              <a:t>Mampitiya</a:t>
            </a:r>
            <a:endParaRPr lang="en-US" dirty="0"/>
          </a:p>
        </p:txBody>
      </p:sp>
    </p:spTree>
    <p:extLst>
      <p:ext uri="{BB962C8B-B14F-4D97-AF65-F5344CB8AC3E}">
        <p14:creationId xmlns:p14="http://schemas.microsoft.com/office/powerpoint/2010/main" val="27222572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A9746F-5D4A-128B-310F-6851F1966B6D}"/>
              </a:ext>
            </a:extLst>
          </p:cNvPr>
          <p:cNvSpPr>
            <a:spLocks noGrp="1"/>
          </p:cNvSpPr>
          <p:nvPr>
            <p:ph type="title"/>
          </p:nvPr>
        </p:nvSpPr>
        <p:spPr>
          <a:xfrm>
            <a:off x="6094105" y="802955"/>
            <a:ext cx="4977976" cy="1454051"/>
          </a:xfrm>
        </p:spPr>
        <p:txBody>
          <a:bodyPr>
            <a:normAutofit/>
          </a:bodyPr>
          <a:lstStyle/>
          <a:p>
            <a:r>
              <a:rPr lang="en-GB" sz="3600">
                <a:solidFill>
                  <a:schemeClr val="tx2"/>
                </a:solidFill>
              </a:rPr>
              <a:t>                             Introduction </a:t>
            </a:r>
            <a:endParaRPr lang="en-US" sz="3600">
              <a:solidFill>
                <a:schemeClr val="tx2"/>
              </a:solidFill>
            </a:endParaRPr>
          </a:p>
        </p:txBody>
      </p:sp>
      <p:pic>
        <p:nvPicPr>
          <p:cNvPr id="7" name="Graphic 6" descr="Hospital">
            <a:extLst>
              <a:ext uri="{FF2B5EF4-FFF2-40B4-BE49-F238E27FC236}">
                <a16:creationId xmlns:a16="http://schemas.microsoft.com/office/drawing/2014/main" id="{C420C68A-9941-B5D8-9CEB-2B0C82210A3E}"/>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60786735-1399-79FE-71C3-846B09612C29}"/>
              </a:ext>
            </a:extLst>
          </p:cNvPr>
          <p:cNvSpPr>
            <a:spLocks noGrp="1"/>
          </p:cNvSpPr>
          <p:nvPr>
            <p:ph idx="1"/>
          </p:nvPr>
        </p:nvSpPr>
        <p:spPr>
          <a:xfrm>
            <a:off x="6090574" y="2421682"/>
            <a:ext cx="4977578" cy="3639289"/>
          </a:xfrm>
        </p:spPr>
        <p:txBody>
          <a:bodyPr anchor="ctr">
            <a:normAutofit fontScale="92500" lnSpcReduction="10000"/>
          </a:bodyPr>
          <a:lstStyle/>
          <a:p>
            <a:r>
              <a:rPr lang="en-GB" sz="1500" dirty="0">
                <a:solidFill>
                  <a:schemeClr val="tx2"/>
                </a:solidFill>
              </a:rPr>
              <a:t>My name is Damilola </a:t>
            </a:r>
          </a:p>
          <a:p>
            <a:r>
              <a:rPr lang="en-GB" sz="1500" dirty="0">
                <a:solidFill>
                  <a:schemeClr val="tx2"/>
                </a:solidFill>
              </a:rPr>
              <a:t>I will be presenting one of the most important skills in health and social care ,my chosen skill is communication.In  this presentation I will be discussing about the following.</a:t>
            </a:r>
          </a:p>
          <a:p>
            <a:r>
              <a:rPr lang="en-GB" sz="1500" dirty="0">
                <a:solidFill>
                  <a:schemeClr val="tx2"/>
                </a:solidFill>
              </a:rPr>
              <a:t>Definition</a:t>
            </a:r>
          </a:p>
          <a:p>
            <a:r>
              <a:rPr lang="en-GB" sz="1500" dirty="0">
                <a:solidFill>
                  <a:schemeClr val="tx2"/>
                </a:solidFill>
              </a:rPr>
              <a:t>How it been use in everyday practice </a:t>
            </a:r>
          </a:p>
          <a:p>
            <a:r>
              <a:rPr lang="en-GB" sz="1500" dirty="0">
                <a:solidFill>
                  <a:schemeClr val="tx2"/>
                </a:solidFill>
              </a:rPr>
              <a:t>Important of communication in professional practice </a:t>
            </a:r>
          </a:p>
          <a:p>
            <a:r>
              <a:rPr lang="en-GB" sz="1500" dirty="0">
                <a:solidFill>
                  <a:schemeClr val="tx2"/>
                </a:solidFill>
              </a:rPr>
              <a:t>Disadvantages </a:t>
            </a:r>
          </a:p>
          <a:p>
            <a:r>
              <a:rPr lang="en-GB" sz="1500" dirty="0">
                <a:solidFill>
                  <a:schemeClr val="tx2"/>
                </a:solidFill>
              </a:rPr>
              <a:t>Explain the model, component and how it can help professionals</a:t>
            </a:r>
          </a:p>
          <a:p>
            <a:r>
              <a:rPr lang="en-GB" sz="1500" dirty="0">
                <a:solidFill>
                  <a:schemeClr val="tx2"/>
                </a:solidFill>
              </a:rPr>
              <a:t>Where the skill can be used </a:t>
            </a:r>
          </a:p>
          <a:p>
            <a:r>
              <a:rPr lang="en-GB" sz="1500" dirty="0">
                <a:solidFill>
                  <a:schemeClr val="tx2"/>
                </a:solidFill>
              </a:rPr>
              <a:t>Using </a:t>
            </a:r>
            <a:r>
              <a:rPr lang="en-GB" sz="1500" dirty="0" err="1">
                <a:solidFill>
                  <a:schemeClr val="tx2"/>
                </a:solidFill>
              </a:rPr>
              <a:t>Tuckman’s</a:t>
            </a:r>
            <a:r>
              <a:rPr lang="en-GB" sz="1500" dirty="0">
                <a:solidFill>
                  <a:schemeClr val="tx2"/>
                </a:solidFill>
              </a:rPr>
              <a:t> team Development Model to link with Communication </a:t>
            </a:r>
          </a:p>
          <a:p>
            <a:endParaRPr lang="en-US" sz="1500" dirty="0">
              <a:solidFill>
                <a:schemeClr val="tx2"/>
              </a:solidFill>
            </a:endParaRPr>
          </a:p>
        </p:txBody>
      </p:sp>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1528354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9" name="Arc 28">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F338A4F-E259-85B8-BAD3-C0FFAD73073F}"/>
              </a:ext>
            </a:extLst>
          </p:cNvPr>
          <p:cNvSpPr>
            <a:spLocks noGrp="1"/>
          </p:cNvSpPr>
          <p:nvPr>
            <p:ph type="title"/>
          </p:nvPr>
        </p:nvSpPr>
        <p:spPr>
          <a:xfrm>
            <a:off x="5894962" y="479493"/>
            <a:ext cx="5458838" cy="1325563"/>
          </a:xfrm>
        </p:spPr>
        <p:txBody>
          <a:bodyPr>
            <a:normAutofit/>
          </a:bodyPr>
          <a:lstStyle/>
          <a:p>
            <a:r>
              <a:rPr lang="en-US" sz="3700"/>
              <a:t>What Is Communication?</a:t>
            </a:r>
            <a:br>
              <a:rPr lang="en-GB" sz="3700"/>
            </a:br>
            <a:endParaRPr lang="en-US" sz="3700"/>
          </a:p>
        </p:txBody>
      </p:sp>
      <p:sp>
        <p:nvSpPr>
          <p:cNvPr id="30" name="Freeform: Shape 29">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1. communication skills module 1 | PPTX">
            <a:extLst>
              <a:ext uri="{FF2B5EF4-FFF2-40B4-BE49-F238E27FC236}">
                <a16:creationId xmlns:a16="http://schemas.microsoft.com/office/drawing/2014/main" id="{09B949B4-257A-42B8-70C5-4B4122DE7AD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3182" y="1552610"/>
            <a:ext cx="4777381" cy="3583035"/>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1F60A2D8-CFD1-0565-0271-0338C15EF059}"/>
              </a:ext>
            </a:extLst>
          </p:cNvPr>
          <p:cNvSpPr>
            <a:spLocks noGrp="1"/>
          </p:cNvSpPr>
          <p:nvPr>
            <p:ph idx="1"/>
          </p:nvPr>
        </p:nvSpPr>
        <p:spPr>
          <a:xfrm>
            <a:off x="5894962" y="1984443"/>
            <a:ext cx="5458838" cy="4192520"/>
          </a:xfrm>
        </p:spPr>
        <p:txBody>
          <a:bodyPr>
            <a:normAutofit/>
          </a:bodyPr>
          <a:lstStyle/>
          <a:p>
            <a:endParaRPr lang="en-GB" sz="1500"/>
          </a:p>
          <a:p>
            <a:r>
              <a:rPr lang="en-US" sz="1500"/>
              <a:t>Communication </a:t>
            </a:r>
            <a:r>
              <a:rPr lang="en-GB" sz="1500"/>
              <a:t>can be defined as a </a:t>
            </a:r>
            <a:r>
              <a:rPr lang="en-US" sz="1500"/>
              <a:t>process of sharing information clearly and effectively through various methods </a:t>
            </a:r>
            <a:r>
              <a:rPr lang="en-GB" sz="1500"/>
              <a:t>,</a:t>
            </a:r>
            <a:r>
              <a:rPr lang="en-US" sz="1500"/>
              <a:t>such as speaking, listening, writing, and using sign language.</a:t>
            </a:r>
            <a:endParaRPr lang="en-GB" sz="1500"/>
          </a:p>
          <a:p>
            <a:r>
              <a:rPr lang="en-US" sz="1500"/>
              <a:t>Effective communication means understanding both the words and emotions of others to ensure mutual understanding.</a:t>
            </a:r>
            <a:r>
              <a:rPr lang="en-GB" sz="1500"/>
              <a:t> Communication </a:t>
            </a:r>
            <a:r>
              <a:rPr lang="en-US" sz="1500"/>
              <a:t>is essential for building trust and delivering quality </a:t>
            </a:r>
            <a:r>
              <a:rPr lang="en-GB" sz="1500"/>
              <a:t>of </a:t>
            </a:r>
            <a:r>
              <a:rPr lang="en-US" sz="1500"/>
              <a:t>care. It includes</a:t>
            </a:r>
            <a:r>
              <a:rPr lang="en-GB" sz="1500"/>
              <a:t>,</a:t>
            </a:r>
            <a:r>
              <a:rPr lang="en-US" sz="1500"/>
              <a:t> Speaking clearly and showing respect for others’ opinions and ideas</a:t>
            </a:r>
            <a:endParaRPr lang="en-GB" sz="1500"/>
          </a:p>
          <a:p>
            <a:r>
              <a:rPr lang="en-US" sz="1500"/>
              <a:t> Using appropriate body language and tone to convey empathy and professionalism</a:t>
            </a:r>
            <a:endParaRPr lang="en-GB" sz="1500"/>
          </a:p>
          <a:p>
            <a:r>
              <a:rPr lang="en-US" sz="1500"/>
              <a:t> Listening actively to understand needs and feelings</a:t>
            </a:r>
            <a:r>
              <a:rPr lang="en-GB" sz="1500"/>
              <a:t> </a:t>
            </a:r>
            <a:r>
              <a:rPr lang="en-US" sz="1500"/>
              <a:t> </a:t>
            </a:r>
            <a:r>
              <a:rPr lang="en-GB" sz="1500"/>
              <a:t>(</a:t>
            </a:r>
            <a:r>
              <a:rPr lang="en-US" sz="1500"/>
              <a:t>NHS England, 2023</a:t>
            </a:r>
            <a:r>
              <a:rPr lang="en-GB" sz="1500"/>
              <a:t>)</a:t>
            </a:r>
            <a:endParaRPr lang="en-US" sz="1500"/>
          </a:p>
        </p:txBody>
      </p:sp>
    </p:spTree>
    <p:extLst>
      <p:ext uri="{BB962C8B-B14F-4D97-AF65-F5344CB8AC3E}">
        <p14:creationId xmlns:p14="http://schemas.microsoft.com/office/powerpoint/2010/main" val="2616694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61293230-B0F6-45B1-96D1-13D18E2429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0A1E0707-4985-454B-ACE0-4855BB558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53438" cy="6858000"/>
          </a:xfrm>
          <a:custGeom>
            <a:avLst/>
            <a:gdLst>
              <a:gd name="connsiteX0" fmla="*/ 0 w 6096000"/>
              <a:gd name="connsiteY0" fmla="*/ 0 h 6858000"/>
              <a:gd name="connsiteX1" fmla="*/ 5567517 w 6096000"/>
              <a:gd name="connsiteY1" fmla="*/ 0 h 6858000"/>
              <a:gd name="connsiteX2" fmla="*/ 5566938 w 6096000"/>
              <a:gd name="connsiteY2" fmla="*/ 1705 h 6858000"/>
              <a:gd name="connsiteX3" fmla="*/ 5551594 w 6096000"/>
              <a:gd name="connsiteY3" fmla="*/ 17287 h 6858000"/>
              <a:gd name="connsiteX4" fmla="*/ 5545641 w 6096000"/>
              <a:gd name="connsiteY4" fmla="*/ 130336 h 6858000"/>
              <a:gd name="connsiteX5" fmla="*/ 5538289 w 6096000"/>
              <a:gd name="connsiteY5" fmla="*/ 187093 h 6858000"/>
              <a:gd name="connsiteX6" fmla="*/ 5545790 w 6096000"/>
              <a:gd name="connsiteY6" fmla="*/ 265704 h 6858000"/>
              <a:gd name="connsiteX7" fmla="*/ 5542313 w 6096000"/>
              <a:gd name="connsiteY7" fmla="*/ 354566 h 6858000"/>
              <a:gd name="connsiteX8" fmla="*/ 5524126 w 6096000"/>
              <a:gd name="connsiteY8" fmla="*/ 472000 h 6858000"/>
              <a:gd name="connsiteX9" fmla="*/ 5522170 w 6096000"/>
              <a:gd name="connsiteY9" fmla="*/ 473782 h 6858000"/>
              <a:gd name="connsiteX10" fmla="*/ 5521798 w 6096000"/>
              <a:gd name="connsiteY10" fmla="*/ 491380 h 6858000"/>
              <a:gd name="connsiteX11" fmla="*/ 5536419 w 6096000"/>
              <a:gd name="connsiteY11" fmla="*/ 531675 h 6858000"/>
              <a:gd name="connsiteX12" fmla="*/ 5533435 w 6096000"/>
              <a:gd name="connsiteY12" fmla="*/ 536015 h 6858000"/>
              <a:gd name="connsiteX13" fmla="*/ 5538088 w 6096000"/>
              <a:gd name="connsiteY13" fmla="*/ 572092 h 6858000"/>
              <a:gd name="connsiteX14" fmla="*/ 5536061 w 6096000"/>
              <a:gd name="connsiteY14" fmla="*/ 572511 h 6858000"/>
              <a:gd name="connsiteX15" fmla="*/ 5528218 w 6096000"/>
              <a:gd name="connsiteY15" fmla="*/ 582332 h 6858000"/>
              <a:gd name="connsiteX16" fmla="*/ 5518011 w 6096000"/>
              <a:gd name="connsiteY16" fmla="*/ 601285 h 6858000"/>
              <a:gd name="connsiteX17" fmla="*/ 5473174 w 6096000"/>
              <a:gd name="connsiteY17" fmla="*/ 681608 h 6858000"/>
              <a:gd name="connsiteX18" fmla="*/ 5472963 w 6096000"/>
              <a:gd name="connsiteY18" fmla="*/ 689151 h 6858000"/>
              <a:gd name="connsiteX19" fmla="*/ 5472485 w 6096000"/>
              <a:gd name="connsiteY19" fmla="*/ 689289 h 6858000"/>
              <a:gd name="connsiteX20" fmla="*/ 5471326 w 6096000"/>
              <a:gd name="connsiteY20" fmla="*/ 697222 h 6858000"/>
              <a:gd name="connsiteX21" fmla="*/ 5472164 w 6096000"/>
              <a:gd name="connsiteY21" fmla="*/ 717531 h 6858000"/>
              <a:gd name="connsiteX22" fmla="*/ 5468891 w 6096000"/>
              <a:gd name="connsiteY22" fmla="*/ 722494 h 6858000"/>
              <a:gd name="connsiteX23" fmla="*/ 5463081 w 6096000"/>
              <a:gd name="connsiteY23" fmla="*/ 724368 h 6858000"/>
              <a:gd name="connsiteX24" fmla="*/ 5446981 w 6096000"/>
              <a:gd name="connsiteY24" fmla="*/ 752692 h 6858000"/>
              <a:gd name="connsiteX25" fmla="*/ 5417190 w 6096000"/>
              <a:gd name="connsiteY25" fmla="*/ 816346 h 6858000"/>
              <a:gd name="connsiteX26" fmla="*/ 5388958 w 6096000"/>
              <a:gd name="connsiteY26" fmla="*/ 889417 h 6858000"/>
              <a:gd name="connsiteX27" fmla="*/ 5307044 w 6096000"/>
              <a:gd name="connsiteY27" fmla="*/ 1063288 h 6858000"/>
              <a:gd name="connsiteX28" fmla="*/ 5303837 w 6096000"/>
              <a:gd name="connsiteY28" fmla="*/ 1157176 h 6858000"/>
              <a:gd name="connsiteX29" fmla="*/ 5286494 w 6096000"/>
              <a:gd name="connsiteY29" fmla="*/ 1210776 h 6858000"/>
              <a:gd name="connsiteX30" fmla="*/ 5282463 w 6096000"/>
              <a:gd name="connsiteY30" fmla="*/ 1301993 h 6858000"/>
              <a:gd name="connsiteX31" fmla="*/ 5252235 w 6096000"/>
              <a:gd name="connsiteY31" fmla="*/ 1360879 h 6858000"/>
              <a:gd name="connsiteX32" fmla="*/ 5244497 w 6096000"/>
              <a:gd name="connsiteY32" fmla="*/ 1404045 h 6858000"/>
              <a:gd name="connsiteX33" fmla="*/ 5223823 w 6096000"/>
              <a:gd name="connsiteY33" fmla="*/ 1429568 h 6858000"/>
              <a:gd name="connsiteX34" fmla="*/ 5224851 w 6096000"/>
              <a:gd name="connsiteY34" fmla="*/ 1430305 h 6858000"/>
              <a:gd name="connsiteX35" fmla="*/ 5212394 w 6096000"/>
              <a:gd name="connsiteY35" fmla="*/ 1463304 h 6858000"/>
              <a:gd name="connsiteX36" fmla="*/ 5209958 w 6096000"/>
              <a:gd name="connsiteY36" fmla="*/ 1514846 h 6858000"/>
              <a:gd name="connsiteX37" fmla="*/ 5206417 w 6096000"/>
              <a:gd name="connsiteY37" fmla="*/ 1519731 h 6858000"/>
              <a:gd name="connsiteX38" fmla="*/ 5206640 w 6096000"/>
              <a:gd name="connsiteY38" fmla="*/ 1519929 h 6858000"/>
              <a:gd name="connsiteX39" fmla="*/ 5207632 w 6096000"/>
              <a:gd name="connsiteY39" fmla="*/ 1546022 h 6858000"/>
              <a:gd name="connsiteX40" fmla="*/ 5212030 w 6096000"/>
              <a:gd name="connsiteY40" fmla="*/ 1578752 h 6858000"/>
              <a:gd name="connsiteX41" fmla="*/ 5203533 w 6096000"/>
              <a:gd name="connsiteY41" fmla="*/ 1647555 h 6858000"/>
              <a:gd name="connsiteX42" fmla="*/ 5190877 w 6096000"/>
              <a:gd name="connsiteY42" fmla="*/ 1715685 h 6858000"/>
              <a:gd name="connsiteX43" fmla="*/ 5184235 w 6096000"/>
              <a:gd name="connsiteY43" fmla="*/ 1740358 h 6858000"/>
              <a:gd name="connsiteX44" fmla="*/ 5181475 w 6096000"/>
              <a:gd name="connsiteY44" fmla="*/ 1784314 h 6858000"/>
              <a:gd name="connsiteX45" fmla="*/ 5185845 w 6096000"/>
              <a:gd name="connsiteY45" fmla="*/ 1804434 h 6858000"/>
              <a:gd name="connsiteX46" fmla="*/ 5185068 w 6096000"/>
              <a:gd name="connsiteY46" fmla="*/ 1805316 h 6858000"/>
              <a:gd name="connsiteX47" fmla="*/ 5188593 w 6096000"/>
              <a:gd name="connsiteY47" fmla="*/ 1807109 h 6858000"/>
              <a:gd name="connsiteX48" fmla="*/ 5185920 w 6096000"/>
              <a:gd name="connsiteY48" fmla="*/ 1821003 h 6858000"/>
              <a:gd name="connsiteX49" fmla="*/ 5183543 w 6096000"/>
              <a:gd name="connsiteY49" fmla="*/ 1824832 h 6858000"/>
              <a:gd name="connsiteX50" fmla="*/ 5182235 w 6096000"/>
              <a:gd name="connsiteY50" fmla="*/ 1830429 h 6858000"/>
              <a:gd name="connsiteX51" fmla="*/ 5182525 w 6096000"/>
              <a:gd name="connsiteY51" fmla="*/ 1830569 h 6858000"/>
              <a:gd name="connsiteX52" fmla="*/ 5180663 w 6096000"/>
              <a:gd name="connsiteY52" fmla="*/ 1835810 h 6858000"/>
              <a:gd name="connsiteX53" fmla="*/ 5167452 w 6096000"/>
              <a:gd name="connsiteY53" fmla="*/ 1861483 h 6858000"/>
              <a:gd name="connsiteX54" fmla="*/ 5174266 w 6096000"/>
              <a:gd name="connsiteY54" fmla="*/ 1892417 h 6858000"/>
              <a:gd name="connsiteX55" fmla="*/ 5189262 w 6096000"/>
              <a:gd name="connsiteY55" fmla="*/ 1895114 h 6858000"/>
              <a:gd name="connsiteX56" fmla="*/ 5187100 w 6096000"/>
              <a:gd name="connsiteY56" fmla="*/ 1899379 h 6858000"/>
              <a:gd name="connsiteX57" fmla="*/ 5180471 w 6096000"/>
              <a:gd name="connsiteY57" fmla="*/ 1907867 h 6858000"/>
              <a:gd name="connsiteX58" fmla="*/ 5181361 w 6096000"/>
              <a:gd name="connsiteY58" fmla="*/ 1910265 h 6858000"/>
              <a:gd name="connsiteX59" fmla="*/ 5178268 w 6096000"/>
              <a:gd name="connsiteY59" fmla="*/ 1935584 h 6858000"/>
              <a:gd name="connsiteX60" fmla="*/ 5183619 w 6096000"/>
              <a:gd name="connsiteY60" fmla="*/ 1942021 h 6858000"/>
              <a:gd name="connsiteX61" fmla="*/ 5184480 w 6096000"/>
              <a:gd name="connsiteY61" fmla="*/ 1945112 h 6858000"/>
              <a:gd name="connsiteX62" fmla="*/ 5172776 w 6096000"/>
              <a:gd name="connsiteY62" fmla="*/ 1961162 h 6858000"/>
              <a:gd name="connsiteX63" fmla="*/ 5168513 w 6096000"/>
              <a:gd name="connsiteY63" fmla="*/ 1969445 h 6858000"/>
              <a:gd name="connsiteX64" fmla="*/ 5126597 w 6096000"/>
              <a:gd name="connsiteY64" fmla="*/ 2024270 h 6858000"/>
              <a:gd name="connsiteX65" fmla="*/ 5119528 w 6096000"/>
              <a:gd name="connsiteY65" fmla="*/ 2107942 h 6858000"/>
              <a:gd name="connsiteX66" fmla="*/ 5110356 w 6096000"/>
              <a:gd name="connsiteY66" fmla="*/ 2193455 h 6858000"/>
              <a:gd name="connsiteX67" fmla="*/ 5104992 w 6096000"/>
              <a:gd name="connsiteY67" fmla="*/ 2260088 h 6858000"/>
              <a:gd name="connsiteX68" fmla="*/ 5059439 w 6096000"/>
              <a:gd name="connsiteY68" fmla="*/ 2335735 h 6858000"/>
              <a:gd name="connsiteX69" fmla="*/ 5022061 w 6096000"/>
              <a:gd name="connsiteY69" fmla="*/ 2408995 h 6858000"/>
              <a:gd name="connsiteX70" fmla="*/ 5022253 w 6096000"/>
              <a:gd name="connsiteY70" fmla="*/ 2445869 h 6858000"/>
              <a:gd name="connsiteX71" fmla="*/ 5011426 w 6096000"/>
              <a:gd name="connsiteY71" fmla="*/ 2496499 h 6858000"/>
              <a:gd name="connsiteX72" fmla="*/ 4994224 w 6096000"/>
              <a:gd name="connsiteY72" fmla="*/ 2549900 h 6858000"/>
              <a:gd name="connsiteX73" fmla="*/ 4995245 w 6096000"/>
              <a:gd name="connsiteY73" fmla="*/ 2596456 h 6858000"/>
              <a:gd name="connsiteX74" fmla="*/ 4988570 w 6096000"/>
              <a:gd name="connsiteY74" fmla="*/ 2606088 h 6858000"/>
              <a:gd name="connsiteX75" fmla="*/ 4988371 w 6096000"/>
              <a:gd name="connsiteY75" fmla="*/ 2635351 h 6858000"/>
              <a:gd name="connsiteX76" fmla="*/ 4983212 w 6096000"/>
              <a:gd name="connsiteY76" fmla="*/ 2665666 h 6858000"/>
              <a:gd name="connsiteX77" fmla="*/ 4968234 w 6096000"/>
              <a:gd name="connsiteY77" fmla="*/ 2715895 h 6858000"/>
              <a:gd name="connsiteX78" fmla="*/ 4975888 w 6096000"/>
              <a:gd name="connsiteY78" fmla="*/ 2725052 h 6858000"/>
              <a:gd name="connsiteX79" fmla="*/ 4980195 w 6096000"/>
              <a:gd name="connsiteY79" fmla="*/ 2726489 h 6858000"/>
              <a:gd name="connsiteX80" fmla="*/ 4976218 w 6096000"/>
              <a:gd name="connsiteY80" fmla="*/ 2740278 h 6858000"/>
              <a:gd name="connsiteX81" fmla="*/ 4980571 w 6096000"/>
              <a:gd name="connsiteY81" fmla="*/ 2751112 h 6858000"/>
              <a:gd name="connsiteX82" fmla="*/ 4973893 w 6096000"/>
              <a:gd name="connsiteY82" fmla="*/ 2760208 h 6858000"/>
              <a:gd name="connsiteX83" fmla="*/ 4979005 w 6096000"/>
              <a:gd name="connsiteY83" fmla="*/ 2790136 h 6858000"/>
              <a:gd name="connsiteX84" fmla="*/ 4986137 w 6096000"/>
              <a:gd name="connsiteY84" fmla="*/ 2804183 h 6858000"/>
              <a:gd name="connsiteX85" fmla="*/ 4986175 w 6096000"/>
              <a:gd name="connsiteY85" fmla="*/ 2825860 h 6858000"/>
              <a:gd name="connsiteX86" fmla="*/ 4993936 w 6096000"/>
              <a:gd name="connsiteY86" fmla="*/ 2911749 h 6858000"/>
              <a:gd name="connsiteX87" fmla="*/ 4992563 w 6096000"/>
              <a:gd name="connsiteY87" fmla="*/ 2977278 h 6858000"/>
              <a:gd name="connsiteX88" fmla="*/ 4980516 w 6096000"/>
              <a:gd name="connsiteY88" fmla="*/ 2991092 h 6858000"/>
              <a:gd name="connsiteX89" fmla="*/ 4992801 w 6096000"/>
              <a:gd name="connsiteY89" fmla="*/ 3020247 h 6858000"/>
              <a:gd name="connsiteX90" fmla="*/ 5014805 w 6096000"/>
              <a:gd name="connsiteY90" fmla="*/ 3065434 h 6858000"/>
              <a:gd name="connsiteX91" fmla="*/ 5002733 w 6096000"/>
              <a:gd name="connsiteY91" fmla="*/ 3103777 h 6858000"/>
              <a:gd name="connsiteX92" fmla="*/ 5002941 w 6096000"/>
              <a:gd name="connsiteY92" fmla="*/ 3151828 h 6858000"/>
              <a:gd name="connsiteX93" fmla="*/ 5002883 w 6096000"/>
              <a:gd name="connsiteY93" fmla="*/ 3180546 h 6858000"/>
              <a:gd name="connsiteX94" fmla="*/ 5016711 w 6096000"/>
              <a:gd name="connsiteY94" fmla="*/ 3258677 h 6858000"/>
              <a:gd name="connsiteX95" fmla="*/ 5017918 w 6096000"/>
              <a:gd name="connsiteY95" fmla="*/ 3262610 h 6858000"/>
              <a:gd name="connsiteX96" fmla="*/ 5011672 w 6096000"/>
              <a:gd name="connsiteY96" fmla="*/ 3277179 h 6858000"/>
              <a:gd name="connsiteX97" fmla="*/ 5009344 w 6096000"/>
              <a:gd name="connsiteY97" fmla="*/ 3278130 h 6858000"/>
              <a:gd name="connsiteX98" fmla="*/ 5026770 w 6096000"/>
              <a:gd name="connsiteY98" fmla="*/ 3325671 h 6858000"/>
              <a:gd name="connsiteX99" fmla="*/ 5024571 w 6096000"/>
              <a:gd name="connsiteY99" fmla="*/ 3332072 h 6858000"/>
              <a:gd name="connsiteX100" fmla="*/ 5041705 w 6096000"/>
              <a:gd name="connsiteY100" fmla="*/ 3362948 h 6858000"/>
              <a:gd name="connsiteX101" fmla="*/ 5047477 w 6096000"/>
              <a:gd name="connsiteY101" fmla="*/ 3378959 h 6858000"/>
              <a:gd name="connsiteX102" fmla="*/ 5060758 w 6096000"/>
              <a:gd name="connsiteY102" fmla="*/ 3407057 h 6858000"/>
              <a:gd name="connsiteX103" fmla="*/ 5058968 w 6096000"/>
              <a:gd name="connsiteY103" fmla="*/ 3409825 h 6858000"/>
              <a:gd name="connsiteX104" fmla="*/ 5062667 w 6096000"/>
              <a:gd name="connsiteY104" fmla="*/ 3415218 h 6858000"/>
              <a:gd name="connsiteX105" fmla="*/ 5060928 w 6096000"/>
              <a:gd name="connsiteY105" fmla="*/ 3419880 h 6858000"/>
              <a:gd name="connsiteX106" fmla="*/ 5062923 w 6096000"/>
              <a:gd name="connsiteY106" fmla="*/ 3424545 h 6858000"/>
              <a:gd name="connsiteX107" fmla="*/ 5064623 w 6096000"/>
              <a:gd name="connsiteY107" fmla="*/ 3476412 h 6858000"/>
              <a:gd name="connsiteX108" fmla="*/ 5069684 w 6096000"/>
              <a:gd name="connsiteY108" fmla="*/ 3486850 h 6858000"/>
              <a:gd name="connsiteX109" fmla="*/ 5063339 w 6096000"/>
              <a:gd name="connsiteY109" fmla="*/ 3496391 h 6858000"/>
              <a:gd name="connsiteX110" fmla="*/ 5070139 w 6096000"/>
              <a:gd name="connsiteY110" fmla="*/ 3531201 h 6858000"/>
              <a:gd name="connsiteX111" fmla="*/ 5079896 w 6096000"/>
              <a:gd name="connsiteY111" fmla="*/ 3542019 h 6858000"/>
              <a:gd name="connsiteX112" fmla="*/ 5087540 w 6096000"/>
              <a:gd name="connsiteY112" fmla="*/ 3552249 h 6858000"/>
              <a:gd name="connsiteX113" fmla="*/ 5087902 w 6096000"/>
              <a:gd name="connsiteY113" fmla="*/ 3553678 h 6858000"/>
              <a:gd name="connsiteX114" fmla="*/ 5091509 w 6096000"/>
              <a:gd name="connsiteY114" fmla="*/ 3568021 h 6858000"/>
              <a:gd name="connsiteX115" fmla="*/ 5091934 w 6096000"/>
              <a:gd name="connsiteY115" fmla="*/ 3569719 h 6858000"/>
              <a:gd name="connsiteX116" fmla="*/ 5089362 w 6096000"/>
              <a:gd name="connsiteY116" fmla="*/ 3586412 h 6858000"/>
              <a:gd name="connsiteX117" fmla="*/ 5092358 w 6096000"/>
              <a:gd name="connsiteY117" fmla="*/ 3597336 h 6858000"/>
              <a:gd name="connsiteX118" fmla="*/ 5084254 w 6096000"/>
              <a:gd name="connsiteY118" fmla="*/ 3606007 h 6858000"/>
              <a:gd name="connsiteX119" fmla="*/ 5084281 w 6096000"/>
              <a:gd name="connsiteY119" fmla="*/ 3641228 h 6858000"/>
              <a:gd name="connsiteX120" fmla="*/ 5091848 w 6096000"/>
              <a:gd name="connsiteY120" fmla="*/ 3653088 h 6858000"/>
              <a:gd name="connsiteX121" fmla="*/ 5097436 w 6096000"/>
              <a:gd name="connsiteY121" fmla="*/ 3664114 h 6858000"/>
              <a:gd name="connsiteX122" fmla="*/ 5097518 w 6096000"/>
              <a:gd name="connsiteY122" fmla="*/ 3665569 h 6858000"/>
              <a:gd name="connsiteX123" fmla="*/ 5099829 w 6096000"/>
              <a:gd name="connsiteY123" fmla="*/ 3707357 h 6858000"/>
              <a:gd name="connsiteX124" fmla="*/ 5114696 w 6096000"/>
              <a:gd name="connsiteY124" fmla="*/ 3778166 h 6858000"/>
              <a:gd name="connsiteX125" fmla="*/ 5135379 w 6096000"/>
              <a:gd name="connsiteY125" fmla="*/ 3878222 h 6858000"/>
              <a:gd name="connsiteX126" fmla="*/ 5130138 w 6096000"/>
              <a:gd name="connsiteY126" fmla="*/ 4048117 h 6858000"/>
              <a:gd name="connsiteX127" fmla="*/ 5090040 w 6096000"/>
              <a:gd name="connsiteY127" fmla="*/ 4219510 h 6858000"/>
              <a:gd name="connsiteX128" fmla="*/ 5092812 w 6096000"/>
              <a:gd name="connsiteY128" fmla="*/ 4411258 h 6858000"/>
              <a:gd name="connsiteX129" fmla="*/ 5084599 w 6096000"/>
              <a:gd name="connsiteY129" fmla="*/ 4488531 h 6858000"/>
              <a:gd name="connsiteX130" fmla="*/ 5084072 w 6096000"/>
              <a:gd name="connsiteY130" fmla="*/ 4539168 h 6858000"/>
              <a:gd name="connsiteX131" fmla="*/ 5068936 w 6096000"/>
              <a:gd name="connsiteY131" fmla="*/ 4625153 h 6858000"/>
              <a:gd name="connsiteX132" fmla="*/ 5059114 w 6096000"/>
              <a:gd name="connsiteY132" fmla="*/ 4733115 h 6858000"/>
              <a:gd name="connsiteX133" fmla="*/ 5037209 w 6096000"/>
              <a:gd name="connsiteY133" fmla="*/ 4844323 h 6858000"/>
              <a:gd name="connsiteX134" fmla="*/ 5020638 w 6096000"/>
              <a:gd name="connsiteY134" fmla="*/ 4877992 h 6858000"/>
              <a:gd name="connsiteX135" fmla="*/ 5006413 w 6096000"/>
              <a:gd name="connsiteY135" fmla="*/ 4925805 h 6858000"/>
              <a:gd name="connsiteX136" fmla="*/ 4971037 w 6096000"/>
              <a:gd name="connsiteY136" fmla="*/ 5009272 h 6858000"/>
              <a:gd name="connsiteX137" fmla="*/ 4963105 w 6096000"/>
              <a:gd name="connsiteY137" fmla="*/ 5111369 h 6858000"/>
              <a:gd name="connsiteX138" fmla="*/ 4976341 w 6096000"/>
              <a:gd name="connsiteY138" fmla="*/ 5210876 h 6858000"/>
              <a:gd name="connsiteX139" fmla="*/ 4980617 w 6096000"/>
              <a:gd name="connsiteY139" fmla="*/ 5269726 h 6858000"/>
              <a:gd name="connsiteX140" fmla="*/ 4997733 w 6096000"/>
              <a:gd name="connsiteY140" fmla="*/ 5464225 h 6858000"/>
              <a:gd name="connsiteX141" fmla="*/ 5001400 w 6096000"/>
              <a:gd name="connsiteY141" fmla="*/ 5594585 h 6858000"/>
              <a:gd name="connsiteX142" fmla="*/ 4983700 w 6096000"/>
              <a:gd name="connsiteY142" fmla="*/ 5667896 h 6858000"/>
              <a:gd name="connsiteX143" fmla="*/ 4968506 w 6096000"/>
              <a:gd name="connsiteY143" fmla="*/ 5769225 h 6858000"/>
              <a:gd name="connsiteX144" fmla="*/ 4969765 w 6096000"/>
              <a:gd name="connsiteY144" fmla="*/ 5823324 h 6858000"/>
              <a:gd name="connsiteX145" fmla="*/ 4966129 w 6096000"/>
              <a:gd name="connsiteY145" fmla="*/ 5862699 h 6858000"/>
              <a:gd name="connsiteX146" fmla="*/ 4970695 w 6096000"/>
              <a:gd name="connsiteY146" fmla="*/ 5906467 h 6858000"/>
              <a:gd name="connsiteX147" fmla="*/ 4991568 w 6096000"/>
              <a:gd name="connsiteY147" fmla="*/ 5939847 h 6858000"/>
              <a:gd name="connsiteX148" fmla="*/ 4986815 w 6096000"/>
              <a:gd name="connsiteY148" fmla="*/ 5973994 h 6858000"/>
              <a:gd name="connsiteX149" fmla="*/ 4987776 w 6096000"/>
              <a:gd name="connsiteY149" fmla="*/ 6089693 h 6858000"/>
              <a:gd name="connsiteX150" fmla="*/ 4991621 w 6096000"/>
              <a:gd name="connsiteY150" fmla="*/ 6224938 h 6858000"/>
              <a:gd name="connsiteX151" fmla="*/ 5017157 w 6096000"/>
              <a:gd name="connsiteY151" fmla="*/ 6370251 h 6858000"/>
              <a:gd name="connsiteX152" fmla="*/ 5040797 w 6096000"/>
              <a:gd name="connsiteY152" fmla="*/ 6541313 h 6858000"/>
              <a:gd name="connsiteX153" fmla="*/ 5045375 w 6096000"/>
              <a:gd name="connsiteY153" fmla="*/ 6640957 h 6858000"/>
              <a:gd name="connsiteX154" fmla="*/ 5058442 w 6096000"/>
              <a:gd name="connsiteY154" fmla="*/ 6705297 h 6858000"/>
              <a:gd name="connsiteX155" fmla="*/ 5071125 w 6096000"/>
              <a:gd name="connsiteY155" fmla="*/ 6759582 h 6858000"/>
              <a:gd name="connsiteX156" fmla="*/ 5069172 w 6096000"/>
              <a:gd name="connsiteY156" fmla="*/ 6817746 h 6858000"/>
              <a:gd name="connsiteX157" fmla="*/ 5072322 w 6096000"/>
              <a:gd name="connsiteY157" fmla="*/ 6843646 h 6858000"/>
              <a:gd name="connsiteX158" fmla="*/ 5091388 w 6096000"/>
              <a:gd name="connsiteY158" fmla="*/ 6857998 h 6858000"/>
              <a:gd name="connsiteX159" fmla="*/ 6096000 w 6096000"/>
              <a:gd name="connsiteY159" fmla="*/ 6857998 h 6858000"/>
              <a:gd name="connsiteX160" fmla="*/ 6096000 w 6096000"/>
              <a:gd name="connsiteY160" fmla="*/ 6858000 h 6858000"/>
              <a:gd name="connsiteX161" fmla="*/ 0 w 6096000"/>
              <a:gd name="connsiteY16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Lst>
            <a:rect l="l" t="t" r="r" b="b"/>
            <a:pathLst>
              <a:path w="6096000" h="6858000">
                <a:moveTo>
                  <a:pt x="0" y="0"/>
                </a:moveTo>
                <a:lnTo>
                  <a:pt x="5567517" y="0"/>
                </a:lnTo>
                <a:lnTo>
                  <a:pt x="5566938" y="1705"/>
                </a:lnTo>
                <a:cubicBezTo>
                  <a:pt x="5563126" y="8440"/>
                  <a:pt x="5558112" y="13784"/>
                  <a:pt x="5551594" y="17287"/>
                </a:cubicBezTo>
                <a:cubicBezTo>
                  <a:pt x="5562364" y="82036"/>
                  <a:pt x="5510349" y="69804"/>
                  <a:pt x="5545641" y="130336"/>
                </a:cubicBezTo>
                <a:cubicBezTo>
                  <a:pt x="5526953" y="117589"/>
                  <a:pt x="5536978" y="162458"/>
                  <a:pt x="5538289" y="187093"/>
                </a:cubicBezTo>
                <a:cubicBezTo>
                  <a:pt x="5536205" y="226511"/>
                  <a:pt x="5545722" y="205530"/>
                  <a:pt x="5545790" y="265704"/>
                </a:cubicBezTo>
                <a:cubicBezTo>
                  <a:pt x="5542296" y="317533"/>
                  <a:pt x="5543813" y="325288"/>
                  <a:pt x="5542313" y="354566"/>
                </a:cubicBezTo>
                <a:lnTo>
                  <a:pt x="5524126" y="472000"/>
                </a:lnTo>
                <a:lnTo>
                  <a:pt x="5522170" y="473782"/>
                </a:lnTo>
                <a:cubicBezTo>
                  <a:pt x="5517847" y="482008"/>
                  <a:pt x="5518682" y="487340"/>
                  <a:pt x="5521798" y="491380"/>
                </a:cubicBezTo>
                <a:lnTo>
                  <a:pt x="5536419" y="531675"/>
                </a:lnTo>
                <a:lnTo>
                  <a:pt x="5533435" y="536015"/>
                </a:lnTo>
                <a:lnTo>
                  <a:pt x="5538088" y="572092"/>
                </a:lnTo>
                <a:lnTo>
                  <a:pt x="5536061" y="572511"/>
                </a:lnTo>
                <a:cubicBezTo>
                  <a:pt x="5531611" y="574271"/>
                  <a:pt x="5528529" y="577121"/>
                  <a:pt x="5528218" y="582332"/>
                </a:cubicBezTo>
                <a:cubicBezTo>
                  <a:pt x="5498002" y="573171"/>
                  <a:pt x="5516262" y="585107"/>
                  <a:pt x="5518011" y="601285"/>
                </a:cubicBezTo>
                <a:cubicBezTo>
                  <a:pt x="5508838" y="617831"/>
                  <a:pt x="5480684" y="666964"/>
                  <a:pt x="5473174" y="681608"/>
                </a:cubicBezTo>
                <a:cubicBezTo>
                  <a:pt x="5473102" y="684122"/>
                  <a:pt x="5473033" y="686637"/>
                  <a:pt x="5472963" y="689151"/>
                </a:cubicBezTo>
                <a:lnTo>
                  <a:pt x="5472485" y="689289"/>
                </a:lnTo>
                <a:cubicBezTo>
                  <a:pt x="5471434" y="690905"/>
                  <a:pt x="5470986" y="693376"/>
                  <a:pt x="5471326" y="697222"/>
                </a:cubicBezTo>
                <a:cubicBezTo>
                  <a:pt x="5471606" y="703992"/>
                  <a:pt x="5471884" y="710761"/>
                  <a:pt x="5472164" y="717531"/>
                </a:cubicBezTo>
                <a:lnTo>
                  <a:pt x="5468891" y="722494"/>
                </a:lnTo>
                <a:lnTo>
                  <a:pt x="5463081" y="724368"/>
                </a:lnTo>
                <a:lnTo>
                  <a:pt x="5446981" y="752692"/>
                </a:lnTo>
                <a:cubicBezTo>
                  <a:pt x="5454691" y="764380"/>
                  <a:pt x="5422719" y="808083"/>
                  <a:pt x="5417190" y="816346"/>
                </a:cubicBezTo>
                <a:lnTo>
                  <a:pt x="5388958" y="889417"/>
                </a:lnTo>
                <a:cubicBezTo>
                  <a:pt x="5320491" y="969963"/>
                  <a:pt x="5321907" y="1005331"/>
                  <a:pt x="5307044" y="1063288"/>
                </a:cubicBezTo>
                <a:cubicBezTo>
                  <a:pt x="5313332" y="1111028"/>
                  <a:pt x="5317096" y="1110140"/>
                  <a:pt x="5303837" y="1157176"/>
                </a:cubicBezTo>
                <a:cubicBezTo>
                  <a:pt x="5301103" y="1192124"/>
                  <a:pt x="5301884" y="1197232"/>
                  <a:pt x="5286494" y="1210776"/>
                </a:cubicBezTo>
                <a:lnTo>
                  <a:pt x="5282463" y="1301993"/>
                </a:lnTo>
                <a:lnTo>
                  <a:pt x="5252235" y="1360879"/>
                </a:lnTo>
                <a:lnTo>
                  <a:pt x="5244497" y="1404045"/>
                </a:lnTo>
                <a:lnTo>
                  <a:pt x="5223823" y="1429568"/>
                </a:lnTo>
                <a:lnTo>
                  <a:pt x="5224851" y="1430305"/>
                </a:lnTo>
                <a:cubicBezTo>
                  <a:pt x="5226697" y="1432466"/>
                  <a:pt x="5214738" y="1459891"/>
                  <a:pt x="5212394" y="1463304"/>
                </a:cubicBezTo>
                <a:cubicBezTo>
                  <a:pt x="5209912" y="1477394"/>
                  <a:pt x="5213027" y="1501295"/>
                  <a:pt x="5209958" y="1514846"/>
                </a:cubicBezTo>
                <a:lnTo>
                  <a:pt x="5206417" y="1519731"/>
                </a:lnTo>
                <a:lnTo>
                  <a:pt x="5206640" y="1519929"/>
                </a:lnTo>
                <a:cubicBezTo>
                  <a:pt x="5206490" y="1521210"/>
                  <a:pt x="5209710" y="1543635"/>
                  <a:pt x="5207632" y="1546022"/>
                </a:cubicBezTo>
                <a:lnTo>
                  <a:pt x="5212030" y="1578752"/>
                </a:lnTo>
                <a:cubicBezTo>
                  <a:pt x="5206147" y="1605585"/>
                  <a:pt x="5226381" y="1622803"/>
                  <a:pt x="5203533" y="1647555"/>
                </a:cubicBezTo>
                <a:cubicBezTo>
                  <a:pt x="5198128" y="1672675"/>
                  <a:pt x="5203213" y="1694404"/>
                  <a:pt x="5190877" y="1715685"/>
                </a:cubicBezTo>
                <a:cubicBezTo>
                  <a:pt x="5196815" y="1724301"/>
                  <a:pt x="5198098" y="1732435"/>
                  <a:pt x="5184235" y="1740358"/>
                </a:cubicBezTo>
                <a:cubicBezTo>
                  <a:pt x="5182625" y="1763793"/>
                  <a:pt x="5198368" y="1769422"/>
                  <a:pt x="5181475" y="1784314"/>
                </a:cubicBezTo>
                <a:cubicBezTo>
                  <a:pt x="5205987" y="1797417"/>
                  <a:pt x="5195246" y="1798221"/>
                  <a:pt x="5185845" y="1804434"/>
                </a:cubicBezTo>
                <a:lnTo>
                  <a:pt x="5185068" y="1805316"/>
                </a:lnTo>
                <a:lnTo>
                  <a:pt x="5188593" y="1807109"/>
                </a:lnTo>
                <a:lnTo>
                  <a:pt x="5185920" y="1821003"/>
                </a:lnTo>
                <a:lnTo>
                  <a:pt x="5183543" y="1824832"/>
                </a:lnTo>
                <a:cubicBezTo>
                  <a:pt x="5182284" y="1827468"/>
                  <a:pt x="5181937" y="1829219"/>
                  <a:pt x="5182235" y="1830429"/>
                </a:cubicBezTo>
                <a:lnTo>
                  <a:pt x="5182525" y="1830569"/>
                </a:lnTo>
                <a:lnTo>
                  <a:pt x="5180663" y="1835810"/>
                </a:lnTo>
                <a:cubicBezTo>
                  <a:pt x="5176779" y="1844665"/>
                  <a:pt x="5172297" y="1853278"/>
                  <a:pt x="5167452" y="1861483"/>
                </a:cubicBezTo>
                <a:cubicBezTo>
                  <a:pt x="5179827" y="1866643"/>
                  <a:pt x="5166788" y="1884999"/>
                  <a:pt x="5174266" y="1892417"/>
                </a:cubicBezTo>
                <a:lnTo>
                  <a:pt x="5189262" y="1895114"/>
                </a:lnTo>
                <a:lnTo>
                  <a:pt x="5187100" y="1899379"/>
                </a:lnTo>
                <a:lnTo>
                  <a:pt x="5180471" y="1907867"/>
                </a:lnTo>
                <a:cubicBezTo>
                  <a:pt x="5179609" y="1909162"/>
                  <a:pt x="5179647" y="1909994"/>
                  <a:pt x="5181361" y="1910265"/>
                </a:cubicBezTo>
                <a:cubicBezTo>
                  <a:pt x="5180995" y="1914884"/>
                  <a:pt x="5177893" y="1930292"/>
                  <a:pt x="5178268" y="1935584"/>
                </a:cubicBezTo>
                <a:lnTo>
                  <a:pt x="5183619" y="1942021"/>
                </a:lnTo>
                <a:lnTo>
                  <a:pt x="5184480" y="1945112"/>
                </a:lnTo>
                <a:lnTo>
                  <a:pt x="5172776" y="1961162"/>
                </a:lnTo>
                <a:lnTo>
                  <a:pt x="5168513" y="1969445"/>
                </a:lnTo>
                <a:lnTo>
                  <a:pt x="5126597" y="2024270"/>
                </a:lnTo>
                <a:lnTo>
                  <a:pt x="5119528" y="2107942"/>
                </a:lnTo>
                <a:cubicBezTo>
                  <a:pt x="5089290" y="2138038"/>
                  <a:pt x="5110415" y="2159228"/>
                  <a:pt x="5110356" y="2193455"/>
                </a:cubicBezTo>
                <a:cubicBezTo>
                  <a:pt x="5101302" y="2220953"/>
                  <a:pt x="5110381" y="2224200"/>
                  <a:pt x="5104992" y="2260088"/>
                </a:cubicBezTo>
                <a:cubicBezTo>
                  <a:pt x="5096504" y="2291744"/>
                  <a:pt x="5078225" y="2299003"/>
                  <a:pt x="5059439" y="2335735"/>
                </a:cubicBezTo>
                <a:cubicBezTo>
                  <a:pt x="5029465" y="2329020"/>
                  <a:pt x="5058046" y="2407546"/>
                  <a:pt x="5022061" y="2408995"/>
                </a:cubicBezTo>
                <a:cubicBezTo>
                  <a:pt x="5023289" y="2413465"/>
                  <a:pt x="5019654" y="2441580"/>
                  <a:pt x="5022253" y="2445869"/>
                </a:cubicBezTo>
                <a:cubicBezTo>
                  <a:pt x="5022440" y="2449625"/>
                  <a:pt x="5011241" y="2492743"/>
                  <a:pt x="5011426" y="2496499"/>
                </a:cubicBezTo>
                <a:lnTo>
                  <a:pt x="4994224" y="2549900"/>
                </a:lnTo>
                <a:cubicBezTo>
                  <a:pt x="4992353" y="2564757"/>
                  <a:pt x="4998952" y="2582253"/>
                  <a:pt x="4995245" y="2596456"/>
                </a:cubicBezTo>
                <a:lnTo>
                  <a:pt x="4988570" y="2606088"/>
                </a:lnTo>
                <a:cubicBezTo>
                  <a:pt x="4988504" y="2615842"/>
                  <a:pt x="4988436" y="2625597"/>
                  <a:pt x="4988371" y="2635351"/>
                </a:cubicBezTo>
                <a:lnTo>
                  <a:pt x="4983212" y="2665666"/>
                </a:lnTo>
                <a:lnTo>
                  <a:pt x="4968234" y="2715895"/>
                </a:lnTo>
                <a:lnTo>
                  <a:pt x="4975888" y="2725052"/>
                </a:lnTo>
                <a:lnTo>
                  <a:pt x="4980195" y="2726489"/>
                </a:lnTo>
                <a:lnTo>
                  <a:pt x="4976218" y="2740278"/>
                </a:lnTo>
                <a:lnTo>
                  <a:pt x="4980571" y="2751112"/>
                </a:lnTo>
                <a:lnTo>
                  <a:pt x="4973893" y="2760208"/>
                </a:lnTo>
                <a:lnTo>
                  <a:pt x="4979005" y="2790136"/>
                </a:lnTo>
                <a:lnTo>
                  <a:pt x="4986137" y="2804183"/>
                </a:lnTo>
                <a:cubicBezTo>
                  <a:pt x="4986150" y="2811409"/>
                  <a:pt x="4986162" y="2818634"/>
                  <a:pt x="4986175" y="2825860"/>
                </a:cubicBezTo>
                <a:cubicBezTo>
                  <a:pt x="4987474" y="2843788"/>
                  <a:pt x="4992871" y="2886513"/>
                  <a:pt x="4993936" y="2911749"/>
                </a:cubicBezTo>
                <a:cubicBezTo>
                  <a:pt x="4993313" y="2946689"/>
                  <a:pt x="4980300" y="2954448"/>
                  <a:pt x="4992563" y="2977278"/>
                </a:cubicBezTo>
                <a:cubicBezTo>
                  <a:pt x="4985688" y="2983455"/>
                  <a:pt x="4982051" y="2987749"/>
                  <a:pt x="4980516" y="2991092"/>
                </a:cubicBezTo>
                <a:cubicBezTo>
                  <a:pt x="4975910" y="3001119"/>
                  <a:pt x="4990216" y="3002537"/>
                  <a:pt x="4992801" y="3020247"/>
                </a:cubicBezTo>
                <a:cubicBezTo>
                  <a:pt x="4998517" y="3032637"/>
                  <a:pt x="5013148" y="3051512"/>
                  <a:pt x="5014805" y="3065434"/>
                </a:cubicBezTo>
                <a:cubicBezTo>
                  <a:pt x="4998836" y="3057428"/>
                  <a:pt x="5016840" y="3105196"/>
                  <a:pt x="5002733" y="3103777"/>
                </a:cubicBezTo>
                <a:cubicBezTo>
                  <a:pt x="5022381" y="3124610"/>
                  <a:pt x="4997365" y="3128169"/>
                  <a:pt x="5002941" y="3151828"/>
                </a:cubicBezTo>
                <a:cubicBezTo>
                  <a:pt x="5010264" y="3163902"/>
                  <a:pt x="5011356" y="3171780"/>
                  <a:pt x="5002883" y="3180546"/>
                </a:cubicBezTo>
                <a:cubicBezTo>
                  <a:pt x="5038586" y="3236545"/>
                  <a:pt x="5003723" y="3210316"/>
                  <a:pt x="5016711" y="3258677"/>
                </a:cubicBezTo>
                <a:lnTo>
                  <a:pt x="5017918" y="3262610"/>
                </a:lnTo>
                <a:lnTo>
                  <a:pt x="5011672" y="3277179"/>
                </a:lnTo>
                <a:lnTo>
                  <a:pt x="5009344" y="3278130"/>
                </a:lnTo>
                <a:lnTo>
                  <a:pt x="5026770" y="3325671"/>
                </a:lnTo>
                <a:lnTo>
                  <a:pt x="5024571" y="3332072"/>
                </a:lnTo>
                <a:lnTo>
                  <a:pt x="5041705" y="3362948"/>
                </a:lnTo>
                <a:lnTo>
                  <a:pt x="5047477" y="3378959"/>
                </a:lnTo>
                <a:lnTo>
                  <a:pt x="5060758" y="3407057"/>
                </a:lnTo>
                <a:lnTo>
                  <a:pt x="5058968" y="3409825"/>
                </a:lnTo>
                <a:lnTo>
                  <a:pt x="5062667" y="3415218"/>
                </a:lnTo>
                <a:lnTo>
                  <a:pt x="5060928" y="3419880"/>
                </a:lnTo>
                <a:lnTo>
                  <a:pt x="5062923" y="3424545"/>
                </a:lnTo>
                <a:cubicBezTo>
                  <a:pt x="5063537" y="3433967"/>
                  <a:pt x="5063494" y="3466028"/>
                  <a:pt x="5064623" y="3476412"/>
                </a:cubicBezTo>
                <a:lnTo>
                  <a:pt x="5069684" y="3486850"/>
                </a:lnTo>
                <a:lnTo>
                  <a:pt x="5063339" y="3496391"/>
                </a:lnTo>
                <a:lnTo>
                  <a:pt x="5070139" y="3531201"/>
                </a:lnTo>
                <a:lnTo>
                  <a:pt x="5079896" y="3542019"/>
                </a:lnTo>
                <a:lnTo>
                  <a:pt x="5087540" y="3552249"/>
                </a:lnTo>
                <a:lnTo>
                  <a:pt x="5087902" y="3553678"/>
                </a:lnTo>
                <a:lnTo>
                  <a:pt x="5091509" y="3568021"/>
                </a:lnTo>
                <a:lnTo>
                  <a:pt x="5091934" y="3569719"/>
                </a:lnTo>
                <a:lnTo>
                  <a:pt x="5089362" y="3586412"/>
                </a:lnTo>
                <a:lnTo>
                  <a:pt x="5092358" y="3597336"/>
                </a:lnTo>
                <a:lnTo>
                  <a:pt x="5084254" y="3606007"/>
                </a:lnTo>
                <a:cubicBezTo>
                  <a:pt x="5084262" y="3617747"/>
                  <a:pt x="5084273" y="3629488"/>
                  <a:pt x="5084281" y="3641228"/>
                </a:cubicBezTo>
                <a:lnTo>
                  <a:pt x="5091848" y="3653088"/>
                </a:lnTo>
                <a:lnTo>
                  <a:pt x="5097436" y="3664114"/>
                </a:lnTo>
                <a:cubicBezTo>
                  <a:pt x="5097463" y="3664599"/>
                  <a:pt x="5097491" y="3665084"/>
                  <a:pt x="5097518" y="3665569"/>
                </a:cubicBezTo>
                <a:cubicBezTo>
                  <a:pt x="5097915" y="3672776"/>
                  <a:pt x="5096966" y="3688591"/>
                  <a:pt x="5099829" y="3707357"/>
                </a:cubicBezTo>
                <a:cubicBezTo>
                  <a:pt x="5100505" y="3724716"/>
                  <a:pt x="5118078" y="3760234"/>
                  <a:pt x="5114696" y="3778166"/>
                </a:cubicBezTo>
                <a:cubicBezTo>
                  <a:pt x="5141627" y="3845122"/>
                  <a:pt x="5125427" y="3821305"/>
                  <a:pt x="5135379" y="3878222"/>
                </a:cubicBezTo>
                <a:cubicBezTo>
                  <a:pt x="5161519" y="3905047"/>
                  <a:pt x="5125417" y="4015047"/>
                  <a:pt x="5130138" y="4048117"/>
                </a:cubicBezTo>
                <a:cubicBezTo>
                  <a:pt x="5081804" y="4192084"/>
                  <a:pt x="5096262" y="4158987"/>
                  <a:pt x="5090040" y="4219510"/>
                </a:cubicBezTo>
                <a:cubicBezTo>
                  <a:pt x="5104553" y="4280033"/>
                  <a:pt x="5065380" y="4345686"/>
                  <a:pt x="5092812" y="4411258"/>
                </a:cubicBezTo>
                <a:cubicBezTo>
                  <a:pt x="5090630" y="4437329"/>
                  <a:pt x="5083878" y="4473140"/>
                  <a:pt x="5084599" y="4488531"/>
                </a:cubicBezTo>
                <a:cubicBezTo>
                  <a:pt x="5084423" y="4505410"/>
                  <a:pt x="5084248" y="4522289"/>
                  <a:pt x="5084072" y="4539168"/>
                </a:cubicBezTo>
                <a:cubicBezTo>
                  <a:pt x="5072114" y="4567830"/>
                  <a:pt x="5064305" y="4588197"/>
                  <a:pt x="5068936" y="4625153"/>
                </a:cubicBezTo>
                <a:cubicBezTo>
                  <a:pt x="5077433" y="4662889"/>
                  <a:pt x="5065899" y="4679357"/>
                  <a:pt x="5059114" y="4733115"/>
                </a:cubicBezTo>
                <a:cubicBezTo>
                  <a:pt x="5068687" y="4752352"/>
                  <a:pt x="5055370" y="4832308"/>
                  <a:pt x="5037209" y="4844323"/>
                </a:cubicBezTo>
                <a:cubicBezTo>
                  <a:pt x="5033444" y="4857054"/>
                  <a:pt x="5040194" y="4871554"/>
                  <a:pt x="5020638" y="4877992"/>
                </a:cubicBezTo>
                <a:cubicBezTo>
                  <a:pt x="4997151" y="4888353"/>
                  <a:pt x="5034418" y="4931200"/>
                  <a:pt x="5006413" y="4925805"/>
                </a:cubicBezTo>
                <a:cubicBezTo>
                  <a:pt x="5031964" y="4956261"/>
                  <a:pt x="4982840" y="4982633"/>
                  <a:pt x="4971037" y="5009272"/>
                </a:cubicBezTo>
                <a:cubicBezTo>
                  <a:pt x="4973259" y="5034036"/>
                  <a:pt x="4968375" y="5053859"/>
                  <a:pt x="4963105" y="5111369"/>
                </a:cubicBezTo>
                <a:cubicBezTo>
                  <a:pt x="4973224" y="5141336"/>
                  <a:pt x="4937413" y="5161742"/>
                  <a:pt x="4976341" y="5210876"/>
                </a:cubicBezTo>
                <a:cubicBezTo>
                  <a:pt x="4972455" y="5212581"/>
                  <a:pt x="4977054" y="5227501"/>
                  <a:pt x="4980617" y="5269726"/>
                </a:cubicBezTo>
                <a:cubicBezTo>
                  <a:pt x="4984182" y="5311951"/>
                  <a:pt x="4990390" y="5400671"/>
                  <a:pt x="4997733" y="5464225"/>
                </a:cubicBezTo>
                <a:cubicBezTo>
                  <a:pt x="5001765" y="5536542"/>
                  <a:pt x="4990225" y="5517959"/>
                  <a:pt x="5001400" y="5594585"/>
                </a:cubicBezTo>
                <a:cubicBezTo>
                  <a:pt x="4999908" y="5619318"/>
                  <a:pt x="4974042" y="5647975"/>
                  <a:pt x="4983700" y="5667896"/>
                </a:cubicBezTo>
                <a:cubicBezTo>
                  <a:pt x="4976834" y="5696311"/>
                  <a:pt x="4975579" y="5738356"/>
                  <a:pt x="4968506" y="5769225"/>
                </a:cubicBezTo>
                <a:cubicBezTo>
                  <a:pt x="4968926" y="5787258"/>
                  <a:pt x="4969344" y="5805291"/>
                  <a:pt x="4969765" y="5823324"/>
                </a:cubicBezTo>
                <a:cubicBezTo>
                  <a:pt x="4966122" y="5853058"/>
                  <a:pt x="4965608" y="5838948"/>
                  <a:pt x="4966129" y="5862699"/>
                </a:cubicBezTo>
                <a:lnTo>
                  <a:pt x="4970695" y="5906467"/>
                </a:lnTo>
                <a:lnTo>
                  <a:pt x="4991568" y="5939847"/>
                </a:lnTo>
                <a:cubicBezTo>
                  <a:pt x="4998848" y="5955713"/>
                  <a:pt x="4974731" y="5940131"/>
                  <a:pt x="4986815" y="5973994"/>
                </a:cubicBezTo>
                <a:cubicBezTo>
                  <a:pt x="4961187" y="5997051"/>
                  <a:pt x="4983444" y="6032039"/>
                  <a:pt x="4987776" y="6089693"/>
                </a:cubicBezTo>
                <a:lnTo>
                  <a:pt x="4991621" y="6224938"/>
                </a:lnTo>
                <a:cubicBezTo>
                  <a:pt x="4988442" y="6270972"/>
                  <a:pt x="5008962" y="6317522"/>
                  <a:pt x="5017157" y="6370251"/>
                </a:cubicBezTo>
                <a:cubicBezTo>
                  <a:pt x="5025353" y="6422980"/>
                  <a:pt x="5039938" y="6490855"/>
                  <a:pt x="5040797" y="6541313"/>
                </a:cubicBezTo>
                <a:cubicBezTo>
                  <a:pt x="5039898" y="6576319"/>
                  <a:pt x="5031912" y="6591883"/>
                  <a:pt x="5045375" y="6640957"/>
                </a:cubicBezTo>
                <a:cubicBezTo>
                  <a:pt x="5057505" y="6669536"/>
                  <a:pt x="5052276" y="6675394"/>
                  <a:pt x="5058442" y="6705297"/>
                </a:cubicBezTo>
                <a:cubicBezTo>
                  <a:pt x="5057367" y="6727133"/>
                  <a:pt x="5067901" y="6732087"/>
                  <a:pt x="5071125" y="6759582"/>
                </a:cubicBezTo>
                <a:cubicBezTo>
                  <a:pt x="5055614" y="6796071"/>
                  <a:pt x="5051656" y="6769544"/>
                  <a:pt x="5069172" y="6817746"/>
                </a:cubicBezTo>
                <a:cubicBezTo>
                  <a:pt x="5060956" y="6828354"/>
                  <a:pt x="5064525" y="6836369"/>
                  <a:pt x="5072322" y="6843646"/>
                </a:cubicBezTo>
                <a:lnTo>
                  <a:pt x="5091388" y="6857998"/>
                </a:lnTo>
                <a:lnTo>
                  <a:pt x="6096000" y="6857998"/>
                </a:lnTo>
                <a:lnTo>
                  <a:pt x="6096000"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E4DB361-7183-E479-0067-07CD2CD5DC84}"/>
              </a:ext>
            </a:extLst>
          </p:cNvPr>
          <p:cNvSpPr>
            <a:spLocks noGrp="1"/>
          </p:cNvSpPr>
          <p:nvPr>
            <p:ph type="title"/>
          </p:nvPr>
        </p:nvSpPr>
        <p:spPr>
          <a:xfrm>
            <a:off x="733427" y="609599"/>
            <a:ext cx="3686174" cy="1322888"/>
          </a:xfrm>
        </p:spPr>
        <p:txBody>
          <a:bodyPr>
            <a:normAutofit/>
          </a:bodyPr>
          <a:lstStyle/>
          <a:p>
            <a:r>
              <a:rPr lang="en-GB" sz="4100"/>
              <a:t>Types of Communication </a:t>
            </a:r>
            <a:endParaRPr lang="en-US" sz="4100"/>
          </a:p>
        </p:txBody>
      </p:sp>
      <p:sp>
        <p:nvSpPr>
          <p:cNvPr id="3" name="Content Placeholder 2">
            <a:extLst>
              <a:ext uri="{FF2B5EF4-FFF2-40B4-BE49-F238E27FC236}">
                <a16:creationId xmlns:a16="http://schemas.microsoft.com/office/drawing/2014/main" id="{84753FB7-21FE-87D3-6E8C-9FE109C75D0B}"/>
              </a:ext>
            </a:extLst>
          </p:cNvPr>
          <p:cNvSpPr>
            <a:spLocks noGrp="1"/>
          </p:cNvSpPr>
          <p:nvPr>
            <p:ph idx="1"/>
          </p:nvPr>
        </p:nvSpPr>
        <p:spPr>
          <a:xfrm>
            <a:off x="733427" y="2194101"/>
            <a:ext cx="3543298" cy="3973337"/>
          </a:xfrm>
        </p:spPr>
        <p:txBody>
          <a:bodyPr>
            <a:normAutofit fontScale="92500" lnSpcReduction="10000"/>
          </a:bodyPr>
          <a:lstStyle/>
          <a:p>
            <a:r>
              <a:rPr lang="en-GB" sz="1400" b="1" dirty="0"/>
              <a:t>Verbal communication:</a:t>
            </a:r>
            <a:r>
              <a:rPr lang="en-GB" sz="1400" dirty="0"/>
              <a:t>Is a way of passing information through spoken words it’s one of the common way of communicating in a workplace or on a daily basis .for example face to face conversations ,telephone conversations and public speaking.</a:t>
            </a:r>
          </a:p>
          <a:p>
            <a:r>
              <a:rPr lang="en-GB" sz="1400" b="1" dirty="0"/>
              <a:t>Non verbal:</a:t>
            </a:r>
            <a:r>
              <a:rPr lang="en-GB" sz="1400" dirty="0"/>
              <a:t>It a way of giving information without spoken word it’s involved body language, eye contact ,facial expressions .</a:t>
            </a:r>
          </a:p>
          <a:p>
            <a:r>
              <a:rPr lang="en-GB" sz="1400" b="1" dirty="0"/>
              <a:t>Active listening</a:t>
            </a:r>
            <a:r>
              <a:rPr lang="en-GB" sz="1400" dirty="0"/>
              <a:t>:paying attention maintaining eye contact and avoiding distractions , interest can be shown by nodding.and responding with empathy .NHS England,(2024)</a:t>
            </a:r>
          </a:p>
          <a:p>
            <a:r>
              <a:rPr lang="en-GB" sz="1400" b="1" dirty="0"/>
              <a:t>Written </a:t>
            </a:r>
            <a:r>
              <a:rPr lang="en-GB" sz="1400" dirty="0"/>
              <a:t>:It is a way of sharing information ideas through written words it’s often used when information need to be recorded or shared for references or future purposes .for example a care plan and Mar-chart for service users.(NHS England,2022.</a:t>
            </a:r>
          </a:p>
        </p:txBody>
      </p:sp>
      <p:pic>
        <p:nvPicPr>
          <p:cNvPr id="8" name="Picture 7" descr="Main 4 Types of Communication, Barriers and How to Overcome">
            <a:extLst>
              <a:ext uri="{FF2B5EF4-FFF2-40B4-BE49-F238E27FC236}">
                <a16:creationId xmlns:a16="http://schemas.microsoft.com/office/drawing/2014/main" id="{879EF362-D860-E237-1E3F-7420B28620D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34287" y="1271043"/>
            <a:ext cx="2828925" cy="3662039"/>
          </a:xfrm>
          <a:prstGeom prst="rect">
            <a:avLst/>
          </a:prstGeom>
        </p:spPr>
      </p:pic>
    </p:spTree>
    <p:extLst>
      <p:ext uri="{BB962C8B-B14F-4D97-AF65-F5344CB8AC3E}">
        <p14:creationId xmlns:p14="http://schemas.microsoft.com/office/powerpoint/2010/main" val="33185290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3641E9-C4E5-FA1D-F179-80B5FF5D0BB9}"/>
              </a:ext>
            </a:extLst>
          </p:cNvPr>
          <p:cNvSpPr>
            <a:spLocks noGrp="1"/>
          </p:cNvSpPr>
          <p:nvPr>
            <p:ph type="title"/>
          </p:nvPr>
        </p:nvSpPr>
        <p:spPr>
          <a:xfrm>
            <a:off x="6513788" y="365125"/>
            <a:ext cx="4840010" cy="1807305"/>
          </a:xfrm>
        </p:spPr>
        <p:txBody>
          <a:bodyPr>
            <a:normAutofit/>
          </a:bodyPr>
          <a:lstStyle/>
          <a:p>
            <a:r>
              <a:rPr lang="en-GB"/>
              <a:t>Scenario</a:t>
            </a:r>
            <a:br>
              <a:rPr lang="en-GB"/>
            </a:br>
            <a:endParaRPr lang="en-US" dirty="0"/>
          </a:p>
        </p:txBody>
      </p:sp>
      <p:pic>
        <p:nvPicPr>
          <p:cNvPr id="5" name="Picture 4" descr="Analysing medical x-ray results">
            <a:extLst>
              <a:ext uri="{FF2B5EF4-FFF2-40B4-BE49-F238E27FC236}">
                <a16:creationId xmlns:a16="http://schemas.microsoft.com/office/drawing/2014/main" id="{4BA52999-7EA7-9C81-F0AE-2A06FBFCF50C}"/>
              </a:ext>
            </a:extLst>
          </p:cNvPr>
          <p:cNvPicPr>
            <a:picLocks noChangeAspect="1"/>
          </p:cNvPicPr>
          <p:nvPr/>
        </p:nvPicPr>
        <p:blipFill>
          <a:blip r:embed="rId2"/>
          <a:srcRect l="32493" r="7972" b="-1"/>
          <a:stretch>
            <a:fillRect/>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33C424F6-80F8-67DA-9163-3D361285C000}"/>
              </a:ext>
            </a:extLst>
          </p:cNvPr>
          <p:cNvSpPr>
            <a:spLocks noGrp="1"/>
          </p:cNvSpPr>
          <p:nvPr>
            <p:ph idx="1"/>
          </p:nvPr>
        </p:nvSpPr>
        <p:spPr>
          <a:xfrm>
            <a:off x="6513788" y="2270426"/>
            <a:ext cx="4840010" cy="3843666"/>
          </a:xfrm>
        </p:spPr>
        <p:txBody>
          <a:bodyPr>
            <a:normAutofit/>
          </a:bodyPr>
          <a:lstStyle/>
          <a:p>
            <a:r>
              <a:rPr lang="en-GB" sz="2000" dirty="0"/>
              <a:t>A nurse or doctor looking after a patient who is unable to hear(Difficulty in hearing)</a:t>
            </a:r>
          </a:p>
          <a:p>
            <a:r>
              <a:rPr lang="en-GB" sz="2000" dirty="0"/>
              <a:t>The professionals will have to maintain eye contact ,speak slowly and clearly and check if the patient understands the information that is being presented.  for example asking service users to repeat what has been said to them (NICE,2024;World Health Organisation (WHO),2023)</a:t>
            </a:r>
            <a:endParaRPr lang="en-US" sz="2000" dirty="0"/>
          </a:p>
        </p:txBody>
      </p:sp>
    </p:spTree>
    <p:extLst>
      <p:ext uri="{BB962C8B-B14F-4D97-AF65-F5344CB8AC3E}">
        <p14:creationId xmlns:p14="http://schemas.microsoft.com/office/powerpoint/2010/main" val="12064755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5A5258-F3C7-441D-5C6B-A4F886DBC0CD}"/>
              </a:ext>
            </a:extLst>
          </p:cNvPr>
          <p:cNvSpPr>
            <a:spLocks noGrp="1"/>
          </p:cNvSpPr>
          <p:nvPr>
            <p:ph type="title"/>
          </p:nvPr>
        </p:nvSpPr>
        <p:spPr>
          <a:xfrm>
            <a:off x="630936" y="640080"/>
            <a:ext cx="4818888" cy="1481328"/>
          </a:xfrm>
        </p:spPr>
        <p:txBody>
          <a:bodyPr anchor="b">
            <a:normAutofit/>
          </a:bodyPr>
          <a:lstStyle/>
          <a:p>
            <a:r>
              <a:rPr lang="en-GB" sz="5000"/>
              <a:t>Barriers to communication </a:t>
            </a:r>
            <a:endParaRPr lang="en-US" sz="5000"/>
          </a:p>
        </p:txBody>
      </p:sp>
      <p:sp>
        <p:nvSpPr>
          <p:cNvPr id="21"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EE80B14-5EDC-CB73-F3E4-A331C14B173A}"/>
              </a:ext>
            </a:extLst>
          </p:cNvPr>
          <p:cNvSpPr>
            <a:spLocks noGrp="1"/>
          </p:cNvSpPr>
          <p:nvPr>
            <p:ph idx="1"/>
          </p:nvPr>
        </p:nvSpPr>
        <p:spPr>
          <a:xfrm>
            <a:off x="630936" y="2660904"/>
            <a:ext cx="4818888" cy="3547872"/>
          </a:xfrm>
        </p:spPr>
        <p:txBody>
          <a:bodyPr anchor="t">
            <a:normAutofit/>
          </a:bodyPr>
          <a:lstStyle/>
          <a:p>
            <a:r>
              <a:rPr lang="en-GB" sz="2200" b="1"/>
              <a:t>Medical conditions</a:t>
            </a:r>
            <a:r>
              <a:rPr lang="en-GB" sz="2200"/>
              <a:t> :A patient with medical condition such as stroke may find it difficult to communicate effectively </a:t>
            </a:r>
          </a:p>
          <a:p>
            <a:r>
              <a:rPr lang="en-GB" sz="2200" b="1"/>
              <a:t>Poor listening skills</a:t>
            </a:r>
            <a:r>
              <a:rPr lang="en-GB" sz="2200"/>
              <a:t> :This is inability to listen attentively interprets and respond accordingly because of attention or concentration.(Nice,2023;Stroke Association,2024)</a:t>
            </a:r>
          </a:p>
          <a:p>
            <a:endParaRPr lang="en-GB" sz="2200"/>
          </a:p>
          <a:p>
            <a:endParaRPr lang="en-US" sz="2200"/>
          </a:p>
        </p:txBody>
      </p:sp>
      <p:pic>
        <p:nvPicPr>
          <p:cNvPr id="4" name="Picture 3" descr="Verbal Communication Practices – Communication and Mentoring in the Trades">
            <a:extLst>
              <a:ext uri="{FF2B5EF4-FFF2-40B4-BE49-F238E27FC236}">
                <a16:creationId xmlns:a16="http://schemas.microsoft.com/office/drawing/2014/main" id="{FEF560AD-1CB1-2878-E7E4-5BC1C8CA149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9048" y="1463772"/>
            <a:ext cx="5458968" cy="3930456"/>
          </a:xfrm>
          <a:prstGeom prst="rect">
            <a:avLst/>
          </a:prstGeom>
        </p:spPr>
      </p:pic>
    </p:spTree>
    <p:extLst>
      <p:ext uri="{BB962C8B-B14F-4D97-AF65-F5344CB8AC3E}">
        <p14:creationId xmlns:p14="http://schemas.microsoft.com/office/powerpoint/2010/main" val="29406015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B6E628-DCEA-55BC-66FB-0A713259BB80}"/>
              </a:ext>
            </a:extLst>
          </p:cNvPr>
          <p:cNvSpPr>
            <a:spLocks noGrp="1"/>
          </p:cNvSpPr>
          <p:nvPr>
            <p:ph type="title"/>
          </p:nvPr>
        </p:nvSpPr>
        <p:spPr>
          <a:xfrm>
            <a:off x="630936" y="640080"/>
            <a:ext cx="4818888" cy="1481328"/>
          </a:xfrm>
        </p:spPr>
        <p:txBody>
          <a:bodyPr anchor="b">
            <a:normAutofit/>
          </a:bodyPr>
          <a:lstStyle/>
          <a:p>
            <a:r>
              <a:rPr lang="en-GB" sz="3400"/>
              <a:t>How does communication support my future career.</a:t>
            </a:r>
            <a:endParaRPr lang="en-US" sz="3400"/>
          </a:p>
        </p:txBody>
      </p:sp>
      <p:sp>
        <p:nvSpPr>
          <p:cNvPr id="25"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a:extLst>
              <a:ext uri="{FF2B5EF4-FFF2-40B4-BE49-F238E27FC236}">
                <a16:creationId xmlns:a16="http://schemas.microsoft.com/office/drawing/2014/main" id="{889201AE-A412-DBE0-D2FF-629423229641}"/>
              </a:ext>
            </a:extLst>
          </p:cNvPr>
          <p:cNvSpPr>
            <a:spLocks noGrp="1"/>
          </p:cNvSpPr>
          <p:nvPr>
            <p:ph idx="1"/>
          </p:nvPr>
        </p:nvSpPr>
        <p:spPr>
          <a:xfrm>
            <a:off x="630936" y="2660904"/>
            <a:ext cx="4818888" cy="3547872"/>
          </a:xfrm>
        </p:spPr>
        <p:txBody>
          <a:bodyPr anchor="t">
            <a:normAutofit/>
          </a:bodyPr>
          <a:lstStyle/>
          <a:p>
            <a:r>
              <a:rPr lang="en-GB" sz="1700"/>
              <a:t>As </a:t>
            </a:r>
            <a:r>
              <a:rPr lang="en-US" sz="1700"/>
              <a:t>health and social care</a:t>
            </a:r>
            <a:r>
              <a:rPr lang="en-GB" sz="1700"/>
              <a:t> </a:t>
            </a:r>
            <a:r>
              <a:rPr lang="en-US" sz="1700"/>
              <a:t>or any related </a:t>
            </a:r>
            <a:r>
              <a:rPr lang="en-GB" sz="1700"/>
              <a:t>professional,</a:t>
            </a:r>
            <a:r>
              <a:rPr lang="en-US" sz="1700"/>
              <a:t> effective communication is vital. </a:t>
            </a:r>
            <a:endParaRPr lang="en-GB" sz="1700"/>
          </a:p>
          <a:p>
            <a:r>
              <a:rPr lang="en-US" sz="1700"/>
              <a:t>It supports </a:t>
            </a:r>
            <a:r>
              <a:rPr lang="en-GB" sz="1700"/>
              <a:t>in promoting </a:t>
            </a:r>
            <a:r>
              <a:rPr lang="en-US" sz="1700"/>
              <a:t>and </a:t>
            </a:r>
            <a:r>
              <a:rPr lang="en-GB" sz="1700"/>
              <a:t>delivering </a:t>
            </a:r>
            <a:r>
              <a:rPr lang="en-US" sz="1700"/>
              <a:t>of high standards of care by enabling teamwork among professionals such as nurses, doctors, occupational therapists, and support workers.</a:t>
            </a:r>
            <a:endParaRPr lang="en-GB" sz="1700"/>
          </a:p>
          <a:p>
            <a:r>
              <a:rPr lang="en-US" sz="1700"/>
              <a:t>Clear and collaborative communication helps reduce safeguarding concerns and enhances person-centered care, ensuring that every individual’s needs are understood and respected</a:t>
            </a:r>
            <a:r>
              <a:rPr lang="en-GB" sz="1700"/>
              <a:t>.  </a:t>
            </a:r>
            <a:r>
              <a:rPr lang="en-US" sz="1700"/>
              <a:t>(NMC, 2018)</a:t>
            </a:r>
          </a:p>
        </p:txBody>
      </p:sp>
      <p:pic>
        <p:nvPicPr>
          <p:cNvPr id="4" name="Picture 3" descr="Person-centred Partnership | YouthAOD Toolbox">
            <a:extLst>
              <a:ext uri="{FF2B5EF4-FFF2-40B4-BE49-F238E27FC236}">
                <a16:creationId xmlns:a16="http://schemas.microsoft.com/office/drawing/2014/main" id="{B9A2FF91-F39C-C9F3-977E-E3AD0FDF7FF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9048" y="1163529"/>
            <a:ext cx="5458968" cy="4530941"/>
          </a:xfrm>
          <a:prstGeom prst="rect">
            <a:avLst/>
          </a:prstGeom>
        </p:spPr>
      </p:pic>
    </p:spTree>
    <p:extLst>
      <p:ext uri="{BB962C8B-B14F-4D97-AF65-F5344CB8AC3E}">
        <p14:creationId xmlns:p14="http://schemas.microsoft.com/office/powerpoint/2010/main" val="17888639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149FB5C3-7336-4FE0-A30C-CC0A3646D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1" name="Group 40">
            <a:extLst>
              <a:ext uri="{FF2B5EF4-FFF2-40B4-BE49-F238E27FC236}">
                <a16:creationId xmlns:a16="http://schemas.microsoft.com/office/drawing/2014/main" id="{19A6B5CE-CB1D-48EE-8B43-E952235C837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26" name="Rectangle 25">
              <a:extLst>
                <a:ext uri="{FF2B5EF4-FFF2-40B4-BE49-F238E27FC236}">
                  <a16:creationId xmlns:a16="http://schemas.microsoft.com/office/drawing/2014/main" id="{E3F3EAA5-4E15-400B-BBA3-82B3F49A21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72BA2E40-BE9B-4C54-9CDD-40EE804CCE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2" name="Rectangle 41">
            <a:extLst>
              <a:ext uri="{FF2B5EF4-FFF2-40B4-BE49-F238E27FC236}">
                <a16:creationId xmlns:a16="http://schemas.microsoft.com/office/drawing/2014/main" id="{0DA909B4-15FF-46A6-8A7F-7AEF977FE9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517897"/>
            <a:ext cx="11111729" cy="585796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9A7479-9A6E-4AEC-030D-09487B662380}"/>
              </a:ext>
            </a:extLst>
          </p:cNvPr>
          <p:cNvSpPr>
            <a:spLocks noGrp="1"/>
          </p:cNvSpPr>
          <p:nvPr>
            <p:ph type="title"/>
          </p:nvPr>
        </p:nvSpPr>
        <p:spPr>
          <a:xfrm>
            <a:off x="1057025" y="922644"/>
            <a:ext cx="5040285" cy="1169585"/>
          </a:xfrm>
        </p:spPr>
        <p:txBody>
          <a:bodyPr anchor="b">
            <a:normAutofit/>
          </a:bodyPr>
          <a:lstStyle/>
          <a:p>
            <a:r>
              <a:rPr lang="en-GB" sz="3700"/>
              <a:t>Model Linked To Communication </a:t>
            </a:r>
            <a:endParaRPr lang="en-US" sz="3700"/>
          </a:p>
        </p:txBody>
      </p:sp>
      <p:sp>
        <p:nvSpPr>
          <p:cNvPr id="43" name="Rectangle 42">
            <a:extLst>
              <a:ext uri="{FF2B5EF4-FFF2-40B4-BE49-F238E27FC236}">
                <a16:creationId xmlns:a16="http://schemas.microsoft.com/office/drawing/2014/main" id="{1382A32C-5B0C-4B1C-A074-76C6DBCC9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55714" y="2263365"/>
            <a:ext cx="49377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51E072C-35C8-2CF6-4528-31E9AB39E03C}"/>
              </a:ext>
            </a:extLst>
          </p:cNvPr>
          <p:cNvSpPr>
            <a:spLocks noGrp="1"/>
          </p:cNvSpPr>
          <p:nvPr>
            <p:ph idx="1"/>
          </p:nvPr>
        </p:nvSpPr>
        <p:spPr>
          <a:xfrm>
            <a:off x="1055715" y="2508105"/>
            <a:ext cx="5040285" cy="3632493"/>
          </a:xfrm>
        </p:spPr>
        <p:txBody>
          <a:bodyPr anchor="ctr">
            <a:normAutofit/>
          </a:bodyPr>
          <a:lstStyle/>
          <a:p>
            <a:pPr lvl="0"/>
            <a:r>
              <a:rPr lang="en-GB" sz="2000" b="1"/>
              <a:t>What is the model? </a:t>
            </a:r>
            <a:r>
              <a:rPr lang="en-GB" sz="2000"/>
              <a:t>Gibbs’ Reflective Cycle is a framework that helps health and social care professionals reflect on experiences to improve future practice (Gibbs, 1988).</a:t>
            </a:r>
          </a:p>
        </p:txBody>
      </p:sp>
      <p:pic>
        <p:nvPicPr>
          <p:cNvPr id="7" name="Graphic 6" descr="Doctor">
            <a:extLst>
              <a:ext uri="{FF2B5EF4-FFF2-40B4-BE49-F238E27FC236}">
                <a16:creationId xmlns:a16="http://schemas.microsoft.com/office/drawing/2014/main" id="{AA64A8D2-FA09-DEDD-DE3A-837629CBC584}"/>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850640" y="774285"/>
            <a:ext cx="2581173" cy="2581173"/>
          </a:xfrm>
          <a:prstGeom prst="rect">
            <a:avLst/>
          </a:prstGeom>
        </p:spPr>
      </p:pic>
      <p:pic>
        <p:nvPicPr>
          <p:cNvPr id="4" name="Picture 3" descr="Rudai 23: 23 Things for Information Skills: Thing 9: Reflective Practice">
            <a:extLst>
              <a:ext uri="{FF2B5EF4-FFF2-40B4-BE49-F238E27FC236}">
                <a16:creationId xmlns:a16="http://schemas.microsoft.com/office/drawing/2014/main" id="{D684A31C-D208-7332-E49B-A07F8407657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38014" y="3575074"/>
            <a:ext cx="3206426" cy="2581173"/>
          </a:xfrm>
          <a:prstGeom prst="rect">
            <a:avLst/>
          </a:prstGeom>
        </p:spPr>
      </p:pic>
    </p:spTree>
    <p:extLst>
      <p:ext uri="{BB962C8B-B14F-4D97-AF65-F5344CB8AC3E}">
        <p14:creationId xmlns:p14="http://schemas.microsoft.com/office/powerpoint/2010/main" val="29674551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B675EDDC-5058-C127-97BE-044BD52F68BC}"/>
              </a:ext>
            </a:extLst>
          </p:cNvPr>
          <p:cNvSpPr>
            <a:spLocks noGrp="1"/>
          </p:cNvSpPr>
          <p:nvPr>
            <p:ph idx="1"/>
          </p:nvPr>
        </p:nvSpPr>
        <p:spPr>
          <a:xfrm>
            <a:off x="838200" y="1722673"/>
            <a:ext cx="10515600" cy="4454290"/>
          </a:xfrm>
        </p:spPr>
        <p:txBody>
          <a:bodyPr>
            <a:normAutofit fontScale="70000" lnSpcReduction="20000"/>
          </a:bodyPr>
          <a:lstStyle/>
          <a:p>
            <a:r>
              <a:rPr lang="en-GB" b="1" dirty="0"/>
              <a:t>Key stages of the model</a:t>
            </a:r>
          </a:p>
          <a:p>
            <a:pPr lvl="0"/>
            <a:r>
              <a:rPr lang="en-GB" b="1" dirty="0"/>
              <a:t>Forming</a:t>
            </a:r>
            <a:endParaRPr lang="en-GB" dirty="0"/>
          </a:p>
          <a:p>
            <a:pPr lvl="1"/>
            <a:r>
              <a:rPr lang="en-GB" dirty="0"/>
              <a:t>Team members meet for the first time, get to know each other, and understand their roles.</a:t>
            </a:r>
          </a:p>
          <a:p>
            <a:pPr lvl="1"/>
            <a:r>
              <a:rPr lang="en-GB" dirty="0"/>
              <a:t> They rely on guidance from the team leader and communicate politely.</a:t>
            </a:r>
          </a:p>
          <a:p>
            <a:pPr lvl="0"/>
            <a:r>
              <a:rPr lang="en-GB" b="1" dirty="0"/>
              <a:t>Storming</a:t>
            </a:r>
            <a:endParaRPr lang="en-GB" dirty="0"/>
          </a:p>
          <a:p>
            <a:pPr lvl="1"/>
            <a:r>
              <a:rPr lang="en-GB" dirty="0"/>
              <a:t>Team members begin to express different opinions and ideas.</a:t>
            </a:r>
          </a:p>
          <a:p>
            <a:pPr lvl="1"/>
            <a:r>
              <a:rPr lang="en-GB" dirty="0"/>
              <a:t> Disagreements or conflict may occur, so open communication and respect are important to resolve issues.</a:t>
            </a:r>
          </a:p>
          <a:p>
            <a:pPr lvl="0"/>
            <a:r>
              <a:rPr lang="en-GB" b="1" dirty="0"/>
              <a:t>Norming</a:t>
            </a:r>
            <a:endParaRPr lang="en-GB" dirty="0"/>
          </a:p>
          <a:p>
            <a:pPr lvl="1"/>
            <a:r>
              <a:rPr lang="en-GB" dirty="0"/>
              <a:t>The team develops trust, agrees on shared goals, and establishes clear ways of working together. Communication becomes more effective and supportive.</a:t>
            </a:r>
          </a:p>
          <a:p>
            <a:pPr lvl="0"/>
            <a:r>
              <a:rPr lang="en-GB" b="1" dirty="0"/>
              <a:t>Performing</a:t>
            </a:r>
            <a:endParaRPr lang="en-GB" dirty="0"/>
          </a:p>
          <a:p>
            <a:pPr lvl="1"/>
            <a:r>
              <a:rPr lang="en-GB" dirty="0"/>
              <a:t>Team members work well together, communicate confidently, and use each other’s strengths to provide high-quality care and achieve common objectives.</a:t>
            </a:r>
          </a:p>
          <a:p>
            <a:pPr lvl="0"/>
            <a:r>
              <a:rPr lang="en-GB" b="1" dirty="0"/>
              <a:t>Adjourning</a:t>
            </a:r>
            <a:endParaRPr lang="en-GB" dirty="0"/>
          </a:p>
          <a:p>
            <a:pPr lvl="1"/>
            <a:r>
              <a:rPr lang="en-GB" dirty="0"/>
              <a:t>The team completes its task or project, reflects on its achievements, and identifies lessons that can improve future teamwork.</a:t>
            </a:r>
          </a:p>
          <a:p>
            <a:endParaRPr lang="en-US" dirty="0"/>
          </a:p>
        </p:txBody>
      </p:sp>
    </p:spTree>
    <p:extLst>
      <p:ext uri="{BB962C8B-B14F-4D97-AF65-F5344CB8AC3E}">
        <p14:creationId xmlns:p14="http://schemas.microsoft.com/office/powerpoint/2010/main" val="21635851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1F7118-29E5-DBFA-C2AE-524E43561B25}"/>
              </a:ext>
            </a:extLst>
          </p:cNvPr>
          <p:cNvSpPr>
            <a:spLocks noGrp="1"/>
          </p:cNvSpPr>
          <p:nvPr>
            <p:ph type="title"/>
          </p:nvPr>
        </p:nvSpPr>
        <p:spPr>
          <a:xfrm>
            <a:off x="6094105" y="802956"/>
            <a:ext cx="4977976" cy="574534"/>
          </a:xfrm>
        </p:spPr>
        <p:txBody>
          <a:bodyPr>
            <a:normAutofit/>
          </a:bodyPr>
          <a:lstStyle/>
          <a:p>
            <a:r>
              <a:rPr lang="en-GB" sz="3600" dirty="0">
                <a:solidFill>
                  <a:schemeClr val="tx2"/>
                </a:solidFill>
              </a:rPr>
              <a:t>Important of Communication </a:t>
            </a:r>
            <a:endParaRPr lang="en-US" sz="3600" dirty="0">
              <a:solidFill>
                <a:schemeClr val="tx2"/>
              </a:solidFill>
            </a:endParaRPr>
          </a:p>
        </p:txBody>
      </p:sp>
      <p:pic>
        <p:nvPicPr>
          <p:cNvPr id="7" name="Graphic 6" descr="Group of People">
            <a:extLst>
              <a:ext uri="{FF2B5EF4-FFF2-40B4-BE49-F238E27FC236}">
                <a16:creationId xmlns:a16="http://schemas.microsoft.com/office/drawing/2014/main" id="{B1D33035-7321-DB9A-313B-C62FDD837899}"/>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5A87C4AF-30E9-2318-3CD9-D1043FB7D285}"/>
              </a:ext>
            </a:extLst>
          </p:cNvPr>
          <p:cNvSpPr>
            <a:spLocks noGrp="1"/>
          </p:cNvSpPr>
          <p:nvPr>
            <p:ph idx="1"/>
          </p:nvPr>
        </p:nvSpPr>
        <p:spPr>
          <a:xfrm>
            <a:off x="6090574" y="2421682"/>
            <a:ext cx="4977578" cy="3639289"/>
          </a:xfrm>
        </p:spPr>
        <p:txBody>
          <a:bodyPr anchor="ctr">
            <a:normAutofit/>
          </a:bodyPr>
          <a:lstStyle/>
          <a:p>
            <a:r>
              <a:rPr lang="en-GB" sz="1500" dirty="0">
                <a:solidFill>
                  <a:schemeClr val="tx2"/>
                </a:solidFill>
              </a:rPr>
              <a:t> </a:t>
            </a:r>
            <a:endParaRPr lang="en-US" sz="1500" dirty="0">
              <a:solidFill>
                <a:schemeClr val="tx2"/>
              </a:solidFill>
            </a:endParaRPr>
          </a:p>
        </p:txBody>
      </p:sp>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5" name="TextBox 4">
            <a:extLst>
              <a:ext uri="{FF2B5EF4-FFF2-40B4-BE49-F238E27FC236}">
                <a16:creationId xmlns:a16="http://schemas.microsoft.com/office/drawing/2014/main" id="{A3AB490E-8A73-A83D-C5DA-49797CDDE311}"/>
              </a:ext>
            </a:extLst>
          </p:cNvPr>
          <p:cNvSpPr txBox="1"/>
          <p:nvPr/>
        </p:nvSpPr>
        <p:spPr>
          <a:xfrm>
            <a:off x="5937550" y="1666883"/>
            <a:ext cx="6098514" cy="4801314"/>
          </a:xfrm>
          <a:prstGeom prst="rect">
            <a:avLst/>
          </a:prstGeom>
          <a:noFill/>
        </p:spPr>
        <p:txBody>
          <a:bodyPr wrap="square">
            <a:spAutoFit/>
          </a:bodyPr>
          <a:lstStyle/>
          <a:p>
            <a:r>
              <a:rPr lang="en-US" sz="1800" b="1" dirty="0">
                <a:solidFill>
                  <a:schemeClr val="tx2"/>
                </a:solidFill>
              </a:rPr>
              <a:t>Improves teamwork</a:t>
            </a:r>
            <a:r>
              <a:rPr lang="en-GB" sz="1800" dirty="0">
                <a:solidFill>
                  <a:schemeClr val="tx2"/>
                </a:solidFill>
              </a:rPr>
              <a:t> :</a:t>
            </a:r>
            <a:r>
              <a:rPr lang="en-US" sz="1800" dirty="0">
                <a:solidFill>
                  <a:schemeClr val="tx2"/>
                </a:solidFill>
              </a:rPr>
              <a:t>Clear communication helps staff share information, coordinate tasks, and understand each other’s roles. This reduces misunderstandings and builds trust, leading to more efficient collaboration.</a:t>
            </a:r>
            <a:endParaRPr lang="en-GB" sz="1800" dirty="0">
              <a:solidFill>
                <a:schemeClr val="tx2"/>
              </a:solidFill>
            </a:endParaRPr>
          </a:p>
          <a:p>
            <a:endParaRPr lang="en-GB" sz="1800" dirty="0">
              <a:solidFill>
                <a:schemeClr val="tx2"/>
              </a:solidFill>
            </a:endParaRPr>
          </a:p>
          <a:p>
            <a:r>
              <a:rPr lang="en-US" sz="1800" b="1" dirty="0">
                <a:solidFill>
                  <a:schemeClr val="tx2"/>
                </a:solidFill>
              </a:rPr>
              <a:t> Improves service user</a:t>
            </a:r>
            <a:r>
              <a:rPr lang="en-GB" sz="1800" b="1" dirty="0">
                <a:solidFill>
                  <a:schemeClr val="tx2"/>
                </a:solidFill>
              </a:rPr>
              <a:t> ‘</a:t>
            </a:r>
            <a:r>
              <a:rPr lang="en-US" sz="1800" b="1" dirty="0">
                <a:solidFill>
                  <a:schemeClr val="tx2"/>
                </a:solidFill>
              </a:rPr>
              <a:t>s safety</a:t>
            </a:r>
            <a:r>
              <a:rPr lang="en-GB" sz="1800" dirty="0">
                <a:solidFill>
                  <a:schemeClr val="tx2"/>
                </a:solidFill>
              </a:rPr>
              <a:t> :</a:t>
            </a:r>
            <a:r>
              <a:rPr lang="en-US" sz="1800" dirty="0">
                <a:solidFill>
                  <a:schemeClr val="tx2"/>
                </a:solidFill>
              </a:rPr>
              <a:t>When professionals communicate accurately, they can identify risks early and report concerns promptly. This prevents safeguarding issues such as neglect or abuse, ensuring that service users remain protected.</a:t>
            </a:r>
            <a:endParaRPr lang="en-GB" sz="1800" dirty="0">
              <a:solidFill>
                <a:schemeClr val="tx2"/>
              </a:solidFill>
            </a:endParaRPr>
          </a:p>
          <a:p>
            <a:endParaRPr lang="en-GB" sz="1800" dirty="0">
              <a:solidFill>
                <a:schemeClr val="tx2"/>
              </a:solidFill>
            </a:endParaRPr>
          </a:p>
          <a:p>
            <a:r>
              <a:rPr lang="en-US" sz="1800" b="1" dirty="0">
                <a:solidFill>
                  <a:schemeClr val="tx2"/>
                </a:solidFill>
              </a:rPr>
              <a:t> Supports person</a:t>
            </a:r>
            <a:r>
              <a:rPr lang="en-GB" sz="1800" b="1" dirty="0">
                <a:solidFill>
                  <a:schemeClr val="tx2"/>
                </a:solidFill>
              </a:rPr>
              <a:t> </a:t>
            </a:r>
            <a:r>
              <a:rPr lang="en-US" sz="1800" b="1" dirty="0" err="1">
                <a:solidFill>
                  <a:schemeClr val="tx2"/>
                </a:solidFill>
              </a:rPr>
              <a:t>centred</a:t>
            </a:r>
            <a:r>
              <a:rPr lang="en-GB" sz="1800" b="1" dirty="0">
                <a:solidFill>
                  <a:schemeClr val="tx2"/>
                </a:solidFill>
              </a:rPr>
              <a:t> </a:t>
            </a:r>
            <a:r>
              <a:rPr lang="en-US" sz="1800" b="1" dirty="0">
                <a:solidFill>
                  <a:schemeClr val="tx2"/>
                </a:solidFill>
              </a:rPr>
              <a:t>care</a:t>
            </a:r>
            <a:r>
              <a:rPr lang="en-GB" sz="1800" dirty="0">
                <a:solidFill>
                  <a:schemeClr val="tx2"/>
                </a:solidFill>
              </a:rPr>
              <a:t> : </a:t>
            </a:r>
            <a:r>
              <a:rPr lang="en-US" sz="1800" dirty="0">
                <a:solidFill>
                  <a:schemeClr val="tx2"/>
                </a:solidFill>
              </a:rPr>
              <a:t>Good communication allows staff to listen to individuals’ preferences, respect their choices, and involve them in decisions about their care. This promotes dignity, autonomy, and tailored </a:t>
            </a:r>
            <a:r>
              <a:rPr lang="en-GB" sz="1800" dirty="0">
                <a:solidFill>
                  <a:schemeClr val="tx2"/>
                </a:solidFill>
              </a:rPr>
              <a:t>supports  that is putting an individual in the centre of their care. (Nice,2021)</a:t>
            </a:r>
            <a:endParaRPr lang="en-US" sz="1800" dirty="0">
              <a:solidFill>
                <a:schemeClr val="tx2"/>
              </a:solidFill>
            </a:endParaRPr>
          </a:p>
        </p:txBody>
      </p:sp>
      <p:pic>
        <p:nvPicPr>
          <p:cNvPr id="4" name="Picture 3" descr="Introduction to Communication Studies">
            <a:extLst>
              <a:ext uri="{FF2B5EF4-FFF2-40B4-BE49-F238E27FC236}">
                <a16:creationId xmlns:a16="http://schemas.microsoft.com/office/drawing/2014/main" id="{5D3E7CB0-C416-66DB-F8CA-12EE31B42F7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4507" y="1377489"/>
            <a:ext cx="5525728" cy="3994150"/>
          </a:xfrm>
          <a:prstGeom prst="rect">
            <a:avLst/>
          </a:prstGeom>
        </p:spPr>
      </p:pic>
    </p:spTree>
    <p:extLst>
      <p:ext uri="{BB962C8B-B14F-4D97-AF65-F5344CB8AC3E}">
        <p14:creationId xmlns:p14="http://schemas.microsoft.com/office/powerpoint/2010/main" val="283946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00B29D-4D3B-9DA4-918F-F75C01F78FEA}"/>
              </a:ext>
            </a:extLst>
          </p:cNvPr>
          <p:cNvSpPr>
            <a:spLocks noGrp="1"/>
          </p:cNvSpPr>
          <p:nvPr>
            <p:ph type="title"/>
          </p:nvPr>
        </p:nvSpPr>
        <p:spPr>
          <a:xfrm>
            <a:off x="761800" y="762001"/>
            <a:ext cx="5334197" cy="1708242"/>
          </a:xfrm>
        </p:spPr>
        <p:txBody>
          <a:bodyPr anchor="ctr">
            <a:normAutofit/>
          </a:bodyPr>
          <a:lstStyle/>
          <a:p>
            <a:r>
              <a:rPr lang="en-GB" sz="4000"/>
              <a:t>Conclusion </a:t>
            </a:r>
            <a:endParaRPr lang="en-US" sz="4000"/>
          </a:p>
        </p:txBody>
      </p:sp>
      <p:sp>
        <p:nvSpPr>
          <p:cNvPr id="3" name="Content Placeholder 2">
            <a:extLst>
              <a:ext uri="{FF2B5EF4-FFF2-40B4-BE49-F238E27FC236}">
                <a16:creationId xmlns:a16="http://schemas.microsoft.com/office/drawing/2014/main" id="{3A923F2D-66D4-05FA-B4E4-554B0F6F7FEB}"/>
              </a:ext>
            </a:extLst>
          </p:cNvPr>
          <p:cNvSpPr>
            <a:spLocks noGrp="1"/>
          </p:cNvSpPr>
          <p:nvPr>
            <p:ph idx="1"/>
          </p:nvPr>
        </p:nvSpPr>
        <p:spPr>
          <a:xfrm>
            <a:off x="761800" y="2470244"/>
            <a:ext cx="5334197" cy="3769835"/>
          </a:xfrm>
        </p:spPr>
        <p:txBody>
          <a:bodyPr anchor="ctr">
            <a:normAutofit/>
          </a:bodyPr>
          <a:lstStyle/>
          <a:p>
            <a:r>
              <a:rPr lang="en-GB" sz="2000" dirty="0"/>
              <a:t>Communicating is  one of the vital skill that is required under health and social care , it help in building trust to deliver a safe and high quality of care to avoid future safeguarding issues.Good communication between the family of the service users and other professionals promote teamwork ,respect and person centred care.</a:t>
            </a:r>
          </a:p>
          <a:p>
            <a:endParaRPr lang="en-US" sz="2000" dirty="0"/>
          </a:p>
        </p:txBody>
      </p:sp>
      <p:pic>
        <p:nvPicPr>
          <p:cNvPr id="5" name="Picture 4" descr="Person holding a puzzle piece">
            <a:extLst>
              <a:ext uri="{FF2B5EF4-FFF2-40B4-BE49-F238E27FC236}">
                <a16:creationId xmlns:a16="http://schemas.microsoft.com/office/drawing/2014/main" id="{84454ED0-8C7E-6965-8124-D559DE44721A}"/>
              </a:ext>
            </a:extLst>
          </p:cNvPr>
          <p:cNvPicPr>
            <a:picLocks noChangeAspect="1"/>
          </p:cNvPicPr>
          <p:nvPr/>
        </p:nvPicPr>
        <p:blipFill>
          <a:blip r:embed="rId2"/>
          <a:srcRect l="23856" r="23530" b="-2"/>
          <a:stretch>
            <a:fillRect/>
          </a:stretch>
        </p:blipFill>
        <p:spPr>
          <a:xfrm>
            <a:off x="694581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36564493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3" name="Arc 32">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35" name="Freeform: Shape 34">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Laptop Secure">
            <a:extLst>
              <a:ext uri="{FF2B5EF4-FFF2-40B4-BE49-F238E27FC236}">
                <a16:creationId xmlns:a16="http://schemas.microsoft.com/office/drawing/2014/main" id="{1D475525-A62E-D665-ACF6-9920FFBDC3F1}"/>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03182" y="955437"/>
            <a:ext cx="4777381" cy="477738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5" name="Content Placeholder 4">
            <a:extLst>
              <a:ext uri="{FF2B5EF4-FFF2-40B4-BE49-F238E27FC236}">
                <a16:creationId xmlns:a16="http://schemas.microsoft.com/office/drawing/2014/main" id="{394E0E56-DC80-500C-8650-543B01F71E80}"/>
              </a:ext>
            </a:extLst>
          </p:cNvPr>
          <p:cNvSpPr>
            <a:spLocks noGrp="1"/>
          </p:cNvSpPr>
          <p:nvPr>
            <p:ph idx="1"/>
          </p:nvPr>
        </p:nvSpPr>
        <p:spPr>
          <a:xfrm>
            <a:off x="5894962" y="1984443"/>
            <a:ext cx="5458838" cy="4192520"/>
          </a:xfrm>
        </p:spPr>
        <p:txBody>
          <a:bodyPr>
            <a:normAutofit/>
          </a:bodyPr>
          <a:lstStyle/>
          <a:p>
            <a:r>
              <a:rPr lang="en-GB" sz="1100" b="1"/>
              <a:t>References.</a:t>
            </a:r>
          </a:p>
          <a:p>
            <a:pPr lvl="0"/>
            <a:r>
              <a:rPr lang="en-GB" sz="1100"/>
              <a:t>Gibbs, G. (1988) </a:t>
            </a:r>
            <a:r>
              <a:rPr lang="en-GB" sz="1100" i="1"/>
              <a:t>Learning by Doing: A Guide to Teaching and Learning Methods</a:t>
            </a:r>
            <a:r>
              <a:rPr lang="en-GB" sz="1100"/>
              <a:t>. Oxford: Oxford Polytechnic. Available at: </a:t>
            </a:r>
            <a:r>
              <a:rPr lang="en-GB" sz="1100">
                <a:hlinkClick r:id="rId3"/>
              </a:rPr>
              <a:t>https://thoughtsmostlyaboutlearning.wordpress.com/</a:t>
            </a:r>
            <a:r>
              <a:rPr lang="en-GB" sz="1100" err="1">
                <a:hlinkClick r:id="rId3"/>
              </a:rPr>
              <a:t>wp-content</a:t>
            </a:r>
            <a:r>
              <a:rPr lang="en-GB" sz="1100">
                <a:hlinkClick r:id="rId3"/>
              </a:rPr>
              <a:t>/uploads/2015/12/learning-by-doing-graham-</a:t>
            </a:r>
            <a:r>
              <a:rPr lang="en-GB" sz="1100" err="1">
                <a:hlinkClick r:id="rId3"/>
              </a:rPr>
              <a:t>gibbs.pdf</a:t>
            </a:r>
            <a:r>
              <a:rPr lang="en-GB" sz="1100"/>
              <a:t>  (Accessed: 18 July 2026).</a:t>
            </a:r>
          </a:p>
          <a:p>
            <a:pPr lvl="0"/>
            <a:r>
              <a:rPr lang="en-GB" sz="1100"/>
              <a:t>National Health Service (NHS) England (2023)  </a:t>
            </a:r>
            <a:r>
              <a:rPr lang="en-GB" sz="1100" i="1"/>
              <a:t>Communication guidelines</a:t>
            </a:r>
            <a:r>
              <a:rPr lang="en-GB" sz="1100"/>
              <a:t>. Available at: </a:t>
            </a:r>
            <a:r>
              <a:rPr lang="en-GB" sz="1100">
                <a:hlinkClick r:id="rId4"/>
              </a:rPr>
              <a:t>https://</a:t>
            </a:r>
            <a:r>
              <a:rPr lang="en-GB" sz="1100" err="1">
                <a:hlinkClick r:id="rId4"/>
              </a:rPr>
              <a:t>www.england.nhs.uk</a:t>
            </a:r>
            <a:r>
              <a:rPr lang="en-GB" sz="1100"/>
              <a:t>  (Accessed: 18 July 2026).</a:t>
            </a:r>
          </a:p>
          <a:p>
            <a:pPr lvl="0"/>
            <a:r>
              <a:rPr lang="en-GB" sz="1100"/>
              <a:t>National Institute for Health and Care Excellence (NICE) (2021) </a:t>
            </a:r>
            <a:r>
              <a:rPr lang="en-GB" sz="1100" i="1"/>
              <a:t>Shared decision making (NG197).</a:t>
            </a:r>
            <a:r>
              <a:rPr lang="en-GB" sz="1100"/>
              <a:t> Available at: </a:t>
            </a:r>
            <a:r>
              <a:rPr lang="en-GB" sz="1100">
                <a:hlinkClick r:id="rId5"/>
              </a:rPr>
              <a:t>https://www.nice.org.uk/guidance/</a:t>
            </a:r>
            <a:r>
              <a:rPr lang="en-GB" sz="1100" err="1">
                <a:hlinkClick r:id="rId5"/>
              </a:rPr>
              <a:t>ng197</a:t>
            </a:r>
            <a:r>
              <a:rPr lang="en-GB" sz="1100"/>
              <a:t>  (Accessed: 18 July 2026).</a:t>
            </a:r>
          </a:p>
          <a:p>
            <a:pPr lvl="0"/>
            <a:r>
              <a:rPr lang="en-GB" sz="1100"/>
              <a:t>National Institute for Health and Care Excellence (NICE) (2024) </a:t>
            </a:r>
            <a:r>
              <a:rPr lang="en-GB" sz="1100" i="1"/>
              <a:t>Guidance and standards</a:t>
            </a:r>
            <a:r>
              <a:rPr lang="en-GB" sz="1100"/>
              <a:t>. Available at: </a:t>
            </a:r>
            <a:r>
              <a:rPr lang="en-GB" sz="1100">
                <a:hlinkClick r:id="rId6"/>
              </a:rPr>
              <a:t>https://www.nice.org.uk</a:t>
            </a:r>
            <a:r>
              <a:rPr lang="en-GB" sz="1100"/>
              <a:t>  (Accessed: 18 July 2026).</a:t>
            </a:r>
          </a:p>
          <a:p>
            <a:pPr lvl="0"/>
            <a:r>
              <a:rPr lang="en-GB" sz="1100"/>
              <a:t>Nursing and Midwifery Council (NMC) (2018) </a:t>
            </a:r>
            <a:r>
              <a:rPr lang="en-GB" sz="1100" i="1"/>
              <a:t>The Code: Professional standards of practice and behaviour for nurses, midwives and nursing associates</a:t>
            </a:r>
            <a:r>
              <a:rPr lang="en-GB" sz="1100"/>
              <a:t>. Available at: </a:t>
            </a:r>
            <a:r>
              <a:rPr lang="en-GB" sz="1100">
                <a:hlinkClick r:id="rId7"/>
              </a:rPr>
              <a:t>https://</a:t>
            </a:r>
            <a:r>
              <a:rPr lang="en-GB" sz="1100" err="1">
                <a:hlinkClick r:id="rId7"/>
              </a:rPr>
              <a:t>www.nmc.org.uk</a:t>
            </a:r>
            <a:r>
              <a:rPr lang="en-GB" sz="1100">
                <a:hlinkClick r:id="rId7"/>
              </a:rPr>
              <a:t>/standards/code/</a:t>
            </a:r>
            <a:r>
              <a:rPr lang="en-GB" sz="1100"/>
              <a:t> (Accessed: 18 July 2026).</a:t>
            </a:r>
          </a:p>
          <a:p>
            <a:pPr lvl="0"/>
            <a:r>
              <a:rPr lang="en-GB" sz="1100"/>
              <a:t>Skills for Care (2023) </a:t>
            </a:r>
            <a:r>
              <a:rPr lang="en-GB" sz="1100" i="1"/>
              <a:t>Effective communication in health and social care</a:t>
            </a:r>
            <a:r>
              <a:rPr lang="en-GB" sz="1100"/>
              <a:t>. Available at: </a:t>
            </a:r>
            <a:r>
              <a:rPr lang="en-GB" sz="1100">
                <a:hlinkClick r:id="rId8"/>
              </a:rPr>
              <a:t>https://</a:t>
            </a:r>
            <a:r>
              <a:rPr lang="en-GB" sz="1100" err="1">
                <a:hlinkClick r:id="rId8"/>
              </a:rPr>
              <a:t>www.skillsforcare.org.uk</a:t>
            </a:r>
            <a:r>
              <a:rPr lang="en-GB" sz="1100"/>
              <a:t>  (Accessed: 11 July 2026).</a:t>
            </a:r>
          </a:p>
          <a:p>
            <a:pPr lvl="0"/>
            <a:r>
              <a:rPr lang="en-GB" sz="1100"/>
              <a:t>World Health Organization (WHO) (2023) </a:t>
            </a:r>
            <a:r>
              <a:rPr lang="en-GB" sz="1100" i="1"/>
              <a:t>Communicating for Health</a:t>
            </a:r>
            <a:r>
              <a:rPr lang="en-GB" sz="1100"/>
              <a:t>. Geneva: World Health Organization. Available at: </a:t>
            </a:r>
            <a:r>
              <a:rPr lang="en-GB" sz="1100">
                <a:hlinkClick r:id="rId9"/>
              </a:rPr>
              <a:t>https://www.who.int</a:t>
            </a:r>
            <a:r>
              <a:rPr lang="en-GB" sz="1100"/>
              <a:t>  (Accessed: 12 July 2026).</a:t>
            </a:r>
          </a:p>
          <a:p>
            <a:endParaRPr lang="en-GB" sz="1100" dirty="0"/>
          </a:p>
        </p:txBody>
      </p:sp>
    </p:spTree>
    <p:extLst>
      <p:ext uri="{BB962C8B-B14F-4D97-AF65-F5344CB8AC3E}">
        <p14:creationId xmlns:p14="http://schemas.microsoft.com/office/powerpoint/2010/main" val="186822262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13</Slides>
  <Notes>0</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PowerPoint Presentation</vt:lpstr>
      <vt:lpstr>PowerPoint Presentation</vt:lpstr>
      <vt:lpstr>                             Introduction </vt:lpstr>
      <vt:lpstr>What Is Communication? </vt:lpstr>
      <vt:lpstr>Types of Communication </vt:lpstr>
      <vt:lpstr>Scenario </vt:lpstr>
      <vt:lpstr>Barriers to communication </vt:lpstr>
      <vt:lpstr>How does communication support my future career.</vt:lpstr>
      <vt:lpstr>Model Linked To Communication </vt:lpstr>
      <vt:lpstr>PowerPoint Presentation</vt:lpstr>
      <vt:lpstr>Important of Communication </vt:lpstr>
      <vt:lpstr>Conclusion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Communication in Health and social care </dc:title>
  <dc:creator>Damilola Oladele (2508847)</dc:creator>
  <cp:lastModifiedBy>damilolaoladele2022@icloud.com</cp:lastModifiedBy>
  <cp:revision>28</cp:revision>
  <dcterms:created xsi:type="dcterms:W3CDTF">2026-07-02T13:39:06Z</dcterms:created>
  <dcterms:modified xsi:type="dcterms:W3CDTF">2026-07-19T21:46:39Z</dcterms:modified>
</cp:coreProperties>
</file>