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notesMasterIdLst>
    <p:notesMasterId r:id="rId15"/>
  </p:notesMasterIdLst>
  <p:handoutMasterIdLst>
    <p:handoutMasterId r:id="rId16"/>
  </p:handoutMasterIdLst>
  <p:sldIdLst>
    <p:sldId id="256" r:id="rId2"/>
    <p:sldId id="26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761163" cy="99425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677" y="-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Pennyn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30525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lfan Dyddiad 2"/>
          <p:cNvSpPr>
            <a:spLocks noGrp="1"/>
          </p:cNvSpPr>
          <p:nvPr>
            <p:ph type="dt" sz="quarter" idx="1"/>
          </p:nvPr>
        </p:nvSpPr>
        <p:spPr>
          <a:xfrm>
            <a:off x="3829050" y="0"/>
            <a:ext cx="2930525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212CB1-173A-49B0-8D5F-498C7C880106}" type="datetimeFigureOut">
              <a:rPr lang="en-GB" smtClean="0"/>
              <a:pPr/>
              <a:t>03/07/2016</a:t>
            </a:fld>
            <a:endParaRPr lang="en-GB"/>
          </a:p>
        </p:txBody>
      </p:sp>
      <p:sp>
        <p:nvSpPr>
          <p:cNvPr id="4" name="Dalfan Troedyn 3"/>
          <p:cNvSpPr>
            <a:spLocks noGrp="1"/>
          </p:cNvSpPr>
          <p:nvPr>
            <p:ph type="ftr" sz="quarter" idx="2"/>
          </p:nvPr>
        </p:nvSpPr>
        <p:spPr>
          <a:xfrm>
            <a:off x="0" y="9444038"/>
            <a:ext cx="2930525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Dalfan Rhif y Sleid 4"/>
          <p:cNvSpPr>
            <a:spLocks noGrp="1"/>
          </p:cNvSpPr>
          <p:nvPr>
            <p:ph type="sldNum" sz="quarter" idx="3"/>
          </p:nvPr>
        </p:nvSpPr>
        <p:spPr>
          <a:xfrm>
            <a:off x="3829050" y="9444038"/>
            <a:ext cx="2930525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44B71E-AB04-47F2-B671-CFC23A91D95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8606852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29761" y="0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3A7659-ED0A-42A5-8877-9AD71BF06166}" type="datetimeFigureOut">
              <a:rPr lang="en-GB" smtClean="0"/>
              <a:pPr/>
              <a:t>03/07/2016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46125"/>
            <a:ext cx="4967287" cy="37274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6117" y="4722694"/>
            <a:ext cx="5408930" cy="4474131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43662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29761" y="9443662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075B18-E01E-4A14-992C-9C76306D978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1011990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075B18-E01E-4A14-992C-9C76306D9783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1614747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2E91275D-F663-4405-8FA8-D037D09A52F7}" type="datetimeFigureOut">
              <a:rPr lang="en-GB" smtClean="0"/>
              <a:pPr/>
              <a:t>03/07/2016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446447BB-DA06-4C0E-BD31-12DF404CEBD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pPr/>
              <a:t>03/07/2016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pPr/>
              <a:t>03/07/2016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pPr/>
              <a:t>03/07/2016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E91275D-F663-4405-8FA8-D037D09A52F7}" type="datetimeFigureOut">
              <a:rPr lang="en-GB" smtClean="0"/>
              <a:pPr/>
              <a:t>03/07/2016</a:t>
            </a:fld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46447BB-DA06-4C0E-BD31-12DF404CEBD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2E91275D-F663-4405-8FA8-D037D09A52F7}" type="datetimeFigureOut">
              <a:rPr lang="en-GB" smtClean="0"/>
              <a:pPr/>
              <a:t>03/07/2016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446447BB-DA06-4C0E-BD31-12DF404CEBD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pPr/>
              <a:t>03/07/2016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pPr/>
              <a:t>03/07/2016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pPr/>
              <a:t>03/07/2016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pPr/>
              <a:t>03/07/2016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pPr/>
              <a:t>03/07/2016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2E91275D-F663-4405-8FA8-D037D09A52F7}" type="datetimeFigureOut">
              <a:rPr lang="en-GB" smtClean="0"/>
              <a:pPr/>
              <a:t>03/07/2016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446447BB-DA06-4C0E-BD31-12DF404CEBD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5536" y="1484784"/>
            <a:ext cx="8458200" cy="195508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SBUS5004</a:t>
            </a:r>
            <a:r>
              <a:rPr lang="en-GB" dirty="0"/>
              <a:t/>
            </a:r>
            <a:br>
              <a:rPr lang="en-GB" dirty="0"/>
            </a:br>
            <a:r>
              <a:rPr lang="cy-GB" b="1" dirty="0" smtClean="0"/>
              <a:t>Menter ac Entrepreneuriaeth</a:t>
            </a:r>
            <a:r>
              <a:rPr lang="cy-GB" dirty="0" smtClean="0"/>
              <a:t/>
            </a:r>
            <a:br>
              <a:rPr lang="cy-GB" dirty="0" smtClean="0"/>
            </a:br>
            <a:endParaRPr lang="cy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y-GB" sz="3200" dirty="0" smtClean="0"/>
              <a:t>Entrepreneuriaeth Gymdeithasol</a:t>
            </a:r>
            <a:endParaRPr lang="cy-GB" sz="3200" dirty="0"/>
          </a:p>
        </p:txBody>
      </p:sp>
      <p:pic>
        <p:nvPicPr>
          <p:cNvPr id="4" name="Picture 5" descr="TSD_logo201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72125" y="4572000"/>
            <a:ext cx="2889250" cy="118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374977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620688"/>
            <a:ext cx="8229600" cy="1066800"/>
          </a:xfrm>
        </p:spPr>
        <p:txBody>
          <a:bodyPr/>
          <a:lstStyle/>
          <a:p>
            <a:r>
              <a:rPr lang="cy-GB" dirty="0" smtClean="0"/>
              <a:t>Dywedodd </a:t>
            </a:r>
            <a:r>
              <a:rPr lang="cy-GB" dirty="0" err="1" smtClean="0"/>
              <a:t>Dees</a:t>
            </a:r>
            <a:r>
              <a:rPr lang="cy-GB" dirty="0" smtClean="0"/>
              <a:t> (1998) fod: 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945736"/>
          </a:xfrm>
        </p:spPr>
        <p:txBody>
          <a:bodyPr>
            <a:normAutofit lnSpcReduction="10000"/>
          </a:bodyPr>
          <a:lstStyle/>
          <a:p>
            <a:pPr marL="109728" indent="0">
              <a:buNone/>
            </a:pPr>
            <a:r>
              <a:rPr lang="cy-GB" dirty="0" smtClean="0"/>
              <a:t>Entrepreneuriaid cymdeithasol yn chwarae rôl hyrwyddwyd newid yn y sector cymdeithasol, trwy:</a:t>
            </a:r>
          </a:p>
          <a:p>
            <a:pPr lvl="1"/>
            <a:r>
              <a:rPr lang="cy-GB" dirty="0" smtClean="0">
                <a:solidFill>
                  <a:srgbClr val="C00000"/>
                </a:solidFill>
              </a:rPr>
              <a:t>Fabwysiadu cenhadaeth i greu a chynnal gwerth cymdeithasol  (nid gwerth preifat yn unig),</a:t>
            </a:r>
          </a:p>
          <a:p>
            <a:pPr lvl="1"/>
            <a:r>
              <a:rPr lang="cy-GB" dirty="0" smtClean="0">
                <a:solidFill>
                  <a:srgbClr val="C00000"/>
                </a:solidFill>
              </a:rPr>
              <a:t>Cydnabod a dilyn yn ddiflino gyfleoedd newydd i wasanaethu’r genhadaeth honno, </a:t>
            </a:r>
          </a:p>
          <a:p>
            <a:pPr lvl="1"/>
            <a:r>
              <a:rPr lang="cy-GB" dirty="0" smtClean="0">
                <a:solidFill>
                  <a:srgbClr val="C00000"/>
                </a:solidFill>
              </a:rPr>
              <a:t>Ymroi i broses o arloesi, addasu, a dysgu  parhaus,</a:t>
            </a:r>
          </a:p>
          <a:p>
            <a:pPr lvl="1"/>
            <a:r>
              <a:rPr lang="cy-GB" dirty="0" smtClean="0">
                <a:solidFill>
                  <a:srgbClr val="C00000"/>
                </a:solidFill>
              </a:rPr>
              <a:t>Gweithredu’n eofn heb eich cyfyngu gan yr adnoddau sydd wrth law ar hyn o bryd,</a:t>
            </a:r>
          </a:p>
          <a:p>
            <a:pPr lvl="1"/>
            <a:r>
              <a:rPr lang="cy-GB" dirty="0" smtClean="0">
                <a:solidFill>
                  <a:srgbClr val="C00000"/>
                </a:solidFill>
              </a:rPr>
              <a:t>Arddangos teimlad uwch o atebolrwydd i’r grwpiau a gynrychiolir ac i’r deilliannau a grëir. </a:t>
            </a:r>
            <a:endParaRPr lang="cy-GB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466007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682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zh-CN" dirty="0" smtClean="0"/>
              <a:t>Beth sy’n gwneud </a:t>
            </a:r>
            <a:r>
              <a:rPr lang="cy-GB" altLang="zh-CN" dirty="0" err="1" smtClean="0"/>
              <a:t>entrepeneuriaid</a:t>
            </a:r>
            <a:r>
              <a:rPr lang="cy-GB" altLang="zh-CN" dirty="0" smtClean="0"/>
              <a:t> cymdeithasol yn wahanol i entrepreneuriaid eraill?</a:t>
            </a:r>
            <a:endParaRPr lang="cy-GB" altLang="zh-CN" dirty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2060848"/>
            <a:ext cx="7772400" cy="1944216"/>
          </a:xfrm>
        </p:spPr>
        <p:txBody>
          <a:bodyPr>
            <a:normAutofit fontScale="92500" lnSpcReduction="10000"/>
          </a:bodyPr>
          <a:lstStyle/>
          <a:p>
            <a:pPr marL="109728" indent="0" eaLnBrk="1" hangingPunct="1">
              <a:buNone/>
            </a:pPr>
            <a:r>
              <a:rPr lang="cy-GB" altLang="zh-CN" sz="3600" dirty="0" smtClean="0">
                <a:solidFill>
                  <a:srgbClr val="7030A0"/>
                </a:solidFill>
                <a:latin typeface="Calibri" pitchFamily="34" charset="0"/>
              </a:rPr>
              <a:t>Y mesur llwyddiant gorau i entrepreneuriaid yw nid faint o elw y maen nhw’n ei wneud, ond i ba raddau y maen nhw’n creu gwerth cymdeithasol</a:t>
            </a:r>
            <a:r>
              <a:rPr lang="en-US" altLang="zh-CN" sz="3600" dirty="0" smtClean="0">
                <a:solidFill>
                  <a:srgbClr val="7030A0"/>
                </a:solidFill>
                <a:latin typeface="Calibri" pitchFamily="34" charset="0"/>
              </a:rPr>
              <a:t>.</a:t>
            </a:r>
          </a:p>
          <a:p>
            <a:pPr marL="109728" indent="0" eaLnBrk="1" hangingPunct="1">
              <a:buNone/>
            </a:pPr>
            <a:endParaRPr lang="en-US" altLang="zh-CN" b="1" dirty="0" smtClean="0"/>
          </a:p>
          <a:p>
            <a:pPr marL="109728" indent="0" eaLnBrk="1" hangingPunct="1">
              <a:buNone/>
            </a:pPr>
            <a:endParaRPr lang="en-US" altLang="zh-CN" b="1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36386" y="3861048"/>
            <a:ext cx="5374256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387489968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</a:t>
            </a:r>
            <a:r>
              <a:rPr lang="en-GB" dirty="0" err="1" smtClean="0"/>
              <a:t>Elw</a:t>
            </a:r>
            <a:r>
              <a:rPr lang="en-GB" dirty="0" smtClean="0"/>
              <a:t>’ </a:t>
            </a:r>
            <a:r>
              <a:rPr lang="en-GB" dirty="0" err="1" smtClean="0"/>
              <a:t>gwahanol</a:t>
            </a:r>
            <a:endParaRPr lang="en-GB" dirty="0" smtClean="0"/>
          </a:p>
        </p:txBody>
      </p:sp>
      <p:sp>
        <p:nvSpPr>
          <p:cNvPr id="8195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2249424"/>
            <a:ext cx="3322712" cy="4325112"/>
          </a:xfrm>
        </p:spPr>
        <p:txBody>
          <a:bodyPr>
            <a:normAutofit lnSpcReduction="10000"/>
          </a:bodyPr>
          <a:lstStyle/>
          <a:p>
            <a:r>
              <a:rPr lang="cy-GB" sz="3200" dirty="0" smtClean="0">
                <a:solidFill>
                  <a:srgbClr val="C00000"/>
                </a:solidFill>
              </a:rPr>
              <a:t>Sengl – ariannol</a:t>
            </a:r>
          </a:p>
          <a:p>
            <a:r>
              <a:rPr lang="cy-GB" sz="3200" dirty="0" smtClean="0">
                <a:solidFill>
                  <a:srgbClr val="0070C0"/>
                </a:solidFill>
              </a:rPr>
              <a:t>Dwbl – ariannol a chymdeithasol</a:t>
            </a:r>
          </a:p>
          <a:p>
            <a:r>
              <a:rPr lang="cy-GB" sz="3200" dirty="0" smtClean="0">
                <a:solidFill>
                  <a:srgbClr val="00B050"/>
                </a:solidFill>
              </a:rPr>
              <a:t>Triphlyg – ariannol, cymdeithasol ac amgylchedd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19" y="2276872"/>
            <a:ext cx="4625443" cy="38014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921891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620688"/>
            <a:ext cx="8507412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cy-GB" altLang="zh-CN" sz="3200" dirty="0" smtClean="0"/>
              <a:t>Gweithreda’r sector cymdeithasol yn y ffyrdd canlynol:  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700808"/>
            <a:ext cx="8229600" cy="4873728"/>
          </a:xfrm>
        </p:spPr>
        <p:txBody>
          <a:bodyPr>
            <a:noAutofit/>
          </a:bodyPr>
          <a:lstStyle/>
          <a:p>
            <a:pPr eaLnBrk="1" hangingPunct="1"/>
            <a:r>
              <a:rPr lang="cy-GB" altLang="zh-CN" dirty="0" smtClean="0">
                <a:solidFill>
                  <a:srgbClr val="00B050"/>
                </a:solidFill>
              </a:rPr>
              <a:t>Arddel cenhadaeth i greu a chynnal gwerth cymdeithasol</a:t>
            </a:r>
          </a:p>
          <a:p>
            <a:pPr eaLnBrk="1" hangingPunct="1"/>
            <a:r>
              <a:rPr lang="cy-GB" altLang="zh-CN" dirty="0" smtClean="0">
                <a:solidFill>
                  <a:srgbClr val="C00000"/>
                </a:solidFill>
              </a:rPr>
              <a:t>Cydnabod a dilyn yn ddiflino gyfleoedd i wasanaethu’r genhadaeth honno.</a:t>
            </a:r>
          </a:p>
          <a:p>
            <a:pPr eaLnBrk="1" hangingPunct="1"/>
            <a:r>
              <a:rPr lang="cy-GB" altLang="zh-CN" dirty="0" smtClean="0">
                <a:solidFill>
                  <a:srgbClr val="0070C0"/>
                </a:solidFill>
              </a:rPr>
              <a:t>Ymroi i broses o arloesi, addasu, a dysgu parhaus.</a:t>
            </a:r>
          </a:p>
          <a:p>
            <a:pPr eaLnBrk="1" hangingPunct="1"/>
            <a:r>
              <a:rPr lang="cy-GB" altLang="zh-CN" dirty="0" smtClean="0">
                <a:solidFill>
                  <a:srgbClr val="FF0000"/>
                </a:solidFill>
              </a:rPr>
              <a:t>Gweithredu’n eofn heb fod yn gyfyngedig i’r adnoddau sydd ar gael ar hyn o bryd. </a:t>
            </a:r>
          </a:p>
          <a:p>
            <a:pPr eaLnBrk="1" hangingPunct="1"/>
            <a:r>
              <a:rPr lang="cy-GB" altLang="zh-CN" dirty="0" smtClean="0">
                <a:solidFill>
                  <a:srgbClr val="7030A0"/>
                </a:solidFill>
              </a:rPr>
              <a:t>Arddangos teimlad o atebolrwydd uwch i’r grwpiau a wasanaethir a’r canlyniadau a grëir. </a:t>
            </a:r>
          </a:p>
        </p:txBody>
      </p:sp>
    </p:spTree>
    <p:extLst>
      <p:ext uri="{BB962C8B-B14F-4D97-AF65-F5344CB8AC3E}">
        <p14:creationId xmlns:p14="http://schemas.microsoft.com/office/powerpoint/2010/main" xmlns="" val="3249389683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8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143000"/>
            <a:ext cx="5842992" cy="1014413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zh-CN" dirty="0" smtClean="0">
                <a:solidFill>
                  <a:srgbClr val="C00000"/>
                </a:solidFill>
              </a:rPr>
              <a:t>Beth sy’n Gwneud Menter yn Fenter Gymdeithasol</a:t>
            </a:r>
            <a:r>
              <a:rPr lang="en-US" altLang="zh-CN" dirty="0" smtClean="0">
                <a:solidFill>
                  <a:srgbClr val="C00000"/>
                </a:solidFill>
              </a:rPr>
              <a:t>?</a:t>
            </a:r>
            <a:endParaRPr lang="en-US" altLang="zh-CN" dirty="0">
              <a:solidFill>
                <a:srgbClr val="C00000"/>
              </a:solidFill>
            </a:endParaRP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1844824"/>
            <a:ext cx="8507288" cy="4729712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en-US" altLang="zh-CN" sz="2400" dirty="0" smtClean="0"/>
          </a:p>
          <a:p>
            <a:pPr eaLnBrk="1" hangingPunct="1"/>
            <a:r>
              <a:rPr lang="cy-GB" altLang="zh-CN" dirty="0" smtClean="0">
                <a:solidFill>
                  <a:srgbClr val="7030A0"/>
                </a:solidFill>
              </a:rPr>
              <a:t>Mae gan Fentrau Cymdeithasol amcan cymdeithasol</a:t>
            </a:r>
          </a:p>
          <a:p>
            <a:pPr eaLnBrk="1" hangingPunct="1"/>
            <a:r>
              <a:rPr lang="cy-GB" altLang="zh-CN" dirty="0" smtClean="0">
                <a:solidFill>
                  <a:srgbClr val="00B050"/>
                </a:solidFill>
              </a:rPr>
              <a:t>Mae Menter Gymdeithasol yn cyfuno dulliau cymdeithasol a masnachol.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074963"/>
            <a:ext cx="1800225" cy="2543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8481" y="5013176"/>
            <a:ext cx="2990850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346551"/>
            <a:ext cx="3829050" cy="119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29139" y="764704"/>
            <a:ext cx="2847975" cy="16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10501723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898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692696"/>
            <a:ext cx="8362950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zh-CN" dirty="0" smtClean="0"/>
              <a:t>Pam mae entrepreneuriaeth gymdeithasol yn bwysig</a:t>
            </a:r>
            <a:r>
              <a:rPr lang="en-US" altLang="zh-CN" dirty="0" smtClean="0"/>
              <a:t>?</a:t>
            </a:r>
            <a:endParaRPr lang="en-US" altLang="zh-CN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801720"/>
          </a:xfrm>
        </p:spPr>
        <p:txBody>
          <a:bodyPr>
            <a:normAutofit lnSpcReduction="10000"/>
          </a:bodyPr>
          <a:lstStyle/>
          <a:p>
            <a:r>
              <a:rPr lang="cy-GB" dirty="0" smtClean="0">
                <a:solidFill>
                  <a:srgbClr val="C00000"/>
                </a:solidFill>
              </a:rPr>
              <a:t>Pryderon uwch am effeithiolrwydd dulliau </a:t>
            </a:r>
            <a:r>
              <a:rPr lang="cy-GB" dirty="0" err="1" smtClean="0">
                <a:solidFill>
                  <a:srgbClr val="C00000"/>
                </a:solidFill>
              </a:rPr>
              <a:t>llywodraaethol</a:t>
            </a:r>
            <a:r>
              <a:rPr lang="cy-GB" dirty="0" smtClean="0">
                <a:solidFill>
                  <a:srgbClr val="C00000"/>
                </a:solidFill>
              </a:rPr>
              <a:t> ac elusennol o ddiwallu anghenion cymdeithasol;</a:t>
            </a:r>
          </a:p>
          <a:p>
            <a:pPr marL="109728" indent="0">
              <a:buNone/>
            </a:pPr>
            <a:endParaRPr lang="cy-GB" dirty="0" smtClean="0">
              <a:solidFill>
                <a:srgbClr val="C00000"/>
              </a:solidFill>
            </a:endParaRPr>
          </a:p>
          <a:p>
            <a:r>
              <a:rPr lang="cy-GB" dirty="0" smtClean="0">
                <a:solidFill>
                  <a:srgbClr val="00B050"/>
                </a:solidFill>
              </a:rPr>
              <a:t>Chwilio am atebion mwy arloesol sy’n arwain at welliant cynaliadwy</a:t>
            </a:r>
          </a:p>
          <a:p>
            <a:pPr marL="109728" indent="0">
              <a:buNone/>
            </a:pPr>
            <a:endParaRPr lang="cy-GB" dirty="0" smtClean="0">
              <a:solidFill>
                <a:srgbClr val="00B050"/>
              </a:solidFill>
            </a:endParaRPr>
          </a:p>
          <a:p>
            <a:r>
              <a:rPr lang="cy-GB" dirty="0" smtClean="0">
                <a:solidFill>
                  <a:srgbClr val="002060"/>
                </a:solidFill>
              </a:rPr>
              <a:t>Rhagor o barodrwydd i arbrofi gydag ymagweddau sy’n seiliedig ar y farchnad a dulliau tebyg i fusnesau yn y sector cymdeithasol.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753797946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692696"/>
            <a:ext cx="8286750" cy="5544592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y-GB" altLang="zh-CN" dirty="0" smtClean="0">
                <a:solidFill>
                  <a:srgbClr val="FF0000"/>
                </a:solidFill>
              </a:rPr>
              <a:t>Symudiad cynyddol at breifateiddio gwasanaethau cyhoeddus, gan arwain at y llywodraeth yn contractio gyda darparwyr sy’n gwneud elw a rhai dielw.</a:t>
            </a:r>
          </a:p>
          <a:p>
            <a:pPr marL="109728" indent="0" eaLnBrk="1" hangingPunct="1">
              <a:lnSpc>
                <a:spcPct val="90000"/>
              </a:lnSpc>
              <a:buNone/>
            </a:pPr>
            <a:endParaRPr lang="cy-GB" altLang="zh-CN" dirty="0" smtClean="0"/>
          </a:p>
          <a:p>
            <a:pPr eaLnBrk="1" hangingPunct="1">
              <a:lnSpc>
                <a:spcPct val="90000"/>
              </a:lnSpc>
            </a:pPr>
            <a:r>
              <a:rPr lang="cy-GB" altLang="zh-CN" dirty="0" smtClean="0">
                <a:solidFill>
                  <a:srgbClr val="7030A0"/>
                </a:solidFill>
              </a:rPr>
              <a:t>Symudiad cyfatebol at ddulliau o ariannu sy’n seiliedig ar ddeilliannau (yn hytrach na bod yn seiliedig ar anghenion) ar ran mudiadau dyngarol preifat ac asiantaethau’r llywodraeth.</a:t>
            </a:r>
          </a:p>
          <a:p>
            <a:pPr marL="109728" indent="0" eaLnBrk="1" hangingPunct="1">
              <a:lnSpc>
                <a:spcPct val="90000"/>
              </a:lnSpc>
              <a:buNone/>
            </a:pPr>
            <a:endParaRPr lang="cy-GB" altLang="zh-CN" dirty="0" smtClean="0"/>
          </a:p>
          <a:p>
            <a:pPr eaLnBrk="1" hangingPunct="1">
              <a:lnSpc>
                <a:spcPct val="90000"/>
              </a:lnSpc>
            </a:pPr>
            <a:r>
              <a:rPr lang="cy-GB" altLang="zh-CN" dirty="0" smtClean="0">
                <a:solidFill>
                  <a:schemeClr val="accent4">
                    <a:lumMod val="75000"/>
                  </a:schemeClr>
                </a:solidFill>
              </a:rPr>
              <a:t>Dull newydd, mwy ymwthiol a strategol o ymwneud corfforaethol mewn materion cymdeithasol a chymunedol. </a:t>
            </a:r>
          </a:p>
          <a:p>
            <a:pPr eaLnBrk="1" hangingPunct="1"/>
            <a:endParaRPr lang="en-US" altLang="zh-CN" sz="2800" dirty="0" smtClean="0"/>
          </a:p>
        </p:txBody>
      </p:sp>
    </p:spTree>
    <p:extLst>
      <p:ext uri="{BB962C8B-B14F-4D97-AF65-F5344CB8AC3E}">
        <p14:creationId xmlns:p14="http://schemas.microsoft.com/office/powerpoint/2010/main" xmlns="" val="1331454536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836712"/>
            <a:ext cx="8229600" cy="5737824"/>
          </a:xfrm>
        </p:spPr>
        <p:txBody>
          <a:bodyPr>
            <a:normAutofit/>
          </a:bodyPr>
          <a:lstStyle/>
          <a:p>
            <a:pPr eaLnBrk="1" hangingPunct="1">
              <a:buFont typeface="Wingdings 2" pitchFamily="18" charset="2"/>
              <a:buNone/>
            </a:pPr>
            <a:r>
              <a:rPr lang="cy-GB" altLang="zh-CN" sz="2800" dirty="0" smtClean="0"/>
              <a:t>O ganlyniad, mae entrepreneuriaid cymdeithasol yn symud y pwyslais o gymorth elusennol i ddulliau newydd, mwy systemig o wella amodau cymdeithasol.</a:t>
            </a:r>
          </a:p>
          <a:p>
            <a:pPr eaLnBrk="1" hangingPunct="1"/>
            <a:r>
              <a:rPr lang="cy-GB" altLang="zh-CN" sz="2800" dirty="0" smtClean="0"/>
              <a:t>Lleihau’r angen am gymorth elusennol yn hytrach na diwallu’r angen yn unig</a:t>
            </a:r>
          </a:p>
          <a:p>
            <a:pPr eaLnBrk="1" hangingPunct="1"/>
            <a:r>
              <a:rPr lang="cy-GB" altLang="zh-CN" dirty="0" smtClean="0"/>
              <a:t>Annog pobl i gymryd ychydig o gyfrifoldeb dros wella eu bywydau eu hunain a chaniatáu iddynt wneud hynny</a:t>
            </a:r>
            <a:r>
              <a:rPr lang="cy-GB" altLang="zh-CN" sz="2800" dirty="0" smtClean="0"/>
              <a:t>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447114"/>
            <a:ext cx="3319264" cy="20169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42998840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cy-GB" altLang="zh-CN" dirty="0" smtClean="0">
                <a:cs typeface="幼圆"/>
              </a:rPr>
              <a:t>Amrediad Entrepreneuriaeth Gymdeithasol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609600" indent="-609600" eaLnBrk="1" hangingPunct="1">
              <a:buFont typeface="Wingdings 2" pitchFamily="18" charset="2"/>
              <a:buNone/>
            </a:pPr>
            <a:r>
              <a:rPr lang="cy-GB" altLang="zh-CN" sz="3200" dirty="0" smtClean="0"/>
              <a:t>Continwwm –</a:t>
            </a:r>
          </a:p>
          <a:p>
            <a:pPr marL="609600" indent="-609600" eaLnBrk="1" hangingPunct="1">
              <a:buFont typeface="Wingdings 2" pitchFamily="18" charset="2"/>
              <a:buNone/>
            </a:pPr>
            <a:endParaRPr lang="cy-GB" altLang="zh-CN" sz="3200" dirty="0" smtClean="0"/>
          </a:p>
          <a:p>
            <a:pPr marL="609600" indent="-609600" eaLnBrk="1" hangingPunct="1"/>
            <a:r>
              <a:rPr lang="cy-GB" altLang="zh-CN" sz="3200" dirty="0" smtClean="0">
                <a:solidFill>
                  <a:srgbClr val="C00000"/>
                </a:solidFill>
              </a:rPr>
              <a:t>Hollol ddyngarol</a:t>
            </a:r>
          </a:p>
          <a:p>
            <a:pPr marL="609600" indent="-609600" eaLnBrk="1" hangingPunct="1"/>
            <a:r>
              <a:rPr lang="cy-GB" altLang="zh-CN" sz="3200" dirty="0" smtClean="0">
                <a:solidFill>
                  <a:srgbClr val="0070C0"/>
                </a:solidFill>
              </a:rPr>
              <a:t>Hollol fasnachol</a:t>
            </a:r>
          </a:p>
          <a:p>
            <a:pPr marL="609600" indent="-609600"/>
            <a:r>
              <a:rPr lang="cy-GB" altLang="zh-CN" sz="3200" dirty="0" smtClean="0">
                <a:solidFill>
                  <a:srgbClr val="00B050"/>
                </a:solidFill>
              </a:rPr>
              <a:t>Croesiadau</a:t>
            </a:r>
          </a:p>
          <a:p>
            <a:pPr marL="0" indent="0" eaLnBrk="1" hangingPunct="1">
              <a:buNone/>
            </a:pPr>
            <a:endParaRPr lang="en-US" altLang="zh-CN" sz="3200" dirty="0" smtClean="0">
              <a:solidFill>
                <a:srgbClr val="0070C0"/>
              </a:solidFill>
            </a:endParaRPr>
          </a:p>
          <a:p>
            <a:pPr marL="609600" indent="-609600" eaLnBrk="1" hangingPunct="1">
              <a:buFontTx/>
              <a:buNone/>
            </a:pPr>
            <a:endParaRPr lang="en-US" altLang="zh-CN" sz="3200" dirty="0" smtClean="0"/>
          </a:p>
        </p:txBody>
      </p:sp>
    </p:spTree>
    <p:extLst>
      <p:ext uri="{BB962C8B-B14F-4D97-AF65-F5344CB8AC3E}">
        <p14:creationId xmlns:p14="http://schemas.microsoft.com/office/powerpoint/2010/main" xmlns="" val="2833321695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y-GB" altLang="zh-CN" dirty="0" smtClean="0">
                <a:solidFill>
                  <a:srgbClr val="C00000"/>
                </a:solidFill>
                <a:cs typeface="幼圆"/>
              </a:rPr>
              <a:t>Hollol Ddyngarol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y-GB" altLang="zh-CN" sz="2800" dirty="0" smtClean="0"/>
              <a:t>Cymhellion, dulliau, ac amcanio</a:t>
            </a:r>
            <a:r>
              <a:rPr lang="cy-GB" altLang="zh-CN" dirty="0" smtClean="0"/>
              <a:t>n cyffredinol yn </a:t>
            </a:r>
            <a:r>
              <a:rPr lang="cy-GB" altLang="zh-CN" sz="2800" dirty="0" smtClean="0"/>
              <a:t>apelio at ewyllys da, seiliedig ar genhadaeth, creu gwerth cymdeithasol</a:t>
            </a:r>
          </a:p>
          <a:p>
            <a:pPr eaLnBrk="1" hangingPunct="1">
              <a:buFontTx/>
              <a:buNone/>
            </a:pPr>
            <a:r>
              <a:rPr lang="cy-GB" altLang="zh-CN" sz="2800" dirty="0" smtClean="0"/>
              <a:t> </a:t>
            </a:r>
          </a:p>
          <a:p>
            <a:pPr eaLnBrk="1" hangingPunct="1">
              <a:buFontTx/>
              <a:buNone/>
            </a:pPr>
            <a:r>
              <a:rPr lang="cy-GB" altLang="zh-CN" sz="2800" dirty="0" smtClean="0"/>
              <a:t>Buddiolwyr – Talu Dim</a:t>
            </a:r>
          </a:p>
          <a:p>
            <a:pPr eaLnBrk="1" hangingPunct="1">
              <a:buFontTx/>
              <a:buNone/>
            </a:pPr>
            <a:r>
              <a:rPr lang="cy-GB" altLang="zh-CN" sz="2800" dirty="0" smtClean="0"/>
              <a:t>Cyfalaf  - Rhoddion a Grantiau </a:t>
            </a:r>
          </a:p>
          <a:p>
            <a:pPr eaLnBrk="1" hangingPunct="1">
              <a:buFontTx/>
              <a:buNone/>
            </a:pPr>
            <a:r>
              <a:rPr lang="cy-GB" altLang="zh-CN" sz="2800" dirty="0" smtClean="0"/>
              <a:t>Gweithlu - Gwirfoddolwyr </a:t>
            </a:r>
          </a:p>
          <a:p>
            <a:pPr eaLnBrk="1" hangingPunct="1">
              <a:buFontTx/>
              <a:buNone/>
            </a:pPr>
            <a:r>
              <a:rPr lang="cy-GB" altLang="zh-CN" sz="2800" dirty="0" smtClean="0"/>
              <a:t>Cyflenwyr – Gwneud rhoddion mewn nwyddau</a:t>
            </a:r>
          </a:p>
        </p:txBody>
      </p:sp>
    </p:spTree>
    <p:extLst>
      <p:ext uri="{BB962C8B-B14F-4D97-AF65-F5344CB8AC3E}">
        <p14:creationId xmlns:p14="http://schemas.microsoft.com/office/powerpoint/2010/main" xmlns="" val="912504253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y-GB" altLang="zh-CN" dirty="0" smtClean="0">
                <a:solidFill>
                  <a:srgbClr val="0070C0"/>
                </a:solidFill>
                <a:cs typeface="幼圆"/>
              </a:rPr>
              <a:t>Hollol Fasnachol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altLang="zh-CN" dirty="0" smtClean="0"/>
              <a:t>Cymhellion, dulliau, ac amcanion cyffredinol yn apelio at hunan-les</a:t>
            </a:r>
            <a:r>
              <a:rPr lang="cy-GB" altLang="zh-CN" sz="2800" dirty="0" smtClean="0"/>
              <a:t>; seiliedig ar y farchnad; creu gwerth economaidd</a:t>
            </a:r>
          </a:p>
          <a:p>
            <a:pPr marL="109728" indent="0" eaLnBrk="1" hangingPunct="1">
              <a:buNone/>
            </a:pPr>
            <a:endParaRPr lang="cy-GB" altLang="zh-CN" sz="2800" dirty="0" smtClean="0"/>
          </a:p>
          <a:p>
            <a:pPr eaLnBrk="1" hangingPunct="1">
              <a:buFontTx/>
              <a:buNone/>
            </a:pPr>
            <a:r>
              <a:rPr lang="cy-GB" altLang="zh-CN" sz="2800" dirty="0" smtClean="0"/>
              <a:t>Buddiolwyr</a:t>
            </a:r>
            <a:r>
              <a:rPr lang="cy-GB" altLang="zh-CN" dirty="0" smtClean="0"/>
              <a:t> – </a:t>
            </a:r>
            <a:r>
              <a:rPr lang="cy-GB" altLang="zh-CN" sz="2800" dirty="0" smtClean="0"/>
              <a:t>Talu cyfraddau llawn </a:t>
            </a:r>
            <a:r>
              <a:rPr lang="cy-GB" altLang="zh-CN" dirty="0" smtClean="0"/>
              <a:t>y farchnad</a:t>
            </a:r>
            <a:endParaRPr lang="cy-GB" altLang="zh-CN" sz="2800" dirty="0" smtClean="0"/>
          </a:p>
          <a:p>
            <a:pPr eaLnBrk="1" hangingPunct="1">
              <a:buFontTx/>
              <a:buNone/>
            </a:pPr>
            <a:r>
              <a:rPr lang="cy-GB" altLang="zh-CN" sz="2800" dirty="0" smtClean="0"/>
              <a:t>Cyfalaf – Cyfalaf Cyfradd y Farchnad</a:t>
            </a:r>
          </a:p>
          <a:p>
            <a:pPr eaLnBrk="1" hangingPunct="1">
              <a:buFontTx/>
              <a:buNone/>
            </a:pPr>
            <a:r>
              <a:rPr lang="cy-GB" altLang="zh-CN" sz="2800" dirty="0" smtClean="0"/>
              <a:t>Gweithlu – Tâl cyfradd y farchnad</a:t>
            </a:r>
          </a:p>
          <a:p>
            <a:pPr eaLnBrk="1" hangingPunct="1">
              <a:buFontTx/>
              <a:buNone/>
            </a:pPr>
            <a:r>
              <a:rPr lang="cy-GB" altLang="zh-CN" sz="2800" dirty="0" smtClean="0"/>
              <a:t>Cyflenwr – pris cyfradd y farchnad</a:t>
            </a:r>
          </a:p>
        </p:txBody>
      </p:sp>
    </p:spTree>
    <p:extLst>
      <p:ext uri="{BB962C8B-B14F-4D97-AF65-F5344CB8AC3E}">
        <p14:creationId xmlns:p14="http://schemas.microsoft.com/office/powerpoint/2010/main" xmlns="" val="4264815259"/>
      </p:ext>
    </p:extLst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548680"/>
            <a:ext cx="8229600" cy="1066800"/>
          </a:xfrm>
        </p:spPr>
        <p:txBody>
          <a:bodyPr/>
          <a:lstStyle/>
          <a:p>
            <a:pPr eaLnBrk="1" hangingPunct="1"/>
            <a:r>
              <a:rPr lang="cy-GB" altLang="zh-CN" dirty="0" smtClean="0">
                <a:solidFill>
                  <a:srgbClr val="00B050"/>
                </a:solidFill>
                <a:cs typeface="幼圆"/>
              </a:rPr>
              <a:t>Croesiadau 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12776"/>
            <a:ext cx="8229600" cy="5161760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</a:pPr>
            <a:r>
              <a:rPr lang="cy-GB" altLang="zh-CN" dirty="0" smtClean="0"/>
              <a:t>Cymhellion, dulliau, ac amcanion cyffredinol yn gymysg; Cydbwysedd cenhadaeth a’r farchnad; gwerth cymdeithasol ac economaidd.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y-GB" altLang="zh-CN" dirty="0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y-GB" altLang="zh-CN" dirty="0" smtClean="0"/>
              <a:t>Buddiolwyr  - Cyfraddau wedi’u </a:t>
            </a:r>
            <a:r>
              <a:rPr lang="cy-GB" altLang="zh-CN" dirty="0" err="1" smtClean="0"/>
              <a:t>sybsideiddio</a:t>
            </a:r>
            <a:r>
              <a:rPr lang="cy-GB" altLang="zh-CN" dirty="0" smtClean="0"/>
              <a:t> a/neu gyfuniad o rai sy’n talu’n llawn a rhai na ydyn nhw’n talu dim</a:t>
            </a:r>
          </a:p>
          <a:p>
            <a:pPr>
              <a:lnSpc>
                <a:spcPct val="80000"/>
              </a:lnSpc>
              <a:buNone/>
            </a:pPr>
            <a:r>
              <a:rPr lang="cy-GB" altLang="zh-CN" dirty="0" smtClean="0"/>
              <a:t>Cyfalaf – Cyfalaf is na’r farchnad a/neu gyfuniad o rai sy’n talu’n llawn a rhai na ydyn nhw’n talu dim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y-GB" altLang="zh-CN" dirty="0" smtClean="0"/>
              <a:t>Gweithlu</a:t>
            </a:r>
            <a:r>
              <a:rPr lang="cy-GB" altLang="zh-CN" dirty="0" smtClean="0">
                <a:latin typeface="Arial" pitchFamily="34" charset="0"/>
              </a:rPr>
              <a:t> – </a:t>
            </a:r>
            <a:r>
              <a:rPr lang="cy-GB" altLang="zh-CN" dirty="0" smtClean="0"/>
              <a:t>Cyflogau is na’r farchnad a/neu gyfuniad o wirfoddolwyr a staff sy’n cael tâl llawn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y-GB" altLang="zh-CN" dirty="0" smtClean="0"/>
              <a:t>Cyflenwyr – Gostyngiadau arbennig a/neu gyfuniad o dalu mewn nwyddau a phris llawn.</a:t>
            </a:r>
            <a:r>
              <a:rPr lang="en-US" altLang="zh-CN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xmlns="" val="3882319878"/>
      </p:ext>
    </p:extLst>
  </p:cSld>
  <p:clrMapOvr>
    <a:masterClrMapping/>
  </p:clrMapOvr>
  <p:transition/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hema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1968</TotalTime>
  <Words>609</Words>
  <Application>Microsoft Office PowerPoint</Application>
  <PresentationFormat>On-screen Show (4:3)</PresentationFormat>
  <Paragraphs>67</Paragraphs>
  <Slides>13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Urban</vt:lpstr>
      <vt:lpstr>SBUS5004 Menter ac Entrepreneuriaeth </vt:lpstr>
      <vt:lpstr>Dywedodd Dees (1998) fod: </vt:lpstr>
      <vt:lpstr>Beth sy’n gwneud entrepeneuriaid cymdeithasol yn wahanol i entrepreneuriaid eraill?</vt:lpstr>
      <vt:lpstr>‘Elw’ gwahanol</vt:lpstr>
      <vt:lpstr>Gweithreda’r sector cymdeithasol yn y ffyrdd canlynol:  </vt:lpstr>
      <vt:lpstr>Beth sy’n Gwneud Menter yn Fenter Gymdeithasol?</vt:lpstr>
      <vt:lpstr>Pam mae entrepreneuriaeth gymdeithasol yn bwysig?</vt:lpstr>
      <vt:lpstr>Slide 8</vt:lpstr>
      <vt:lpstr>Slide 9</vt:lpstr>
      <vt:lpstr>Amrediad Entrepreneuriaeth Gymdeithasol</vt:lpstr>
      <vt:lpstr>Hollol Ddyngarol</vt:lpstr>
      <vt:lpstr>Hollol Fasnachol</vt:lpstr>
      <vt:lpstr>Croesiadau </vt:lpstr>
    </vt:vector>
  </TitlesOfParts>
  <Company>University of Wales Trinity Saint David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M3X9082 Developing Niche Markets</dc:title>
  <dc:creator>Louise Emanuel</dc:creator>
  <cp:lastModifiedBy>Sian</cp:lastModifiedBy>
  <cp:revision>146</cp:revision>
  <cp:lastPrinted>2015-11-16T15:23:02Z</cp:lastPrinted>
  <dcterms:created xsi:type="dcterms:W3CDTF">2014-12-18T11:36:24Z</dcterms:created>
  <dcterms:modified xsi:type="dcterms:W3CDTF">2016-07-03T20:07:45Z</dcterms:modified>
</cp:coreProperties>
</file>