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7E9007-DFC2-3545-B867-556CCCC9091C}" type="datetimeFigureOut">
              <a:rPr lang="en-GB" smtClean="0"/>
              <a:t>17/05/2016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A01C85-5137-AC48-B196-F475923B3C72}" type="slidenum">
              <a:rPr lang="en-GB" smtClean="0"/>
              <a:t>‹#›</a:t>
            </a:fld>
            <a:endParaRPr lang="en-GB"/>
          </a:p>
        </p:txBody>
      </p:sp>
    </p:spTree>
    <p:extLst>
      <p:ext uri="{BB962C8B-B14F-4D97-AF65-F5344CB8AC3E}">
        <p14:creationId xmlns:p14="http://schemas.microsoft.com/office/powerpoint/2010/main" val="222603928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Since</a:t>
            </a:r>
            <a:r>
              <a:rPr lang="en-GB" baseline="0" dirty="0" smtClean="0"/>
              <a:t> man has been worshipping gods they have also made offerings in the hope of receiving their blessing. The blessings can come in many different ways ask children if they can think of any more things that people might make offerings for.</a:t>
            </a:r>
            <a:endParaRPr lang="en-GB" dirty="0"/>
          </a:p>
        </p:txBody>
      </p:sp>
      <p:sp>
        <p:nvSpPr>
          <p:cNvPr id="4" name="Slide Number Placeholder 3"/>
          <p:cNvSpPr>
            <a:spLocks noGrp="1"/>
          </p:cNvSpPr>
          <p:nvPr>
            <p:ph type="sldNum" sz="quarter" idx="10"/>
          </p:nvPr>
        </p:nvSpPr>
        <p:spPr/>
        <p:txBody>
          <a:bodyPr/>
          <a:lstStyle/>
          <a:p>
            <a:fld id="{0EA01C85-5137-AC48-B196-F475923B3C72}" type="slidenum">
              <a:rPr lang="en-GB" smtClean="0"/>
              <a:t>2</a:t>
            </a:fld>
            <a:endParaRPr lang="en-GB"/>
          </a:p>
        </p:txBody>
      </p:sp>
    </p:spTree>
    <p:extLst>
      <p:ext uri="{BB962C8B-B14F-4D97-AF65-F5344CB8AC3E}">
        <p14:creationId xmlns:p14="http://schemas.microsoft.com/office/powerpoint/2010/main" val="1590399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Talk about how different cultures in different time periods made different kinds</a:t>
            </a:r>
            <a:r>
              <a:rPr lang="en-GB" baseline="0" dirty="0" smtClean="0"/>
              <a:t> of sacrifices (for younger kids don’t focus too much on human sacrifices).</a:t>
            </a:r>
            <a:endParaRPr lang="en-GB" dirty="0"/>
          </a:p>
        </p:txBody>
      </p:sp>
      <p:sp>
        <p:nvSpPr>
          <p:cNvPr id="4" name="Slide Number Placeholder 3"/>
          <p:cNvSpPr>
            <a:spLocks noGrp="1"/>
          </p:cNvSpPr>
          <p:nvPr>
            <p:ph type="sldNum" sz="quarter" idx="10"/>
          </p:nvPr>
        </p:nvSpPr>
        <p:spPr/>
        <p:txBody>
          <a:bodyPr/>
          <a:lstStyle/>
          <a:p>
            <a:fld id="{0EA01C85-5137-AC48-B196-F475923B3C72}" type="slidenum">
              <a:rPr lang="en-GB" smtClean="0"/>
              <a:t>3</a:t>
            </a:fld>
            <a:endParaRPr lang="en-GB"/>
          </a:p>
        </p:txBody>
      </p:sp>
    </p:spTree>
    <p:extLst>
      <p:ext uri="{BB962C8B-B14F-4D97-AF65-F5344CB8AC3E}">
        <p14:creationId xmlns:p14="http://schemas.microsoft.com/office/powerpoint/2010/main" val="1275503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Buddhism is a religion that originated in India around 2500 years ago</a:t>
            </a:r>
            <a:r>
              <a:rPr lang="en-GB" baseline="0" dirty="0" smtClean="0"/>
              <a:t> its teaches how to free ourselves from a cycle of suffering and they believe in concepts like reincarnation.</a:t>
            </a:r>
            <a:endParaRPr lang="en-GB" dirty="0"/>
          </a:p>
        </p:txBody>
      </p:sp>
      <p:sp>
        <p:nvSpPr>
          <p:cNvPr id="4" name="Slide Number Placeholder 3"/>
          <p:cNvSpPr>
            <a:spLocks noGrp="1"/>
          </p:cNvSpPr>
          <p:nvPr>
            <p:ph type="sldNum" sz="quarter" idx="10"/>
          </p:nvPr>
        </p:nvSpPr>
        <p:spPr/>
        <p:txBody>
          <a:bodyPr/>
          <a:lstStyle/>
          <a:p>
            <a:fld id="{0EA01C85-5137-AC48-B196-F475923B3C72}" type="slidenum">
              <a:rPr lang="en-GB" smtClean="0"/>
              <a:t>4</a:t>
            </a:fld>
            <a:endParaRPr lang="en-GB"/>
          </a:p>
        </p:txBody>
      </p:sp>
    </p:spTree>
    <p:extLst>
      <p:ext uri="{BB962C8B-B14F-4D97-AF65-F5344CB8AC3E}">
        <p14:creationId xmlns:p14="http://schemas.microsoft.com/office/powerpoint/2010/main" val="3535449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Daoism or Taoism</a:t>
            </a:r>
            <a:r>
              <a:rPr lang="en-GB" baseline="0" dirty="0" smtClean="0"/>
              <a:t> is a religion that originated in China about 2400 years at it teaches how to live in harmony with the Dao or Tao which means the path or way.</a:t>
            </a:r>
            <a:endParaRPr lang="en-GB" dirty="0"/>
          </a:p>
        </p:txBody>
      </p:sp>
      <p:sp>
        <p:nvSpPr>
          <p:cNvPr id="4" name="Slide Number Placeholder 3"/>
          <p:cNvSpPr>
            <a:spLocks noGrp="1"/>
          </p:cNvSpPr>
          <p:nvPr>
            <p:ph type="sldNum" sz="quarter" idx="10"/>
          </p:nvPr>
        </p:nvSpPr>
        <p:spPr/>
        <p:txBody>
          <a:bodyPr/>
          <a:lstStyle/>
          <a:p>
            <a:fld id="{0EA01C85-5137-AC48-B196-F475923B3C72}" type="slidenum">
              <a:rPr lang="en-GB" smtClean="0"/>
              <a:t>6</a:t>
            </a:fld>
            <a:endParaRPr lang="en-GB"/>
          </a:p>
        </p:txBody>
      </p:sp>
    </p:spTree>
    <p:extLst>
      <p:ext uri="{BB962C8B-B14F-4D97-AF65-F5344CB8AC3E}">
        <p14:creationId xmlns:p14="http://schemas.microsoft.com/office/powerpoint/2010/main" val="3293759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Chinese people like people in the UK</a:t>
            </a:r>
            <a:r>
              <a:rPr lang="en-GB" baseline="0" dirty="0" smtClean="0"/>
              <a:t> see festivals as a way of bringing </a:t>
            </a:r>
            <a:r>
              <a:rPr lang="en-GB" baseline="0" smtClean="0"/>
              <a:t>family members together.</a:t>
            </a:r>
            <a:endParaRPr lang="en-GB" dirty="0"/>
          </a:p>
        </p:txBody>
      </p:sp>
      <p:sp>
        <p:nvSpPr>
          <p:cNvPr id="4" name="Slide Number Placeholder 3"/>
          <p:cNvSpPr>
            <a:spLocks noGrp="1"/>
          </p:cNvSpPr>
          <p:nvPr>
            <p:ph type="sldNum" sz="quarter" idx="10"/>
          </p:nvPr>
        </p:nvSpPr>
        <p:spPr/>
        <p:txBody>
          <a:bodyPr/>
          <a:lstStyle/>
          <a:p>
            <a:fld id="{0EA01C85-5137-AC48-B196-F475923B3C72}" type="slidenum">
              <a:rPr lang="en-GB" smtClean="0"/>
              <a:t>8</a:t>
            </a:fld>
            <a:endParaRPr lang="en-GB"/>
          </a:p>
        </p:txBody>
      </p:sp>
    </p:spTree>
    <p:extLst>
      <p:ext uri="{BB962C8B-B14F-4D97-AF65-F5344CB8AC3E}">
        <p14:creationId xmlns:p14="http://schemas.microsoft.com/office/powerpoint/2010/main" val="3572542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961D4633-DE24-4447-A501-593AE5CE9A9D}"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961D4633-DE24-4447-A501-593AE5CE9A9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AB14873-10D3-46C8-9B51-A8D471482E10}" type="datetimeFigureOut">
              <a:rPr lang="en-GB" smtClean="0"/>
              <a:pPr/>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1D4633-DE24-4447-A501-593AE5CE9A9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DAB14873-10D3-46C8-9B51-A8D471482E10}" type="datetimeFigureOut">
              <a:rPr lang="en-GB" smtClean="0"/>
              <a:pPr/>
              <a:t>17/05/2016</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61D4633-DE24-4447-A501-593AE5CE9A9D}"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nationsonline.org/oneworld/Chinese_Customs/Jade_Emperor.ht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404664"/>
            <a:ext cx="7772400" cy="1470025"/>
          </a:xfrm>
        </p:spPr>
        <p:txBody>
          <a:bodyPr/>
          <a:lstStyle/>
          <a:p>
            <a:r>
              <a:rPr lang="en-GB" dirty="0" smtClean="0">
                <a:solidFill>
                  <a:schemeClr val="accent3">
                    <a:lumMod val="60000"/>
                    <a:lumOff val="40000"/>
                  </a:schemeClr>
                </a:solidFill>
              </a:rPr>
              <a:t>Chinese Religion and food</a:t>
            </a:r>
            <a:endParaRPr lang="en-GB" dirty="0">
              <a:solidFill>
                <a:schemeClr val="accent3">
                  <a:lumMod val="60000"/>
                  <a:lumOff val="40000"/>
                </a:schemeClr>
              </a:solidFill>
            </a:endParaRP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988840"/>
            <a:ext cx="66675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7337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History of religious offerings</a:t>
            </a:r>
            <a:endParaRPr lang="en-GB" dirty="0"/>
          </a:p>
        </p:txBody>
      </p:sp>
      <p:pic>
        <p:nvPicPr>
          <p:cNvPr id="12" name="Picture 11"/>
          <p:cNvPicPr>
            <a:picLocks noChangeAspect="1"/>
          </p:cNvPicPr>
          <p:nvPr/>
        </p:nvPicPr>
        <p:blipFill>
          <a:blip r:embed="rId3"/>
          <a:stretch>
            <a:fillRect/>
          </a:stretch>
        </p:blipFill>
        <p:spPr>
          <a:xfrm>
            <a:off x="304800" y="2514600"/>
            <a:ext cx="2743200" cy="1831086"/>
          </a:xfrm>
          <a:prstGeom prst="rect">
            <a:avLst/>
          </a:prstGeom>
        </p:spPr>
      </p:pic>
      <p:sp>
        <p:nvSpPr>
          <p:cNvPr id="13" name="TextBox 12"/>
          <p:cNvSpPr txBox="1"/>
          <p:nvPr/>
        </p:nvSpPr>
        <p:spPr>
          <a:xfrm>
            <a:off x="1371600" y="4648200"/>
            <a:ext cx="1295400" cy="369332"/>
          </a:xfrm>
          <a:prstGeom prst="rect">
            <a:avLst/>
          </a:prstGeom>
          <a:noFill/>
        </p:spPr>
        <p:txBody>
          <a:bodyPr wrap="square" rtlCol="0">
            <a:spAutoFit/>
          </a:bodyPr>
          <a:lstStyle/>
          <a:p>
            <a:r>
              <a:rPr lang="en-GB" dirty="0" smtClean="0"/>
              <a:t>Wealth</a:t>
            </a:r>
            <a:endParaRPr lang="en-GB" dirty="0"/>
          </a:p>
        </p:txBody>
      </p:sp>
      <p:pic>
        <p:nvPicPr>
          <p:cNvPr id="14" name="Picture 13"/>
          <p:cNvPicPr>
            <a:picLocks noChangeAspect="1"/>
          </p:cNvPicPr>
          <p:nvPr/>
        </p:nvPicPr>
        <p:blipFill>
          <a:blip r:embed="rId4"/>
          <a:stretch>
            <a:fillRect/>
          </a:stretch>
        </p:blipFill>
        <p:spPr>
          <a:xfrm>
            <a:off x="3124200" y="2514600"/>
            <a:ext cx="2743200" cy="1828800"/>
          </a:xfrm>
          <a:prstGeom prst="rect">
            <a:avLst/>
          </a:prstGeom>
        </p:spPr>
      </p:pic>
      <p:sp>
        <p:nvSpPr>
          <p:cNvPr id="15" name="TextBox 14"/>
          <p:cNvSpPr txBox="1"/>
          <p:nvPr/>
        </p:nvSpPr>
        <p:spPr>
          <a:xfrm>
            <a:off x="4343400" y="4572000"/>
            <a:ext cx="914400" cy="369332"/>
          </a:xfrm>
          <a:prstGeom prst="rect">
            <a:avLst/>
          </a:prstGeom>
          <a:noFill/>
        </p:spPr>
        <p:txBody>
          <a:bodyPr wrap="square" rtlCol="0">
            <a:spAutoFit/>
          </a:bodyPr>
          <a:lstStyle/>
          <a:p>
            <a:r>
              <a:rPr lang="en-GB" dirty="0" smtClean="0"/>
              <a:t>Rain</a:t>
            </a:r>
            <a:endParaRPr lang="en-GB" dirty="0"/>
          </a:p>
        </p:txBody>
      </p:sp>
      <p:pic>
        <p:nvPicPr>
          <p:cNvPr id="16" name="Picture 15"/>
          <p:cNvPicPr>
            <a:picLocks noChangeAspect="1"/>
          </p:cNvPicPr>
          <p:nvPr/>
        </p:nvPicPr>
        <p:blipFill>
          <a:blip r:embed="rId5"/>
          <a:stretch>
            <a:fillRect/>
          </a:stretch>
        </p:blipFill>
        <p:spPr>
          <a:xfrm>
            <a:off x="5943600" y="2514600"/>
            <a:ext cx="2743200" cy="1828800"/>
          </a:xfrm>
          <a:prstGeom prst="rect">
            <a:avLst/>
          </a:prstGeom>
        </p:spPr>
      </p:pic>
      <p:sp>
        <p:nvSpPr>
          <p:cNvPr id="17" name="TextBox 16"/>
          <p:cNvSpPr txBox="1"/>
          <p:nvPr/>
        </p:nvSpPr>
        <p:spPr>
          <a:xfrm>
            <a:off x="6324600" y="4648200"/>
            <a:ext cx="1828800" cy="369332"/>
          </a:xfrm>
          <a:prstGeom prst="rect">
            <a:avLst/>
          </a:prstGeom>
          <a:noFill/>
        </p:spPr>
        <p:txBody>
          <a:bodyPr wrap="square" rtlCol="0">
            <a:spAutoFit/>
          </a:bodyPr>
          <a:lstStyle/>
          <a:p>
            <a:r>
              <a:rPr lang="en-GB" dirty="0" smtClean="0"/>
              <a:t>Victory in Battle</a:t>
            </a:r>
            <a:endParaRPr lang="en-GB" dirty="0"/>
          </a:p>
        </p:txBody>
      </p:sp>
      <p:sp>
        <p:nvSpPr>
          <p:cNvPr id="18" name="TextBox 17"/>
          <p:cNvSpPr txBox="1"/>
          <p:nvPr/>
        </p:nvSpPr>
        <p:spPr>
          <a:xfrm>
            <a:off x="2362200" y="1600200"/>
            <a:ext cx="5410200" cy="381000"/>
          </a:xfrm>
          <a:prstGeom prst="rect">
            <a:avLst/>
          </a:prstGeom>
          <a:noFill/>
        </p:spPr>
        <p:txBody>
          <a:bodyPr wrap="square" rtlCol="0">
            <a:spAutoFit/>
          </a:bodyPr>
          <a:lstStyle/>
          <a:p>
            <a:r>
              <a:rPr lang="en-GB" dirty="0" smtClean="0"/>
              <a:t>Why do people make religious offerings?</a:t>
            </a:r>
            <a:endParaRPr lang="en-GB" dirty="0"/>
          </a:p>
        </p:txBody>
      </p:sp>
    </p:spTree>
    <p:extLst>
      <p:ext uri="{BB962C8B-B14F-4D97-AF65-F5344CB8AC3E}">
        <p14:creationId xmlns:p14="http://schemas.microsoft.com/office/powerpoint/2010/main" val="1385213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Religious offerings from around the World</a:t>
            </a:r>
            <a:endParaRPr lang="en-GB" dirty="0"/>
          </a:p>
        </p:txBody>
      </p:sp>
      <p:pic>
        <p:nvPicPr>
          <p:cNvPr id="4" name="Picture 3"/>
          <p:cNvPicPr>
            <a:picLocks noChangeAspect="1"/>
          </p:cNvPicPr>
          <p:nvPr/>
        </p:nvPicPr>
        <p:blipFill>
          <a:blip r:embed="rId3"/>
          <a:stretch>
            <a:fillRect/>
          </a:stretch>
        </p:blipFill>
        <p:spPr>
          <a:xfrm>
            <a:off x="381000" y="2286000"/>
            <a:ext cx="2349500" cy="2340102"/>
          </a:xfrm>
          <a:prstGeom prst="rect">
            <a:avLst/>
          </a:prstGeom>
        </p:spPr>
      </p:pic>
      <p:sp>
        <p:nvSpPr>
          <p:cNvPr id="5" name="TextBox 4"/>
          <p:cNvSpPr txBox="1"/>
          <p:nvPr/>
        </p:nvSpPr>
        <p:spPr>
          <a:xfrm>
            <a:off x="381000" y="4724400"/>
            <a:ext cx="2743200" cy="369332"/>
          </a:xfrm>
          <a:prstGeom prst="rect">
            <a:avLst/>
          </a:prstGeom>
          <a:noFill/>
        </p:spPr>
        <p:txBody>
          <a:bodyPr wrap="square" rtlCol="0">
            <a:spAutoFit/>
          </a:bodyPr>
          <a:lstStyle/>
          <a:p>
            <a:r>
              <a:rPr lang="en-GB" dirty="0" smtClean="0"/>
              <a:t>Greek animal sacrifices  </a:t>
            </a:r>
            <a:endParaRPr lang="en-GB" dirty="0"/>
          </a:p>
        </p:txBody>
      </p:sp>
      <p:pic>
        <p:nvPicPr>
          <p:cNvPr id="6" name="Picture 5"/>
          <p:cNvPicPr>
            <a:picLocks noChangeAspect="1"/>
          </p:cNvPicPr>
          <p:nvPr/>
        </p:nvPicPr>
        <p:blipFill>
          <a:blip r:embed="rId4"/>
          <a:stretch>
            <a:fillRect/>
          </a:stretch>
        </p:blipFill>
        <p:spPr>
          <a:xfrm>
            <a:off x="3505200" y="2286000"/>
            <a:ext cx="2362200" cy="2403231"/>
          </a:xfrm>
          <a:prstGeom prst="rect">
            <a:avLst/>
          </a:prstGeom>
        </p:spPr>
      </p:pic>
      <p:sp>
        <p:nvSpPr>
          <p:cNvPr id="7" name="TextBox 6"/>
          <p:cNvSpPr txBox="1"/>
          <p:nvPr/>
        </p:nvSpPr>
        <p:spPr>
          <a:xfrm>
            <a:off x="3429000" y="4724400"/>
            <a:ext cx="2971800" cy="369332"/>
          </a:xfrm>
          <a:prstGeom prst="rect">
            <a:avLst/>
          </a:prstGeom>
          <a:noFill/>
        </p:spPr>
        <p:txBody>
          <a:bodyPr wrap="square" rtlCol="0">
            <a:spAutoFit/>
          </a:bodyPr>
          <a:lstStyle/>
          <a:p>
            <a:r>
              <a:rPr lang="en-GB" dirty="0" smtClean="0"/>
              <a:t>Mayan human sacrifices</a:t>
            </a:r>
            <a:endParaRPr lang="en-GB" dirty="0"/>
          </a:p>
        </p:txBody>
      </p:sp>
      <p:pic>
        <p:nvPicPr>
          <p:cNvPr id="8" name="Picture 7"/>
          <p:cNvPicPr>
            <a:picLocks noChangeAspect="1"/>
          </p:cNvPicPr>
          <p:nvPr/>
        </p:nvPicPr>
        <p:blipFill>
          <a:blip r:embed="rId5"/>
          <a:stretch>
            <a:fillRect/>
          </a:stretch>
        </p:blipFill>
        <p:spPr>
          <a:xfrm>
            <a:off x="6400800" y="2286000"/>
            <a:ext cx="2362200" cy="2400299"/>
          </a:xfrm>
          <a:prstGeom prst="rect">
            <a:avLst/>
          </a:prstGeom>
        </p:spPr>
      </p:pic>
      <p:sp>
        <p:nvSpPr>
          <p:cNvPr id="9" name="TextBox 8"/>
          <p:cNvSpPr txBox="1"/>
          <p:nvPr/>
        </p:nvSpPr>
        <p:spPr>
          <a:xfrm>
            <a:off x="6248400" y="4724400"/>
            <a:ext cx="2590800" cy="369332"/>
          </a:xfrm>
          <a:prstGeom prst="rect">
            <a:avLst/>
          </a:prstGeom>
          <a:noFill/>
        </p:spPr>
        <p:txBody>
          <a:bodyPr wrap="square" rtlCol="0">
            <a:spAutoFit/>
          </a:bodyPr>
          <a:lstStyle/>
          <a:p>
            <a:r>
              <a:rPr lang="en-GB" dirty="0" smtClean="0"/>
              <a:t>Japanese food offerings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Buddhism</a:t>
            </a:r>
            <a:endParaRPr lang="en-GB" dirty="0"/>
          </a:p>
        </p:txBody>
      </p:sp>
      <p:sp>
        <p:nvSpPr>
          <p:cNvPr id="4" name="TextBox 3"/>
          <p:cNvSpPr txBox="1"/>
          <p:nvPr/>
        </p:nvSpPr>
        <p:spPr>
          <a:xfrm>
            <a:off x="457200" y="1447800"/>
            <a:ext cx="8077200" cy="646331"/>
          </a:xfrm>
          <a:prstGeom prst="rect">
            <a:avLst/>
          </a:prstGeom>
          <a:noFill/>
        </p:spPr>
        <p:txBody>
          <a:bodyPr wrap="square" rtlCol="0">
            <a:spAutoFit/>
          </a:bodyPr>
          <a:lstStyle/>
          <a:p>
            <a:r>
              <a:rPr lang="en-GB" dirty="0" smtClean="0"/>
              <a:t>Usually fruit is left as a offering to Buddha on small bowls called a Buddha </a:t>
            </a:r>
            <a:r>
              <a:rPr lang="en-GB" dirty="0" err="1" smtClean="0"/>
              <a:t>Puja</a:t>
            </a:r>
            <a:endParaRPr lang="en-GB" dirty="0"/>
          </a:p>
        </p:txBody>
      </p:sp>
      <p:sp>
        <p:nvSpPr>
          <p:cNvPr id="5" name="TextBox 4"/>
          <p:cNvSpPr txBox="1"/>
          <p:nvPr/>
        </p:nvSpPr>
        <p:spPr>
          <a:xfrm>
            <a:off x="457200" y="4114800"/>
            <a:ext cx="7086600" cy="381000"/>
          </a:xfrm>
          <a:prstGeom prst="rect">
            <a:avLst/>
          </a:prstGeom>
          <a:noFill/>
        </p:spPr>
        <p:txBody>
          <a:bodyPr wrap="square" rtlCol="0">
            <a:spAutoFit/>
          </a:bodyPr>
          <a:lstStyle/>
          <a:p>
            <a:r>
              <a:rPr lang="en-GB" dirty="0" smtClean="0"/>
              <a:t>The fruit symbolises abundance, satisfaction, absence of craving</a:t>
            </a:r>
            <a:endParaRPr lang="en-GB" dirty="0"/>
          </a:p>
        </p:txBody>
      </p:sp>
      <p:sp>
        <p:nvSpPr>
          <p:cNvPr id="6" name="TextBox 5"/>
          <p:cNvSpPr txBox="1"/>
          <p:nvPr/>
        </p:nvSpPr>
        <p:spPr>
          <a:xfrm>
            <a:off x="457200" y="5105400"/>
            <a:ext cx="7315200" cy="646331"/>
          </a:xfrm>
          <a:prstGeom prst="rect">
            <a:avLst/>
          </a:prstGeom>
          <a:noFill/>
        </p:spPr>
        <p:txBody>
          <a:bodyPr wrap="square" rtlCol="0">
            <a:spAutoFit/>
          </a:bodyPr>
          <a:lstStyle/>
          <a:p>
            <a:r>
              <a:rPr lang="en-GB" dirty="0" smtClean="0"/>
              <a:t>It  symbolises the ‘</a:t>
            </a:r>
            <a:r>
              <a:rPr lang="en-GB" dirty="0" err="1" smtClean="0"/>
              <a:t>samadhi</a:t>
            </a:r>
            <a:r>
              <a:rPr lang="en-GB" dirty="0" smtClean="0"/>
              <a:t>’ a state of intense concentration which is achieve through meditation</a:t>
            </a:r>
            <a:endParaRPr lang="en-GB" dirty="0"/>
          </a:p>
        </p:txBody>
      </p:sp>
      <p:sp>
        <p:nvSpPr>
          <p:cNvPr id="7" name="TextBox 6"/>
          <p:cNvSpPr txBox="1"/>
          <p:nvPr/>
        </p:nvSpPr>
        <p:spPr>
          <a:xfrm>
            <a:off x="381000" y="2819400"/>
            <a:ext cx="7239000" cy="646331"/>
          </a:xfrm>
          <a:prstGeom prst="rect">
            <a:avLst/>
          </a:prstGeom>
          <a:noFill/>
        </p:spPr>
        <p:txBody>
          <a:bodyPr wrap="square" rtlCol="0">
            <a:spAutoFit/>
          </a:bodyPr>
          <a:lstStyle/>
          <a:p>
            <a:r>
              <a:rPr lang="en-GB" dirty="0" smtClean="0"/>
              <a:t>The food offered represents giving the best to Buddha and helps to eliminate greed</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Buddhism</a:t>
            </a:r>
            <a:endParaRPr lang="en-GB" dirty="0"/>
          </a:p>
        </p:txBody>
      </p:sp>
      <p:sp>
        <p:nvSpPr>
          <p:cNvPr id="4" name="TextBox 3"/>
          <p:cNvSpPr txBox="1"/>
          <p:nvPr/>
        </p:nvSpPr>
        <p:spPr>
          <a:xfrm>
            <a:off x="838200" y="1524000"/>
            <a:ext cx="7848600" cy="646331"/>
          </a:xfrm>
          <a:prstGeom prst="rect">
            <a:avLst/>
          </a:prstGeom>
          <a:noFill/>
        </p:spPr>
        <p:txBody>
          <a:bodyPr wrap="square" rtlCol="0">
            <a:spAutoFit/>
          </a:bodyPr>
          <a:lstStyle/>
          <a:p>
            <a:r>
              <a:rPr lang="en-US" dirty="0" smtClean="0"/>
              <a:t>The food offerings satisfies the craving of spirits who are seeking merit and satisfaction </a:t>
            </a:r>
            <a:endParaRPr lang="en-GB" dirty="0"/>
          </a:p>
        </p:txBody>
      </p:sp>
      <p:sp>
        <p:nvSpPr>
          <p:cNvPr id="5" name="TextBox 4"/>
          <p:cNvSpPr txBox="1"/>
          <p:nvPr/>
        </p:nvSpPr>
        <p:spPr>
          <a:xfrm>
            <a:off x="838200" y="2590800"/>
            <a:ext cx="7848600" cy="646331"/>
          </a:xfrm>
          <a:prstGeom prst="rect">
            <a:avLst/>
          </a:prstGeom>
          <a:noFill/>
        </p:spPr>
        <p:txBody>
          <a:bodyPr wrap="square" rtlCol="0">
            <a:spAutoFit/>
          </a:bodyPr>
          <a:lstStyle/>
          <a:p>
            <a:r>
              <a:rPr lang="en-US" dirty="0" smtClean="0"/>
              <a:t>The offering is carried to all people present so they can gently touch it to represent that everyone is making the offering</a:t>
            </a:r>
            <a:endParaRPr lang="en-GB" dirty="0"/>
          </a:p>
        </p:txBody>
      </p:sp>
      <p:sp>
        <p:nvSpPr>
          <p:cNvPr id="6" name="TextBox 5"/>
          <p:cNvSpPr txBox="1"/>
          <p:nvPr/>
        </p:nvSpPr>
        <p:spPr>
          <a:xfrm>
            <a:off x="838200" y="4038600"/>
            <a:ext cx="8001000" cy="646331"/>
          </a:xfrm>
          <a:prstGeom prst="rect">
            <a:avLst/>
          </a:prstGeom>
          <a:noFill/>
        </p:spPr>
        <p:txBody>
          <a:bodyPr wrap="square" rtlCol="0">
            <a:spAutoFit/>
          </a:bodyPr>
          <a:lstStyle/>
          <a:p>
            <a:r>
              <a:rPr lang="en-GB" dirty="0" smtClean="0"/>
              <a:t>Offerings made at Buddhist temples are purely offered to show respect they person who is doing the offering has no ulterior motive.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Daoism</a:t>
            </a:r>
            <a:endParaRPr lang="en-GB" dirty="0"/>
          </a:p>
        </p:txBody>
      </p:sp>
      <p:sp>
        <p:nvSpPr>
          <p:cNvPr id="4" name="TextBox 3"/>
          <p:cNvSpPr txBox="1"/>
          <p:nvPr/>
        </p:nvSpPr>
        <p:spPr>
          <a:xfrm>
            <a:off x="609600" y="1447800"/>
            <a:ext cx="8077200" cy="646331"/>
          </a:xfrm>
          <a:prstGeom prst="rect">
            <a:avLst/>
          </a:prstGeom>
          <a:noFill/>
        </p:spPr>
        <p:txBody>
          <a:bodyPr wrap="square" rtlCol="0">
            <a:spAutoFit/>
          </a:bodyPr>
          <a:lstStyle/>
          <a:p>
            <a:r>
              <a:rPr lang="en-US" dirty="0" smtClean="0"/>
              <a:t>Taoism shows the importance of paying proper respect to elders, especially parents and grandparents</a:t>
            </a:r>
            <a:endParaRPr lang="en-GB" dirty="0"/>
          </a:p>
        </p:txBody>
      </p:sp>
      <p:sp>
        <p:nvSpPr>
          <p:cNvPr id="5" name="TextBox 4"/>
          <p:cNvSpPr txBox="1"/>
          <p:nvPr/>
        </p:nvSpPr>
        <p:spPr>
          <a:xfrm>
            <a:off x="609600" y="2209800"/>
            <a:ext cx="8077200" cy="646331"/>
          </a:xfrm>
          <a:prstGeom prst="rect">
            <a:avLst/>
          </a:prstGeom>
          <a:noFill/>
        </p:spPr>
        <p:txBody>
          <a:bodyPr wrap="square" rtlCol="0">
            <a:spAutoFit/>
          </a:bodyPr>
          <a:lstStyle/>
          <a:p>
            <a:r>
              <a:rPr lang="en-US" dirty="0" smtClean="0"/>
              <a:t>Food offerings are a prayer or a wish and can be addressed to ancestors and other beings such as the Jade emperor and the</a:t>
            </a:r>
            <a:r>
              <a:rPr lang="en-US" dirty="0" smtClean="0">
                <a:hlinkClick r:id="rId3"/>
              </a:rPr>
              <a:t> </a:t>
            </a:r>
            <a:r>
              <a:rPr lang="en-US" dirty="0" smtClean="0"/>
              <a:t>Kitchen god</a:t>
            </a:r>
            <a:endParaRPr lang="en-GB" dirty="0"/>
          </a:p>
        </p:txBody>
      </p:sp>
      <p:pic>
        <p:nvPicPr>
          <p:cNvPr id="6" name="Picture 5"/>
          <p:cNvPicPr>
            <a:picLocks noChangeAspect="1"/>
          </p:cNvPicPr>
          <p:nvPr/>
        </p:nvPicPr>
        <p:blipFill>
          <a:blip r:embed="rId4"/>
          <a:stretch>
            <a:fillRect/>
          </a:stretch>
        </p:blipFill>
        <p:spPr>
          <a:xfrm>
            <a:off x="5486400" y="3200400"/>
            <a:ext cx="2209800" cy="2438400"/>
          </a:xfrm>
          <a:prstGeom prst="rect">
            <a:avLst/>
          </a:prstGeom>
        </p:spPr>
      </p:pic>
      <p:pic>
        <p:nvPicPr>
          <p:cNvPr id="7" name="Picture 6"/>
          <p:cNvPicPr>
            <a:picLocks noChangeAspect="1"/>
          </p:cNvPicPr>
          <p:nvPr/>
        </p:nvPicPr>
        <p:blipFill>
          <a:blip r:embed="rId5"/>
          <a:stretch>
            <a:fillRect/>
          </a:stretch>
        </p:blipFill>
        <p:spPr>
          <a:xfrm>
            <a:off x="1447800" y="3124200"/>
            <a:ext cx="2209800" cy="2578100"/>
          </a:xfrm>
          <a:prstGeom prst="rect">
            <a:avLst/>
          </a:prstGeom>
        </p:spPr>
      </p:pic>
      <p:sp>
        <p:nvSpPr>
          <p:cNvPr id="8" name="TextBox 7"/>
          <p:cNvSpPr txBox="1"/>
          <p:nvPr/>
        </p:nvSpPr>
        <p:spPr>
          <a:xfrm>
            <a:off x="609600" y="5943600"/>
            <a:ext cx="7620000" cy="646331"/>
          </a:xfrm>
          <a:prstGeom prst="rect">
            <a:avLst/>
          </a:prstGeom>
          <a:noFill/>
        </p:spPr>
        <p:txBody>
          <a:bodyPr wrap="square" rtlCol="0">
            <a:spAutoFit/>
          </a:bodyPr>
          <a:lstStyle/>
          <a:p>
            <a:r>
              <a:rPr lang="en-US" dirty="0" smtClean="0"/>
              <a:t>The offering of food serves to bring ancestors and other beings in the other world closer to oneself</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Daoism</a:t>
            </a:r>
            <a:endParaRPr lang="en-GB" dirty="0"/>
          </a:p>
        </p:txBody>
      </p:sp>
      <p:sp>
        <p:nvSpPr>
          <p:cNvPr id="4" name="TextBox 3"/>
          <p:cNvSpPr txBox="1"/>
          <p:nvPr/>
        </p:nvSpPr>
        <p:spPr>
          <a:xfrm>
            <a:off x="533400" y="1600200"/>
            <a:ext cx="8229600" cy="369332"/>
          </a:xfrm>
          <a:prstGeom prst="rect">
            <a:avLst/>
          </a:prstGeom>
          <a:noFill/>
        </p:spPr>
        <p:txBody>
          <a:bodyPr wrap="square" rtlCol="0">
            <a:spAutoFit/>
          </a:bodyPr>
          <a:lstStyle/>
          <a:p>
            <a:r>
              <a:rPr lang="en-GB" dirty="0" smtClean="0"/>
              <a:t>Food that is offered can have a symbolic meaning</a:t>
            </a:r>
            <a:endParaRPr lang="en-GB" dirty="0"/>
          </a:p>
        </p:txBody>
      </p:sp>
      <p:sp>
        <p:nvSpPr>
          <p:cNvPr id="5" name="TextBox 4"/>
          <p:cNvSpPr txBox="1"/>
          <p:nvPr/>
        </p:nvSpPr>
        <p:spPr>
          <a:xfrm>
            <a:off x="228600" y="4343400"/>
            <a:ext cx="2895600" cy="1200329"/>
          </a:xfrm>
          <a:prstGeom prst="rect">
            <a:avLst/>
          </a:prstGeom>
          <a:noFill/>
        </p:spPr>
        <p:txBody>
          <a:bodyPr wrap="square" rtlCol="0">
            <a:spAutoFit/>
          </a:bodyPr>
          <a:lstStyle/>
          <a:p>
            <a:r>
              <a:rPr lang="en-GB" dirty="0" smtClean="0"/>
              <a:t>Peach (</a:t>
            </a:r>
            <a:r>
              <a:rPr lang="en-US" dirty="0" smtClean="0"/>
              <a:t>桃 </a:t>
            </a:r>
            <a:r>
              <a:rPr lang="en-US" dirty="0" err="1" smtClean="0"/>
              <a:t>táo</a:t>
            </a:r>
            <a:r>
              <a:rPr lang="en-US" dirty="0" smtClean="0"/>
              <a:t>)</a:t>
            </a:r>
            <a:r>
              <a:rPr lang="en-GB" dirty="0" smtClean="0"/>
              <a:t> : </a:t>
            </a:r>
            <a:r>
              <a:rPr lang="en-US" dirty="0" smtClean="0"/>
              <a:t>wealth, abundance, long healthy life, great fortune for many generations</a:t>
            </a:r>
            <a:r>
              <a:rPr lang="en-GB" dirty="0" smtClean="0"/>
              <a:t>  </a:t>
            </a:r>
            <a:endParaRPr lang="en-GB" dirty="0"/>
          </a:p>
        </p:txBody>
      </p:sp>
      <p:pic>
        <p:nvPicPr>
          <p:cNvPr id="6" name="Picture 5"/>
          <p:cNvPicPr>
            <a:picLocks noChangeAspect="1"/>
          </p:cNvPicPr>
          <p:nvPr/>
        </p:nvPicPr>
        <p:blipFill>
          <a:blip r:embed="rId2"/>
          <a:stretch>
            <a:fillRect/>
          </a:stretch>
        </p:blipFill>
        <p:spPr>
          <a:xfrm>
            <a:off x="228600" y="2209800"/>
            <a:ext cx="2830286" cy="2133600"/>
          </a:xfrm>
          <a:prstGeom prst="rect">
            <a:avLst/>
          </a:prstGeom>
        </p:spPr>
      </p:pic>
      <p:sp>
        <p:nvSpPr>
          <p:cNvPr id="7" name="TextBox 6"/>
          <p:cNvSpPr txBox="1"/>
          <p:nvPr/>
        </p:nvSpPr>
        <p:spPr>
          <a:xfrm>
            <a:off x="3276600" y="4419600"/>
            <a:ext cx="2971800" cy="923330"/>
          </a:xfrm>
          <a:prstGeom prst="rect">
            <a:avLst/>
          </a:prstGeom>
          <a:noFill/>
        </p:spPr>
        <p:txBody>
          <a:bodyPr wrap="square" rtlCol="0">
            <a:spAutoFit/>
          </a:bodyPr>
          <a:lstStyle/>
          <a:p>
            <a:r>
              <a:rPr lang="en-GB" dirty="0" smtClean="0"/>
              <a:t>Peanuts (</a:t>
            </a:r>
            <a:r>
              <a:rPr lang="zh-CN" altLang="en-US" dirty="0" smtClean="0"/>
              <a:t>花生</a:t>
            </a:r>
            <a:r>
              <a:rPr lang="en-US" altLang="zh-CN" dirty="0" smtClean="0"/>
              <a:t> </a:t>
            </a:r>
            <a:r>
              <a:rPr lang="en-US" dirty="0" err="1" smtClean="0"/>
              <a:t>huāshēng</a:t>
            </a:r>
            <a:r>
              <a:rPr lang="en-US" dirty="0" smtClean="0"/>
              <a:t>) :health, long life, good fortune, stability</a:t>
            </a:r>
            <a:r>
              <a:rPr lang="en-US" altLang="zh-CN" dirty="0" smtClean="0"/>
              <a:t> </a:t>
            </a:r>
            <a:endParaRPr lang="en-GB" dirty="0"/>
          </a:p>
        </p:txBody>
      </p:sp>
      <p:pic>
        <p:nvPicPr>
          <p:cNvPr id="8" name="Picture 7"/>
          <p:cNvPicPr>
            <a:picLocks noChangeAspect="1"/>
          </p:cNvPicPr>
          <p:nvPr/>
        </p:nvPicPr>
        <p:blipFill>
          <a:blip r:embed="rId3"/>
          <a:stretch>
            <a:fillRect/>
          </a:stretch>
        </p:blipFill>
        <p:spPr>
          <a:xfrm>
            <a:off x="3276600" y="2209800"/>
            <a:ext cx="2837895" cy="2133600"/>
          </a:xfrm>
          <a:prstGeom prst="rect">
            <a:avLst/>
          </a:prstGeom>
        </p:spPr>
      </p:pic>
      <p:pic>
        <p:nvPicPr>
          <p:cNvPr id="9" name="Picture 8"/>
          <p:cNvPicPr>
            <a:picLocks noChangeAspect="1"/>
          </p:cNvPicPr>
          <p:nvPr/>
        </p:nvPicPr>
        <p:blipFill>
          <a:blip r:embed="rId4"/>
          <a:stretch>
            <a:fillRect/>
          </a:stretch>
        </p:blipFill>
        <p:spPr>
          <a:xfrm>
            <a:off x="6324600" y="2209800"/>
            <a:ext cx="2590800" cy="2133600"/>
          </a:xfrm>
          <a:prstGeom prst="rect">
            <a:avLst/>
          </a:prstGeom>
        </p:spPr>
      </p:pic>
      <p:sp>
        <p:nvSpPr>
          <p:cNvPr id="10" name="TextBox 9"/>
          <p:cNvSpPr txBox="1"/>
          <p:nvPr/>
        </p:nvSpPr>
        <p:spPr>
          <a:xfrm>
            <a:off x="6400800" y="4648200"/>
            <a:ext cx="2438400" cy="923330"/>
          </a:xfrm>
          <a:prstGeom prst="rect">
            <a:avLst/>
          </a:prstGeom>
          <a:noFill/>
        </p:spPr>
        <p:txBody>
          <a:bodyPr wrap="square" rtlCol="0">
            <a:spAutoFit/>
          </a:bodyPr>
          <a:lstStyle/>
          <a:p>
            <a:r>
              <a:rPr lang="en-GB" dirty="0" smtClean="0"/>
              <a:t>Tofu (</a:t>
            </a:r>
            <a:r>
              <a:rPr lang="zh-CN" altLang="en-US" dirty="0" smtClean="0"/>
              <a:t>豆腐</a:t>
            </a:r>
            <a:r>
              <a:rPr lang="en-US" altLang="zh-CN" dirty="0" smtClean="0"/>
              <a:t> </a:t>
            </a:r>
            <a:r>
              <a:rPr lang="en-US" dirty="0" err="1" smtClean="0"/>
              <a:t>dòu</a:t>
            </a:r>
            <a:r>
              <a:rPr lang="en-US" dirty="0" smtClean="0"/>
              <a:t> </a:t>
            </a:r>
            <a:r>
              <a:rPr lang="en-US" dirty="0" err="1" smtClean="0"/>
              <a:t>fǔ）</a:t>
            </a:r>
            <a:r>
              <a:rPr lang="en-US" dirty="0" smtClean="0"/>
              <a:t> fulfillment of wealth and happiness</a:t>
            </a:r>
            <a:r>
              <a:rPr lang="en-US" altLang="zh-CN" dirty="0" smtClean="0"/>
              <a:t>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Festivals</a:t>
            </a:r>
            <a:endParaRPr lang="en-GB" dirty="0"/>
          </a:p>
        </p:txBody>
      </p:sp>
      <p:sp>
        <p:nvSpPr>
          <p:cNvPr id="4" name="TextBox 3"/>
          <p:cNvSpPr txBox="1"/>
          <p:nvPr/>
        </p:nvSpPr>
        <p:spPr>
          <a:xfrm>
            <a:off x="685800" y="1524000"/>
            <a:ext cx="7848600" cy="923330"/>
          </a:xfrm>
          <a:prstGeom prst="rect">
            <a:avLst/>
          </a:prstGeom>
          <a:noFill/>
        </p:spPr>
        <p:txBody>
          <a:bodyPr wrap="square" rtlCol="0">
            <a:spAutoFit/>
          </a:bodyPr>
          <a:lstStyle/>
          <a:p>
            <a:r>
              <a:rPr lang="en-GB" dirty="0" smtClean="0"/>
              <a:t>Chinese New Year: </a:t>
            </a:r>
            <a:r>
              <a:rPr lang="en-US" dirty="0" smtClean="0"/>
              <a:t>Families go to shrines to pay respect to the ancestors.  Than the food will be offered to the ancestors, consisting of various plates of food, cakes, fruits and sweets</a:t>
            </a:r>
            <a:r>
              <a:rPr lang="en-GB" dirty="0" smtClean="0"/>
              <a:t> </a:t>
            </a:r>
            <a:endParaRPr lang="en-GB" dirty="0"/>
          </a:p>
        </p:txBody>
      </p:sp>
      <p:pic>
        <p:nvPicPr>
          <p:cNvPr id="8" name="Picture 7"/>
          <p:cNvPicPr>
            <a:picLocks noChangeAspect="1"/>
          </p:cNvPicPr>
          <p:nvPr/>
        </p:nvPicPr>
        <p:blipFill>
          <a:blip r:embed="rId3"/>
          <a:stretch>
            <a:fillRect/>
          </a:stretch>
        </p:blipFill>
        <p:spPr>
          <a:xfrm>
            <a:off x="990600" y="2590800"/>
            <a:ext cx="7048500" cy="39878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09600" y="914400"/>
            <a:ext cx="7848600" cy="923330"/>
          </a:xfrm>
          <a:prstGeom prst="rect">
            <a:avLst/>
          </a:prstGeom>
          <a:noFill/>
        </p:spPr>
        <p:txBody>
          <a:bodyPr wrap="square" rtlCol="0">
            <a:spAutoFit/>
          </a:bodyPr>
          <a:lstStyle/>
          <a:p>
            <a:r>
              <a:rPr lang="en-GB" dirty="0" smtClean="0"/>
              <a:t>Tomb Sweeping Day: </a:t>
            </a:r>
            <a:r>
              <a:rPr lang="en-US" dirty="0" smtClean="0"/>
              <a:t>It is a day to remember and </a:t>
            </a:r>
            <a:r>
              <a:rPr lang="en-US" dirty="0" err="1" smtClean="0"/>
              <a:t>honour</a:t>
            </a:r>
            <a:r>
              <a:rPr lang="en-US" dirty="0" smtClean="0"/>
              <a:t> one's ancestors at grave sites by sweeping the tombs and offering food, tea, wine, chopsticks to eat the food with and by praying</a:t>
            </a:r>
            <a:endParaRPr lang="en-GB" dirty="0"/>
          </a:p>
        </p:txBody>
      </p:sp>
      <p:pic>
        <p:nvPicPr>
          <p:cNvPr id="6" name="Picture 5"/>
          <p:cNvPicPr>
            <a:picLocks noChangeAspect="1"/>
          </p:cNvPicPr>
          <p:nvPr/>
        </p:nvPicPr>
        <p:blipFill>
          <a:blip r:embed="rId2"/>
          <a:stretch>
            <a:fillRect/>
          </a:stretch>
        </p:blipFill>
        <p:spPr>
          <a:xfrm>
            <a:off x="838200" y="2133600"/>
            <a:ext cx="2374900" cy="3175000"/>
          </a:xfrm>
          <a:prstGeom prst="rect">
            <a:avLst/>
          </a:prstGeom>
        </p:spPr>
      </p:pic>
      <p:pic>
        <p:nvPicPr>
          <p:cNvPr id="8" name="Picture 7"/>
          <p:cNvPicPr>
            <a:picLocks noChangeAspect="1"/>
          </p:cNvPicPr>
          <p:nvPr/>
        </p:nvPicPr>
        <p:blipFill>
          <a:blip r:embed="rId3"/>
          <a:stretch>
            <a:fillRect/>
          </a:stretch>
        </p:blipFill>
        <p:spPr>
          <a:xfrm>
            <a:off x="3505200" y="2133600"/>
            <a:ext cx="2133600" cy="3200400"/>
          </a:xfrm>
          <a:prstGeom prst="rect">
            <a:avLst/>
          </a:prstGeom>
        </p:spPr>
      </p:pic>
      <p:pic>
        <p:nvPicPr>
          <p:cNvPr id="9" name="Picture 8"/>
          <p:cNvPicPr>
            <a:picLocks noChangeAspect="1"/>
          </p:cNvPicPr>
          <p:nvPr/>
        </p:nvPicPr>
        <p:blipFill>
          <a:blip r:embed="rId4"/>
          <a:stretch>
            <a:fillRect/>
          </a:stretch>
        </p:blipFill>
        <p:spPr>
          <a:xfrm>
            <a:off x="6019800" y="2133600"/>
            <a:ext cx="2362200" cy="320040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Apex</Template>
  <TotalTime>575</TotalTime>
  <Words>480</Words>
  <Application>Microsoft Office PowerPoint</Application>
  <PresentationFormat>On-screen Show (4:3)</PresentationFormat>
  <Paragraphs>41</Paragraphs>
  <Slides>9</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宋体</vt:lpstr>
      <vt:lpstr>Book Antiqua</vt:lpstr>
      <vt:lpstr>Calibri</vt:lpstr>
      <vt:lpstr>Lucida Sans</vt:lpstr>
      <vt:lpstr>Wingdings</vt:lpstr>
      <vt:lpstr>Wingdings 2</vt:lpstr>
      <vt:lpstr>Wingdings 3</vt:lpstr>
      <vt:lpstr>Apex</vt:lpstr>
      <vt:lpstr>Chinese Religion and food</vt:lpstr>
      <vt:lpstr>History of religious offerings</vt:lpstr>
      <vt:lpstr>Religious offerings from around the World</vt:lpstr>
      <vt:lpstr>Buddhism</vt:lpstr>
      <vt:lpstr>Buddhism</vt:lpstr>
      <vt:lpstr>Daoism</vt:lpstr>
      <vt:lpstr>Daoism</vt:lpstr>
      <vt:lpstr>Festivals</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nh170</dc:creator>
  <cp:lastModifiedBy>Thomas Jansen</cp:lastModifiedBy>
  <cp:revision>6</cp:revision>
  <dcterms:created xsi:type="dcterms:W3CDTF">2013-05-27T14:52:36Z</dcterms:created>
  <dcterms:modified xsi:type="dcterms:W3CDTF">2016-05-17T11:52:22Z</dcterms:modified>
</cp:coreProperties>
</file>