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notesMasterIdLst>
    <p:notesMasterId r:id="rId14"/>
  </p:notesMasterIdLst>
  <p:sldIdLst>
    <p:sldId id="256" r:id="rId2"/>
    <p:sldId id="257" r:id="rId3"/>
    <p:sldId id="258" r:id="rId4"/>
    <p:sldId id="259" r:id="rId5"/>
    <p:sldId id="260" r:id="rId6"/>
    <p:sldId id="263" r:id="rId7"/>
    <p:sldId id="264" r:id="rId8"/>
    <p:sldId id="265" r:id="rId9"/>
    <p:sldId id="266" r:id="rId10"/>
    <p:sldId id="261" r:id="rId11"/>
    <p:sldId id="267" r:id="rId12"/>
    <p:sldId id="262"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rice, Asmut" initials="PA" lastIdx="1" clrIdx="0">
    <p:extLst>
      <p:ext uri="{19B8F6BF-5375-455C-9EA6-DF929625EA0E}">
        <p15:presenceInfo xmlns:p15="http://schemas.microsoft.com/office/powerpoint/2012/main" userId="S::asmprice@cardiff.gov.uk::0257b4b0-95f6-42be-93ee-f3557ff3196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EDC1E"/>
    <a:srgbClr val="BEBB3B"/>
    <a:srgbClr val="006600"/>
    <a:srgbClr val="2888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8138" autoAdjust="0"/>
  </p:normalViewPr>
  <p:slideViewPr>
    <p:cSldViewPr snapToGrid="0">
      <p:cViewPr varScale="1">
        <p:scale>
          <a:sx n="52" d="100"/>
          <a:sy n="52" d="100"/>
        </p:scale>
        <p:origin x="1228" y="4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1" d="100"/>
          <a:sy n="51" d="100"/>
        </p:scale>
        <p:origin x="2692" y="2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320137C-59D6-4511-A598-FE67BE82F827}"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GB"/>
        </a:p>
      </dgm:t>
    </dgm:pt>
    <dgm:pt modelId="{23CB0510-93ED-4265-830A-439B63B8BE0B}">
      <dgm:prSet phldrT="[Text]"/>
      <dgm:spPr>
        <a:solidFill>
          <a:schemeClr val="tx2">
            <a:lumMod val="25000"/>
            <a:alpha val="50000"/>
          </a:schemeClr>
        </a:solidFill>
      </dgm:spPr>
      <dgm:t>
        <a:bodyPr/>
        <a:lstStyle/>
        <a:p>
          <a:r>
            <a:rPr lang="en-GB" dirty="0"/>
            <a:t>Overview of Business</a:t>
          </a:r>
        </a:p>
      </dgm:t>
    </dgm:pt>
    <dgm:pt modelId="{23528B69-DDAC-4251-ADA0-D4798CEFA99B}" type="parTrans" cxnId="{C490DC30-0510-499F-9E36-4C207A35AAC0}">
      <dgm:prSet/>
      <dgm:spPr/>
      <dgm:t>
        <a:bodyPr/>
        <a:lstStyle/>
        <a:p>
          <a:endParaRPr lang="en-GB"/>
        </a:p>
      </dgm:t>
    </dgm:pt>
    <dgm:pt modelId="{BF26E449-984B-46ED-B7D0-AFAE9B1E5EEF}" type="sibTrans" cxnId="{C490DC30-0510-499F-9E36-4C207A35AAC0}">
      <dgm:prSet/>
      <dgm:spPr/>
      <dgm:t>
        <a:bodyPr/>
        <a:lstStyle/>
        <a:p>
          <a:endParaRPr lang="en-GB"/>
        </a:p>
      </dgm:t>
    </dgm:pt>
    <dgm:pt modelId="{18721E43-3F26-4DF2-8570-DEBC620EDABA}">
      <dgm:prSet phldrT="[Text]"/>
      <dgm:spPr>
        <a:solidFill>
          <a:schemeClr val="tx2">
            <a:lumMod val="50000"/>
            <a:alpha val="50000"/>
          </a:schemeClr>
        </a:solidFill>
      </dgm:spPr>
      <dgm:t>
        <a:bodyPr/>
        <a:lstStyle/>
        <a:p>
          <a:r>
            <a:rPr lang="en-GB" dirty="0"/>
            <a:t>Mission Statement</a:t>
          </a:r>
        </a:p>
      </dgm:t>
    </dgm:pt>
    <dgm:pt modelId="{FAE6CDAC-1FCA-476D-B186-400066AB3241}" type="parTrans" cxnId="{F31EDAB6-3DD1-4574-B625-14B93324DF89}">
      <dgm:prSet/>
      <dgm:spPr/>
      <dgm:t>
        <a:bodyPr/>
        <a:lstStyle/>
        <a:p>
          <a:endParaRPr lang="en-GB"/>
        </a:p>
      </dgm:t>
    </dgm:pt>
    <dgm:pt modelId="{A831CD16-BE98-4731-8B5B-454F5F1F5FF3}" type="sibTrans" cxnId="{F31EDAB6-3DD1-4574-B625-14B93324DF89}">
      <dgm:prSet/>
      <dgm:spPr/>
      <dgm:t>
        <a:bodyPr/>
        <a:lstStyle/>
        <a:p>
          <a:endParaRPr lang="en-GB"/>
        </a:p>
      </dgm:t>
    </dgm:pt>
    <dgm:pt modelId="{9D60F89D-B857-4441-8DA8-BFC148FC27B0}">
      <dgm:prSet phldrT="[Text]"/>
      <dgm:spPr>
        <a:solidFill>
          <a:schemeClr val="tx2">
            <a:lumMod val="50000"/>
            <a:alpha val="50000"/>
          </a:schemeClr>
        </a:solidFill>
      </dgm:spPr>
      <dgm:t>
        <a:bodyPr/>
        <a:lstStyle/>
        <a:p>
          <a:r>
            <a:rPr lang="en-GB" dirty="0"/>
            <a:t>Cash Flow</a:t>
          </a:r>
        </a:p>
      </dgm:t>
    </dgm:pt>
    <dgm:pt modelId="{E752EC2C-E687-4BAA-A723-2A1FFB05FB6E}" type="parTrans" cxnId="{245B0A7B-C0F6-4F59-9201-2D3D4F9F0F67}">
      <dgm:prSet/>
      <dgm:spPr/>
      <dgm:t>
        <a:bodyPr/>
        <a:lstStyle/>
        <a:p>
          <a:endParaRPr lang="en-GB"/>
        </a:p>
      </dgm:t>
    </dgm:pt>
    <dgm:pt modelId="{323B896C-6CCF-4933-9E5F-075EFCAD4D1A}" type="sibTrans" cxnId="{245B0A7B-C0F6-4F59-9201-2D3D4F9F0F67}">
      <dgm:prSet/>
      <dgm:spPr/>
      <dgm:t>
        <a:bodyPr/>
        <a:lstStyle/>
        <a:p>
          <a:endParaRPr lang="en-GB"/>
        </a:p>
      </dgm:t>
    </dgm:pt>
    <dgm:pt modelId="{6803E0A8-EE2A-44AF-8F42-2CDC68F8E294}">
      <dgm:prSet phldrT="[Text]"/>
      <dgm:spPr>
        <a:solidFill>
          <a:schemeClr val="tx2">
            <a:lumMod val="50000"/>
            <a:alpha val="50000"/>
          </a:schemeClr>
        </a:solidFill>
      </dgm:spPr>
      <dgm:t>
        <a:bodyPr/>
        <a:lstStyle/>
        <a:p>
          <a:r>
            <a:rPr lang="en-GB" dirty="0"/>
            <a:t>Goods</a:t>
          </a:r>
        </a:p>
      </dgm:t>
    </dgm:pt>
    <dgm:pt modelId="{6DB51A8E-83B9-4A13-993A-E36BC044EBEA}" type="parTrans" cxnId="{E8B3D26F-EF60-4854-968B-E05E81A86114}">
      <dgm:prSet/>
      <dgm:spPr/>
      <dgm:t>
        <a:bodyPr/>
        <a:lstStyle/>
        <a:p>
          <a:endParaRPr lang="en-GB"/>
        </a:p>
      </dgm:t>
    </dgm:pt>
    <dgm:pt modelId="{7C2DA199-4C3B-4FA6-AFFE-509985D054C6}" type="sibTrans" cxnId="{E8B3D26F-EF60-4854-968B-E05E81A86114}">
      <dgm:prSet/>
      <dgm:spPr/>
      <dgm:t>
        <a:bodyPr/>
        <a:lstStyle/>
        <a:p>
          <a:endParaRPr lang="en-GB"/>
        </a:p>
      </dgm:t>
    </dgm:pt>
    <dgm:pt modelId="{109523F5-ACCA-46C2-92A0-7AEFD102448D}">
      <dgm:prSet phldrT="[Text]"/>
      <dgm:spPr>
        <a:solidFill>
          <a:schemeClr val="tx2">
            <a:lumMod val="50000"/>
            <a:alpha val="50000"/>
          </a:schemeClr>
        </a:solidFill>
      </dgm:spPr>
      <dgm:t>
        <a:bodyPr/>
        <a:lstStyle/>
        <a:p>
          <a:r>
            <a:rPr lang="en-GB" dirty="0"/>
            <a:t>Services</a:t>
          </a:r>
        </a:p>
      </dgm:t>
    </dgm:pt>
    <dgm:pt modelId="{AA0B31B8-A320-40A9-89DC-DD03D0ED57C0}" type="parTrans" cxnId="{AE2EF661-CBC8-439A-B261-598C728829E9}">
      <dgm:prSet/>
      <dgm:spPr/>
      <dgm:t>
        <a:bodyPr/>
        <a:lstStyle/>
        <a:p>
          <a:endParaRPr lang="en-GB"/>
        </a:p>
      </dgm:t>
    </dgm:pt>
    <dgm:pt modelId="{ACA66541-2C59-4204-AFDE-692A1DC25ECF}" type="sibTrans" cxnId="{AE2EF661-CBC8-439A-B261-598C728829E9}">
      <dgm:prSet/>
      <dgm:spPr/>
      <dgm:t>
        <a:bodyPr/>
        <a:lstStyle/>
        <a:p>
          <a:endParaRPr lang="en-GB"/>
        </a:p>
      </dgm:t>
    </dgm:pt>
    <dgm:pt modelId="{BABA0B10-27B5-4544-9B1C-6DAAA7EC8971}" type="pres">
      <dgm:prSet presAssocID="{7320137C-59D6-4511-A598-FE67BE82F827}" presName="composite" presStyleCnt="0">
        <dgm:presLayoutVars>
          <dgm:chMax val="1"/>
          <dgm:dir/>
          <dgm:resizeHandles val="exact"/>
        </dgm:presLayoutVars>
      </dgm:prSet>
      <dgm:spPr/>
    </dgm:pt>
    <dgm:pt modelId="{0ED3F0E7-8AF9-43F4-9076-A0B717ED575E}" type="pres">
      <dgm:prSet presAssocID="{7320137C-59D6-4511-A598-FE67BE82F827}" presName="radial" presStyleCnt="0">
        <dgm:presLayoutVars>
          <dgm:animLvl val="ctr"/>
        </dgm:presLayoutVars>
      </dgm:prSet>
      <dgm:spPr/>
    </dgm:pt>
    <dgm:pt modelId="{816EC438-ED9B-4E08-99BE-26B67BBDCB13}" type="pres">
      <dgm:prSet presAssocID="{23CB0510-93ED-4265-830A-439B63B8BE0B}" presName="centerShape" presStyleLbl="vennNode1" presStyleIdx="0" presStyleCnt="5"/>
      <dgm:spPr/>
    </dgm:pt>
    <dgm:pt modelId="{8E71A2CD-9B71-4645-BE46-78EE86431F81}" type="pres">
      <dgm:prSet presAssocID="{18721E43-3F26-4DF2-8570-DEBC620EDABA}" presName="node" presStyleLbl="vennNode1" presStyleIdx="1" presStyleCnt="5">
        <dgm:presLayoutVars>
          <dgm:bulletEnabled val="1"/>
        </dgm:presLayoutVars>
      </dgm:prSet>
      <dgm:spPr/>
    </dgm:pt>
    <dgm:pt modelId="{7A5EFE9F-9DF7-45FD-8B16-D54076CB7FB9}" type="pres">
      <dgm:prSet presAssocID="{9D60F89D-B857-4441-8DA8-BFC148FC27B0}" presName="node" presStyleLbl="vennNode1" presStyleIdx="2" presStyleCnt="5">
        <dgm:presLayoutVars>
          <dgm:bulletEnabled val="1"/>
        </dgm:presLayoutVars>
      </dgm:prSet>
      <dgm:spPr/>
    </dgm:pt>
    <dgm:pt modelId="{41DEBD7B-A63B-41B7-99EC-C2DA455CCDCB}" type="pres">
      <dgm:prSet presAssocID="{6803E0A8-EE2A-44AF-8F42-2CDC68F8E294}" presName="node" presStyleLbl="vennNode1" presStyleIdx="3" presStyleCnt="5">
        <dgm:presLayoutVars>
          <dgm:bulletEnabled val="1"/>
        </dgm:presLayoutVars>
      </dgm:prSet>
      <dgm:spPr/>
    </dgm:pt>
    <dgm:pt modelId="{C1F55668-0B5E-467A-AE6E-17CD7A9F418A}" type="pres">
      <dgm:prSet presAssocID="{109523F5-ACCA-46C2-92A0-7AEFD102448D}" presName="node" presStyleLbl="vennNode1" presStyleIdx="4" presStyleCnt="5">
        <dgm:presLayoutVars>
          <dgm:bulletEnabled val="1"/>
        </dgm:presLayoutVars>
      </dgm:prSet>
      <dgm:spPr/>
    </dgm:pt>
  </dgm:ptLst>
  <dgm:cxnLst>
    <dgm:cxn modelId="{63D6570C-658F-428E-9AB6-140DDA0B214A}" type="presOf" srcId="{109523F5-ACCA-46C2-92A0-7AEFD102448D}" destId="{C1F55668-0B5E-467A-AE6E-17CD7A9F418A}" srcOrd="0" destOrd="0" presId="urn:microsoft.com/office/officeart/2005/8/layout/radial3"/>
    <dgm:cxn modelId="{1CDDC02A-7E85-4E65-A9B6-94E8DFB98C05}" type="presOf" srcId="{6803E0A8-EE2A-44AF-8F42-2CDC68F8E294}" destId="{41DEBD7B-A63B-41B7-99EC-C2DA455CCDCB}" srcOrd="0" destOrd="0" presId="urn:microsoft.com/office/officeart/2005/8/layout/radial3"/>
    <dgm:cxn modelId="{C490DC30-0510-499F-9E36-4C207A35AAC0}" srcId="{7320137C-59D6-4511-A598-FE67BE82F827}" destId="{23CB0510-93ED-4265-830A-439B63B8BE0B}" srcOrd="0" destOrd="0" parTransId="{23528B69-DDAC-4251-ADA0-D4798CEFA99B}" sibTransId="{BF26E449-984B-46ED-B7D0-AFAE9B1E5EEF}"/>
    <dgm:cxn modelId="{1F7CA03A-F3F4-4EDF-AA10-2E6980DE2B3C}" type="presOf" srcId="{18721E43-3F26-4DF2-8570-DEBC620EDABA}" destId="{8E71A2CD-9B71-4645-BE46-78EE86431F81}" srcOrd="0" destOrd="0" presId="urn:microsoft.com/office/officeart/2005/8/layout/radial3"/>
    <dgm:cxn modelId="{AE2EF661-CBC8-439A-B261-598C728829E9}" srcId="{23CB0510-93ED-4265-830A-439B63B8BE0B}" destId="{109523F5-ACCA-46C2-92A0-7AEFD102448D}" srcOrd="3" destOrd="0" parTransId="{AA0B31B8-A320-40A9-89DC-DD03D0ED57C0}" sibTransId="{ACA66541-2C59-4204-AFDE-692A1DC25ECF}"/>
    <dgm:cxn modelId="{8F48DD47-EA70-45A7-A2B5-7D56CEA78082}" type="presOf" srcId="{23CB0510-93ED-4265-830A-439B63B8BE0B}" destId="{816EC438-ED9B-4E08-99BE-26B67BBDCB13}" srcOrd="0" destOrd="0" presId="urn:microsoft.com/office/officeart/2005/8/layout/radial3"/>
    <dgm:cxn modelId="{E8B3D26F-EF60-4854-968B-E05E81A86114}" srcId="{23CB0510-93ED-4265-830A-439B63B8BE0B}" destId="{6803E0A8-EE2A-44AF-8F42-2CDC68F8E294}" srcOrd="2" destOrd="0" parTransId="{6DB51A8E-83B9-4A13-993A-E36BC044EBEA}" sibTransId="{7C2DA199-4C3B-4FA6-AFFE-509985D054C6}"/>
    <dgm:cxn modelId="{47ACCD70-37FD-48DF-9C1E-C316C2683D2F}" type="presOf" srcId="{9D60F89D-B857-4441-8DA8-BFC148FC27B0}" destId="{7A5EFE9F-9DF7-45FD-8B16-D54076CB7FB9}" srcOrd="0" destOrd="0" presId="urn:microsoft.com/office/officeart/2005/8/layout/radial3"/>
    <dgm:cxn modelId="{245B0A7B-C0F6-4F59-9201-2D3D4F9F0F67}" srcId="{23CB0510-93ED-4265-830A-439B63B8BE0B}" destId="{9D60F89D-B857-4441-8DA8-BFC148FC27B0}" srcOrd="1" destOrd="0" parTransId="{E752EC2C-E687-4BAA-A723-2A1FFB05FB6E}" sibTransId="{323B896C-6CCF-4933-9E5F-075EFCAD4D1A}"/>
    <dgm:cxn modelId="{2FDFD199-DDE7-4D80-B183-0C4BB1B61C2D}" type="presOf" srcId="{7320137C-59D6-4511-A598-FE67BE82F827}" destId="{BABA0B10-27B5-4544-9B1C-6DAAA7EC8971}" srcOrd="0" destOrd="0" presId="urn:microsoft.com/office/officeart/2005/8/layout/radial3"/>
    <dgm:cxn modelId="{F31EDAB6-3DD1-4574-B625-14B93324DF89}" srcId="{23CB0510-93ED-4265-830A-439B63B8BE0B}" destId="{18721E43-3F26-4DF2-8570-DEBC620EDABA}" srcOrd="0" destOrd="0" parTransId="{FAE6CDAC-1FCA-476D-B186-400066AB3241}" sibTransId="{A831CD16-BE98-4731-8B5B-454F5F1F5FF3}"/>
    <dgm:cxn modelId="{4411FB2F-E991-491D-B390-FED19196C1AC}" type="presParOf" srcId="{BABA0B10-27B5-4544-9B1C-6DAAA7EC8971}" destId="{0ED3F0E7-8AF9-43F4-9076-A0B717ED575E}" srcOrd="0" destOrd="0" presId="urn:microsoft.com/office/officeart/2005/8/layout/radial3"/>
    <dgm:cxn modelId="{6A48C5E0-3D93-47A2-A351-8359281BFDA5}" type="presParOf" srcId="{0ED3F0E7-8AF9-43F4-9076-A0B717ED575E}" destId="{816EC438-ED9B-4E08-99BE-26B67BBDCB13}" srcOrd="0" destOrd="0" presId="urn:microsoft.com/office/officeart/2005/8/layout/radial3"/>
    <dgm:cxn modelId="{1BB79C9D-6513-47BC-A5B5-8171E64CE049}" type="presParOf" srcId="{0ED3F0E7-8AF9-43F4-9076-A0B717ED575E}" destId="{8E71A2CD-9B71-4645-BE46-78EE86431F81}" srcOrd="1" destOrd="0" presId="urn:microsoft.com/office/officeart/2005/8/layout/radial3"/>
    <dgm:cxn modelId="{7E6330F4-E8F2-421A-A0CF-D0AAC4F65D56}" type="presParOf" srcId="{0ED3F0E7-8AF9-43F4-9076-A0B717ED575E}" destId="{7A5EFE9F-9DF7-45FD-8B16-D54076CB7FB9}" srcOrd="2" destOrd="0" presId="urn:microsoft.com/office/officeart/2005/8/layout/radial3"/>
    <dgm:cxn modelId="{93236A50-A291-4D56-AA97-96F3CFFB03A9}" type="presParOf" srcId="{0ED3F0E7-8AF9-43F4-9076-A0B717ED575E}" destId="{41DEBD7B-A63B-41B7-99EC-C2DA455CCDCB}" srcOrd="3" destOrd="0" presId="urn:microsoft.com/office/officeart/2005/8/layout/radial3"/>
    <dgm:cxn modelId="{0D885145-4A35-4F2E-9C5A-5C6026C75DCD}" type="presParOf" srcId="{0ED3F0E7-8AF9-43F4-9076-A0B717ED575E}" destId="{C1F55668-0B5E-467A-AE6E-17CD7A9F418A}" srcOrd="4" destOrd="0" presId="urn:microsoft.com/office/officeart/2005/8/layout/radial3"/>
  </dgm:cxnLst>
  <dgm:bg>
    <a:solidFill>
      <a:srgbClr val="00206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C08ED0E-A40B-4043-974B-DB926A342C23}"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16D672E6-D5EC-4DEA-A557-AC3DDBA5C333}">
      <dgm:prSet phldrT="[Text]"/>
      <dgm:spPr/>
      <dgm:t>
        <a:bodyPr/>
        <a:lstStyle/>
        <a:p>
          <a:r>
            <a:rPr lang="en-GB" dirty="0"/>
            <a:t>SWOT</a:t>
          </a:r>
        </a:p>
      </dgm:t>
    </dgm:pt>
    <dgm:pt modelId="{35659E3A-0124-45A5-A6EB-9F8A37007B1D}" type="parTrans" cxnId="{FA5AA6D6-8326-4D8F-89D8-CCA6D7FF7FC5}">
      <dgm:prSet/>
      <dgm:spPr/>
      <dgm:t>
        <a:bodyPr/>
        <a:lstStyle/>
        <a:p>
          <a:endParaRPr lang="en-GB"/>
        </a:p>
      </dgm:t>
    </dgm:pt>
    <dgm:pt modelId="{8A36DDC8-294E-47CC-B11B-2FE8504D9C05}" type="sibTrans" cxnId="{FA5AA6D6-8326-4D8F-89D8-CCA6D7FF7FC5}">
      <dgm:prSet/>
      <dgm:spPr/>
      <dgm:t>
        <a:bodyPr/>
        <a:lstStyle/>
        <a:p>
          <a:endParaRPr lang="en-GB"/>
        </a:p>
      </dgm:t>
    </dgm:pt>
    <dgm:pt modelId="{1EFBB4CA-BF17-4230-8557-1D9193282AF5}">
      <dgm:prSet phldrT="[Text]"/>
      <dgm:spPr/>
      <dgm:t>
        <a:bodyPr/>
        <a:lstStyle/>
        <a:p>
          <a:r>
            <a:rPr lang="en-GB" b="1" u="sng" dirty="0"/>
            <a:t>STRENGTH</a:t>
          </a:r>
        </a:p>
        <a:p>
          <a:r>
            <a:rPr lang="en-GB" dirty="0"/>
            <a:t>Ease of purchasing</a:t>
          </a:r>
        </a:p>
      </dgm:t>
    </dgm:pt>
    <dgm:pt modelId="{DC100A45-936C-4D05-B203-A6E79BAA9C9A}" type="parTrans" cxnId="{E76D8A57-CD68-4064-955A-6CD0503A47BE}">
      <dgm:prSet/>
      <dgm:spPr/>
      <dgm:t>
        <a:bodyPr/>
        <a:lstStyle/>
        <a:p>
          <a:endParaRPr lang="en-GB"/>
        </a:p>
      </dgm:t>
    </dgm:pt>
    <dgm:pt modelId="{943D4C6A-D203-4E50-A6AC-8B81ECF08976}" type="sibTrans" cxnId="{E76D8A57-CD68-4064-955A-6CD0503A47BE}">
      <dgm:prSet/>
      <dgm:spPr/>
      <dgm:t>
        <a:bodyPr/>
        <a:lstStyle/>
        <a:p>
          <a:endParaRPr lang="en-GB"/>
        </a:p>
      </dgm:t>
    </dgm:pt>
    <dgm:pt modelId="{CCEFF7EC-462F-4388-8A40-D8C2BFC0B75E}">
      <dgm:prSet phldrT="[Text]"/>
      <dgm:spPr/>
      <dgm:t>
        <a:bodyPr/>
        <a:lstStyle/>
        <a:p>
          <a:r>
            <a:rPr lang="en-GB" b="1" u="sng" dirty="0"/>
            <a:t>WEAKNESS</a:t>
          </a:r>
        </a:p>
        <a:p>
          <a:r>
            <a:rPr lang="en-GB" dirty="0"/>
            <a:t>Competitors</a:t>
          </a:r>
        </a:p>
      </dgm:t>
    </dgm:pt>
    <dgm:pt modelId="{22BAD6AC-6398-4DCF-9404-04877F3815FF}" type="parTrans" cxnId="{0E9E8E69-A84A-4331-A046-9DF38ED67497}">
      <dgm:prSet/>
      <dgm:spPr/>
      <dgm:t>
        <a:bodyPr/>
        <a:lstStyle/>
        <a:p>
          <a:endParaRPr lang="en-GB"/>
        </a:p>
      </dgm:t>
    </dgm:pt>
    <dgm:pt modelId="{365D6898-78E8-42A7-8A37-F1F13D68D1FB}" type="sibTrans" cxnId="{0E9E8E69-A84A-4331-A046-9DF38ED67497}">
      <dgm:prSet/>
      <dgm:spPr/>
      <dgm:t>
        <a:bodyPr/>
        <a:lstStyle/>
        <a:p>
          <a:endParaRPr lang="en-GB"/>
        </a:p>
      </dgm:t>
    </dgm:pt>
    <dgm:pt modelId="{0043E739-7236-423D-8C96-5CB74DF2A4E6}">
      <dgm:prSet phldrT="[Text]"/>
      <dgm:spPr/>
      <dgm:t>
        <a:bodyPr/>
        <a:lstStyle/>
        <a:p>
          <a:r>
            <a:rPr lang="en-GB" b="1" u="sng" dirty="0"/>
            <a:t>OPPORTUNITY</a:t>
          </a:r>
        </a:p>
        <a:p>
          <a:r>
            <a:rPr lang="en-GB" dirty="0"/>
            <a:t>Range of stock</a:t>
          </a:r>
        </a:p>
      </dgm:t>
    </dgm:pt>
    <dgm:pt modelId="{E7F50823-11AB-4429-B3FF-B6FBADF8C7E1}" type="parTrans" cxnId="{9DA45A62-9D18-41D5-BE71-E0BCBE8C8F37}">
      <dgm:prSet/>
      <dgm:spPr/>
      <dgm:t>
        <a:bodyPr/>
        <a:lstStyle/>
        <a:p>
          <a:endParaRPr lang="en-GB"/>
        </a:p>
      </dgm:t>
    </dgm:pt>
    <dgm:pt modelId="{9C77472A-37C3-4E89-94DF-BC0A33063129}" type="sibTrans" cxnId="{9DA45A62-9D18-41D5-BE71-E0BCBE8C8F37}">
      <dgm:prSet/>
      <dgm:spPr/>
      <dgm:t>
        <a:bodyPr/>
        <a:lstStyle/>
        <a:p>
          <a:endParaRPr lang="en-GB"/>
        </a:p>
      </dgm:t>
    </dgm:pt>
    <dgm:pt modelId="{4D595BAF-E0F4-4F50-A2EC-AD4358F654C6}">
      <dgm:prSet phldrT="[Text]"/>
      <dgm:spPr/>
      <dgm:t>
        <a:bodyPr/>
        <a:lstStyle/>
        <a:p>
          <a:r>
            <a:rPr lang="en-GB" b="1" u="sng" dirty="0"/>
            <a:t>THREAT</a:t>
          </a:r>
        </a:p>
        <a:p>
          <a:r>
            <a:rPr lang="en-GB" dirty="0"/>
            <a:t>Too much stock</a:t>
          </a:r>
        </a:p>
      </dgm:t>
    </dgm:pt>
    <dgm:pt modelId="{B9211752-99D2-4D60-AE1F-74411C92554D}" type="parTrans" cxnId="{E88EB5F5-6751-4A84-984D-0752A80F5322}">
      <dgm:prSet/>
      <dgm:spPr/>
      <dgm:t>
        <a:bodyPr/>
        <a:lstStyle/>
        <a:p>
          <a:endParaRPr lang="en-GB"/>
        </a:p>
      </dgm:t>
    </dgm:pt>
    <dgm:pt modelId="{7B2BC5DA-21FE-40F4-BD97-E6901D72C8EF}" type="sibTrans" cxnId="{E88EB5F5-6751-4A84-984D-0752A80F5322}">
      <dgm:prSet/>
      <dgm:spPr/>
      <dgm:t>
        <a:bodyPr/>
        <a:lstStyle/>
        <a:p>
          <a:endParaRPr lang="en-GB"/>
        </a:p>
      </dgm:t>
    </dgm:pt>
    <dgm:pt modelId="{FB1D14AA-BA32-4627-8DB7-EA8BC842C98B}" type="pres">
      <dgm:prSet presAssocID="{1C08ED0E-A40B-4043-974B-DB926A342C23}" presName="diagram" presStyleCnt="0">
        <dgm:presLayoutVars>
          <dgm:chMax val="1"/>
          <dgm:dir/>
          <dgm:animLvl val="ctr"/>
          <dgm:resizeHandles val="exact"/>
        </dgm:presLayoutVars>
      </dgm:prSet>
      <dgm:spPr/>
    </dgm:pt>
    <dgm:pt modelId="{A2B3B21D-451A-450B-AE67-7ACD02FA5C27}" type="pres">
      <dgm:prSet presAssocID="{1C08ED0E-A40B-4043-974B-DB926A342C23}" presName="matrix" presStyleCnt="0"/>
      <dgm:spPr/>
    </dgm:pt>
    <dgm:pt modelId="{109BE4EF-6708-4659-857E-CF6EE2157FBF}" type="pres">
      <dgm:prSet presAssocID="{1C08ED0E-A40B-4043-974B-DB926A342C23}" presName="tile1" presStyleLbl="node1" presStyleIdx="0" presStyleCnt="4" custLinFactNeighborX="0"/>
      <dgm:spPr/>
    </dgm:pt>
    <dgm:pt modelId="{A04509D0-0A7B-40E9-B2E2-6E23CB580BB5}" type="pres">
      <dgm:prSet presAssocID="{1C08ED0E-A40B-4043-974B-DB926A342C23}" presName="tile1text" presStyleLbl="node1" presStyleIdx="0" presStyleCnt="4">
        <dgm:presLayoutVars>
          <dgm:chMax val="0"/>
          <dgm:chPref val="0"/>
          <dgm:bulletEnabled val="1"/>
        </dgm:presLayoutVars>
      </dgm:prSet>
      <dgm:spPr/>
    </dgm:pt>
    <dgm:pt modelId="{080D3A1D-9646-4B3A-8EF8-D209F5D425E3}" type="pres">
      <dgm:prSet presAssocID="{1C08ED0E-A40B-4043-974B-DB926A342C23}" presName="tile2" presStyleLbl="node1" presStyleIdx="1" presStyleCnt="4"/>
      <dgm:spPr/>
    </dgm:pt>
    <dgm:pt modelId="{5D0B45AB-4BA4-4518-B409-CF48BF4E2118}" type="pres">
      <dgm:prSet presAssocID="{1C08ED0E-A40B-4043-974B-DB926A342C23}" presName="tile2text" presStyleLbl="node1" presStyleIdx="1" presStyleCnt="4">
        <dgm:presLayoutVars>
          <dgm:chMax val="0"/>
          <dgm:chPref val="0"/>
          <dgm:bulletEnabled val="1"/>
        </dgm:presLayoutVars>
      </dgm:prSet>
      <dgm:spPr/>
    </dgm:pt>
    <dgm:pt modelId="{DF37F9A6-AC41-4C90-92C5-7CB509103836}" type="pres">
      <dgm:prSet presAssocID="{1C08ED0E-A40B-4043-974B-DB926A342C23}" presName="tile3" presStyleLbl="node1" presStyleIdx="2" presStyleCnt="4"/>
      <dgm:spPr/>
    </dgm:pt>
    <dgm:pt modelId="{CBE99C40-C665-42CD-A28A-1A7969EE9046}" type="pres">
      <dgm:prSet presAssocID="{1C08ED0E-A40B-4043-974B-DB926A342C23}" presName="tile3text" presStyleLbl="node1" presStyleIdx="2" presStyleCnt="4">
        <dgm:presLayoutVars>
          <dgm:chMax val="0"/>
          <dgm:chPref val="0"/>
          <dgm:bulletEnabled val="1"/>
        </dgm:presLayoutVars>
      </dgm:prSet>
      <dgm:spPr/>
    </dgm:pt>
    <dgm:pt modelId="{B54744FE-D2A7-4C65-84A3-75C51BAF360D}" type="pres">
      <dgm:prSet presAssocID="{1C08ED0E-A40B-4043-974B-DB926A342C23}" presName="tile4" presStyleLbl="node1" presStyleIdx="3" presStyleCnt="4"/>
      <dgm:spPr/>
    </dgm:pt>
    <dgm:pt modelId="{F9DCA191-7C53-46A5-8692-592E53186042}" type="pres">
      <dgm:prSet presAssocID="{1C08ED0E-A40B-4043-974B-DB926A342C23}" presName="tile4text" presStyleLbl="node1" presStyleIdx="3" presStyleCnt="4">
        <dgm:presLayoutVars>
          <dgm:chMax val="0"/>
          <dgm:chPref val="0"/>
          <dgm:bulletEnabled val="1"/>
        </dgm:presLayoutVars>
      </dgm:prSet>
      <dgm:spPr/>
    </dgm:pt>
    <dgm:pt modelId="{6A97031F-D1F4-4128-9FDE-1013D846B63D}" type="pres">
      <dgm:prSet presAssocID="{1C08ED0E-A40B-4043-974B-DB926A342C23}" presName="centerTile" presStyleLbl="fgShp" presStyleIdx="0" presStyleCnt="1">
        <dgm:presLayoutVars>
          <dgm:chMax val="0"/>
          <dgm:chPref val="0"/>
        </dgm:presLayoutVars>
      </dgm:prSet>
      <dgm:spPr/>
    </dgm:pt>
  </dgm:ptLst>
  <dgm:cxnLst>
    <dgm:cxn modelId="{B0D8E103-626C-4E87-8B48-328E65CC1C14}" type="presOf" srcId="{4D595BAF-E0F4-4F50-A2EC-AD4358F654C6}" destId="{B54744FE-D2A7-4C65-84A3-75C51BAF360D}" srcOrd="0" destOrd="0" presId="urn:microsoft.com/office/officeart/2005/8/layout/matrix1"/>
    <dgm:cxn modelId="{9DA45A62-9D18-41D5-BE71-E0BCBE8C8F37}" srcId="{16D672E6-D5EC-4DEA-A557-AC3DDBA5C333}" destId="{0043E739-7236-423D-8C96-5CB74DF2A4E6}" srcOrd="2" destOrd="0" parTransId="{E7F50823-11AB-4429-B3FF-B6FBADF8C7E1}" sibTransId="{9C77472A-37C3-4E89-94DF-BC0A33063129}"/>
    <dgm:cxn modelId="{0E9E8E69-A84A-4331-A046-9DF38ED67497}" srcId="{16D672E6-D5EC-4DEA-A557-AC3DDBA5C333}" destId="{CCEFF7EC-462F-4388-8A40-D8C2BFC0B75E}" srcOrd="1" destOrd="0" parTransId="{22BAD6AC-6398-4DCF-9404-04877F3815FF}" sibTransId="{365D6898-78E8-42A7-8A37-F1F13D68D1FB}"/>
    <dgm:cxn modelId="{EBDC4B6D-88B1-4197-A96A-929F3D0270B2}" type="presOf" srcId="{1EFBB4CA-BF17-4230-8557-1D9193282AF5}" destId="{A04509D0-0A7B-40E9-B2E2-6E23CB580BB5}" srcOrd="1" destOrd="0" presId="urn:microsoft.com/office/officeart/2005/8/layout/matrix1"/>
    <dgm:cxn modelId="{2796B06D-5C7C-4295-BADF-BC2838790C41}" type="presOf" srcId="{4D595BAF-E0F4-4F50-A2EC-AD4358F654C6}" destId="{F9DCA191-7C53-46A5-8692-592E53186042}" srcOrd="1" destOrd="0" presId="urn:microsoft.com/office/officeart/2005/8/layout/matrix1"/>
    <dgm:cxn modelId="{E76D8A57-CD68-4064-955A-6CD0503A47BE}" srcId="{16D672E6-D5EC-4DEA-A557-AC3DDBA5C333}" destId="{1EFBB4CA-BF17-4230-8557-1D9193282AF5}" srcOrd="0" destOrd="0" parTransId="{DC100A45-936C-4D05-B203-A6E79BAA9C9A}" sibTransId="{943D4C6A-D203-4E50-A6AC-8B81ECF08976}"/>
    <dgm:cxn modelId="{1ECF5F94-F0CD-4733-BC1C-251BCE4942FA}" type="presOf" srcId="{16D672E6-D5EC-4DEA-A557-AC3DDBA5C333}" destId="{6A97031F-D1F4-4128-9FDE-1013D846B63D}" srcOrd="0" destOrd="0" presId="urn:microsoft.com/office/officeart/2005/8/layout/matrix1"/>
    <dgm:cxn modelId="{CF7BB795-612D-4ECB-8744-8A2A4DE08F00}" type="presOf" srcId="{CCEFF7EC-462F-4388-8A40-D8C2BFC0B75E}" destId="{080D3A1D-9646-4B3A-8EF8-D209F5D425E3}" srcOrd="0" destOrd="0" presId="urn:microsoft.com/office/officeart/2005/8/layout/matrix1"/>
    <dgm:cxn modelId="{E4D01F9A-4B7F-4488-8C33-30953670CC7D}" type="presOf" srcId="{0043E739-7236-423D-8C96-5CB74DF2A4E6}" destId="{CBE99C40-C665-42CD-A28A-1A7969EE9046}" srcOrd="1" destOrd="0" presId="urn:microsoft.com/office/officeart/2005/8/layout/matrix1"/>
    <dgm:cxn modelId="{1A71229D-09E5-4884-A2F4-F08CB3FB1D6A}" type="presOf" srcId="{1C08ED0E-A40B-4043-974B-DB926A342C23}" destId="{FB1D14AA-BA32-4627-8DB7-EA8BC842C98B}" srcOrd="0" destOrd="0" presId="urn:microsoft.com/office/officeart/2005/8/layout/matrix1"/>
    <dgm:cxn modelId="{50C8EEAF-E143-4151-8B24-374973EE189D}" type="presOf" srcId="{CCEFF7EC-462F-4388-8A40-D8C2BFC0B75E}" destId="{5D0B45AB-4BA4-4518-B409-CF48BF4E2118}" srcOrd="1" destOrd="0" presId="urn:microsoft.com/office/officeart/2005/8/layout/matrix1"/>
    <dgm:cxn modelId="{FA5AA6D6-8326-4D8F-89D8-CCA6D7FF7FC5}" srcId="{1C08ED0E-A40B-4043-974B-DB926A342C23}" destId="{16D672E6-D5EC-4DEA-A557-AC3DDBA5C333}" srcOrd="0" destOrd="0" parTransId="{35659E3A-0124-45A5-A6EB-9F8A37007B1D}" sibTransId="{8A36DDC8-294E-47CC-B11B-2FE8504D9C05}"/>
    <dgm:cxn modelId="{9CCF3FD7-9E94-436B-80F6-067977C0E011}" type="presOf" srcId="{0043E739-7236-423D-8C96-5CB74DF2A4E6}" destId="{DF37F9A6-AC41-4C90-92C5-7CB509103836}" srcOrd="0" destOrd="0" presId="urn:microsoft.com/office/officeart/2005/8/layout/matrix1"/>
    <dgm:cxn modelId="{E88EB5F5-6751-4A84-984D-0752A80F5322}" srcId="{16D672E6-D5EC-4DEA-A557-AC3DDBA5C333}" destId="{4D595BAF-E0F4-4F50-A2EC-AD4358F654C6}" srcOrd="3" destOrd="0" parTransId="{B9211752-99D2-4D60-AE1F-74411C92554D}" sibTransId="{7B2BC5DA-21FE-40F4-BD97-E6901D72C8EF}"/>
    <dgm:cxn modelId="{E25E68F8-8AE6-4F2C-B0EB-B56D4A05F72A}" type="presOf" srcId="{1EFBB4CA-BF17-4230-8557-1D9193282AF5}" destId="{109BE4EF-6708-4659-857E-CF6EE2157FBF}" srcOrd="0" destOrd="0" presId="urn:microsoft.com/office/officeart/2005/8/layout/matrix1"/>
    <dgm:cxn modelId="{4A9DBD33-80CD-49E5-A383-5DF8395FFE51}" type="presParOf" srcId="{FB1D14AA-BA32-4627-8DB7-EA8BC842C98B}" destId="{A2B3B21D-451A-450B-AE67-7ACD02FA5C27}" srcOrd="0" destOrd="0" presId="urn:microsoft.com/office/officeart/2005/8/layout/matrix1"/>
    <dgm:cxn modelId="{3FCD7E69-3418-4518-8072-5C6F0F7B6282}" type="presParOf" srcId="{A2B3B21D-451A-450B-AE67-7ACD02FA5C27}" destId="{109BE4EF-6708-4659-857E-CF6EE2157FBF}" srcOrd="0" destOrd="0" presId="urn:microsoft.com/office/officeart/2005/8/layout/matrix1"/>
    <dgm:cxn modelId="{83FFDA58-8E9D-429A-8492-24F07541D0F0}" type="presParOf" srcId="{A2B3B21D-451A-450B-AE67-7ACD02FA5C27}" destId="{A04509D0-0A7B-40E9-B2E2-6E23CB580BB5}" srcOrd="1" destOrd="0" presId="urn:microsoft.com/office/officeart/2005/8/layout/matrix1"/>
    <dgm:cxn modelId="{FB50360F-D8EB-4EA1-BEEB-6DA8874FC76A}" type="presParOf" srcId="{A2B3B21D-451A-450B-AE67-7ACD02FA5C27}" destId="{080D3A1D-9646-4B3A-8EF8-D209F5D425E3}" srcOrd="2" destOrd="0" presId="urn:microsoft.com/office/officeart/2005/8/layout/matrix1"/>
    <dgm:cxn modelId="{6EAAA05B-38A0-4BC4-82A7-16DF0031DBBE}" type="presParOf" srcId="{A2B3B21D-451A-450B-AE67-7ACD02FA5C27}" destId="{5D0B45AB-4BA4-4518-B409-CF48BF4E2118}" srcOrd="3" destOrd="0" presId="urn:microsoft.com/office/officeart/2005/8/layout/matrix1"/>
    <dgm:cxn modelId="{5245E91B-415B-4E64-8BC0-1FC7D1D62A33}" type="presParOf" srcId="{A2B3B21D-451A-450B-AE67-7ACD02FA5C27}" destId="{DF37F9A6-AC41-4C90-92C5-7CB509103836}" srcOrd="4" destOrd="0" presId="urn:microsoft.com/office/officeart/2005/8/layout/matrix1"/>
    <dgm:cxn modelId="{37A8A914-3CE6-4EFF-9CC2-E12D73067F2D}" type="presParOf" srcId="{A2B3B21D-451A-450B-AE67-7ACD02FA5C27}" destId="{CBE99C40-C665-42CD-A28A-1A7969EE9046}" srcOrd="5" destOrd="0" presId="urn:microsoft.com/office/officeart/2005/8/layout/matrix1"/>
    <dgm:cxn modelId="{E8DB4519-E357-4C88-86A3-4349773B9D45}" type="presParOf" srcId="{A2B3B21D-451A-450B-AE67-7ACD02FA5C27}" destId="{B54744FE-D2A7-4C65-84A3-75C51BAF360D}" srcOrd="6" destOrd="0" presId="urn:microsoft.com/office/officeart/2005/8/layout/matrix1"/>
    <dgm:cxn modelId="{CC745CC1-39C1-4B15-B8B0-B5531AB86BE4}" type="presParOf" srcId="{A2B3B21D-451A-450B-AE67-7ACD02FA5C27}" destId="{F9DCA191-7C53-46A5-8692-592E53186042}" srcOrd="7" destOrd="0" presId="urn:microsoft.com/office/officeart/2005/8/layout/matrix1"/>
    <dgm:cxn modelId="{B57015E6-6105-4D35-9F60-0E9F2F9689D2}" type="presParOf" srcId="{FB1D14AA-BA32-4627-8DB7-EA8BC842C98B}" destId="{6A97031F-D1F4-4128-9FDE-1013D846B63D}"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6EC438-ED9B-4E08-99BE-26B67BBDCB13}">
      <dsp:nvSpPr>
        <dsp:cNvPr id="0" name=""/>
        <dsp:cNvSpPr/>
      </dsp:nvSpPr>
      <dsp:spPr>
        <a:xfrm>
          <a:off x="1049637" y="650812"/>
          <a:ext cx="1621322" cy="1621322"/>
        </a:xfrm>
        <a:prstGeom prst="ellipse">
          <a:avLst/>
        </a:prstGeom>
        <a:solidFill>
          <a:schemeClr val="tx2">
            <a:lumMod val="25000"/>
            <a:alpha val="5000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kern="1200" dirty="0"/>
            <a:t>Overview of Business</a:t>
          </a:r>
        </a:p>
      </dsp:txBody>
      <dsp:txXfrm>
        <a:off x="1287074" y="888249"/>
        <a:ext cx="1146448" cy="1146448"/>
      </dsp:txXfrm>
    </dsp:sp>
    <dsp:sp modelId="{8E71A2CD-9B71-4645-BE46-78EE86431F81}">
      <dsp:nvSpPr>
        <dsp:cNvPr id="0" name=""/>
        <dsp:cNvSpPr/>
      </dsp:nvSpPr>
      <dsp:spPr>
        <a:xfrm>
          <a:off x="1454967" y="289"/>
          <a:ext cx="810661" cy="810661"/>
        </a:xfrm>
        <a:prstGeom prst="ellipse">
          <a:avLst/>
        </a:prstGeom>
        <a:solidFill>
          <a:schemeClr val="tx2">
            <a:lumMod val="50000"/>
            <a:alpha val="5000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dirty="0"/>
            <a:t>Mission Statement</a:t>
          </a:r>
        </a:p>
      </dsp:txBody>
      <dsp:txXfrm>
        <a:off x="1573686" y="119008"/>
        <a:ext cx="573223" cy="573223"/>
      </dsp:txXfrm>
    </dsp:sp>
    <dsp:sp modelId="{7A5EFE9F-9DF7-45FD-8B16-D54076CB7FB9}">
      <dsp:nvSpPr>
        <dsp:cNvPr id="0" name=""/>
        <dsp:cNvSpPr/>
      </dsp:nvSpPr>
      <dsp:spPr>
        <a:xfrm>
          <a:off x="2510821" y="1056143"/>
          <a:ext cx="810661" cy="810661"/>
        </a:xfrm>
        <a:prstGeom prst="ellipse">
          <a:avLst/>
        </a:prstGeom>
        <a:solidFill>
          <a:schemeClr val="tx2">
            <a:lumMod val="50000"/>
            <a:alpha val="5000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dirty="0"/>
            <a:t>Cash Flow</a:t>
          </a:r>
        </a:p>
      </dsp:txBody>
      <dsp:txXfrm>
        <a:off x="2629540" y="1174862"/>
        <a:ext cx="573223" cy="573223"/>
      </dsp:txXfrm>
    </dsp:sp>
    <dsp:sp modelId="{41DEBD7B-A63B-41B7-99EC-C2DA455CCDCB}">
      <dsp:nvSpPr>
        <dsp:cNvPr id="0" name=""/>
        <dsp:cNvSpPr/>
      </dsp:nvSpPr>
      <dsp:spPr>
        <a:xfrm>
          <a:off x="1454967" y="2111997"/>
          <a:ext cx="810661" cy="810661"/>
        </a:xfrm>
        <a:prstGeom prst="ellipse">
          <a:avLst/>
        </a:prstGeom>
        <a:solidFill>
          <a:schemeClr val="tx2">
            <a:lumMod val="50000"/>
            <a:alpha val="5000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dirty="0"/>
            <a:t>Goods</a:t>
          </a:r>
        </a:p>
      </dsp:txBody>
      <dsp:txXfrm>
        <a:off x="1573686" y="2230716"/>
        <a:ext cx="573223" cy="573223"/>
      </dsp:txXfrm>
    </dsp:sp>
    <dsp:sp modelId="{C1F55668-0B5E-467A-AE6E-17CD7A9F418A}">
      <dsp:nvSpPr>
        <dsp:cNvPr id="0" name=""/>
        <dsp:cNvSpPr/>
      </dsp:nvSpPr>
      <dsp:spPr>
        <a:xfrm>
          <a:off x="399113" y="1056143"/>
          <a:ext cx="810661" cy="810661"/>
        </a:xfrm>
        <a:prstGeom prst="ellipse">
          <a:avLst/>
        </a:prstGeom>
        <a:solidFill>
          <a:schemeClr val="tx2">
            <a:lumMod val="50000"/>
            <a:alpha val="5000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dirty="0"/>
            <a:t>Services</a:t>
          </a:r>
        </a:p>
      </dsp:txBody>
      <dsp:txXfrm>
        <a:off x="517832" y="1174862"/>
        <a:ext cx="573223" cy="5732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9BE4EF-6708-4659-857E-CF6EE2157FBF}">
      <dsp:nvSpPr>
        <dsp:cNvPr id="0" name=""/>
        <dsp:cNvSpPr/>
      </dsp:nvSpPr>
      <dsp:spPr>
        <a:xfrm rot="16200000">
          <a:off x="471011" y="-471011"/>
          <a:ext cx="2172699" cy="3114722"/>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GB" sz="2700" b="1" u="sng" kern="1200" dirty="0"/>
            <a:t>STRENGTH</a:t>
          </a:r>
        </a:p>
        <a:p>
          <a:pPr marL="0" lvl="0" indent="0" algn="ctr" defTabSz="1200150">
            <a:lnSpc>
              <a:spcPct val="90000"/>
            </a:lnSpc>
            <a:spcBef>
              <a:spcPct val="0"/>
            </a:spcBef>
            <a:spcAft>
              <a:spcPct val="35000"/>
            </a:spcAft>
            <a:buNone/>
          </a:pPr>
          <a:r>
            <a:rPr lang="en-GB" sz="2700" kern="1200" dirty="0"/>
            <a:t>Ease of purchasing</a:t>
          </a:r>
        </a:p>
      </dsp:txBody>
      <dsp:txXfrm rot="5400000">
        <a:off x="-1" y="1"/>
        <a:ext cx="3114722" cy="1629524"/>
      </dsp:txXfrm>
    </dsp:sp>
    <dsp:sp modelId="{080D3A1D-9646-4B3A-8EF8-D209F5D425E3}">
      <dsp:nvSpPr>
        <dsp:cNvPr id="0" name=""/>
        <dsp:cNvSpPr/>
      </dsp:nvSpPr>
      <dsp:spPr>
        <a:xfrm>
          <a:off x="3114722" y="0"/>
          <a:ext cx="3114722" cy="2172699"/>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GB" sz="2700" b="1" u="sng" kern="1200" dirty="0"/>
            <a:t>WEAKNESS</a:t>
          </a:r>
        </a:p>
        <a:p>
          <a:pPr marL="0" lvl="0" indent="0" algn="ctr" defTabSz="1200150">
            <a:lnSpc>
              <a:spcPct val="90000"/>
            </a:lnSpc>
            <a:spcBef>
              <a:spcPct val="0"/>
            </a:spcBef>
            <a:spcAft>
              <a:spcPct val="35000"/>
            </a:spcAft>
            <a:buNone/>
          </a:pPr>
          <a:r>
            <a:rPr lang="en-GB" sz="2700" kern="1200" dirty="0"/>
            <a:t>Competitors</a:t>
          </a:r>
        </a:p>
      </dsp:txBody>
      <dsp:txXfrm>
        <a:off x="3114722" y="0"/>
        <a:ext cx="3114722" cy="1629524"/>
      </dsp:txXfrm>
    </dsp:sp>
    <dsp:sp modelId="{DF37F9A6-AC41-4C90-92C5-7CB509103836}">
      <dsp:nvSpPr>
        <dsp:cNvPr id="0" name=""/>
        <dsp:cNvSpPr/>
      </dsp:nvSpPr>
      <dsp:spPr>
        <a:xfrm rot="10800000">
          <a:off x="0" y="2172699"/>
          <a:ext cx="3114722" cy="2172699"/>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GB" sz="2700" b="1" u="sng" kern="1200" dirty="0"/>
            <a:t>OPPORTUNITY</a:t>
          </a:r>
        </a:p>
        <a:p>
          <a:pPr marL="0" lvl="0" indent="0" algn="ctr" defTabSz="1200150">
            <a:lnSpc>
              <a:spcPct val="90000"/>
            </a:lnSpc>
            <a:spcBef>
              <a:spcPct val="0"/>
            </a:spcBef>
            <a:spcAft>
              <a:spcPct val="35000"/>
            </a:spcAft>
            <a:buNone/>
          </a:pPr>
          <a:r>
            <a:rPr lang="en-GB" sz="2700" kern="1200" dirty="0"/>
            <a:t>Range of stock</a:t>
          </a:r>
        </a:p>
      </dsp:txBody>
      <dsp:txXfrm rot="10800000">
        <a:off x="0" y="2715874"/>
        <a:ext cx="3114722" cy="1629524"/>
      </dsp:txXfrm>
    </dsp:sp>
    <dsp:sp modelId="{B54744FE-D2A7-4C65-84A3-75C51BAF360D}">
      <dsp:nvSpPr>
        <dsp:cNvPr id="0" name=""/>
        <dsp:cNvSpPr/>
      </dsp:nvSpPr>
      <dsp:spPr>
        <a:xfrm rot="5400000">
          <a:off x="3585734" y="1701688"/>
          <a:ext cx="2172699" cy="3114722"/>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GB" sz="2700" b="1" u="sng" kern="1200" dirty="0"/>
            <a:t>THREAT</a:t>
          </a:r>
        </a:p>
        <a:p>
          <a:pPr marL="0" lvl="0" indent="0" algn="ctr" defTabSz="1200150">
            <a:lnSpc>
              <a:spcPct val="90000"/>
            </a:lnSpc>
            <a:spcBef>
              <a:spcPct val="0"/>
            </a:spcBef>
            <a:spcAft>
              <a:spcPct val="35000"/>
            </a:spcAft>
            <a:buNone/>
          </a:pPr>
          <a:r>
            <a:rPr lang="en-GB" sz="2700" kern="1200" dirty="0"/>
            <a:t>Too much stock</a:t>
          </a:r>
        </a:p>
      </dsp:txBody>
      <dsp:txXfrm rot="-5400000">
        <a:off x="3114722" y="2715874"/>
        <a:ext cx="3114722" cy="1629524"/>
      </dsp:txXfrm>
    </dsp:sp>
    <dsp:sp modelId="{6A97031F-D1F4-4128-9FDE-1013D846B63D}">
      <dsp:nvSpPr>
        <dsp:cNvPr id="0" name=""/>
        <dsp:cNvSpPr/>
      </dsp:nvSpPr>
      <dsp:spPr>
        <a:xfrm>
          <a:off x="2180305" y="1629524"/>
          <a:ext cx="1868833" cy="1086349"/>
        </a:xfrm>
        <a:prstGeom prst="roundRect">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SWOT</a:t>
          </a:r>
        </a:p>
      </dsp:txBody>
      <dsp:txXfrm>
        <a:off x="2233336" y="1682555"/>
        <a:ext cx="1762771" cy="980287"/>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759A59-9B1D-4338-B526-A937027E660E}" type="datetimeFigureOut">
              <a:rPr lang="en-GB" smtClean="0"/>
              <a:t>02/12/2021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A4A27A-823F-43F0-B0F9-74E38A8E3D2D}" type="slidenum">
              <a:rPr lang="en-GB" smtClean="0"/>
              <a:t>‹#›</a:t>
            </a:fld>
            <a:endParaRPr lang="en-GB" dirty="0"/>
          </a:p>
        </p:txBody>
      </p:sp>
    </p:spTree>
    <p:extLst>
      <p:ext uri="{BB962C8B-B14F-4D97-AF65-F5344CB8AC3E}">
        <p14:creationId xmlns:p14="http://schemas.microsoft.com/office/powerpoint/2010/main" val="2862566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Hello everyone.  My name is Asmut Price and my student number is 2021599.  I will be providing a presentation on my business plan.</a:t>
            </a:r>
          </a:p>
          <a:p>
            <a:endParaRPr lang="en-GB" dirty="0"/>
          </a:p>
        </p:txBody>
      </p:sp>
      <p:sp>
        <p:nvSpPr>
          <p:cNvPr id="4" name="Slide Number Placeholder 3"/>
          <p:cNvSpPr>
            <a:spLocks noGrp="1"/>
          </p:cNvSpPr>
          <p:nvPr>
            <p:ph type="sldNum" sz="quarter" idx="5"/>
          </p:nvPr>
        </p:nvSpPr>
        <p:spPr/>
        <p:txBody>
          <a:bodyPr/>
          <a:lstStyle/>
          <a:p>
            <a:fld id="{B7A4A27A-823F-43F0-B0F9-74E38A8E3D2D}" type="slidenum">
              <a:rPr lang="en-GB" smtClean="0"/>
              <a:t>1</a:t>
            </a:fld>
            <a:endParaRPr lang="en-GB" dirty="0"/>
          </a:p>
        </p:txBody>
      </p:sp>
    </p:spTree>
    <p:extLst>
      <p:ext uri="{BB962C8B-B14F-4D97-AF65-F5344CB8AC3E}">
        <p14:creationId xmlns:p14="http://schemas.microsoft.com/office/powerpoint/2010/main" val="15545359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Presentation overview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Today I will be talking about the 3 main areas of my business plan.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These include: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 overview of the business which will include the mission statement, aims and objectives, summary of cash flow, and, goods and services provided by the business.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second area will cover the sales and marketing strategy. This will discuss the business card and the use of social media platforms.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3</a:t>
            </a:r>
            <a:r>
              <a:rPr lang="en-GB" baseline="30000" dirty="0"/>
              <a:t>rd</a:t>
            </a:r>
            <a:r>
              <a:rPr lang="en-GB" dirty="0"/>
              <a:t> and final area </a:t>
            </a:r>
            <a:r>
              <a:rPr lang="en-GB" i="0" dirty="0"/>
              <a:t>is </a:t>
            </a:r>
            <a:r>
              <a:rPr lang="en-GB" dirty="0"/>
              <a:t>the market research that was carried out using primary research methods.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brief overview of the SWOT analysis will also be provided.  </a:t>
            </a:r>
          </a:p>
        </p:txBody>
      </p:sp>
      <p:sp>
        <p:nvSpPr>
          <p:cNvPr id="4" name="Slide Number Placeholder 3"/>
          <p:cNvSpPr>
            <a:spLocks noGrp="1"/>
          </p:cNvSpPr>
          <p:nvPr>
            <p:ph type="sldNum" sz="quarter" idx="5"/>
          </p:nvPr>
        </p:nvSpPr>
        <p:spPr/>
        <p:txBody>
          <a:bodyPr/>
          <a:lstStyle/>
          <a:p>
            <a:fld id="{B7A4A27A-823F-43F0-B0F9-74E38A8E3D2D}" type="slidenum">
              <a:rPr lang="en-GB" smtClean="0"/>
              <a:t>2</a:t>
            </a:fld>
            <a:endParaRPr lang="en-GB" dirty="0"/>
          </a:p>
        </p:txBody>
      </p:sp>
    </p:spTree>
    <p:extLst>
      <p:ext uri="{BB962C8B-B14F-4D97-AF65-F5344CB8AC3E}">
        <p14:creationId xmlns:p14="http://schemas.microsoft.com/office/powerpoint/2010/main" val="12181925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Overview of the business. </a:t>
            </a:r>
          </a:p>
          <a:p>
            <a:r>
              <a:rPr lang="en-GB" b="0" u="none" dirty="0"/>
              <a:t>A mission statement outlines what services or goods the business provides </a:t>
            </a:r>
            <a:r>
              <a:rPr lang="en-GB" sz="1800" b="0" u="none" dirty="0">
                <a:effectLst/>
                <a:latin typeface="Calibri" panose="020F0502020204030204" pitchFamily="34" charset="0"/>
                <a:ea typeface="Calibri" panose="020F0502020204030204" pitchFamily="34" charset="0"/>
                <a:cs typeface="Times New Roman" panose="02020603050405020304" pitchFamily="18" charset="0"/>
              </a:rPr>
              <a:t>(Cochran, et al., 2008).</a:t>
            </a:r>
            <a:r>
              <a:rPr lang="en-GB" b="0" u="none" dirty="0"/>
              <a:t> </a:t>
            </a:r>
          </a:p>
          <a:p>
            <a:r>
              <a:rPr lang="en-GB" b="0" u="none" dirty="0"/>
              <a:t>For this business, it is to </a:t>
            </a:r>
            <a:r>
              <a:rPr lang="en-GB" sz="1800" b="0" u="none" dirty="0">
                <a:effectLst/>
                <a:latin typeface="Calibri" panose="020F0502020204030204" pitchFamily="34" charset="0"/>
                <a:ea typeface="DengXian" panose="02010600030101010101" pitchFamily="2" charset="-122"/>
                <a:cs typeface="Times New Roman" panose="02020603050405020304" pitchFamily="18" charset="0"/>
              </a:rPr>
              <a:t>provide the latest street clothing, trainers and accessories to customers, cutting out the hassle.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u="none"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u="none" dirty="0">
                <a:effectLst/>
                <a:latin typeface="Calibri" panose="020F0502020204030204" pitchFamily="34" charset="0"/>
                <a:ea typeface="DengXian" panose="02010600030101010101" pitchFamily="2" charset="-122"/>
                <a:cs typeface="Times New Roman" panose="02020603050405020304" pitchFamily="18" charset="0"/>
              </a:rPr>
              <a:t>The business aim is to become Wales no. 1 choice for designer drops.</a:t>
            </a:r>
          </a:p>
          <a:p>
            <a:endParaRPr lang="en-GB" sz="1800" b="0" u="none" dirty="0">
              <a:effectLst/>
              <a:latin typeface="Calibri" panose="020F0502020204030204" pitchFamily="34" charset="0"/>
              <a:ea typeface="DengXian" panose="02010600030101010101" pitchFamily="2" charset="-122"/>
              <a:cs typeface="Times New Roman" panose="02020603050405020304" pitchFamily="18" charset="0"/>
            </a:endParaRPr>
          </a:p>
          <a:p>
            <a:r>
              <a:rPr lang="en-GB" sz="1800" b="0" u="none" dirty="0">
                <a:effectLst/>
                <a:latin typeface="Calibri" panose="020F0502020204030204" pitchFamily="34" charset="0"/>
                <a:ea typeface="DengXian" panose="02010600030101010101" pitchFamily="2" charset="-122"/>
                <a:cs typeface="Times New Roman" panose="02020603050405020304" pitchFamily="18" charset="0"/>
              </a:rPr>
              <a:t>Services offered are to provide </a:t>
            </a:r>
            <a:r>
              <a:rPr lang="en-GB" sz="1200" b="0" dirty="0">
                <a:solidFill>
                  <a:schemeClr val="tx2">
                    <a:lumMod val="10000"/>
                  </a:schemeClr>
                </a:solidFill>
                <a:effectLst/>
                <a:latin typeface="Corbel" panose="020B0503020204020204" pitchFamily="34" charset="0"/>
                <a:ea typeface="DengXian" panose="02010600030101010101" pitchFamily="2" charset="-122"/>
                <a:cs typeface="Times New Roman" panose="02020603050405020304" pitchFamily="18" charset="0"/>
              </a:rPr>
              <a:t>designer drops, faster, quicker and easier. This business will remove the hassle of waiting online. No disappointment, just browse for the items you want from the ease of your bedroom.  After all, who wants to be waiting in any kind of queue?</a:t>
            </a:r>
          </a:p>
          <a:p>
            <a:pPr algn="just">
              <a:lnSpc>
                <a:spcPct val="107000"/>
              </a:lnSpc>
              <a:spcAft>
                <a:spcPts val="800"/>
              </a:spcAft>
            </a:pPr>
            <a:endParaRPr lang="en-GB" sz="1800" b="0" u="none" dirty="0">
              <a:effectLst/>
              <a:latin typeface="Calibri" panose="020F0502020204030204" pitchFamily="34" charset="0"/>
              <a:ea typeface="DengXian" panose="02010600030101010101" pitchFamily="2" charset="-122"/>
              <a:cs typeface="Times New Roman" panose="02020603050405020304" pitchFamily="18" charset="0"/>
            </a:endParaRPr>
          </a:p>
          <a:p>
            <a:pPr algn="just">
              <a:lnSpc>
                <a:spcPct val="107000"/>
              </a:lnSpc>
              <a:spcAft>
                <a:spcPts val="800"/>
              </a:spcAft>
            </a:pPr>
            <a:r>
              <a:rPr lang="en-GB" sz="1800" b="0" u="none" dirty="0">
                <a:effectLst/>
                <a:latin typeface="Calibri" panose="020F0502020204030204" pitchFamily="34" charset="0"/>
                <a:ea typeface="DengXian" panose="02010600030101010101" pitchFamily="2" charset="-122"/>
                <a:cs typeface="Times New Roman" panose="02020603050405020304" pitchFamily="18" charset="0"/>
              </a:rPr>
              <a:t>To achieve the aim of becoming Wales no. 1 choice for designer drops, there are 5 objectives. </a:t>
            </a:r>
          </a:p>
          <a:p>
            <a:pPr marL="342900" indent="-342900" algn="just">
              <a:lnSpc>
                <a:spcPct val="107000"/>
              </a:lnSpc>
              <a:spcAft>
                <a:spcPts val="800"/>
              </a:spcAft>
              <a:buFont typeface="+mj-lt"/>
              <a:buAutoNum type="arabicPeriod"/>
            </a:pPr>
            <a:r>
              <a:rPr lang="en-GB" sz="1800" dirty="0">
                <a:effectLst/>
                <a:latin typeface="Calibri" panose="020F0502020204030204" pitchFamily="34" charset="0"/>
                <a:ea typeface="DengXian" panose="02010600030101010101" pitchFamily="2" charset="-122"/>
                <a:cs typeface="Times New Roman" panose="02020603050405020304" pitchFamily="18" charset="0"/>
              </a:rPr>
              <a:t>Create a PR and marketing plan that targets the age range, 12 – 30-year-olds.  </a:t>
            </a:r>
          </a:p>
          <a:p>
            <a:pPr marL="342900" marR="0" lvl="0" indent="-342900" algn="just" defTabSz="914400" rtl="0" eaLnBrk="1" fontAlgn="auto" latinLnBrk="0" hangingPunct="1">
              <a:lnSpc>
                <a:spcPct val="107000"/>
              </a:lnSpc>
              <a:spcBef>
                <a:spcPts val="0"/>
              </a:spcBef>
              <a:spcAft>
                <a:spcPts val="800"/>
              </a:spcAft>
              <a:buClrTx/>
              <a:buSzTx/>
              <a:buFont typeface="+mj-lt"/>
              <a:buAutoNum type="arabicPeriod"/>
              <a:tabLst/>
              <a:defRPr/>
            </a:pPr>
            <a:r>
              <a:rPr lang="en-GB" sz="1800" dirty="0">
                <a:effectLst/>
                <a:latin typeface="Calibri" panose="020F0502020204030204" pitchFamily="34" charset="0"/>
                <a:ea typeface="DengXian" panose="02010600030101010101" pitchFamily="2" charset="-122"/>
                <a:cs typeface="Times New Roman" panose="02020603050405020304" pitchFamily="18" charset="0"/>
              </a:rPr>
              <a:t>To develop the company’s presence on digital platforms, predominantly through the use of social media on a daily/weekly basis.</a:t>
            </a:r>
          </a:p>
          <a:p>
            <a:pPr marL="342900" marR="0" lvl="0" indent="-342900" algn="just" defTabSz="914400" rtl="0" eaLnBrk="1" fontAlgn="auto" latinLnBrk="0" hangingPunct="1">
              <a:lnSpc>
                <a:spcPct val="107000"/>
              </a:lnSpc>
              <a:spcBef>
                <a:spcPts val="0"/>
              </a:spcBef>
              <a:spcAft>
                <a:spcPts val="800"/>
              </a:spcAft>
              <a:buClrTx/>
              <a:buSzTx/>
              <a:buFont typeface="+mj-lt"/>
              <a:buAutoNum type="arabicPeriod"/>
              <a:tabLst/>
              <a:defRPr/>
            </a:pPr>
            <a:r>
              <a:rPr lang="en-GB" sz="1800" dirty="0">
                <a:effectLst/>
                <a:latin typeface="Calibri" panose="020F0502020204030204" pitchFamily="34" charset="0"/>
                <a:ea typeface="DengXian" panose="02010600030101010101" pitchFamily="2" charset="-122"/>
                <a:cs typeface="Times New Roman" panose="02020603050405020304" pitchFamily="18" charset="0"/>
              </a:rPr>
              <a:t>Raise the business profile by increasing the number of followers, including influencers, as influencers can help create a “buzz” which can help to increase the number of customers and followers </a:t>
            </a:r>
            <a:r>
              <a:rPr lang="en-GB" sz="1800" dirty="0">
                <a:effectLst/>
                <a:latin typeface="Calibri" panose="020F0502020204030204" pitchFamily="34" charset="0"/>
                <a:ea typeface="Calibri" panose="020F0502020204030204" pitchFamily="34" charset="0"/>
                <a:cs typeface="Times New Roman" panose="02020603050405020304" pitchFamily="18" charset="0"/>
              </a:rPr>
              <a:t>(Brown, 2012).</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pPr marL="342900" indent="-342900" algn="just">
              <a:lnSpc>
                <a:spcPct val="107000"/>
              </a:lnSpc>
              <a:spcAft>
                <a:spcPts val="800"/>
              </a:spcAft>
              <a:buFont typeface="+mj-lt"/>
              <a:buAutoNum type="arabicPeriod"/>
            </a:pPr>
            <a:r>
              <a:rPr lang="en-GB" sz="1800" dirty="0">
                <a:effectLst/>
                <a:latin typeface="Calibri" panose="020F0502020204030204" pitchFamily="34" charset="0"/>
                <a:ea typeface="DengXian" panose="02010600030101010101" pitchFamily="2" charset="-122"/>
                <a:cs typeface="Times New Roman" panose="02020603050405020304" pitchFamily="18" charset="0"/>
              </a:rPr>
              <a:t>Develop a regular client base of a minimum of 100 customers.  </a:t>
            </a:r>
          </a:p>
          <a:p>
            <a:pPr marL="342900" marR="0" lvl="0" indent="-342900" algn="just" defTabSz="914400" rtl="0" eaLnBrk="1" fontAlgn="auto" latinLnBrk="0" hangingPunct="1">
              <a:lnSpc>
                <a:spcPct val="107000"/>
              </a:lnSpc>
              <a:spcBef>
                <a:spcPts val="0"/>
              </a:spcBef>
              <a:spcAft>
                <a:spcPts val="800"/>
              </a:spcAft>
              <a:buClrTx/>
              <a:buSzTx/>
              <a:buFont typeface="+mj-lt"/>
              <a:buAutoNum type="arabicPeriod"/>
              <a:tabLst/>
              <a:defRPr/>
            </a:pPr>
            <a:r>
              <a:rPr lang="en-GB" sz="1800" dirty="0">
                <a:effectLst/>
                <a:latin typeface="Calibri" panose="020F0502020204030204" pitchFamily="34" charset="0"/>
                <a:ea typeface="DengXian" panose="02010600030101010101" pitchFamily="2" charset="-122"/>
                <a:cs typeface="Times New Roman" panose="02020603050405020304" pitchFamily="18" charset="0"/>
              </a:rPr>
              <a:t>Increase the variety of products sold. </a:t>
            </a:r>
          </a:p>
          <a:p>
            <a:pPr marL="0" indent="0" algn="just">
              <a:lnSpc>
                <a:spcPct val="107000"/>
              </a:lnSpc>
              <a:spcAft>
                <a:spcPts val="800"/>
              </a:spcAft>
              <a:buFont typeface="+mj-lt"/>
              <a:buNone/>
            </a:pPr>
            <a:endParaRPr lang="en-GB" sz="1800" b="0" u="none"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gn="just">
              <a:lnSpc>
                <a:spcPct val="107000"/>
              </a:lnSpc>
              <a:spcAft>
                <a:spcPts val="800"/>
              </a:spcAft>
              <a:buFont typeface="+mj-lt"/>
              <a:buNone/>
            </a:pPr>
            <a:r>
              <a:rPr lang="en-GB" sz="1800" b="0" u="none" dirty="0">
                <a:effectLst/>
                <a:latin typeface="Calibri" panose="020F0502020204030204" pitchFamily="34" charset="0"/>
                <a:ea typeface="DengXian" panose="02010600030101010101" pitchFamily="2" charset="-122"/>
                <a:cs typeface="Times New Roman" panose="02020603050405020304" pitchFamily="18" charset="0"/>
              </a:rPr>
              <a:t>Goods sold by this business will include designer clothing such as Trapstar, Nike, Adidas and Gucci, to name a few.  Items will include hoodies, joggers, jackets, trainers, watches and jewellery.</a:t>
            </a:r>
          </a:p>
          <a:p>
            <a:pPr marL="0" indent="0" algn="just">
              <a:lnSpc>
                <a:spcPct val="107000"/>
              </a:lnSpc>
              <a:spcAft>
                <a:spcPts val="800"/>
              </a:spcAft>
              <a:buFont typeface="+mj-lt"/>
              <a:buNone/>
            </a:pPr>
            <a:endParaRPr lang="en-GB" sz="1800" b="1" u="sng"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r>
              <a:rPr lang="en-GB" sz="1800" b="0" u="none" dirty="0">
                <a:effectLst/>
                <a:latin typeface="Calibri" panose="020F0502020204030204" pitchFamily="34" charset="0"/>
                <a:ea typeface="DengXian" panose="02010600030101010101" pitchFamily="2" charset="-122"/>
                <a:cs typeface="Times New Roman" panose="02020603050405020304" pitchFamily="18" charset="0"/>
              </a:rPr>
              <a:t>Cash flow </a:t>
            </a:r>
            <a:r>
              <a:rPr lang="en-GB" sz="1800" dirty="0">
                <a:effectLst/>
                <a:latin typeface="Calibri" panose="020F0502020204030204" pitchFamily="34" charset="0"/>
                <a:ea typeface="DengXian" panose="02010600030101010101" pitchFamily="2" charset="-122"/>
                <a:cs typeface="Times New Roman" panose="02020603050405020304" pitchFamily="18" charset="0"/>
              </a:rPr>
              <a:t>– why is this important? Well, cash flow is the heart of your business as this could determine whether the business “makes or breaks it” </a:t>
            </a:r>
            <a:r>
              <a:rPr lang="en-GB" sz="1800" dirty="0">
                <a:effectLst/>
                <a:latin typeface="Calibri" panose="020F0502020204030204" pitchFamily="34" charset="0"/>
                <a:ea typeface="Calibri" panose="020F0502020204030204" pitchFamily="34" charset="0"/>
                <a:cs typeface="Times New Roman" panose="02020603050405020304" pitchFamily="18" charset="0"/>
              </a:rPr>
              <a:t>(Opiela, 2006).</a:t>
            </a:r>
          </a:p>
          <a:p>
            <a:pPr algn="just">
              <a:lnSpc>
                <a:spcPct val="107000"/>
              </a:lnSpc>
              <a:spcAft>
                <a:spcPts val="800"/>
              </a:spcAft>
            </a:pPr>
            <a:r>
              <a:rPr lang="en-GB" sz="1800" dirty="0">
                <a:effectLst/>
                <a:latin typeface="Calibri" panose="020F0502020204030204" pitchFamily="34" charset="0"/>
                <a:ea typeface="DengXian" panose="02010600030101010101" pitchFamily="2" charset="-122"/>
                <a:cs typeface="Times New Roman" panose="02020603050405020304" pitchFamily="18" charset="0"/>
              </a:rPr>
              <a:t>The cash flow involved in establishing and running this business, at set up, is quite minimal.  Setting up social media platforms has no cost implication. To purchase stock to begin trading, will require a financial start up of  £1,000.  As a small business venture it will be operating as a sole trader. After 6 months trading, a review will take place to ascertain profit, loss, sales and stock take. The business is forecast yielding a profit of XXX after 12 months of trading.</a:t>
            </a:r>
          </a:p>
          <a:p>
            <a:pPr marL="0" marR="0" lvl="0" indent="0" algn="just" defTabSz="914400" rtl="0" eaLnBrk="1" fontAlgn="auto" latinLnBrk="0" hangingPunct="1">
              <a:lnSpc>
                <a:spcPct val="107000"/>
              </a:lnSpc>
              <a:spcBef>
                <a:spcPts val="0"/>
              </a:spcBef>
              <a:spcAft>
                <a:spcPts val="800"/>
              </a:spcAft>
              <a:buClrTx/>
              <a:buSzTx/>
              <a:buFontTx/>
              <a:buNone/>
              <a:tabLst/>
              <a:defRPr/>
            </a:pP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7A4A27A-823F-43F0-B0F9-74E38A8E3D2D}" type="slidenum">
              <a:rPr lang="en-GB" smtClean="0"/>
              <a:t>3</a:t>
            </a:fld>
            <a:endParaRPr lang="en-GB" dirty="0"/>
          </a:p>
        </p:txBody>
      </p:sp>
    </p:spTree>
    <p:extLst>
      <p:ext uri="{BB962C8B-B14F-4D97-AF65-F5344CB8AC3E}">
        <p14:creationId xmlns:p14="http://schemas.microsoft.com/office/powerpoint/2010/main" val="1801886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sales and marketing strategy.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Public relations, or PR as its more commonly known, is very important for businesses.  It’s a means of getting your business out there by sharing information and updating your customers with news about your business (Alan, 2020).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marketing strategy needs to have clear and distinctive advertising messages and ensure that it is planned, and it grabs the attention of the customers (Ali &amp; Anwar, 2021).   It needs to generate interest and create a buzz, getting potential customers excited about things to come.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This marketing strategy has 5 steps.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Step 1 – the business card – attractive, simple and to the point, detailing the website, the Instagram page and contact details.</a:t>
            </a: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Step 2 - a countdown generating interest to encourage followers and recruit customers, which will take place in the lead up to the official launch day. </a:t>
            </a: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Step 3 – drip feed information during the countdown period.</a:t>
            </a: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Step 4 - the big day arrives and its launch day – as this business will not have a physical location, it is important to take advantage of online platforms (Rabi, 2020).  These include social media such as Instagram, Snapchat and Facebook.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One of the events taking place on launch day will include ‘tag a friend’ which consists of, liking a post on the business social media pages, tagging three friends in the post advertising the clothing and share the post on their own page to enter a free draw.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Step 5 - Collaborating with an influencer. The clothing industry views an influencer as a model customer (Dobrinić, 2020). This influencer would need to be a person or page that is popular amongst the age group of people who are being targeted and someone who can conduct an unboxing ceremony which is very popular.</a:t>
            </a:r>
            <a:endParaRPr lang="en-GB" dirty="0"/>
          </a:p>
        </p:txBody>
      </p:sp>
      <p:sp>
        <p:nvSpPr>
          <p:cNvPr id="4" name="Slide Number Placeholder 3"/>
          <p:cNvSpPr>
            <a:spLocks noGrp="1"/>
          </p:cNvSpPr>
          <p:nvPr>
            <p:ph type="sldNum" sz="quarter" idx="5"/>
          </p:nvPr>
        </p:nvSpPr>
        <p:spPr/>
        <p:txBody>
          <a:bodyPr/>
          <a:lstStyle/>
          <a:p>
            <a:fld id="{B7A4A27A-823F-43F0-B0F9-74E38A8E3D2D}" type="slidenum">
              <a:rPr lang="en-GB" smtClean="0"/>
              <a:t>4</a:t>
            </a:fld>
            <a:endParaRPr lang="en-GB" dirty="0"/>
          </a:p>
        </p:txBody>
      </p:sp>
    </p:spTree>
    <p:extLst>
      <p:ext uri="{BB962C8B-B14F-4D97-AF65-F5344CB8AC3E}">
        <p14:creationId xmlns:p14="http://schemas.microsoft.com/office/powerpoint/2010/main" val="24260096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Market research is integral for any business.  Market research aims to limit risks and is considered normal practice (Hague, et al., 2004).  For the purposes of this business plan, market research was conducted using primary research method via q</a:t>
            </a:r>
            <a:r>
              <a:rPr lang="en-GB" sz="1800" dirty="0">
                <a:effectLst/>
                <a:latin typeface="Calibri" panose="020F0502020204030204" pitchFamily="34" charset="0"/>
                <a:ea typeface="Times New Roman" panose="02020603050405020304" pitchFamily="18" charset="0"/>
              </a:rPr>
              <a:t>uantitative research.  Quantitative research focuses on the use of numbers and specific words using closed questions (Cohen, et al., 2000). </a:t>
            </a:r>
            <a:r>
              <a:rPr lang="en-GB" sz="1800" dirty="0">
                <a:solidFill>
                  <a:srgbClr val="373A3C"/>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As such, a questionnaire was created which consisted of 11 questions.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These questions asked respondents about their age group, gender, location, favourite brands, spend budget and the types of clothing or accessories they were interested in purchasing.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questionnaire was shared amongst the cohort studying Skills for the Workplace.  However, as the response rate remained low, below 10, the questionnaire was then shared amongst family and friends, who ranged between the ages of 14 – 45.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questionnaire ran for approximately 2 weeks with a total of 20 responses.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Respondents were able to complete the questionnaire using a pc or a mobile device and took an average of 2 minutes to complete.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Internet based surveys and questionnaires are very popular as they can reach a wider audience far quicker than traditional methods (Menon &amp; Muraleedharan, 2020).</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7A4A27A-823F-43F0-B0F9-74E38A8E3D2D}" type="slidenum">
              <a:rPr lang="en-GB" smtClean="0"/>
              <a:t>5</a:t>
            </a:fld>
            <a:endParaRPr lang="en-GB" dirty="0"/>
          </a:p>
        </p:txBody>
      </p:sp>
    </p:spTree>
    <p:extLst>
      <p:ext uri="{BB962C8B-B14F-4D97-AF65-F5344CB8AC3E}">
        <p14:creationId xmlns:p14="http://schemas.microsoft.com/office/powerpoint/2010/main" val="29827540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 line with General Data Protection Regulations, the opening question asked respondents if they consented to the use of their data, broad consent </a:t>
            </a:r>
            <a:r>
              <a:rPr lang="en-GB" sz="1800" dirty="0">
                <a:effectLst/>
                <a:latin typeface="Calibri" panose="020F0502020204030204" pitchFamily="34" charset="0"/>
                <a:ea typeface="Calibri" panose="020F0502020204030204" pitchFamily="34" charset="0"/>
                <a:cs typeface="Times New Roman" panose="02020603050405020304" pitchFamily="18" charset="0"/>
              </a:rPr>
              <a:t>(Hallinan, 2020).  </a:t>
            </a:r>
            <a:r>
              <a:rPr lang="en-GB" dirty="0"/>
              <a:t>95% of respondents agreed.</a:t>
            </a:r>
          </a:p>
          <a:p>
            <a:r>
              <a:rPr lang="en-GB" dirty="0"/>
              <a:t>The next 3 questions related to information about the respondent, their gender, age group and where they lived.  </a:t>
            </a:r>
          </a:p>
          <a:p>
            <a:r>
              <a:rPr lang="en-GB" dirty="0"/>
              <a:t>There were 14 men compared to 6 women.</a:t>
            </a:r>
          </a:p>
          <a:p>
            <a:r>
              <a:rPr lang="en-GB" dirty="0"/>
              <a:t>The most common age group to respond to the questionnaire was 18 – 24, followed by the age group 35 – 44.</a:t>
            </a:r>
          </a:p>
          <a:p>
            <a:r>
              <a:rPr lang="en-GB" dirty="0"/>
              <a:t>Respondents were asked where they lived.  16 respondents stated they lived in Cardiff, with 2 stating they lived in Wales and 1 in Maidenhead.</a:t>
            </a:r>
          </a:p>
        </p:txBody>
      </p:sp>
      <p:sp>
        <p:nvSpPr>
          <p:cNvPr id="4" name="Slide Number Placeholder 3"/>
          <p:cNvSpPr>
            <a:spLocks noGrp="1"/>
          </p:cNvSpPr>
          <p:nvPr>
            <p:ph type="sldNum" sz="quarter" idx="5"/>
          </p:nvPr>
        </p:nvSpPr>
        <p:spPr/>
        <p:txBody>
          <a:bodyPr/>
          <a:lstStyle/>
          <a:p>
            <a:fld id="{B7A4A27A-823F-43F0-B0F9-74E38A8E3D2D}" type="slidenum">
              <a:rPr lang="en-GB" smtClean="0"/>
              <a:t>6</a:t>
            </a:fld>
            <a:endParaRPr lang="en-GB" dirty="0"/>
          </a:p>
        </p:txBody>
      </p:sp>
    </p:spTree>
    <p:extLst>
      <p:ext uri="{BB962C8B-B14F-4D97-AF65-F5344CB8AC3E}">
        <p14:creationId xmlns:p14="http://schemas.microsoft.com/office/powerpoint/2010/main" val="3466696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next 2 questions asked the respondents about the type of items they would be interested in purchasing.</a:t>
            </a:r>
          </a:p>
          <a:p>
            <a:r>
              <a:rPr lang="en-GB" dirty="0"/>
              <a:t>When asked about designer brands, the overwhelming favourite was reported as Nike, followed by Jordan, with Trapstar and Adidas in joint 3</a:t>
            </a:r>
            <a:r>
              <a:rPr lang="en-GB" baseline="30000" dirty="0"/>
              <a:t>rd</a:t>
            </a:r>
            <a:r>
              <a:rPr lang="en-GB" dirty="0"/>
              <a:t> place.  </a:t>
            </a:r>
          </a:p>
          <a:p>
            <a:r>
              <a:rPr lang="en-GB" dirty="0"/>
              <a:t>Streetwear was the most popular type of clothing, this included joggers, hoodies, jackets.  The second most popular was identified as trainers.</a:t>
            </a:r>
          </a:p>
          <a:p>
            <a:r>
              <a:rPr lang="en-GB" dirty="0"/>
              <a:t>Respondents were asked about what other items they may be interested in purchasing on the website, with clothing being the most sought after.</a:t>
            </a:r>
          </a:p>
        </p:txBody>
      </p:sp>
      <p:sp>
        <p:nvSpPr>
          <p:cNvPr id="4" name="Slide Number Placeholder 3"/>
          <p:cNvSpPr>
            <a:spLocks noGrp="1"/>
          </p:cNvSpPr>
          <p:nvPr>
            <p:ph type="sldNum" sz="quarter" idx="5"/>
          </p:nvPr>
        </p:nvSpPr>
        <p:spPr/>
        <p:txBody>
          <a:bodyPr/>
          <a:lstStyle/>
          <a:p>
            <a:fld id="{B7A4A27A-823F-43F0-B0F9-74E38A8E3D2D}" type="slidenum">
              <a:rPr lang="en-GB" smtClean="0"/>
              <a:t>7</a:t>
            </a:fld>
            <a:endParaRPr lang="en-GB" dirty="0"/>
          </a:p>
        </p:txBody>
      </p:sp>
    </p:spTree>
    <p:extLst>
      <p:ext uri="{BB962C8B-B14F-4D97-AF65-F5344CB8AC3E}">
        <p14:creationId xmlns:p14="http://schemas.microsoft.com/office/powerpoint/2010/main" val="28005617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regards sizes in clothing and trainers, the most common size in clothing was found to be medium and in trainers, it was a size 9.  </a:t>
            </a:r>
          </a:p>
          <a:p>
            <a:r>
              <a:rPr lang="en-GB" dirty="0"/>
              <a:t>The findings also reported an interest in smaller and larger trainer sizes, smaller than a size 7, and larger than a size 10.</a:t>
            </a:r>
          </a:p>
          <a:p>
            <a:r>
              <a:rPr lang="en-GB" dirty="0"/>
              <a:t>The question asking about prices showed that 13 respondents were content to spend up to £150, with 6 stating they would be prepared to spend between £150 – £250 and only 1  spending in the £300+ range.</a:t>
            </a:r>
          </a:p>
        </p:txBody>
      </p:sp>
      <p:sp>
        <p:nvSpPr>
          <p:cNvPr id="4" name="Slide Number Placeholder 3"/>
          <p:cNvSpPr>
            <a:spLocks noGrp="1"/>
          </p:cNvSpPr>
          <p:nvPr>
            <p:ph type="sldNum" sz="quarter" idx="5"/>
          </p:nvPr>
        </p:nvSpPr>
        <p:spPr/>
        <p:txBody>
          <a:bodyPr/>
          <a:lstStyle/>
          <a:p>
            <a:fld id="{B7A4A27A-823F-43F0-B0F9-74E38A8E3D2D}" type="slidenum">
              <a:rPr lang="en-GB" smtClean="0"/>
              <a:t>8</a:t>
            </a:fld>
            <a:endParaRPr lang="en-GB" dirty="0"/>
          </a:p>
        </p:txBody>
      </p:sp>
    </p:spTree>
    <p:extLst>
      <p:ext uri="{BB962C8B-B14F-4D97-AF65-F5344CB8AC3E}">
        <p14:creationId xmlns:p14="http://schemas.microsoft.com/office/powerpoint/2010/main" val="35941646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2800" b="0" i="0" dirty="0">
                <a:solidFill>
                  <a:srgbClr val="323130"/>
                </a:solidFill>
                <a:effectLst/>
                <a:latin typeface="Segoe UI" panose="020B0502040204020203" pitchFamily="34" charset="0"/>
              </a:rPr>
              <a:t>The final question asked respondents to rate factors in terms of importance, when deciding to buy from Now Clothing, with 1 being the lowest and 5 the highest</a:t>
            </a:r>
            <a:r>
              <a:rPr lang="en-GB" sz="1800" b="0" i="0" dirty="0">
                <a:solidFill>
                  <a:schemeClr val="bg1"/>
                </a:solidFill>
                <a:effectLst/>
                <a:latin typeface="+mj-lt"/>
              </a:rPr>
              <a:t>.</a:t>
            </a:r>
          </a:p>
          <a:p>
            <a:pPr>
              <a:lnSpc>
                <a:spcPct val="107000"/>
              </a:lnSpc>
              <a:spcAft>
                <a:spcPts val="800"/>
              </a:spcAft>
            </a:pPr>
            <a:r>
              <a:rPr lang="en-GB" sz="1800" b="0" i="0" dirty="0">
                <a:solidFill>
                  <a:schemeClr val="bg1"/>
                </a:solidFill>
                <a:effectLst/>
                <a:latin typeface="+mj-lt"/>
                <a:ea typeface="Calibri" panose="020F0502020204030204" pitchFamily="34" charset="0"/>
                <a:cs typeface="Times New Roman" panose="02020603050405020304" pitchFamily="18" charset="0"/>
              </a:rPr>
              <a:t>As you can see from the graph, size, trainers and price were the most important factors.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This market research has contributed towards the business plan as it evidenced: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Nike, Jordan and Trapstar are the most popular brands, with streetwear and trainers the most sought after goods.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Size is clearly an important factor and is therefore vital to ensure that the most sought after sizes are available to purchase.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And pricing needs to be pitched at the correct level.</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market research has endorsed the business plan and reinforced the basis of the business.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7A4A27A-823F-43F0-B0F9-74E38A8E3D2D}" type="slidenum">
              <a:rPr lang="en-GB" smtClean="0"/>
              <a:t>9</a:t>
            </a:fld>
            <a:endParaRPr lang="en-GB" dirty="0"/>
          </a:p>
        </p:txBody>
      </p:sp>
    </p:spTree>
    <p:extLst>
      <p:ext uri="{BB962C8B-B14F-4D97-AF65-F5344CB8AC3E}">
        <p14:creationId xmlns:p14="http://schemas.microsoft.com/office/powerpoint/2010/main" val="2313565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swot analysis was completed. I have picked 1 point from each of the areas.</a:t>
            </a:r>
          </a:p>
          <a:p>
            <a:r>
              <a:rPr lang="en-GB" dirty="0"/>
              <a:t>Strength – the ease of purchasing – there are no queues, no hassle, it’s simple.</a:t>
            </a:r>
          </a:p>
          <a:p>
            <a:r>
              <a:rPr lang="en-GB" dirty="0"/>
              <a:t>Weakness – any competitors who are selling similar products.</a:t>
            </a:r>
          </a:p>
          <a:p>
            <a:r>
              <a:rPr lang="en-GB" dirty="0"/>
              <a:t>Opportunity – the range of stock, the type of products, colour, sizes and designer brands.</a:t>
            </a:r>
          </a:p>
          <a:p>
            <a:r>
              <a:rPr lang="en-GB" dirty="0"/>
              <a:t>Threat – Purchasing stock but then being unable to sell it, resulting in being left with outdated stock.</a:t>
            </a:r>
          </a:p>
        </p:txBody>
      </p:sp>
      <p:sp>
        <p:nvSpPr>
          <p:cNvPr id="4" name="Slide Number Placeholder 3"/>
          <p:cNvSpPr>
            <a:spLocks noGrp="1"/>
          </p:cNvSpPr>
          <p:nvPr>
            <p:ph type="sldNum" sz="quarter" idx="5"/>
          </p:nvPr>
        </p:nvSpPr>
        <p:spPr/>
        <p:txBody>
          <a:bodyPr/>
          <a:lstStyle/>
          <a:p>
            <a:fld id="{B7A4A27A-823F-43F0-B0F9-74E38A8E3D2D}" type="slidenum">
              <a:rPr lang="en-GB" smtClean="0"/>
              <a:t>10</a:t>
            </a:fld>
            <a:endParaRPr lang="en-GB" dirty="0"/>
          </a:p>
        </p:txBody>
      </p:sp>
    </p:spTree>
    <p:extLst>
      <p:ext uri="{BB962C8B-B14F-4D97-AF65-F5344CB8AC3E}">
        <p14:creationId xmlns:p14="http://schemas.microsoft.com/office/powerpoint/2010/main" val="12089280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solidFill>
                  <a:schemeClr val="bg1"/>
                </a:solidFill>
              </a:rPr>
              <a:t>To summarise, we are on a mission to become Wales number one designer drop and look forward to seeing you at our launch date on 3</a:t>
            </a:r>
            <a:r>
              <a:rPr lang="en-GB" b="0" baseline="30000" dirty="0">
                <a:solidFill>
                  <a:schemeClr val="bg1"/>
                </a:solidFill>
              </a:rPr>
              <a:t>rd</a:t>
            </a:r>
            <a:r>
              <a:rPr lang="en-GB" b="0" dirty="0">
                <a:solidFill>
                  <a:schemeClr val="bg1"/>
                </a:solidFill>
              </a:rPr>
              <a:t> December 2021.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solidFill>
                <a:schemeClr val="bg1"/>
              </a:solidFill>
            </a:endParaRPr>
          </a:p>
          <a:p>
            <a:endParaRPr lang="en-GB" dirty="0"/>
          </a:p>
        </p:txBody>
      </p:sp>
      <p:sp>
        <p:nvSpPr>
          <p:cNvPr id="4" name="Slide Number Placeholder 3"/>
          <p:cNvSpPr>
            <a:spLocks noGrp="1"/>
          </p:cNvSpPr>
          <p:nvPr>
            <p:ph type="sldNum" sz="quarter" idx="5"/>
          </p:nvPr>
        </p:nvSpPr>
        <p:spPr/>
        <p:txBody>
          <a:bodyPr/>
          <a:lstStyle/>
          <a:p>
            <a:fld id="{B7A4A27A-823F-43F0-B0F9-74E38A8E3D2D}" type="slidenum">
              <a:rPr lang="en-GB" smtClean="0"/>
              <a:t>11</a:t>
            </a:fld>
            <a:endParaRPr lang="en-GB" dirty="0"/>
          </a:p>
        </p:txBody>
      </p:sp>
    </p:spTree>
    <p:extLst>
      <p:ext uri="{BB962C8B-B14F-4D97-AF65-F5344CB8AC3E}">
        <p14:creationId xmlns:p14="http://schemas.microsoft.com/office/powerpoint/2010/main" val="31440810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references used. And thanks for listening.</a:t>
            </a:r>
          </a:p>
        </p:txBody>
      </p:sp>
      <p:sp>
        <p:nvSpPr>
          <p:cNvPr id="4" name="Slide Number Placeholder 3"/>
          <p:cNvSpPr>
            <a:spLocks noGrp="1"/>
          </p:cNvSpPr>
          <p:nvPr>
            <p:ph type="sldNum" sz="quarter" idx="5"/>
          </p:nvPr>
        </p:nvSpPr>
        <p:spPr/>
        <p:txBody>
          <a:bodyPr/>
          <a:lstStyle/>
          <a:p>
            <a:fld id="{B7A4A27A-823F-43F0-B0F9-74E38A8E3D2D}" type="slidenum">
              <a:rPr lang="en-GB" smtClean="0"/>
              <a:t>12</a:t>
            </a:fld>
            <a:endParaRPr lang="en-GB" dirty="0"/>
          </a:p>
        </p:txBody>
      </p:sp>
    </p:spTree>
    <p:extLst>
      <p:ext uri="{BB962C8B-B14F-4D97-AF65-F5344CB8AC3E}">
        <p14:creationId xmlns:p14="http://schemas.microsoft.com/office/powerpoint/2010/main" val="2388243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3D9B705-7115-4A5D-B686-BF8114057286}" type="datetimeFigureOut">
              <a:rPr lang="en-GB" smtClean="0"/>
              <a:t>02/12/2021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161E372-FC89-4E8C-A801-49CEB6299192}" type="slidenum">
              <a:rPr lang="en-GB" smtClean="0"/>
              <a:t>‹#›</a:t>
            </a:fld>
            <a:endParaRPr lang="en-GB" dirty="0"/>
          </a:p>
        </p:txBody>
      </p:sp>
    </p:spTree>
    <p:extLst>
      <p:ext uri="{BB962C8B-B14F-4D97-AF65-F5344CB8AC3E}">
        <p14:creationId xmlns:p14="http://schemas.microsoft.com/office/powerpoint/2010/main" val="1692340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D9B705-7115-4A5D-B686-BF8114057286}" type="datetimeFigureOut">
              <a:rPr lang="en-GB" smtClean="0"/>
              <a:t>02/12/2021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161E372-FC89-4E8C-A801-49CEB6299192}" type="slidenum">
              <a:rPr lang="en-GB" smtClean="0"/>
              <a:t>‹#›</a:t>
            </a:fld>
            <a:endParaRPr lang="en-GB" dirty="0"/>
          </a:p>
        </p:txBody>
      </p:sp>
    </p:spTree>
    <p:extLst>
      <p:ext uri="{BB962C8B-B14F-4D97-AF65-F5344CB8AC3E}">
        <p14:creationId xmlns:p14="http://schemas.microsoft.com/office/powerpoint/2010/main" val="27486635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13D9B705-7115-4A5D-B686-BF8114057286}" type="datetimeFigureOut">
              <a:rPr lang="en-GB" smtClean="0"/>
              <a:t>02/12/2021</a:t>
            </a:fld>
            <a:endParaRPr lang="en-GB"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3161E372-FC89-4E8C-A801-49CEB6299192}" type="slidenum">
              <a:rPr lang="en-GB" smtClean="0"/>
              <a:t>‹#›</a:t>
            </a:fld>
            <a:endParaRPr lang="en-GB" dirty="0"/>
          </a:p>
        </p:txBody>
      </p:sp>
    </p:spTree>
    <p:extLst>
      <p:ext uri="{BB962C8B-B14F-4D97-AF65-F5344CB8AC3E}">
        <p14:creationId xmlns:p14="http://schemas.microsoft.com/office/powerpoint/2010/main" val="2399166747"/>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3D9B705-7115-4A5D-B686-BF8114057286}" type="datetimeFigureOut">
              <a:rPr lang="en-GB" smtClean="0"/>
              <a:t>02/12/2021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161E372-FC89-4E8C-A801-49CEB6299192}" type="slidenum">
              <a:rPr lang="en-GB" smtClean="0"/>
              <a:t>‹#›</a:t>
            </a:fld>
            <a:endParaRPr lang="en-GB" dirty="0"/>
          </a:p>
        </p:txBody>
      </p:sp>
    </p:spTree>
    <p:extLst>
      <p:ext uri="{BB962C8B-B14F-4D97-AF65-F5344CB8AC3E}">
        <p14:creationId xmlns:p14="http://schemas.microsoft.com/office/powerpoint/2010/main" val="15891105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3D9B705-7115-4A5D-B686-BF8114057286}" type="datetimeFigureOut">
              <a:rPr lang="en-GB" smtClean="0"/>
              <a:t>02/12/2021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161E372-FC89-4E8C-A801-49CEB6299192}" type="slidenum">
              <a:rPr lang="en-GB" smtClean="0"/>
              <a:t>‹#›</a:t>
            </a:fld>
            <a:endParaRPr lang="en-GB" dirty="0"/>
          </a:p>
        </p:txBody>
      </p:sp>
    </p:spTree>
    <p:extLst>
      <p:ext uri="{BB962C8B-B14F-4D97-AF65-F5344CB8AC3E}">
        <p14:creationId xmlns:p14="http://schemas.microsoft.com/office/powerpoint/2010/main" val="3974420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3D9B705-7115-4A5D-B686-BF8114057286}" type="datetimeFigureOut">
              <a:rPr lang="en-GB" smtClean="0"/>
              <a:t>02/12/2021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161E372-FC89-4E8C-A801-49CEB6299192}" type="slidenum">
              <a:rPr lang="en-GB" smtClean="0"/>
              <a:t>‹#›</a:t>
            </a:fld>
            <a:endParaRPr lang="en-GB" dirty="0"/>
          </a:p>
        </p:txBody>
      </p:sp>
    </p:spTree>
    <p:extLst>
      <p:ext uri="{BB962C8B-B14F-4D97-AF65-F5344CB8AC3E}">
        <p14:creationId xmlns:p14="http://schemas.microsoft.com/office/powerpoint/2010/main" val="3241851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D9B705-7115-4A5D-B686-BF8114057286}" type="datetimeFigureOut">
              <a:rPr lang="en-GB" smtClean="0"/>
              <a:t>02/12/2021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161E372-FC89-4E8C-A801-49CEB6299192}" type="slidenum">
              <a:rPr lang="en-GB" smtClean="0"/>
              <a:t>‹#›</a:t>
            </a:fld>
            <a:endParaRPr lang="en-GB" dirty="0"/>
          </a:p>
        </p:txBody>
      </p:sp>
    </p:spTree>
    <p:extLst>
      <p:ext uri="{BB962C8B-B14F-4D97-AF65-F5344CB8AC3E}">
        <p14:creationId xmlns:p14="http://schemas.microsoft.com/office/powerpoint/2010/main" val="4071863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3D9B705-7115-4A5D-B686-BF8114057286}" type="datetimeFigureOut">
              <a:rPr lang="en-GB" smtClean="0"/>
              <a:t>02/12/2021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161E372-FC89-4E8C-A801-49CEB6299192}" type="slidenum">
              <a:rPr lang="en-GB" smtClean="0"/>
              <a:t>‹#›</a:t>
            </a:fld>
            <a:endParaRPr lang="en-GB" dirty="0"/>
          </a:p>
        </p:txBody>
      </p:sp>
    </p:spTree>
    <p:extLst>
      <p:ext uri="{BB962C8B-B14F-4D97-AF65-F5344CB8AC3E}">
        <p14:creationId xmlns:p14="http://schemas.microsoft.com/office/powerpoint/2010/main" val="1438761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3D9B705-7115-4A5D-B686-BF8114057286}" type="datetimeFigureOut">
              <a:rPr lang="en-GB" smtClean="0"/>
              <a:t>02/12/2021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161E372-FC89-4E8C-A801-49CEB6299192}" type="slidenum">
              <a:rPr lang="en-GB" smtClean="0"/>
              <a:t>‹#›</a:t>
            </a:fld>
            <a:endParaRPr lang="en-GB" dirty="0"/>
          </a:p>
        </p:txBody>
      </p:sp>
    </p:spTree>
    <p:extLst>
      <p:ext uri="{BB962C8B-B14F-4D97-AF65-F5344CB8AC3E}">
        <p14:creationId xmlns:p14="http://schemas.microsoft.com/office/powerpoint/2010/main" val="15919346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D9B705-7115-4A5D-B686-BF8114057286}" type="datetimeFigureOut">
              <a:rPr lang="en-GB" smtClean="0"/>
              <a:t>02/12/2021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161E372-FC89-4E8C-A801-49CEB6299192}" type="slidenum">
              <a:rPr lang="en-GB" smtClean="0"/>
              <a:t>‹#›</a:t>
            </a:fld>
            <a:endParaRPr lang="en-GB" dirty="0"/>
          </a:p>
        </p:txBody>
      </p:sp>
    </p:spTree>
    <p:extLst>
      <p:ext uri="{BB962C8B-B14F-4D97-AF65-F5344CB8AC3E}">
        <p14:creationId xmlns:p14="http://schemas.microsoft.com/office/powerpoint/2010/main" val="2616348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13D9B705-7115-4A5D-B686-BF8114057286}" type="datetimeFigureOut">
              <a:rPr lang="en-GB" smtClean="0"/>
              <a:t>02/12/2021</a:t>
            </a:fld>
            <a:endParaRPr lang="en-GB" dirty="0"/>
          </a:p>
        </p:txBody>
      </p:sp>
      <p:sp>
        <p:nvSpPr>
          <p:cNvPr id="5" name="Footer Placeholder 4"/>
          <p:cNvSpPr>
            <a:spLocks noGrp="1"/>
          </p:cNvSpPr>
          <p:nvPr>
            <p:ph type="ftr" sz="quarter" idx="11"/>
          </p:nvPr>
        </p:nvSpPr>
        <p:spPr>
          <a:xfrm>
            <a:off x="3776135" y="6422854"/>
            <a:ext cx="4279669" cy="365125"/>
          </a:xfrm>
        </p:spPr>
        <p:txBody>
          <a:bodyPr/>
          <a:lstStyle/>
          <a:p>
            <a:endParaRPr lang="en-GB" dirty="0"/>
          </a:p>
        </p:txBody>
      </p:sp>
      <p:sp>
        <p:nvSpPr>
          <p:cNvPr id="6" name="Slide Number Placeholder 5"/>
          <p:cNvSpPr>
            <a:spLocks noGrp="1"/>
          </p:cNvSpPr>
          <p:nvPr>
            <p:ph type="sldNum" sz="quarter" idx="12"/>
          </p:nvPr>
        </p:nvSpPr>
        <p:spPr>
          <a:xfrm>
            <a:off x="8073048" y="6422854"/>
            <a:ext cx="879759" cy="365125"/>
          </a:xfrm>
        </p:spPr>
        <p:txBody>
          <a:bodyPr/>
          <a:lstStyle/>
          <a:p>
            <a:fld id="{3161E372-FC89-4E8C-A801-49CEB6299192}" type="slidenum">
              <a:rPr lang="en-GB" smtClean="0"/>
              <a:t>‹#›</a:t>
            </a:fld>
            <a:endParaRPr lang="en-GB" dirty="0"/>
          </a:p>
        </p:txBody>
      </p:sp>
    </p:spTree>
    <p:extLst>
      <p:ext uri="{BB962C8B-B14F-4D97-AF65-F5344CB8AC3E}">
        <p14:creationId xmlns:p14="http://schemas.microsoft.com/office/powerpoint/2010/main" val="1239789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13D9B705-7115-4A5D-B686-BF8114057286}" type="datetimeFigureOut">
              <a:rPr lang="en-GB" smtClean="0"/>
              <a:t>02/12/2021</a:t>
            </a:fld>
            <a:endParaRPr lang="en-GB" dirty="0"/>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3161E372-FC89-4E8C-A801-49CEB6299192}" type="slidenum">
              <a:rPr lang="en-GB" smtClean="0"/>
              <a:t>‹#›</a:t>
            </a:fld>
            <a:endParaRPr lang="en-GB" dirty="0"/>
          </a:p>
        </p:txBody>
      </p:sp>
    </p:spTree>
    <p:extLst>
      <p:ext uri="{BB962C8B-B14F-4D97-AF65-F5344CB8AC3E}">
        <p14:creationId xmlns:p14="http://schemas.microsoft.com/office/powerpoint/2010/main" val="877643121"/>
      </p:ext>
    </p:extLst>
  </p:cSld>
  <p:clrMap bg1="dk1" tx1="lt1" bg2="dk2" tx2="lt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5.png"/><Relationship Id="rId4" Type="http://schemas.openxmlformats.org/officeDocument/2006/relationships/diagramLayout" Target="../diagrams/layout1.xml"/><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22.png"/><Relationship Id="rId7"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34.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10.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40.png"/></Relationships>
</file>

<file path=ppt/slides/_rels/slide1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4B3A732-BD30-43B3-B22F-86F9419075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CB5978F0-8D3C-4B12-B071-F1254173E3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371600"/>
            <a:ext cx="12192000" cy="4114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a:extLst>
              <a:ext uri="{FF2B5EF4-FFF2-40B4-BE49-F238E27FC236}">
                <a16:creationId xmlns:a16="http://schemas.microsoft.com/office/drawing/2014/main" id="{1D32069B-22F8-448D-84E5-3A89EBBD0857}"/>
              </a:ext>
            </a:extLst>
          </p:cNvPr>
          <p:cNvSpPr>
            <a:spLocks noGrp="1"/>
          </p:cNvSpPr>
          <p:nvPr>
            <p:ph type="subTitle" idx="1"/>
          </p:nvPr>
        </p:nvSpPr>
        <p:spPr>
          <a:xfrm>
            <a:off x="8940800" y="5592158"/>
            <a:ext cx="2786743" cy="1202062"/>
          </a:xfrm>
          <a:solidFill>
            <a:schemeClr val="tx1"/>
          </a:solidFill>
        </p:spPr>
        <p:txBody>
          <a:bodyPr>
            <a:noAutofit/>
          </a:bodyPr>
          <a:lstStyle/>
          <a:p>
            <a:r>
              <a:rPr lang="en-GB" b="1" i="0" u="none" strike="noStrike" baseline="0" dirty="0">
                <a:solidFill>
                  <a:srgbClr val="006600"/>
                </a:solidFill>
                <a:latin typeface="+mj-lt"/>
              </a:rPr>
              <a:t>Student Number: 2021599</a:t>
            </a:r>
          </a:p>
          <a:p>
            <a:r>
              <a:rPr lang="en-GB" b="1" i="0" u="none" strike="noStrike" baseline="0" dirty="0">
                <a:solidFill>
                  <a:srgbClr val="006600"/>
                </a:solidFill>
                <a:latin typeface="+mj-lt"/>
              </a:rPr>
              <a:t>Asmut Price</a:t>
            </a:r>
            <a:endParaRPr lang="en-GB" b="1" dirty="0">
              <a:solidFill>
                <a:srgbClr val="006600"/>
              </a:solidFill>
              <a:latin typeface="+mj-lt"/>
            </a:endParaRPr>
          </a:p>
        </p:txBody>
      </p:sp>
      <p:sp>
        <p:nvSpPr>
          <p:cNvPr id="6" name="TextBox 5">
            <a:extLst>
              <a:ext uri="{FF2B5EF4-FFF2-40B4-BE49-F238E27FC236}">
                <a16:creationId xmlns:a16="http://schemas.microsoft.com/office/drawing/2014/main" id="{D8056C6D-A914-430F-B21E-351A24D249E7}"/>
              </a:ext>
            </a:extLst>
          </p:cNvPr>
          <p:cNvSpPr txBox="1"/>
          <p:nvPr/>
        </p:nvSpPr>
        <p:spPr>
          <a:xfrm>
            <a:off x="285748" y="5779309"/>
            <a:ext cx="4315281" cy="523220"/>
          </a:xfrm>
          <a:prstGeom prst="rect">
            <a:avLst/>
          </a:prstGeom>
          <a:solidFill>
            <a:schemeClr val="tx1"/>
          </a:solidFill>
        </p:spPr>
        <p:txBody>
          <a:bodyPr wrap="square" rtlCol="0">
            <a:spAutoFit/>
          </a:bodyPr>
          <a:lstStyle/>
          <a:p>
            <a:r>
              <a:rPr lang="en-GB" sz="2800" b="1" dirty="0">
                <a:solidFill>
                  <a:srgbClr val="006600"/>
                </a:solidFill>
              </a:rPr>
              <a:t>2</a:t>
            </a:r>
            <a:r>
              <a:rPr lang="en-GB" sz="2800" b="1" baseline="30000" dirty="0">
                <a:solidFill>
                  <a:srgbClr val="006600"/>
                </a:solidFill>
              </a:rPr>
              <a:t>nd</a:t>
            </a:r>
            <a:r>
              <a:rPr lang="en-GB" sz="2800" b="1" dirty="0">
                <a:solidFill>
                  <a:srgbClr val="006600"/>
                </a:solidFill>
              </a:rPr>
              <a:t> December 2021</a:t>
            </a:r>
          </a:p>
        </p:txBody>
      </p:sp>
      <p:sp>
        <p:nvSpPr>
          <p:cNvPr id="7" name="TextBox 6">
            <a:extLst>
              <a:ext uri="{FF2B5EF4-FFF2-40B4-BE49-F238E27FC236}">
                <a16:creationId xmlns:a16="http://schemas.microsoft.com/office/drawing/2014/main" id="{D65A5377-B09D-4D2D-86E7-C8DBDB32ECC7}"/>
              </a:ext>
            </a:extLst>
          </p:cNvPr>
          <p:cNvSpPr txBox="1"/>
          <p:nvPr/>
        </p:nvSpPr>
        <p:spPr>
          <a:xfrm>
            <a:off x="682172" y="1569335"/>
            <a:ext cx="10537372" cy="3447098"/>
          </a:xfrm>
          <a:prstGeom prst="rect">
            <a:avLst/>
          </a:prstGeom>
          <a:noFill/>
        </p:spPr>
        <p:txBody>
          <a:bodyPr wrap="square" rtlCol="0">
            <a:spAutoFit/>
          </a:bodyPr>
          <a:lstStyle/>
          <a:p>
            <a:pPr algn="ctr"/>
            <a:r>
              <a:rPr lang="en-GB" sz="4000" b="1" i="0" u="none" strike="noStrike" baseline="0" dirty="0">
                <a:solidFill>
                  <a:srgbClr val="006600"/>
                </a:solidFill>
                <a:latin typeface="+mj-lt"/>
              </a:rPr>
              <a:t>BMSW4006</a:t>
            </a:r>
          </a:p>
          <a:p>
            <a:pPr algn="ctr"/>
            <a:endParaRPr lang="en-GB" sz="4000" b="1" i="0" u="none" strike="noStrike" baseline="0" dirty="0">
              <a:solidFill>
                <a:srgbClr val="006600"/>
              </a:solidFill>
              <a:latin typeface="+mj-lt"/>
            </a:endParaRPr>
          </a:p>
          <a:p>
            <a:pPr algn="ctr"/>
            <a:r>
              <a:rPr lang="en-GB" sz="4000" b="1" dirty="0">
                <a:solidFill>
                  <a:srgbClr val="006600"/>
                </a:solidFill>
                <a:effectLst/>
                <a:latin typeface="+mj-lt"/>
                <a:ea typeface="Times New Roman" panose="02020603050405020304" pitchFamily="18" charset="0"/>
              </a:rPr>
              <a:t>Individual presentation Component 1</a:t>
            </a:r>
          </a:p>
          <a:p>
            <a:pPr algn="ctr"/>
            <a:endParaRPr lang="en-GB" sz="4000" b="1" dirty="0">
              <a:solidFill>
                <a:srgbClr val="006600"/>
              </a:solidFill>
              <a:effectLst/>
              <a:latin typeface="+mj-lt"/>
              <a:ea typeface="Times New Roman" panose="02020603050405020304" pitchFamily="18" charset="0"/>
            </a:endParaRPr>
          </a:p>
          <a:p>
            <a:pPr algn="ctr"/>
            <a:r>
              <a:rPr lang="en-GB" sz="4000" b="1" i="0" u="none" strike="noStrike" baseline="0" dirty="0">
                <a:solidFill>
                  <a:srgbClr val="006600"/>
                </a:solidFill>
                <a:latin typeface="+mj-lt"/>
              </a:rPr>
              <a:t>Managing Enterprise in the 21st Century</a:t>
            </a:r>
          </a:p>
          <a:p>
            <a:endParaRPr lang="en-GB" dirty="0"/>
          </a:p>
        </p:txBody>
      </p:sp>
    </p:spTree>
    <p:extLst>
      <p:ext uri="{BB962C8B-B14F-4D97-AF65-F5344CB8AC3E}">
        <p14:creationId xmlns:p14="http://schemas.microsoft.com/office/powerpoint/2010/main" val="2517955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9D883-CD7A-4AA4-AF6E-64F5C044FCCC}"/>
              </a:ext>
            </a:extLst>
          </p:cNvPr>
          <p:cNvSpPr>
            <a:spLocks noGrp="1"/>
          </p:cNvSpPr>
          <p:nvPr>
            <p:ph type="title"/>
          </p:nvPr>
        </p:nvSpPr>
        <p:spPr/>
        <p:txBody>
          <a:bodyPr>
            <a:normAutofit fontScale="90000"/>
          </a:bodyPr>
          <a:lstStyle/>
          <a:p>
            <a:pPr algn="ctr"/>
            <a:br>
              <a:rPr lang="en-GB" sz="3600" dirty="0">
                <a:solidFill>
                  <a:srgbClr val="28883F"/>
                </a:solidFill>
              </a:rPr>
            </a:br>
            <a:br>
              <a:rPr lang="en-GB" sz="3600" dirty="0"/>
            </a:br>
            <a:r>
              <a:rPr lang="en-GB" dirty="0"/>
              <a:t> </a:t>
            </a:r>
          </a:p>
        </p:txBody>
      </p:sp>
      <p:sp>
        <p:nvSpPr>
          <p:cNvPr id="4" name="Oval 3">
            <a:extLst>
              <a:ext uri="{FF2B5EF4-FFF2-40B4-BE49-F238E27FC236}">
                <a16:creationId xmlns:a16="http://schemas.microsoft.com/office/drawing/2014/main" id="{BE03C9C9-FEDA-427B-B092-FDA22DFAB963}"/>
              </a:ext>
            </a:extLst>
          </p:cNvPr>
          <p:cNvSpPr/>
          <p:nvPr/>
        </p:nvSpPr>
        <p:spPr>
          <a:xfrm>
            <a:off x="382724" y="1918563"/>
            <a:ext cx="3144451" cy="158287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dirty="0">
                <a:solidFill>
                  <a:schemeClr val="tx2">
                    <a:lumMod val="50000"/>
                  </a:schemeClr>
                </a:solidFill>
              </a:rPr>
              <a:t>1 - Overview of business</a:t>
            </a:r>
          </a:p>
        </p:txBody>
      </p:sp>
      <p:sp>
        <p:nvSpPr>
          <p:cNvPr id="5" name="Oval 4">
            <a:extLst>
              <a:ext uri="{FF2B5EF4-FFF2-40B4-BE49-F238E27FC236}">
                <a16:creationId xmlns:a16="http://schemas.microsoft.com/office/drawing/2014/main" id="{121EC4BC-447C-44CA-8056-389F702D2850}"/>
              </a:ext>
            </a:extLst>
          </p:cNvPr>
          <p:cNvSpPr/>
          <p:nvPr/>
        </p:nvSpPr>
        <p:spPr>
          <a:xfrm>
            <a:off x="4570449" y="1992673"/>
            <a:ext cx="3049018" cy="1508760"/>
          </a:xfrm>
          <a:prstGeom prst="ellipse">
            <a:avLst/>
          </a:prstGeom>
        </p:spPr>
        <p:style>
          <a:lnRef idx="2">
            <a:schemeClr val="accent6"/>
          </a:lnRef>
          <a:fillRef idx="1">
            <a:schemeClr val="lt1"/>
          </a:fillRef>
          <a:effectRef idx="0">
            <a:schemeClr val="accent6"/>
          </a:effectRef>
          <a:fontRef idx="minor">
            <a:schemeClr val="dk1"/>
          </a:fontRef>
        </p:style>
        <p:txBody>
          <a:bodyPr wrap="square" rtlCol="0" anchor="ctr"/>
          <a:lstStyle/>
          <a:p>
            <a:pPr algn="ctr"/>
            <a:r>
              <a:rPr lang="en-GB" sz="2800" b="1" dirty="0">
                <a:solidFill>
                  <a:schemeClr val="tx2">
                    <a:lumMod val="50000"/>
                  </a:schemeClr>
                </a:solidFill>
              </a:rPr>
              <a:t> 2 - Sales &amp; Marketing Strategy</a:t>
            </a:r>
          </a:p>
        </p:txBody>
      </p:sp>
      <p:sp>
        <p:nvSpPr>
          <p:cNvPr id="6" name="Oval 5">
            <a:extLst>
              <a:ext uri="{FF2B5EF4-FFF2-40B4-BE49-F238E27FC236}">
                <a16:creationId xmlns:a16="http://schemas.microsoft.com/office/drawing/2014/main" id="{A74680D6-2D65-47F6-8AE0-4802F1620950}"/>
              </a:ext>
            </a:extLst>
          </p:cNvPr>
          <p:cNvSpPr/>
          <p:nvPr/>
        </p:nvSpPr>
        <p:spPr>
          <a:xfrm>
            <a:off x="8596186" y="1918562"/>
            <a:ext cx="3252914" cy="158287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dirty="0">
                <a:solidFill>
                  <a:schemeClr val="tx2">
                    <a:lumMod val="50000"/>
                  </a:schemeClr>
                </a:solidFill>
              </a:rPr>
              <a:t>3 - Market Research</a:t>
            </a:r>
          </a:p>
        </p:txBody>
      </p:sp>
      <p:sp>
        <p:nvSpPr>
          <p:cNvPr id="3" name="Oval 2">
            <a:extLst>
              <a:ext uri="{FF2B5EF4-FFF2-40B4-BE49-F238E27FC236}">
                <a16:creationId xmlns:a16="http://schemas.microsoft.com/office/drawing/2014/main" id="{BB2A0798-6A59-475E-96DF-2FA174C28D87}"/>
              </a:ext>
            </a:extLst>
          </p:cNvPr>
          <p:cNvSpPr/>
          <p:nvPr/>
        </p:nvSpPr>
        <p:spPr>
          <a:xfrm>
            <a:off x="2382068" y="107568"/>
            <a:ext cx="7425779" cy="1393782"/>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2">
                    <a:lumMod val="50000"/>
                  </a:schemeClr>
                </a:solidFill>
                <a:effectLst>
                  <a:outerShdw blurRad="38100" dist="38100" dir="2700000" algn="tl">
                    <a:srgbClr val="000000">
                      <a:alpha val="43137"/>
                    </a:srgbClr>
                  </a:outerShdw>
                </a:effectLst>
              </a:rPr>
              <a:t>PRESENTATION</a:t>
            </a:r>
          </a:p>
          <a:p>
            <a:pPr algn="ctr"/>
            <a:r>
              <a:rPr lang="en-GB" sz="4000" b="1" dirty="0">
                <a:solidFill>
                  <a:schemeClr val="tx2">
                    <a:lumMod val="50000"/>
                  </a:schemeClr>
                </a:solidFill>
                <a:effectLst>
                  <a:outerShdw blurRad="38100" dist="38100" dir="2700000" algn="tl">
                    <a:srgbClr val="000000">
                      <a:alpha val="43137"/>
                    </a:srgbClr>
                  </a:outerShdw>
                </a:effectLst>
              </a:rPr>
              <a:t>OVERVIEW </a:t>
            </a:r>
            <a:endParaRPr lang="en-GB" sz="4000" dirty="0">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1EC1B241-F675-4024-BC85-28D842A55DCF}"/>
              </a:ext>
            </a:extLst>
          </p:cNvPr>
          <p:cNvSpPr txBox="1"/>
          <p:nvPr/>
        </p:nvSpPr>
        <p:spPr>
          <a:xfrm>
            <a:off x="2711265" y="804459"/>
            <a:ext cx="8275734" cy="923330"/>
          </a:xfrm>
          <a:prstGeom prst="rect">
            <a:avLst/>
          </a:prstGeom>
          <a:noFill/>
        </p:spPr>
        <p:txBody>
          <a:bodyPr wrap="square" rtlCol="0">
            <a:spAutoFit/>
          </a:bodyPr>
          <a:lstStyle/>
          <a:p>
            <a:r>
              <a:rPr lang="en-GB" sz="5400" b="1" dirty="0">
                <a:solidFill>
                  <a:schemeClr val="tx2">
                    <a:lumMod val="50000"/>
                  </a:schemeClr>
                </a:solidFill>
                <a:effectLst>
                  <a:outerShdw blurRad="38100" dist="38100" dir="2700000" algn="tl">
                    <a:srgbClr val="000000">
                      <a:alpha val="43137"/>
                    </a:srgbClr>
                  </a:outerShdw>
                </a:effectLst>
              </a:rPr>
              <a:t> </a:t>
            </a:r>
            <a:endParaRPr lang="en-GB" sz="5400" dirty="0">
              <a:effectLst>
                <a:outerShdw blurRad="38100" dist="38100" dir="2700000" algn="tl">
                  <a:srgbClr val="000000">
                    <a:alpha val="43137"/>
                  </a:srgbClr>
                </a:outerShdw>
              </a:effectLst>
            </a:endParaRPr>
          </a:p>
        </p:txBody>
      </p:sp>
      <p:graphicFrame>
        <p:nvGraphicFramePr>
          <p:cNvPr id="12" name="Diagram 11">
            <a:extLst>
              <a:ext uri="{FF2B5EF4-FFF2-40B4-BE49-F238E27FC236}">
                <a16:creationId xmlns:a16="http://schemas.microsoft.com/office/drawing/2014/main" id="{2C636784-E864-47AE-AF13-567CAF2A104D}"/>
              </a:ext>
            </a:extLst>
          </p:cNvPr>
          <p:cNvGraphicFramePr/>
          <p:nvPr>
            <p:extLst>
              <p:ext uri="{D42A27DB-BD31-4B8C-83A1-F6EECF244321}">
                <p14:modId xmlns:p14="http://schemas.microsoft.com/office/powerpoint/2010/main" val="3081377958"/>
              </p:ext>
            </p:extLst>
          </p:nvPr>
        </p:nvGraphicFramePr>
        <p:xfrm>
          <a:off x="140203" y="3768137"/>
          <a:ext cx="3720597" cy="29229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3" name="Picture 12">
            <a:extLst>
              <a:ext uri="{FF2B5EF4-FFF2-40B4-BE49-F238E27FC236}">
                <a16:creationId xmlns:a16="http://schemas.microsoft.com/office/drawing/2014/main" id="{E95E82EA-06FD-4714-A707-03B0C85B32B8}"/>
              </a:ext>
            </a:extLst>
          </p:cNvPr>
          <p:cNvPicPr>
            <a:picLocks noChangeAspect="1"/>
          </p:cNvPicPr>
          <p:nvPr/>
        </p:nvPicPr>
        <p:blipFill>
          <a:blip r:embed="rId8"/>
          <a:stretch>
            <a:fillRect/>
          </a:stretch>
        </p:blipFill>
        <p:spPr>
          <a:xfrm>
            <a:off x="4423320" y="3768137"/>
            <a:ext cx="3556044" cy="2922949"/>
          </a:xfrm>
          <a:prstGeom prst="rect">
            <a:avLst/>
          </a:prstGeom>
        </p:spPr>
      </p:pic>
      <p:pic>
        <p:nvPicPr>
          <p:cNvPr id="14" name="Picture 13">
            <a:extLst>
              <a:ext uri="{FF2B5EF4-FFF2-40B4-BE49-F238E27FC236}">
                <a16:creationId xmlns:a16="http://schemas.microsoft.com/office/drawing/2014/main" id="{26C9503F-262F-4899-B113-32065519A458}"/>
              </a:ext>
            </a:extLst>
          </p:cNvPr>
          <p:cNvPicPr>
            <a:picLocks noChangeAspect="1"/>
          </p:cNvPicPr>
          <p:nvPr/>
        </p:nvPicPr>
        <p:blipFill>
          <a:blip r:embed="rId9"/>
          <a:stretch>
            <a:fillRect/>
          </a:stretch>
        </p:blipFill>
        <p:spPr>
          <a:xfrm>
            <a:off x="8527547" y="3798314"/>
            <a:ext cx="3524250" cy="2892772"/>
          </a:xfrm>
          <a:prstGeom prst="rect">
            <a:avLst/>
          </a:prstGeom>
        </p:spPr>
      </p:pic>
      <p:pic>
        <p:nvPicPr>
          <p:cNvPr id="15" name="Picture 14">
            <a:extLst>
              <a:ext uri="{FF2B5EF4-FFF2-40B4-BE49-F238E27FC236}">
                <a16:creationId xmlns:a16="http://schemas.microsoft.com/office/drawing/2014/main" id="{7A996380-8A45-4411-815B-3F9840F38FC2}"/>
              </a:ext>
            </a:extLst>
          </p:cNvPr>
          <p:cNvPicPr>
            <a:picLocks noChangeAspect="1"/>
          </p:cNvPicPr>
          <p:nvPr/>
        </p:nvPicPr>
        <p:blipFill>
          <a:blip r:embed="rId10"/>
          <a:stretch>
            <a:fillRect/>
          </a:stretch>
        </p:blipFill>
        <p:spPr>
          <a:xfrm>
            <a:off x="3055533" y="2369072"/>
            <a:ext cx="6291617" cy="3684469"/>
          </a:xfrm>
          <a:prstGeom prst="rect">
            <a:avLst/>
          </a:prstGeom>
        </p:spPr>
      </p:pic>
    </p:spTree>
    <p:extLst>
      <p:ext uri="{BB962C8B-B14F-4D97-AF65-F5344CB8AC3E}">
        <p14:creationId xmlns:p14="http://schemas.microsoft.com/office/powerpoint/2010/main" val="3776605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
                                          </p:val>
                                        </p:tav>
                                        <p:tav tm="100000">
                                          <p:val>
                                            <p:strVal val="#ppt_x"/>
                                          </p:val>
                                        </p:tav>
                                      </p:tavLst>
                                    </p:anim>
                                    <p:anim calcmode="lin" valueType="num">
                                      <p:cBhvr>
                                        <p:cTn id="3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14"/>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1000"/>
                                        <p:tgtEl>
                                          <p:spTgt spid="15"/>
                                        </p:tgtEl>
                                      </p:cBhvr>
                                    </p:animEffect>
                                    <p:anim calcmode="lin" valueType="num">
                                      <p:cBhvr>
                                        <p:cTn id="47" dur="1000" fill="hold"/>
                                        <p:tgtEl>
                                          <p:spTgt spid="15"/>
                                        </p:tgtEl>
                                        <p:attrNameLst>
                                          <p:attrName>ppt_x</p:attrName>
                                        </p:attrNameLst>
                                      </p:cBhvr>
                                      <p:tavLst>
                                        <p:tav tm="0">
                                          <p:val>
                                            <p:strVal val="#ppt_x"/>
                                          </p:val>
                                        </p:tav>
                                        <p:tav tm="100000">
                                          <p:val>
                                            <p:strVal val="#ppt_x"/>
                                          </p:val>
                                        </p:tav>
                                      </p:tavLst>
                                    </p:anim>
                                    <p:anim calcmode="lin" valueType="num">
                                      <p:cBhvr>
                                        <p:cTn id="4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Graphic spid="12"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54DEB-CDAC-4966-AE63-56DEC693D880}"/>
              </a:ext>
            </a:extLst>
          </p:cNvPr>
          <p:cNvSpPr>
            <a:spLocks noGrp="1"/>
          </p:cNvSpPr>
          <p:nvPr>
            <p:ph type="title"/>
          </p:nvPr>
        </p:nvSpPr>
        <p:spPr/>
        <p:txBody>
          <a:bodyPr anchor="ctr">
            <a:normAutofit fontScale="90000"/>
          </a:bodyPr>
          <a:lstStyle/>
          <a:p>
            <a:br>
              <a:rPr lang="en-GB" sz="1800" b="0" i="0" u="none" strike="noStrike" baseline="0" dirty="0">
                <a:solidFill>
                  <a:srgbClr val="000000"/>
                </a:solidFill>
                <a:latin typeface="Arial" panose="020B0604020202020204" pitchFamily="34" charset="0"/>
              </a:rPr>
            </a:br>
            <a:r>
              <a:rPr lang="en-GB" sz="4000" b="0" i="0" u="none" strike="noStrike" baseline="0" dirty="0">
                <a:solidFill>
                  <a:srgbClr val="000000"/>
                </a:solidFill>
                <a:latin typeface="Arial" panose="020B0604020202020204" pitchFamily="34" charset="0"/>
              </a:rPr>
              <a:t> </a:t>
            </a: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endParaRPr lang="en-GB" sz="4000" dirty="0">
              <a:solidFill>
                <a:schemeClr val="accent5">
                  <a:lumMod val="50000"/>
                </a:schemeClr>
              </a:solidFill>
            </a:endParaRPr>
          </a:p>
        </p:txBody>
      </p:sp>
      <p:sp>
        <p:nvSpPr>
          <p:cNvPr id="4" name="Oval 3">
            <a:extLst>
              <a:ext uri="{FF2B5EF4-FFF2-40B4-BE49-F238E27FC236}">
                <a16:creationId xmlns:a16="http://schemas.microsoft.com/office/drawing/2014/main" id="{F23A93A4-C63C-49B9-A276-0A6C6C4675BF}"/>
              </a:ext>
            </a:extLst>
          </p:cNvPr>
          <p:cNvSpPr/>
          <p:nvPr/>
        </p:nvSpPr>
        <p:spPr>
          <a:xfrm>
            <a:off x="1278483" y="62119"/>
            <a:ext cx="9320387" cy="1226090"/>
          </a:xfrm>
          <a:prstGeom prst="ellipse">
            <a:avLst/>
          </a:prstGeom>
          <a:solidFill>
            <a:schemeClr val="accent1">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GB" sz="5400" b="1" dirty="0">
                <a:ln w="0"/>
                <a:solidFill>
                  <a:schemeClr val="accent1"/>
                </a:solidFill>
                <a:effectLst>
                  <a:outerShdw blurRad="38100" dist="25400" dir="5400000" algn="ctr" rotWithShape="0">
                    <a:srgbClr val="6E747A">
                      <a:alpha val="43000"/>
                    </a:srgbClr>
                  </a:outerShdw>
                </a:effectLst>
              </a:rPr>
              <a:t>1. Business Overview</a:t>
            </a:r>
          </a:p>
        </p:txBody>
      </p:sp>
      <p:pic>
        <p:nvPicPr>
          <p:cNvPr id="5" name="Picture 4">
            <a:extLst>
              <a:ext uri="{FF2B5EF4-FFF2-40B4-BE49-F238E27FC236}">
                <a16:creationId xmlns:a16="http://schemas.microsoft.com/office/drawing/2014/main" id="{1E1B6F26-91E6-4946-94AA-E4CF1A8540D8}"/>
              </a:ext>
            </a:extLst>
          </p:cNvPr>
          <p:cNvPicPr>
            <a:picLocks noChangeAspect="1"/>
          </p:cNvPicPr>
          <p:nvPr/>
        </p:nvPicPr>
        <p:blipFill>
          <a:blip r:embed="rId3"/>
          <a:stretch>
            <a:fillRect/>
          </a:stretch>
        </p:blipFill>
        <p:spPr>
          <a:xfrm>
            <a:off x="582117" y="1516510"/>
            <a:ext cx="2104573" cy="1591791"/>
          </a:xfrm>
          <a:prstGeom prst="rect">
            <a:avLst/>
          </a:prstGeom>
        </p:spPr>
      </p:pic>
      <p:sp>
        <p:nvSpPr>
          <p:cNvPr id="11" name="TextBox 10">
            <a:extLst>
              <a:ext uri="{FF2B5EF4-FFF2-40B4-BE49-F238E27FC236}">
                <a16:creationId xmlns:a16="http://schemas.microsoft.com/office/drawing/2014/main" id="{F172A3CF-BB1C-46B8-BCF6-F3713E6F158D}"/>
              </a:ext>
            </a:extLst>
          </p:cNvPr>
          <p:cNvSpPr txBox="1"/>
          <p:nvPr/>
        </p:nvSpPr>
        <p:spPr>
          <a:xfrm>
            <a:off x="2843758" y="1594842"/>
            <a:ext cx="8448355" cy="1702774"/>
          </a:xfrm>
          <a:prstGeom prst="rect">
            <a:avLst/>
          </a:prstGeom>
          <a:noFill/>
        </p:spPr>
        <p:txBody>
          <a:bodyPr wrap="square">
            <a:spAutoFit/>
          </a:bodyPr>
          <a:lstStyle/>
          <a:p>
            <a:pPr algn="just">
              <a:lnSpc>
                <a:spcPct val="107000"/>
              </a:lnSpc>
              <a:spcAft>
                <a:spcPts val="800"/>
              </a:spcAft>
            </a:pPr>
            <a:r>
              <a:rPr lang="en-GB" sz="2000" b="1" dirty="0">
                <a:solidFill>
                  <a:schemeClr val="tx2">
                    <a:lumMod val="10000"/>
                  </a:schemeClr>
                </a:solidFill>
                <a:effectLst/>
                <a:latin typeface="Corbel" panose="020B0503020204020204" pitchFamily="34" charset="0"/>
                <a:ea typeface="DengXian" panose="02010600030101010101" pitchFamily="2" charset="-122"/>
                <a:cs typeface="Times New Roman" panose="02020603050405020304" pitchFamily="18" charset="0"/>
              </a:rPr>
              <a:t>Mission Statement</a:t>
            </a:r>
          </a:p>
          <a:p>
            <a:pPr marL="342900" indent="-342900" algn="just">
              <a:lnSpc>
                <a:spcPct val="107000"/>
              </a:lnSpc>
              <a:spcAft>
                <a:spcPts val="800"/>
              </a:spcAft>
              <a:buFont typeface="Wingdings" panose="05000000000000000000" pitchFamily="2" charset="2"/>
              <a:buChar char="ü"/>
            </a:pPr>
            <a:r>
              <a:rPr lang="en-GB" sz="2000" b="1" dirty="0">
                <a:solidFill>
                  <a:schemeClr val="tx2">
                    <a:lumMod val="10000"/>
                  </a:schemeClr>
                </a:solidFill>
                <a:effectLst/>
                <a:latin typeface="Corbel" panose="020B0503020204020204" pitchFamily="34" charset="0"/>
                <a:ea typeface="DengXian" panose="02010600030101010101" pitchFamily="2" charset="-122"/>
                <a:cs typeface="Times New Roman" panose="02020603050405020304" pitchFamily="18" charset="0"/>
              </a:rPr>
              <a:t>street clothing</a:t>
            </a:r>
          </a:p>
          <a:p>
            <a:pPr marL="342900" indent="-342900" algn="just">
              <a:lnSpc>
                <a:spcPct val="107000"/>
              </a:lnSpc>
              <a:spcAft>
                <a:spcPts val="800"/>
              </a:spcAft>
              <a:buFont typeface="Wingdings" panose="05000000000000000000" pitchFamily="2" charset="2"/>
              <a:buChar char="ü"/>
            </a:pPr>
            <a:r>
              <a:rPr lang="en-GB" sz="2000" b="1" dirty="0">
                <a:solidFill>
                  <a:schemeClr val="tx2">
                    <a:lumMod val="10000"/>
                  </a:schemeClr>
                </a:solidFill>
                <a:effectLst/>
                <a:latin typeface="Corbel" panose="020B0503020204020204" pitchFamily="34" charset="0"/>
                <a:ea typeface="DengXian" panose="02010600030101010101" pitchFamily="2" charset="-122"/>
                <a:cs typeface="Times New Roman" panose="02020603050405020304" pitchFamily="18" charset="0"/>
              </a:rPr>
              <a:t> trainers </a:t>
            </a:r>
            <a:endParaRPr lang="en-GB" sz="2000" b="1" dirty="0">
              <a:solidFill>
                <a:schemeClr val="tx2">
                  <a:lumMod val="10000"/>
                </a:schemeClr>
              </a:solidFill>
              <a:latin typeface="Corbel" panose="020B0503020204020204" pitchFamily="34" charset="0"/>
              <a:ea typeface="DengXian" panose="02010600030101010101" pitchFamily="2" charset="-122"/>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ü"/>
            </a:pPr>
            <a:r>
              <a:rPr lang="en-GB" sz="2000" b="1" dirty="0">
                <a:solidFill>
                  <a:schemeClr val="tx2">
                    <a:lumMod val="10000"/>
                  </a:schemeClr>
                </a:solidFill>
                <a:effectLst/>
                <a:latin typeface="Corbel" panose="020B0503020204020204" pitchFamily="34" charset="0"/>
                <a:ea typeface="DengXian" panose="02010600030101010101" pitchFamily="2" charset="-122"/>
                <a:cs typeface="Times New Roman" panose="02020603050405020304" pitchFamily="18" charset="0"/>
              </a:rPr>
              <a:t>accessories</a:t>
            </a:r>
          </a:p>
        </p:txBody>
      </p:sp>
      <p:sp>
        <p:nvSpPr>
          <p:cNvPr id="14" name="TextBox 13">
            <a:extLst>
              <a:ext uri="{FF2B5EF4-FFF2-40B4-BE49-F238E27FC236}">
                <a16:creationId xmlns:a16="http://schemas.microsoft.com/office/drawing/2014/main" id="{35B2B64B-39B6-4F2C-8CE3-D8E30600B5A4}"/>
              </a:ext>
            </a:extLst>
          </p:cNvPr>
          <p:cNvSpPr txBox="1"/>
          <p:nvPr/>
        </p:nvSpPr>
        <p:spPr>
          <a:xfrm>
            <a:off x="2699657" y="3382372"/>
            <a:ext cx="7364904" cy="1702774"/>
          </a:xfrm>
          <a:prstGeom prst="rect">
            <a:avLst/>
          </a:prstGeom>
          <a:noFill/>
        </p:spPr>
        <p:txBody>
          <a:bodyPr wrap="square">
            <a:spAutoFit/>
          </a:bodyPr>
          <a:lstStyle/>
          <a:p>
            <a:pPr algn="just">
              <a:lnSpc>
                <a:spcPct val="107000"/>
              </a:lnSpc>
              <a:spcAft>
                <a:spcPts val="800"/>
              </a:spcAft>
            </a:pPr>
            <a:r>
              <a:rPr lang="en-GB" sz="2000" b="1" dirty="0">
                <a:solidFill>
                  <a:schemeClr val="tx2">
                    <a:lumMod val="10000"/>
                  </a:schemeClr>
                </a:solidFill>
                <a:effectLst/>
                <a:latin typeface="Corbel" panose="020B0503020204020204" pitchFamily="34" charset="0"/>
                <a:ea typeface="DengXian" panose="02010600030101010101" pitchFamily="2" charset="-122"/>
                <a:cs typeface="Times New Roman" panose="02020603050405020304" pitchFamily="18" charset="0"/>
              </a:rPr>
              <a:t>Offering</a:t>
            </a:r>
          </a:p>
          <a:p>
            <a:pPr marL="342900" indent="-342900" algn="just">
              <a:lnSpc>
                <a:spcPct val="107000"/>
              </a:lnSpc>
              <a:spcAft>
                <a:spcPts val="800"/>
              </a:spcAft>
              <a:buFont typeface="Wingdings" panose="05000000000000000000" pitchFamily="2" charset="2"/>
              <a:buChar char="ü"/>
            </a:pPr>
            <a:r>
              <a:rPr lang="en-GB" sz="2000" b="1" dirty="0">
                <a:solidFill>
                  <a:schemeClr val="tx2">
                    <a:lumMod val="10000"/>
                  </a:schemeClr>
                </a:solidFill>
                <a:effectLst/>
                <a:latin typeface="Corbel" panose="020B0503020204020204" pitchFamily="34" charset="0"/>
                <a:ea typeface="DengXian" panose="02010600030101010101" pitchFamily="2" charset="-122"/>
                <a:cs typeface="Times New Roman" panose="02020603050405020304" pitchFamily="18" charset="0"/>
              </a:rPr>
              <a:t>designer drops </a:t>
            </a:r>
          </a:p>
          <a:p>
            <a:pPr marL="342900" indent="-342900" algn="just">
              <a:lnSpc>
                <a:spcPct val="107000"/>
              </a:lnSpc>
              <a:spcAft>
                <a:spcPts val="800"/>
              </a:spcAft>
              <a:buFont typeface="Wingdings" panose="05000000000000000000" pitchFamily="2" charset="2"/>
              <a:buChar char="ü"/>
            </a:pPr>
            <a:r>
              <a:rPr lang="en-GB" sz="2000" b="1" dirty="0">
                <a:solidFill>
                  <a:schemeClr val="tx2">
                    <a:lumMod val="10000"/>
                  </a:schemeClr>
                </a:solidFill>
                <a:effectLst/>
                <a:latin typeface="Corbel" panose="020B0503020204020204" pitchFamily="34" charset="0"/>
                <a:ea typeface="DengXian" panose="02010600030101010101" pitchFamily="2" charset="-122"/>
                <a:cs typeface="Times New Roman" panose="02020603050405020304" pitchFamily="18" charset="0"/>
              </a:rPr>
              <a:t>faster, quicker </a:t>
            </a:r>
          </a:p>
          <a:p>
            <a:pPr marL="342900" indent="-342900" algn="just">
              <a:lnSpc>
                <a:spcPct val="107000"/>
              </a:lnSpc>
              <a:spcAft>
                <a:spcPts val="800"/>
              </a:spcAft>
              <a:buFont typeface="Wingdings" panose="05000000000000000000" pitchFamily="2" charset="2"/>
              <a:buChar char="ü"/>
            </a:pPr>
            <a:r>
              <a:rPr lang="en-GB" sz="2000" b="1" dirty="0">
                <a:solidFill>
                  <a:schemeClr val="tx2">
                    <a:lumMod val="10000"/>
                  </a:schemeClr>
                </a:solidFill>
                <a:effectLst/>
                <a:latin typeface="Corbel" panose="020B0503020204020204" pitchFamily="34" charset="0"/>
                <a:ea typeface="DengXian" panose="02010600030101010101" pitchFamily="2" charset="-122"/>
                <a:cs typeface="Times New Roman" panose="02020603050405020304" pitchFamily="18" charset="0"/>
              </a:rPr>
              <a:t>easier  </a:t>
            </a:r>
          </a:p>
        </p:txBody>
      </p:sp>
      <p:pic>
        <p:nvPicPr>
          <p:cNvPr id="15" name="Picture 14">
            <a:extLst>
              <a:ext uri="{FF2B5EF4-FFF2-40B4-BE49-F238E27FC236}">
                <a16:creationId xmlns:a16="http://schemas.microsoft.com/office/drawing/2014/main" id="{5BF3388A-1F94-4776-831E-4DAC4D345BD8}"/>
              </a:ext>
            </a:extLst>
          </p:cNvPr>
          <p:cNvPicPr>
            <a:picLocks noChangeAspect="1"/>
          </p:cNvPicPr>
          <p:nvPr/>
        </p:nvPicPr>
        <p:blipFill>
          <a:blip r:embed="rId4"/>
          <a:stretch>
            <a:fillRect/>
          </a:stretch>
        </p:blipFill>
        <p:spPr>
          <a:xfrm>
            <a:off x="582116" y="3302383"/>
            <a:ext cx="2104573" cy="1591791"/>
          </a:xfrm>
          <a:prstGeom prst="rect">
            <a:avLst/>
          </a:prstGeom>
        </p:spPr>
      </p:pic>
      <p:pic>
        <p:nvPicPr>
          <p:cNvPr id="16" name="Picture 15">
            <a:extLst>
              <a:ext uri="{FF2B5EF4-FFF2-40B4-BE49-F238E27FC236}">
                <a16:creationId xmlns:a16="http://schemas.microsoft.com/office/drawing/2014/main" id="{0FE39776-8E2D-4B1A-AAB7-1D94253E3715}"/>
              </a:ext>
            </a:extLst>
          </p:cNvPr>
          <p:cNvPicPr>
            <a:picLocks noChangeAspect="1"/>
          </p:cNvPicPr>
          <p:nvPr/>
        </p:nvPicPr>
        <p:blipFill>
          <a:blip r:embed="rId5"/>
          <a:stretch>
            <a:fillRect/>
          </a:stretch>
        </p:blipFill>
        <p:spPr>
          <a:xfrm>
            <a:off x="595083" y="5065065"/>
            <a:ext cx="2104574" cy="1591791"/>
          </a:xfrm>
          <a:prstGeom prst="rect">
            <a:avLst/>
          </a:prstGeom>
        </p:spPr>
      </p:pic>
      <p:sp>
        <p:nvSpPr>
          <p:cNvPr id="18" name="TextBox 17">
            <a:extLst>
              <a:ext uri="{FF2B5EF4-FFF2-40B4-BE49-F238E27FC236}">
                <a16:creationId xmlns:a16="http://schemas.microsoft.com/office/drawing/2014/main" id="{75BE3E16-34BE-44D4-A754-2526D675BF16}"/>
              </a:ext>
            </a:extLst>
          </p:cNvPr>
          <p:cNvSpPr txBox="1"/>
          <p:nvPr/>
        </p:nvSpPr>
        <p:spPr>
          <a:xfrm>
            <a:off x="2843758" y="5260795"/>
            <a:ext cx="8143241" cy="1323439"/>
          </a:xfrm>
          <a:prstGeom prst="rect">
            <a:avLst/>
          </a:prstGeom>
          <a:noFill/>
        </p:spPr>
        <p:txBody>
          <a:bodyPr wrap="square">
            <a:spAutoFit/>
          </a:bodyPr>
          <a:lstStyle/>
          <a:p>
            <a:pPr marL="342900" indent="-342900">
              <a:buFont typeface="Wingdings" panose="05000000000000000000" pitchFamily="2" charset="2"/>
              <a:buChar char="ü"/>
            </a:pPr>
            <a:r>
              <a:rPr lang="en-GB" sz="2000" b="1" dirty="0">
                <a:solidFill>
                  <a:schemeClr val="tx2">
                    <a:lumMod val="10000"/>
                  </a:schemeClr>
                </a:solidFill>
              </a:rPr>
              <a:t>followers, influencers, social media</a:t>
            </a:r>
          </a:p>
          <a:p>
            <a:pPr marL="342900" indent="-342900">
              <a:buFont typeface="Wingdings" panose="05000000000000000000" pitchFamily="2" charset="2"/>
              <a:buChar char="ü"/>
            </a:pPr>
            <a:r>
              <a:rPr lang="en-GB" sz="2000" b="1" dirty="0">
                <a:solidFill>
                  <a:schemeClr val="tx2">
                    <a:lumMod val="10000"/>
                  </a:schemeClr>
                </a:solidFill>
              </a:rPr>
              <a:t>increase variety of products</a:t>
            </a:r>
          </a:p>
          <a:p>
            <a:pPr marL="342900" indent="-342900">
              <a:buFont typeface="Wingdings" panose="05000000000000000000" pitchFamily="2" charset="2"/>
              <a:buChar char="ü"/>
            </a:pPr>
            <a:r>
              <a:rPr lang="en-GB" sz="2000" b="1" dirty="0">
                <a:solidFill>
                  <a:schemeClr val="tx2">
                    <a:lumMod val="10000"/>
                  </a:schemeClr>
                </a:solidFill>
              </a:rPr>
              <a:t>develop regular client base</a:t>
            </a:r>
          </a:p>
          <a:p>
            <a:pPr marL="342900" indent="-342900">
              <a:buFont typeface="Wingdings" panose="05000000000000000000" pitchFamily="2" charset="2"/>
              <a:buChar char="ü"/>
            </a:pPr>
            <a:r>
              <a:rPr lang="en-GB" sz="2000" b="1" dirty="0">
                <a:solidFill>
                  <a:schemeClr val="tx2">
                    <a:lumMod val="10000"/>
                  </a:schemeClr>
                </a:solidFill>
              </a:rPr>
              <a:t>develop company’s presence</a:t>
            </a:r>
            <a:endParaRPr lang="en-GB" dirty="0">
              <a:solidFill>
                <a:schemeClr val="tx2">
                  <a:lumMod val="10000"/>
                </a:schemeClr>
              </a:solidFill>
            </a:endParaRPr>
          </a:p>
        </p:txBody>
      </p:sp>
      <p:pic>
        <p:nvPicPr>
          <p:cNvPr id="19" name="Picture 18">
            <a:extLst>
              <a:ext uri="{FF2B5EF4-FFF2-40B4-BE49-F238E27FC236}">
                <a16:creationId xmlns:a16="http://schemas.microsoft.com/office/drawing/2014/main" id="{6595902B-6F3B-4E6C-AAE4-C2AEB91022AD}"/>
              </a:ext>
            </a:extLst>
          </p:cNvPr>
          <p:cNvPicPr>
            <a:picLocks noChangeAspect="1"/>
          </p:cNvPicPr>
          <p:nvPr/>
        </p:nvPicPr>
        <p:blipFill>
          <a:blip r:embed="rId6"/>
          <a:stretch>
            <a:fillRect/>
          </a:stretch>
        </p:blipFill>
        <p:spPr>
          <a:xfrm>
            <a:off x="9138761" y="1486021"/>
            <a:ext cx="2920219" cy="1702774"/>
          </a:xfrm>
          <a:prstGeom prst="rect">
            <a:avLst/>
          </a:prstGeom>
        </p:spPr>
      </p:pic>
      <p:pic>
        <p:nvPicPr>
          <p:cNvPr id="20" name="Picture 19">
            <a:extLst>
              <a:ext uri="{FF2B5EF4-FFF2-40B4-BE49-F238E27FC236}">
                <a16:creationId xmlns:a16="http://schemas.microsoft.com/office/drawing/2014/main" id="{C7B16C95-BDCC-4D1D-A5B2-070DB98BC623}"/>
              </a:ext>
            </a:extLst>
          </p:cNvPr>
          <p:cNvPicPr>
            <a:picLocks noChangeAspect="1"/>
          </p:cNvPicPr>
          <p:nvPr/>
        </p:nvPicPr>
        <p:blipFill>
          <a:blip r:embed="rId7"/>
          <a:stretch>
            <a:fillRect/>
          </a:stretch>
        </p:blipFill>
        <p:spPr>
          <a:xfrm>
            <a:off x="5422662" y="2256912"/>
            <a:ext cx="3563710" cy="2081407"/>
          </a:xfrm>
          <a:prstGeom prst="rect">
            <a:avLst/>
          </a:prstGeom>
        </p:spPr>
      </p:pic>
      <p:pic>
        <p:nvPicPr>
          <p:cNvPr id="21" name="Picture 20">
            <a:extLst>
              <a:ext uri="{FF2B5EF4-FFF2-40B4-BE49-F238E27FC236}">
                <a16:creationId xmlns:a16="http://schemas.microsoft.com/office/drawing/2014/main" id="{EFDE2F25-FDAB-49B5-B5A2-A40D08D5F888}"/>
              </a:ext>
            </a:extLst>
          </p:cNvPr>
          <p:cNvPicPr>
            <a:picLocks noChangeAspect="1"/>
          </p:cNvPicPr>
          <p:nvPr/>
        </p:nvPicPr>
        <p:blipFill>
          <a:blip r:embed="rId8"/>
          <a:stretch>
            <a:fillRect/>
          </a:stretch>
        </p:blipFill>
        <p:spPr>
          <a:xfrm>
            <a:off x="10394444" y="3617414"/>
            <a:ext cx="1714500" cy="1714500"/>
          </a:xfrm>
          <a:prstGeom prst="rect">
            <a:avLst/>
          </a:prstGeom>
        </p:spPr>
      </p:pic>
      <p:pic>
        <p:nvPicPr>
          <p:cNvPr id="23" name="Picture 22">
            <a:extLst>
              <a:ext uri="{FF2B5EF4-FFF2-40B4-BE49-F238E27FC236}">
                <a16:creationId xmlns:a16="http://schemas.microsoft.com/office/drawing/2014/main" id="{99CE00E2-C87E-4231-BBF3-7F910AEFE87F}"/>
              </a:ext>
            </a:extLst>
          </p:cNvPr>
          <p:cNvPicPr>
            <a:picLocks noChangeAspect="1"/>
          </p:cNvPicPr>
          <p:nvPr/>
        </p:nvPicPr>
        <p:blipFill>
          <a:blip r:embed="rId9"/>
          <a:stretch>
            <a:fillRect/>
          </a:stretch>
        </p:blipFill>
        <p:spPr>
          <a:xfrm>
            <a:off x="7431314" y="4470400"/>
            <a:ext cx="2707751" cy="2307411"/>
          </a:xfrm>
          <a:prstGeom prst="rect">
            <a:avLst/>
          </a:prstGeom>
        </p:spPr>
      </p:pic>
    </p:spTree>
    <p:extLst>
      <p:ext uri="{BB962C8B-B14F-4D97-AF65-F5344CB8AC3E}">
        <p14:creationId xmlns:p14="http://schemas.microsoft.com/office/powerpoint/2010/main" val="1943738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ppt_x"/>
                                          </p:val>
                                        </p:tav>
                                        <p:tav tm="100000">
                                          <p:val>
                                            <p:strVal val="#ppt_x"/>
                                          </p:val>
                                        </p:tav>
                                      </p:tavLst>
                                    </p:anim>
                                    <p:anim calcmode="lin" valueType="num">
                                      <p:cBhvr additive="base">
                                        <p:cTn id="3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ppt_x"/>
                                          </p:val>
                                        </p:tav>
                                        <p:tav tm="100000">
                                          <p:val>
                                            <p:strVal val="#ppt_x"/>
                                          </p:val>
                                        </p:tav>
                                      </p:tavLst>
                                    </p:anim>
                                    <p:anim calcmode="lin" valueType="num">
                                      <p:cBhvr additive="base">
                                        <p:cTn id="4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fill="hold"/>
                                        <p:tgtEl>
                                          <p:spTgt spid="23"/>
                                        </p:tgtEl>
                                        <p:attrNameLst>
                                          <p:attrName>ppt_x</p:attrName>
                                        </p:attrNameLst>
                                      </p:cBhvr>
                                      <p:tavLst>
                                        <p:tav tm="0">
                                          <p:val>
                                            <p:strVal val="#ppt_x"/>
                                          </p:val>
                                        </p:tav>
                                        <p:tav tm="100000">
                                          <p:val>
                                            <p:strVal val="#ppt_x"/>
                                          </p:val>
                                        </p:tav>
                                      </p:tavLst>
                                    </p:anim>
                                    <p:anim calcmode="lin" valueType="num">
                                      <p:cBhvr additive="base">
                                        <p:cTn id="5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54DEB-CDAC-4966-AE63-56DEC693D880}"/>
              </a:ext>
            </a:extLst>
          </p:cNvPr>
          <p:cNvSpPr>
            <a:spLocks noGrp="1"/>
          </p:cNvSpPr>
          <p:nvPr>
            <p:ph type="title"/>
          </p:nvPr>
        </p:nvSpPr>
        <p:spPr/>
        <p:txBody>
          <a:bodyPr anchor="ctr">
            <a:normAutofit fontScale="90000"/>
          </a:bodyPr>
          <a:lstStyle/>
          <a:p>
            <a:br>
              <a:rPr lang="en-GB" sz="1800" b="0" i="0" u="none" strike="noStrike" baseline="0" dirty="0">
                <a:solidFill>
                  <a:srgbClr val="000000"/>
                </a:solidFill>
                <a:latin typeface="Arial" panose="020B0604020202020204" pitchFamily="34" charset="0"/>
              </a:rPr>
            </a:br>
            <a:r>
              <a:rPr lang="en-GB" sz="4000" b="0" i="0" u="none" strike="noStrike" baseline="0" dirty="0">
                <a:solidFill>
                  <a:srgbClr val="000000"/>
                </a:solidFill>
                <a:latin typeface="Arial" panose="020B0604020202020204" pitchFamily="34" charset="0"/>
              </a:rPr>
              <a:t> </a:t>
            </a: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endParaRPr lang="en-GB" sz="4000" dirty="0">
              <a:solidFill>
                <a:schemeClr val="accent5">
                  <a:lumMod val="50000"/>
                </a:schemeClr>
              </a:solidFill>
            </a:endParaRPr>
          </a:p>
        </p:txBody>
      </p:sp>
      <p:sp>
        <p:nvSpPr>
          <p:cNvPr id="4" name="Oval 3">
            <a:extLst>
              <a:ext uri="{FF2B5EF4-FFF2-40B4-BE49-F238E27FC236}">
                <a16:creationId xmlns:a16="http://schemas.microsoft.com/office/drawing/2014/main" id="{F23A93A4-C63C-49B9-A276-0A6C6C4675BF}"/>
              </a:ext>
            </a:extLst>
          </p:cNvPr>
          <p:cNvSpPr/>
          <p:nvPr/>
        </p:nvSpPr>
        <p:spPr>
          <a:xfrm>
            <a:off x="1335314" y="174171"/>
            <a:ext cx="9076549" cy="1148257"/>
          </a:xfrm>
          <a:prstGeom prst="ellipse">
            <a:avLst/>
          </a:prstGeom>
          <a:solidFill>
            <a:schemeClr val="accent1">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GB" sz="5400" b="1" dirty="0">
                <a:ln w="0"/>
                <a:solidFill>
                  <a:schemeClr val="accent1"/>
                </a:solidFill>
                <a:effectLst>
                  <a:outerShdw blurRad="38100" dist="25400" dir="5400000" algn="ctr" rotWithShape="0">
                    <a:srgbClr val="6E747A">
                      <a:alpha val="43000"/>
                    </a:srgbClr>
                  </a:outerShdw>
                </a:effectLst>
              </a:rPr>
              <a:t>2. Sales &amp; Marketing</a:t>
            </a:r>
          </a:p>
        </p:txBody>
      </p:sp>
      <p:pic>
        <p:nvPicPr>
          <p:cNvPr id="2088" name="Picture 40" descr="EBU - Social Media Group">
            <a:extLst>
              <a:ext uri="{FF2B5EF4-FFF2-40B4-BE49-F238E27FC236}">
                <a16:creationId xmlns:a16="http://schemas.microsoft.com/office/drawing/2014/main" id="{CA97D09F-B43A-4E33-BAA5-4A4F9AEF5C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441" y="5030774"/>
            <a:ext cx="2962275" cy="1543050"/>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2058">
            <a:extLst>
              <a:ext uri="{FF2B5EF4-FFF2-40B4-BE49-F238E27FC236}">
                <a16:creationId xmlns:a16="http://schemas.microsoft.com/office/drawing/2014/main" id="{8BE0A28F-6E4F-4099-9B02-92E274E04EEF}"/>
              </a:ext>
            </a:extLst>
          </p:cNvPr>
          <p:cNvPicPr>
            <a:picLocks noChangeAspect="1"/>
          </p:cNvPicPr>
          <p:nvPr/>
        </p:nvPicPr>
        <p:blipFill>
          <a:blip r:embed="rId4"/>
          <a:stretch>
            <a:fillRect/>
          </a:stretch>
        </p:blipFill>
        <p:spPr>
          <a:xfrm>
            <a:off x="9345452" y="2693518"/>
            <a:ext cx="2514600" cy="1819275"/>
          </a:xfrm>
          <a:prstGeom prst="rect">
            <a:avLst/>
          </a:prstGeom>
        </p:spPr>
      </p:pic>
      <p:pic>
        <p:nvPicPr>
          <p:cNvPr id="2060" name="Picture 2059">
            <a:extLst>
              <a:ext uri="{FF2B5EF4-FFF2-40B4-BE49-F238E27FC236}">
                <a16:creationId xmlns:a16="http://schemas.microsoft.com/office/drawing/2014/main" id="{07E22683-9039-41E7-9942-35710E66984E}"/>
              </a:ext>
            </a:extLst>
          </p:cNvPr>
          <p:cNvPicPr>
            <a:picLocks noChangeAspect="1"/>
          </p:cNvPicPr>
          <p:nvPr/>
        </p:nvPicPr>
        <p:blipFill>
          <a:blip r:embed="rId5"/>
          <a:stretch>
            <a:fillRect/>
          </a:stretch>
        </p:blipFill>
        <p:spPr>
          <a:xfrm>
            <a:off x="8127256" y="4992674"/>
            <a:ext cx="2886075" cy="1581150"/>
          </a:xfrm>
          <a:prstGeom prst="rect">
            <a:avLst/>
          </a:prstGeom>
        </p:spPr>
      </p:pic>
      <p:pic>
        <p:nvPicPr>
          <p:cNvPr id="2061" name="Picture 2060">
            <a:extLst>
              <a:ext uri="{FF2B5EF4-FFF2-40B4-BE49-F238E27FC236}">
                <a16:creationId xmlns:a16="http://schemas.microsoft.com/office/drawing/2014/main" id="{C92CF42D-5E64-461D-87C0-745A8A816479}"/>
              </a:ext>
            </a:extLst>
          </p:cNvPr>
          <p:cNvPicPr>
            <a:picLocks noChangeAspect="1"/>
          </p:cNvPicPr>
          <p:nvPr/>
        </p:nvPicPr>
        <p:blipFill>
          <a:blip r:embed="rId6"/>
          <a:stretch>
            <a:fillRect/>
          </a:stretch>
        </p:blipFill>
        <p:spPr>
          <a:xfrm>
            <a:off x="4444838" y="4734598"/>
            <a:ext cx="2857500" cy="1600200"/>
          </a:xfrm>
          <a:prstGeom prst="rect">
            <a:avLst/>
          </a:prstGeom>
        </p:spPr>
      </p:pic>
      <p:pic>
        <p:nvPicPr>
          <p:cNvPr id="6" name="Picture 5">
            <a:extLst>
              <a:ext uri="{FF2B5EF4-FFF2-40B4-BE49-F238E27FC236}">
                <a16:creationId xmlns:a16="http://schemas.microsoft.com/office/drawing/2014/main" id="{F9E5AD91-6021-401D-8869-DC3130310309}"/>
              </a:ext>
            </a:extLst>
          </p:cNvPr>
          <p:cNvPicPr>
            <a:picLocks noChangeAspect="1"/>
          </p:cNvPicPr>
          <p:nvPr/>
        </p:nvPicPr>
        <p:blipFill>
          <a:blip r:embed="rId7"/>
          <a:stretch>
            <a:fillRect/>
          </a:stretch>
        </p:blipFill>
        <p:spPr>
          <a:xfrm>
            <a:off x="265758" y="2108801"/>
            <a:ext cx="8520119" cy="2309932"/>
          </a:xfrm>
          <a:prstGeom prst="rect">
            <a:avLst/>
          </a:prstGeom>
        </p:spPr>
      </p:pic>
      <p:sp>
        <p:nvSpPr>
          <p:cNvPr id="5" name="TextBox 4">
            <a:extLst>
              <a:ext uri="{FF2B5EF4-FFF2-40B4-BE49-F238E27FC236}">
                <a16:creationId xmlns:a16="http://schemas.microsoft.com/office/drawing/2014/main" id="{93B4C596-6BA3-487F-99F0-96D88FD5EDDD}"/>
              </a:ext>
            </a:extLst>
          </p:cNvPr>
          <p:cNvSpPr txBox="1"/>
          <p:nvPr/>
        </p:nvSpPr>
        <p:spPr>
          <a:xfrm>
            <a:off x="1701209" y="1322428"/>
            <a:ext cx="7527851" cy="646331"/>
          </a:xfrm>
          <a:prstGeom prst="rect">
            <a:avLst/>
          </a:prstGeom>
          <a:noFill/>
        </p:spPr>
        <p:txBody>
          <a:bodyPr wrap="square" rtlCol="0">
            <a:spAutoFit/>
          </a:bodyPr>
          <a:lstStyle/>
          <a:p>
            <a:r>
              <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It’s a means of getting your business out there by sharing information and updating your customers with news about your business (Alan, 2020). </a:t>
            </a:r>
            <a:endParaRPr lang="en-GB" dirty="0">
              <a:solidFill>
                <a:schemeClr val="bg1"/>
              </a:solidFill>
            </a:endParaRPr>
          </a:p>
        </p:txBody>
      </p:sp>
      <p:sp>
        <p:nvSpPr>
          <p:cNvPr id="7" name="TextBox 6">
            <a:extLst>
              <a:ext uri="{FF2B5EF4-FFF2-40B4-BE49-F238E27FC236}">
                <a16:creationId xmlns:a16="http://schemas.microsoft.com/office/drawing/2014/main" id="{BF067FBF-2C13-4628-A5FB-F23A3F43E5B2}"/>
              </a:ext>
            </a:extLst>
          </p:cNvPr>
          <p:cNvSpPr txBox="1"/>
          <p:nvPr/>
        </p:nvSpPr>
        <p:spPr>
          <a:xfrm>
            <a:off x="10653823" y="744279"/>
            <a:ext cx="202863" cy="747421"/>
          </a:xfrm>
          <a:prstGeom prst="rect">
            <a:avLst/>
          </a:prstGeom>
          <a:noFill/>
        </p:spPr>
        <p:txBody>
          <a:bodyPr wrap="square" rtlCol="0">
            <a:spAutoFit/>
          </a:bodyPr>
          <a:lstStyle/>
          <a:p>
            <a:endParaRPr lang="en-GB" dirty="0"/>
          </a:p>
        </p:txBody>
      </p:sp>
      <p:sp>
        <p:nvSpPr>
          <p:cNvPr id="10" name="Star: 5 Points 9">
            <a:extLst>
              <a:ext uri="{FF2B5EF4-FFF2-40B4-BE49-F238E27FC236}">
                <a16:creationId xmlns:a16="http://schemas.microsoft.com/office/drawing/2014/main" id="{F2C82684-A98C-44D8-A8A9-C9D26E69F3CF}"/>
              </a:ext>
            </a:extLst>
          </p:cNvPr>
          <p:cNvSpPr/>
          <p:nvPr/>
        </p:nvSpPr>
        <p:spPr>
          <a:xfrm>
            <a:off x="10030587" y="650041"/>
            <a:ext cx="1945356" cy="1409638"/>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rPr>
              <a:t>5</a:t>
            </a:r>
          </a:p>
        </p:txBody>
      </p:sp>
    </p:spTree>
    <p:extLst>
      <p:ext uri="{BB962C8B-B14F-4D97-AF65-F5344CB8AC3E}">
        <p14:creationId xmlns:p14="http://schemas.microsoft.com/office/powerpoint/2010/main" val="3373747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mph" presetSubtype="0" fill="hold" grpId="1" nodeType="clickEffect">
                                  <p:stCondLst>
                                    <p:cond delay="0"/>
                                  </p:stCondLst>
                                  <p:childTnLst>
                                    <p:animEffect transition="out" filter="fade">
                                      <p:cBhvr>
                                        <p:cTn id="20" dur="500" tmFilter="0, 0; .2, .5; .8, .5; 1, 0"/>
                                        <p:tgtEl>
                                          <p:spTgt spid="10"/>
                                        </p:tgtEl>
                                      </p:cBhvr>
                                    </p:animEffect>
                                    <p:animScale>
                                      <p:cBhvr>
                                        <p:cTn id="21" dur="250" autoRev="1" fill="hold"/>
                                        <p:tgtEl>
                                          <p:spTgt spid="10"/>
                                        </p:tgtEl>
                                      </p:cBhvr>
                                      <p:by x="105000" y="105000"/>
                                    </p:animScale>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nodeType="clickEffect">
                                  <p:stCondLst>
                                    <p:cond delay="0"/>
                                  </p:stCondLst>
                                  <p:childTnLst>
                                    <p:set>
                                      <p:cBhvr>
                                        <p:cTn id="32" dur="1" fill="hold">
                                          <p:stCondLst>
                                            <p:cond delay="0"/>
                                          </p:stCondLst>
                                        </p:cTn>
                                        <p:tgtEl>
                                          <p:spTgt spid="2061"/>
                                        </p:tgtEl>
                                        <p:attrNameLst>
                                          <p:attrName>style.visibility</p:attrName>
                                        </p:attrNameLst>
                                      </p:cBhvr>
                                      <p:to>
                                        <p:strVal val="visible"/>
                                      </p:to>
                                    </p:set>
                                    <p:animEffect transition="in" filter="fade">
                                      <p:cBhvr>
                                        <p:cTn id="33" dur="1000"/>
                                        <p:tgtEl>
                                          <p:spTgt spid="2061"/>
                                        </p:tgtEl>
                                      </p:cBhvr>
                                    </p:animEffect>
                                    <p:anim calcmode="lin" valueType="num">
                                      <p:cBhvr>
                                        <p:cTn id="34" dur="1000" fill="hold"/>
                                        <p:tgtEl>
                                          <p:spTgt spid="2061"/>
                                        </p:tgtEl>
                                        <p:attrNameLst>
                                          <p:attrName>ppt_x</p:attrName>
                                        </p:attrNameLst>
                                      </p:cBhvr>
                                      <p:tavLst>
                                        <p:tav tm="0">
                                          <p:val>
                                            <p:strVal val="#ppt_x"/>
                                          </p:val>
                                        </p:tav>
                                        <p:tav tm="100000">
                                          <p:val>
                                            <p:strVal val="#ppt_x"/>
                                          </p:val>
                                        </p:tav>
                                      </p:tavLst>
                                    </p:anim>
                                    <p:anim calcmode="lin" valueType="num">
                                      <p:cBhvr>
                                        <p:cTn id="35" dur="1000" fill="hold"/>
                                        <p:tgtEl>
                                          <p:spTgt spid="2061"/>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nodeType="clickEffect">
                                  <p:stCondLst>
                                    <p:cond delay="0"/>
                                  </p:stCondLst>
                                  <p:childTnLst>
                                    <p:set>
                                      <p:cBhvr>
                                        <p:cTn id="39" dur="1" fill="hold">
                                          <p:stCondLst>
                                            <p:cond delay="0"/>
                                          </p:stCondLst>
                                        </p:cTn>
                                        <p:tgtEl>
                                          <p:spTgt spid="2060"/>
                                        </p:tgtEl>
                                        <p:attrNameLst>
                                          <p:attrName>style.visibility</p:attrName>
                                        </p:attrNameLst>
                                      </p:cBhvr>
                                      <p:to>
                                        <p:strVal val="visible"/>
                                      </p:to>
                                    </p:set>
                                    <p:animEffect transition="in" filter="fade">
                                      <p:cBhvr>
                                        <p:cTn id="40" dur="1000"/>
                                        <p:tgtEl>
                                          <p:spTgt spid="2060"/>
                                        </p:tgtEl>
                                      </p:cBhvr>
                                    </p:animEffect>
                                    <p:anim calcmode="lin" valueType="num">
                                      <p:cBhvr>
                                        <p:cTn id="41" dur="1000" fill="hold"/>
                                        <p:tgtEl>
                                          <p:spTgt spid="2060"/>
                                        </p:tgtEl>
                                        <p:attrNameLst>
                                          <p:attrName>ppt_x</p:attrName>
                                        </p:attrNameLst>
                                      </p:cBhvr>
                                      <p:tavLst>
                                        <p:tav tm="0">
                                          <p:val>
                                            <p:strVal val="#ppt_x"/>
                                          </p:val>
                                        </p:tav>
                                        <p:tav tm="100000">
                                          <p:val>
                                            <p:strVal val="#ppt_x"/>
                                          </p:val>
                                        </p:tav>
                                      </p:tavLst>
                                    </p:anim>
                                    <p:anim calcmode="lin" valueType="num">
                                      <p:cBhvr>
                                        <p:cTn id="42" dur="1000" fill="hold"/>
                                        <p:tgtEl>
                                          <p:spTgt spid="2060"/>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6" fill="hold" nodeType="clickEffect">
                                  <p:stCondLst>
                                    <p:cond delay="0"/>
                                  </p:stCondLst>
                                  <p:childTnLst>
                                    <p:set>
                                      <p:cBhvr>
                                        <p:cTn id="46" dur="1" fill="hold">
                                          <p:stCondLst>
                                            <p:cond delay="0"/>
                                          </p:stCondLst>
                                        </p:cTn>
                                        <p:tgtEl>
                                          <p:spTgt spid="2059"/>
                                        </p:tgtEl>
                                        <p:attrNameLst>
                                          <p:attrName>style.visibility</p:attrName>
                                        </p:attrNameLst>
                                      </p:cBhvr>
                                      <p:to>
                                        <p:strVal val="visible"/>
                                      </p:to>
                                    </p:set>
                                    <p:anim calcmode="lin" valueType="num">
                                      <p:cBhvr additive="base">
                                        <p:cTn id="47" dur="500" fill="hold"/>
                                        <p:tgtEl>
                                          <p:spTgt spid="2059"/>
                                        </p:tgtEl>
                                        <p:attrNameLst>
                                          <p:attrName>ppt_x</p:attrName>
                                        </p:attrNameLst>
                                      </p:cBhvr>
                                      <p:tavLst>
                                        <p:tav tm="0">
                                          <p:val>
                                            <p:strVal val="1+#ppt_w/2"/>
                                          </p:val>
                                        </p:tav>
                                        <p:tav tm="100000">
                                          <p:val>
                                            <p:strVal val="#ppt_x"/>
                                          </p:val>
                                        </p:tav>
                                      </p:tavLst>
                                    </p:anim>
                                    <p:anim calcmode="lin" valueType="num">
                                      <p:cBhvr additive="base">
                                        <p:cTn id="48" dur="500" fill="hold"/>
                                        <p:tgtEl>
                                          <p:spTgt spid="2059"/>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12" fill="hold" nodeType="clickEffect">
                                  <p:stCondLst>
                                    <p:cond delay="0"/>
                                  </p:stCondLst>
                                  <p:childTnLst>
                                    <p:set>
                                      <p:cBhvr>
                                        <p:cTn id="52" dur="1" fill="hold">
                                          <p:stCondLst>
                                            <p:cond delay="0"/>
                                          </p:stCondLst>
                                        </p:cTn>
                                        <p:tgtEl>
                                          <p:spTgt spid="2088"/>
                                        </p:tgtEl>
                                        <p:attrNameLst>
                                          <p:attrName>style.visibility</p:attrName>
                                        </p:attrNameLst>
                                      </p:cBhvr>
                                      <p:to>
                                        <p:strVal val="visible"/>
                                      </p:to>
                                    </p:set>
                                    <p:anim calcmode="lin" valueType="num">
                                      <p:cBhvr additive="base">
                                        <p:cTn id="53" dur="500" fill="hold"/>
                                        <p:tgtEl>
                                          <p:spTgt spid="2088"/>
                                        </p:tgtEl>
                                        <p:attrNameLst>
                                          <p:attrName>ppt_x</p:attrName>
                                        </p:attrNameLst>
                                      </p:cBhvr>
                                      <p:tavLst>
                                        <p:tav tm="0">
                                          <p:val>
                                            <p:strVal val="0-#ppt_w/2"/>
                                          </p:val>
                                        </p:tav>
                                        <p:tav tm="100000">
                                          <p:val>
                                            <p:strVal val="#ppt_x"/>
                                          </p:val>
                                        </p:tav>
                                      </p:tavLst>
                                    </p:anim>
                                    <p:anim calcmode="lin" valueType="num">
                                      <p:cBhvr additive="base">
                                        <p:cTn id="54" dur="500" fill="hold"/>
                                        <p:tgtEl>
                                          <p:spTgt spid="20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animBg="1"/>
      <p:bldP spid="10" grpId="1"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54DEB-CDAC-4966-AE63-56DEC693D880}"/>
              </a:ext>
            </a:extLst>
          </p:cNvPr>
          <p:cNvSpPr>
            <a:spLocks noGrp="1"/>
          </p:cNvSpPr>
          <p:nvPr>
            <p:ph type="title"/>
          </p:nvPr>
        </p:nvSpPr>
        <p:spPr/>
        <p:txBody>
          <a:bodyPr anchor="ctr">
            <a:normAutofit fontScale="90000"/>
          </a:bodyPr>
          <a:lstStyle/>
          <a:p>
            <a:br>
              <a:rPr lang="en-GB" sz="1800" b="0" i="0" u="none" strike="noStrike" baseline="0" dirty="0">
                <a:solidFill>
                  <a:srgbClr val="000000"/>
                </a:solidFill>
                <a:latin typeface="Arial" panose="020B0604020202020204" pitchFamily="34" charset="0"/>
              </a:rPr>
            </a:br>
            <a:r>
              <a:rPr lang="en-GB" sz="4000" b="0" i="0" u="none" strike="noStrike" baseline="0" dirty="0">
                <a:solidFill>
                  <a:srgbClr val="000000"/>
                </a:solidFill>
                <a:latin typeface="Arial" panose="020B0604020202020204" pitchFamily="34" charset="0"/>
              </a:rPr>
              <a:t> </a:t>
            </a: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endParaRPr lang="en-GB" sz="4000" dirty="0">
              <a:solidFill>
                <a:schemeClr val="accent5">
                  <a:lumMod val="50000"/>
                </a:schemeClr>
              </a:solidFill>
            </a:endParaRPr>
          </a:p>
        </p:txBody>
      </p:sp>
      <p:sp>
        <p:nvSpPr>
          <p:cNvPr id="4" name="Oval 3">
            <a:extLst>
              <a:ext uri="{FF2B5EF4-FFF2-40B4-BE49-F238E27FC236}">
                <a16:creationId xmlns:a16="http://schemas.microsoft.com/office/drawing/2014/main" id="{F23A93A4-C63C-49B9-A276-0A6C6C4675BF}"/>
              </a:ext>
            </a:extLst>
          </p:cNvPr>
          <p:cNvSpPr/>
          <p:nvPr/>
        </p:nvSpPr>
        <p:spPr>
          <a:xfrm>
            <a:off x="2065887" y="174171"/>
            <a:ext cx="8345976" cy="1148257"/>
          </a:xfrm>
          <a:prstGeom prst="ellipse">
            <a:avLst/>
          </a:prstGeom>
          <a:solidFill>
            <a:schemeClr val="accent1">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GB" sz="5400" b="1" dirty="0">
                <a:ln w="0"/>
                <a:solidFill>
                  <a:schemeClr val="accent1"/>
                </a:solidFill>
                <a:effectLst>
                  <a:outerShdw blurRad="38100" dist="25400" dir="5400000" algn="ctr" rotWithShape="0">
                    <a:srgbClr val="6E747A">
                      <a:alpha val="43000"/>
                    </a:srgbClr>
                  </a:outerShdw>
                </a:effectLst>
              </a:rPr>
              <a:t>3. Market Research</a:t>
            </a:r>
          </a:p>
        </p:txBody>
      </p:sp>
      <p:pic>
        <p:nvPicPr>
          <p:cNvPr id="6" name="Picture 5">
            <a:extLst>
              <a:ext uri="{FF2B5EF4-FFF2-40B4-BE49-F238E27FC236}">
                <a16:creationId xmlns:a16="http://schemas.microsoft.com/office/drawing/2014/main" id="{13BE0505-3573-4C6E-BBB7-6B95B1BDA005}"/>
              </a:ext>
            </a:extLst>
          </p:cNvPr>
          <p:cNvPicPr>
            <a:picLocks noChangeAspect="1"/>
          </p:cNvPicPr>
          <p:nvPr/>
        </p:nvPicPr>
        <p:blipFill>
          <a:blip r:embed="rId3"/>
          <a:stretch>
            <a:fillRect/>
          </a:stretch>
        </p:blipFill>
        <p:spPr>
          <a:xfrm>
            <a:off x="54040" y="1432432"/>
            <a:ext cx="4954688" cy="3022977"/>
          </a:xfrm>
          <a:prstGeom prst="rect">
            <a:avLst/>
          </a:prstGeom>
        </p:spPr>
      </p:pic>
      <p:pic>
        <p:nvPicPr>
          <p:cNvPr id="5" name="Picture 4">
            <a:extLst>
              <a:ext uri="{FF2B5EF4-FFF2-40B4-BE49-F238E27FC236}">
                <a16:creationId xmlns:a16="http://schemas.microsoft.com/office/drawing/2014/main" id="{070738C8-345F-45CE-B622-EE54BC854E3C}"/>
              </a:ext>
            </a:extLst>
          </p:cNvPr>
          <p:cNvPicPr>
            <a:picLocks noChangeAspect="1"/>
          </p:cNvPicPr>
          <p:nvPr/>
        </p:nvPicPr>
        <p:blipFill>
          <a:blip r:embed="rId4"/>
          <a:stretch>
            <a:fillRect/>
          </a:stretch>
        </p:blipFill>
        <p:spPr>
          <a:xfrm>
            <a:off x="4093109" y="2379790"/>
            <a:ext cx="4410075" cy="3981450"/>
          </a:xfrm>
          <a:prstGeom prst="rect">
            <a:avLst/>
          </a:prstGeom>
        </p:spPr>
      </p:pic>
      <p:pic>
        <p:nvPicPr>
          <p:cNvPr id="9" name="Picture 8">
            <a:extLst>
              <a:ext uri="{FF2B5EF4-FFF2-40B4-BE49-F238E27FC236}">
                <a16:creationId xmlns:a16="http://schemas.microsoft.com/office/drawing/2014/main" id="{0210D11F-D2CE-41DE-BA0E-273F422131F3}"/>
              </a:ext>
            </a:extLst>
          </p:cNvPr>
          <p:cNvPicPr>
            <a:picLocks noChangeAspect="1"/>
          </p:cNvPicPr>
          <p:nvPr/>
        </p:nvPicPr>
        <p:blipFill>
          <a:blip r:embed="rId5"/>
          <a:stretch>
            <a:fillRect/>
          </a:stretch>
        </p:blipFill>
        <p:spPr>
          <a:xfrm>
            <a:off x="7727885" y="2334187"/>
            <a:ext cx="4410075" cy="3227967"/>
          </a:xfrm>
          <a:prstGeom prst="rect">
            <a:avLst/>
          </a:prstGeom>
        </p:spPr>
      </p:pic>
      <p:pic>
        <p:nvPicPr>
          <p:cNvPr id="13" name="Picture 12">
            <a:extLst>
              <a:ext uri="{FF2B5EF4-FFF2-40B4-BE49-F238E27FC236}">
                <a16:creationId xmlns:a16="http://schemas.microsoft.com/office/drawing/2014/main" id="{9F063DA8-EE6C-45C4-9D5B-CC1B7AEFC84A}"/>
              </a:ext>
            </a:extLst>
          </p:cNvPr>
          <p:cNvPicPr>
            <a:picLocks noChangeAspect="1"/>
          </p:cNvPicPr>
          <p:nvPr/>
        </p:nvPicPr>
        <p:blipFill>
          <a:blip r:embed="rId6"/>
          <a:stretch>
            <a:fillRect/>
          </a:stretch>
        </p:blipFill>
        <p:spPr>
          <a:xfrm>
            <a:off x="319460" y="3338262"/>
            <a:ext cx="3492854" cy="3022978"/>
          </a:xfrm>
          <a:prstGeom prst="rect">
            <a:avLst/>
          </a:prstGeom>
        </p:spPr>
      </p:pic>
      <p:sp>
        <p:nvSpPr>
          <p:cNvPr id="3" name="TextBox 2">
            <a:extLst>
              <a:ext uri="{FF2B5EF4-FFF2-40B4-BE49-F238E27FC236}">
                <a16:creationId xmlns:a16="http://schemas.microsoft.com/office/drawing/2014/main" id="{43752896-8B05-4389-A8D7-E59BE8798F8C}"/>
              </a:ext>
            </a:extLst>
          </p:cNvPr>
          <p:cNvSpPr txBox="1"/>
          <p:nvPr/>
        </p:nvSpPr>
        <p:spPr>
          <a:xfrm>
            <a:off x="5091166" y="1562103"/>
            <a:ext cx="5895833" cy="461665"/>
          </a:xfrm>
          <a:prstGeom prst="rect">
            <a:avLst/>
          </a:prstGeom>
          <a:noFill/>
        </p:spPr>
        <p:txBody>
          <a:bodyPr wrap="square" rtlCol="0">
            <a:spAutoFit/>
          </a:bodyPr>
          <a:lstStyle/>
          <a:p>
            <a:r>
              <a:rPr lang="en-GB" sz="2400" b="1" dirty="0">
                <a:solidFill>
                  <a:schemeClr val="bg1"/>
                </a:solidFill>
              </a:rPr>
              <a:t>The Questionnaire</a:t>
            </a:r>
          </a:p>
        </p:txBody>
      </p:sp>
    </p:spTree>
    <p:extLst>
      <p:ext uri="{BB962C8B-B14F-4D97-AF65-F5344CB8AC3E}">
        <p14:creationId xmlns:p14="http://schemas.microsoft.com/office/powerpoint/2010/main" val="1424137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54DEB-CDAC-4966-AE63-56DEC693D880}"/>
              </a:ext>
            </a:extLst>
          </p:cNvPr>
          <p:cNvSpPr>
            <a:spLocks noGrp="1"/>
          </p:cNvSpPr>
          <p:nvPr>
            <p:ph type="title"/>
          </p:nvPr>
        </p:nvSpPr>
        <p:spPr/>
        <p:txBody>
          <a:bodyPr anchor="ctr">
            <a:normAutofit fontScale="90000"/>
          </a:bodyPr>
          <a:lstStyle/>
          <a:p>
            <a:br>
              <a:rPr lang="en-GB" sz="1800" b="0" i="0" u="none" strike="noStrike" baseline="0" dirty="0">
                <a:solidFill>
                  <a:srgbClr val="000000"/>
                </a:solidFill>
                <a:latin typeface="Arial" panose="020B0604020202020204" pitchFamily="34" charset="0"/>
              </a:rPr>
            </a:br>
            <a:r>
              <a:rPr lang="en-GB" sz="4000" b="0" i="0" u="none" strike="noStrike" baseline="0" dirty="0">
                <a:solidFill>
                  <a:srgbClr val="000000"/>
                </a:solidFill>
                <a:latin typeface="Arial" panose="020B0604020202020204" pitchFamily="34" charset="0"/>
              </a:rPr>
              <a:t> </a:t>
            </a: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endParaRPr lang="en-GB" sz="4000" dirty="0">
              <a:solidFill>
                <a:schemeClr val="accent5">
                  <a:lumMod val="50000"/>
                </a:schemeClr>
              </a:solidFill>
            </a:endParaRPr>
          </a:p>
        </p:txBody>
      </p:sp>
      <p:sp>
        <p:nvSpPr>
          <p:cNvPr id="4" name="Oval 3">
            <a:extLst>
              <a:ext uri="{FF2B5EF4-FFF2-40B4-BE49-F238E27FC236}">
                <a16:creationId xmlns:a16="http://schemas.microsoft.com/office/drawing/2014/main" id="{F23A93A4-C63C-49B9-A276-0A6C6C4675BF}"/>
              </a:ext>
            </a:extLst>
          </p:cNvPr>
          <p:cNvSpPr/>
          <p:nvPr/>
        </p:nvSpPr>
        <p:spPr>
          <a:xfrm>
            <a:off x="2065887" y="174171"/>
            <a:ext cx="8345976" cy="1148257"/>
          </a:xfrm>
          <a:prstGeom prst="ellipse">
            <a:avLst/>
          </a:prstGeom>
          <a:solidFill>
            <a:schemeClr val="accent1">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GB" sz="5400" b="1" dirty="0">
                <a:ln w="0"/>
                <a:solidFill>
                  <a:schemeClr val="accent1"/>
                </a:solidFill>
                <a:effectLst>
                  <a:outerShdw blurRad="38100" dist="25400" dir="5400000" algn="ctr" rotWithShape="0">
                    <a:srgbClr val="6E747A">
                      <a:alpha val="43000"/>
                    </a:srgbClr>
                  </a:outerShdw>
                </a:effectLst>
              </a:rPr>
              <a:t>3. Market Research</a:t>
            </a:r>
          </a:p>
        </p:txBody>
      </p:sp>
      <p:sp>
        <p:nvSpPr>
          <p:cNvPr id="7" name="AutoShape 2" descr="Image result for Survey Results Are In">
            <a:extLst>
              <a:ext uri="{FF2B5EF4-FFF2-40B4-BE49-F238E27FC236}">
                <a16:creationId xmlns:a16="http://schemas.microsoft.com/office/drawing/2014/main" id="{4549A91F-B605-40A8-A548-41A40635522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3FEE6AB6-E62B-4536-A1BF-6C48E299BFE5}"/>
              </a:ext>
            </a:extLst>
          </p:cNvPr>
          <p:cNvPicPr>
            <a:picLocks noChangeAspect="1"/>
          </p:cNvPicPr>
          <p:nvPr/>
        </p:nvPicPr>
        <p:blipFill>
          <a:blip r:embed="rId3"/>
          <a:stretch>
            <a:fillRect/>
          </a:stretch>
        </p:blipFill>
        <p:spPr>
          <a:xfrm>
            <a:off x="108176" y="1038555"/>
            <a:ext cx="2189486" cy="1508761"/>
          </a:xfrm>
          <a:prstGeom prst="rect">
            <a:avLst/>
          </a:prstGeom>
        </p:spPr>
      </p:pic>
      <p:pic>
        <p:nvPicPr>
          <p:cNvPr id="12" name="Picture 11">
            <a:extLst>
              <a:ext uri="{FF2B5EF4-FFF2-40B4-BE49-F238E27FC236}">
                <a16:creationId xmlns:a16="http://schemas.microsoft.com/office/drawing/2014/main" id="{FDDFF7AC-8636-4251-9708-FDDFBB14C1D7}"/>
              </a:ext>
            </a:extLst>
          </p:cNvPr>
          <p:cNvPicPr>
            <a:picLocks noChangeAspect="1"/>
          </p:cNvPicPr>
          <p:nvPr/>
        </p:nvPicPr>
        <p:blipFill>
          <a:blip r:embed="rId4"/>
          <a:stretch>
            <a:fillRect/>
          </a:stretch>
        </p:blipFill>
        <p:spPr>
          <a:xfrm>
            <a:off x="1346035" y="2557350"/>
            <a:ext cx="4584589" cy="2685214"/>
          </a:xfrm>
          <a:prstGeom prst="rect">
            <a:avLst/>
          </a:prstGeom>
        </p:spPr>
      </p:pic>
      <p:pic>
        <p:nvPicPr>
          <p:cNvPr id="13" name="Picture 12">
            <a:extLst>
              <a:ext uri="{FF2B5EF4-FFF2-40B4-BE49-F238E27FC236}">
                <a16:creationId xmlns:a16="http://schemas.microsoft.com/office/drawing/2014/main" id="{E83EB16D-BB2F-461C-AC5C-0326F3F37B38}"/>
              </a:ext>
            </a:extLst>
          </p:cNvPr>
          <p:cNvPicPr>
            <a:picLocks noChangeAspect="1"/>
          </p:cNvPicPr>
          <p:nvPr/>
        </p:nvPicPr>
        <p:blipFill>
          <a:blip r:embed="rId5"/>
          <a:stretch>
            <a:fillRect/>
          </a:stretch>
        </p:blipFill>
        <p:spPr>
          <a:xfrm>
            <a:off x="7022577" y="2486933"/>
            <a:ext cx="4584589" cy="2755631"/>
          </a:xfrm>
          <a:prstGeom prst="rect">
            <a:avLst/>
          </a:prstGeom>
        </p:spPr>
      </p:pic>
      <p:pic>
        <p:nvPicPr>
          <p:cNvPr id="15" name="Picture 14">
            <a:extLst>
              <a:ext uri="{FF2B5EF4-FFF2-40B4-BE49-F238E27FC236}">
                <a16:creationId xmlns:a16="http://schemas.microsoft.com/office/drawing/2014/main" id="{C0A996AD-172B-4485-9207-81412C55A276}"/>
              </a:ext>
            </a:extLst>
          </p:cNvPr>
          <p:cNvPicPr>
            <a:picLocks noChangeAspect="1"/>
          </p:cNvPicPr>
          <p:nvPr/>
        </p:nvPicPr>
        <p:blipFill>
          <a:blip r:embed="rId6"/>
          <a:stretch>
            <a:fillRect/>
          </a:stretch>
        </p:blipFill>
        <p:spPr>
          <a:xfrm>
            <a:off x="4638504" y="5349239"/>
            <a:ext cx="3219791" cy="1508761"/>
          </a:xfrm>
          <a:prstGeom prst="rect">
            <a:avLst/>
          </a:prstGeom>
        </p:spPr>
      </p:pic>
      <p:sp>
        <p:nvSpPr>
          <p:cNvPr id="16" name="TextBox 15">
            <a:extLst>
              <a:ext uri="{FF2B5EF4-FFF2-40B4-BE49-F238E27FC236}">
                <a16:creationId xmlns:a16="http://schemas.microsoft.com/office/drawing/2014/main" id="{A170C27D-21D5-4D89-9AC7-2FEE86715090}"/>
              </a:ext>
            </a:extLst>
          </p:cNvPr>
          <p:cNvSpPr txBox="1"/>
          <p:nvPr/>
        </p:nvSpPr>
        <p:spPr>
          <a:xfrm>
            <a:off x="2906973" y="1530440"/>
            <a:ext cx="6564573" cy="461665"/>
          </a:xfrm>
          <a:prstGeom prst="rect">
            <a:avLst/>
          </a:prstGeom>
          <a:noFill/>
        </p:spPr>
        <p:txBody>
          <a:bodyPr wrap="square" rtlCol="0">
            <a:spAutoFit/>
          </a:bodyPr>
          <a:lstStyle/>
          <a:p>
            <a:r>
              <a:rPr lang="en-GB" sz="2400" b="1" dirty="0">
                <a:solidFill>
                  <a:schemeClr val="bg1"/>
                </a:solidFill>
              </a:rPr>
              <a:t>Information about respondents – About You</a:t>
            </a:r>
          </a:p>
        </p:txBody>
      </p:sp>
    </p:spTree>
    <p:extLst>
      <p:ext uri="{BB962C8B-B14F-4D97-AF65-F5344CB8AC3E}">
        <p14:creationId xmlns:p14="http://schemas.microsoft.com/office/powerpoint/2010/main" val="2590278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ppt_x</p:attrName>
                                        </p:attrNameLst>
                                      </p:cBhvr>
                                      <p:tavLst>
                                        <p:tav tm="0">
                                          <p:val>
                                            <p:strVal val="#ppt_x"/>
                                          </p:val>
                                        </p:tav>
                                        <p:tav tm="100000">
                                          <p:val>
                                            <p:strVal val="#ppt_x"/>
                                          </p:val>
                                        </p:tav>
                                      </p:tavLst>
                                    </p:anim>
                                    <p:anim calcmode="lin" valueType="num">
                                      <p:cBhvr>
                                        <p:cTn id="2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54DEB-CDAC-4966-AE63-56DEC693D880}"/>
              </a:ext>
            </a:extLst>
          </p:cNvPr>
          <p:cNvSpPr>
            <a:spLocks noGrp="1"/>
          </p:cNvSpPr>
          <p:nvPr>
            <p:ph type="title"/>
          </p:nvPr>
        </p:nvSpPr>
        <p:spPr/>
        <p:txBody>
          <a:bodyPr anchor="ctr">
            <a:normAutofit fontScale="90000"/>
          </a:bodyPr>
          <a:lstStyle/>
          <a:p>
            <a:br>
              <a:rPr lang="en-GB" sz="1800" b="0" i="0" u="none" strike="noStrike" baseline="0" dirty="0">
                <a:solidFill>
                  <a:srgbClr val="000000"/>
                </a:solidFill>
                <a:latin typeface="Arial" panose="020B0604020202020204" pitchFamily="34" charset="0"/>
              </a:rPr>
            </a:br>
            <a:r>
              <a:rPr lang="en-GB" sz="4000" b="0" i="0" u="none" strike="noStrike" baseline="0" dirty="0">
                <a:solidFill>
                  <a:srgbClr val="000000"/>
                </a:solidFill>
                <a:latin typeface="Arial" panose="020B0604020202020204" pitchFamily="34" charset="0"/>
              </a:rPr>
              <a:t> </a:t>
            </a: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endParaRPr lang="en-GB" sz="4000" dirty="0">
              <a:solidFill>
                <a:schemeClr val="accent5">
                  <a:lumMod val="50000"/>
                </a:schemeClr>
              </a:solidFill>
            </a:endParaRPr>
          </a:p>
        </p:txBody>
      </p:sp>
      <p:sp>
        <p:nvSpPr>
          <p:cNvPr id="4" name="Oval 3">
            <a:extLst>
              <a:ext uri="{FF2B5EF4-FFF2-40B4-BE49-F238E27FC236}">
                <a16:creationId xmlns:a16="http://schemas.microsoft.com/office/drawing/2014/main" id="{F23A93A4-C63C-49B9-A276-0A6C6C4675BF}"/>
              </a:ext>
            </a:extLst>
          </p:cNvPr>
          <p:cNvSpPr/>
          <p:nvPr/>
        </p:nvSpPr>
        <p:spPr>
          <a:xfrm>
            <a:off x="2065887" y="174171"/>
            <a:ext cx="8345976" cy="1148257"/>
          </a:xfrm>
          <a:prstGeom prst="ellipse">
            <a:avLst/>
          </a:prstGeom>
          <a:solidFill>
            <a:schemeClr val="accent1">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GB" sz="5400" b="1" dirty="0">
                <a:ln w="0"/>
                <a:solidFill>
                  <a:schemeClr val="accent1"/>
                </a:solidFill>
                <a:effectLst>
                  <a:outerShdw blurRad="38100" dist="25400" dir="5400000" algn="ctr" rotWithShape="0">
                    <a:srgbClr val="6E747A">
                      <a:alpha val="43000"/>
                    </a:srgbClr>
                  </a:outerShdw>
                </a:effectLst>
              </a:rPr>
              <a:t>3. Market Research</a:t>
            </a:r>
          </a:p>
        </p:txBody>
      </p:sp>
      <p:sp>
        <p:nvSpPr>
          <p:cNvPr id="7" name="AutoShape 2" descr="Image result for Survey Results Are In">
            <a:extLst>
              <a:ext uri="{FF2B5EF4-FFF2-40B4-BE49-F238E27FC236}">
                <a16:creationId xmlns:a16="http://schemas.microsoft.com/office/drawing/2014/main" id="{4549A91F-B605-40A8-A548-41A40635522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3FEE6AB6-E62B-4536-A1BF-6C48E299BFE5}"/>
              </a:ext>
            </a:extLst>
          </p:cNvPr>
          <p:cNvPicPr>
            <a:picLocks noChangeAspect="1"/>
          </p:cNvPicPr>
          <p:nvPr/>
        </p:nvPicPr>
        <p:blipFill>
          <a:blip r:embed="rId3"/>
          <a:stretch>
            <a:fillRect/>
          </a:stretch>
        </p:blipFill>
        <p:spPr>
          <a:xfrm>
            <a:off x="108176" y="976114"/>
            <a:ext cx="2189486" cy="1508761"/>
          </a:xfrm>
          <a:prstGeom prst="rect">
            <a:avLst/>
          </a:prstGeom>
        </p:spPr>
      </p:pic>
      <p:sp>
        <p:nvSpPr>
          <p:cNvPr id="16" name="TextBox 15">
            <a:extLst>
              <a:ext uri="{FF2B5EF4-FFF2-40B4-BE49-F238E27FC236}">
                <a16:creationId xmlns:a16="http://schemas.microsoft.com/office/drawing/2014/main" id="{A170C27D-21D5-4D89-9AC7-2FEE86715090}"/>
              </a:ext>
            </a:extLst>
          </p:cNvPr>
          <p:cNvSpPr txBox="1"/>
          <p:nvPr/>
        </p:nvSpPr>
        <p:spPr>
          <a:xfrm>
            <a:off x="2906973" y="1530440"/>
            <a:ext cx="5308979" cy="400110"/>
          </a:xfrm>
          <a:prstGeom prst="rect">
            <a:avLst/>
          </a:prstGeom>
          <a:noFill/>
        </p:spPr>
        <p:txBody>
          <a:bodyPr wrap="square" rtlCol="0">
            <a:spAutoFit/>
          </a:bodyPr>
          <a:lstStyle/>
          <a:p>
            <a:r>
              <a:rPr lang="en-GB" sz="2000" b="1" dirty="0">
                <a:solidFill>
                  <a:schemeClr val="bg1"/>
                </a:solidFill>
              </a:rPr>
              <a:t>Interested in</a:t>
            </a:r>
          </a:p>
        </p:txBody>
      </p:sp>
      <p:pic>
        <p:nvPicPr>
          <p:cNvPr id="3" name="Picture 2">
            <a:extLst>
              <a:ext uri="{FF2B5EF4-FFF2-40B4-BE49-F238E27FC236}">
                <a16:creationId xmlns:a16="http://schemas.microsoft.com/office/drawing/2014/main" id="{5E30955D-A10D-4F9D-9E03-141AA62FEB2F}"/>
              </a:ext>
            </a:extLst>
          </p:cNvPr>
          <p:cNvPicPr>
            <a:picLocks noChangeAspect="1"/>
          </p:cNvPicPr>
          <p:nvPr/>
        </p:nvPicPr>
        <p:blipFill>
          <a:blip r:embed="rId4"/>
          <a:stretch>
            <a:fillRect/>
          </a:stretch>
        </p:blipFill>
        <p:spPr>
          <a:xfrm>
            <a:off x="532264" y="2855692"/>
            <a:ext cx="5151974" cy="3694969"/>
          </a:xfrm>
          <a:prstGeom prst="rect">
            <a:avLst/>
          </a:prstGeom>
        </p:spPr>
      </p:pic>
      <p:pic>
        <p:nvPicPr>
          <p:cNvPr id="5" name="Picture 4">
            <a:extLst>
              <a:ext uri="{FF2B5EF4-FFF2-40B4-BE49-F238E27FC236}">
                <a16:creationId xmlns:a16="http://schemas.microsoft.com/office/drawing/2014/main" id="{F40EC52A-1BC1-4FF8-9678-FCB49C69AF6F}"/>
              </a:ext>
            </a:extLst>
          </p:cNvPr>
          <p:cNvPicPr>
            <a:picLocks noChangeAspect="1"/>
          </p:cNvPicPr>
          <p:nvPr/>
        </p:nvPicPr>
        <p:blipFill>
          <a:blip r:embed="rId5"/>
          <a:stretch>
            <a:fillRect/>
          </a:stretch>
        </p:blipFill>
        <p:spPr>
          <a:xfrm>
            <a:off x="6606031" y="2878855"/>
            <a:ext cx="5151974" cy="3694969"/>
          </a:xfrm>
          <a:prstGeom prst="rect">
            <a:avLst/>
          </a:prstGeom>
        </p:spPr>
      </p:pic>
      <p:pic>
        <p:nvPicPr>
          <p:cNvPr id="9" name="Picture 8">
            <a:extLst>
              <a:ext uri="{FF2B5EF4-FFF2-40B4-BE49-F238E27FC236}">
                <a16:creationId xmlns:a16="http://schemas.microsoft.com/office/drawing/2014/main" id="{75F49361-B5D0-4B0E-A549-49BC702D0DD8}"/>
              </a:ext>
            </a:extLst>
          </p:cNvPr>
          <p:cNvPicPr>
            <a:picLocks noChangeAspect="1"/>
          </p:cNvPicPr>
          <p:nvPr/>
        </p:nvPicPr>
        <p:blipFill>
          <a:blip r:embed="rId6"/>
          <a:stretch>
            <a:fillRect/>
          </a:stretch>
        </p:blipFill>
        <p:spPr>
          <a:xfrm>
            <a:off x="2702077" y="2163753"/>
            <a:ext cx="6679584" cy="3771900"/>
          </a:xfrm>
          <a:prstGeom prst="rect">
            <a:avLst/>
          </a:prstGeom>
        </p:spPr>
      </p:pic>
    </p:spTree>
    <p:extLst>
      <p:ext uri="{BB962C8B-B14F-4D97-AF65-F5344CB8AC3E}">
        <p14:creationId xmlns:p14="http://schemas.microsoft.com/office/powerpoint/2010/main" val="84627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54DEB-CDAC-4966-AE63-56DEC693D880}"/>
              </a:ext>
            </a:extLst>
          </p:cNvPr>
          <p:cNvSpPr>
            <a:spLocks noGrp="1"/>
          </p:cNvSpPr>
          <p:nvPr>
            <p:ph type="title"/>
          </p:nvPr>
        </p:nvSpPr>
        <p:spPr/>
        <p:txBody>
          <a:bodyPr anchor="ctr">
            <a:normAutofit fontScale="90000"/>
          </a:bodyPr>
          <a:lstStyle/>
          <a:p>
            <a:br>
              <a:rPr lang="en-GB" sz="1800" b="0" i="0" u="none" strike="noStrike" baseline="0" dirty="0">
                <a:solidFill>
                  <a:srgbClr val="000000"/>
                </a:solidFill>
                <a:latin typeface="Arial" panose="020B0604020202020204" pitchFamily="34" charset="0"/>
              </a:rPr>
            </a:br>
            <a:r>
              <a:rPr lang="en-GB" sz="4000" b="0" i="0" u="none" strike="noStrike" baseline="0" dirty="0">
                <a:solidFill>
                  <a:srgbClr val="000000"/>
                </a:solidFill>
                <a:latin typeface="Arial" panose="020B0604020202020204" pitchFamily="34" charset="0"/>
              </a:rPr>
              <a:t> </a:t>
            </a: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endParaRPr lang="en-GB" sz="4000" dirty="0">
              <a:solidFill>
                <a:schemeClr val="accent5">
                  <a:lumMod val="50000"/>
                </a:schemeClr>
              </a:solidFill>
            </a:endParaRPr>
          </a:p>
        </p:txBody>
      </p:sp>
      <p:sp>
        <p:nvSpPr>
          <p:cNvPr id="4" name="Oval 3">
            <a:extLst>
              <a:ext uri="{FF2B5EF4-FFF2-40B4-BE49-F238E27FC236}">
                <a16:creationId xmlns:a16="http://schemas.microsoft.com/office/drawing/2014/main" id="{F23A93A4-C63C-49B9-A276-0A6C6C4675BF}"/>
              </a:ext>
            </a:extLst>
          </p:cNvPr>
          <p:cNvSpPr/>
          <p:nvPr/>
        </p:nvSpPr>
        <p:spPr>
          <a:xfrm>
            <a:off x="2065887" y="174171"/>
            <a:ext cx="8345976" cy="1148257"/>
          </a:xfrm>
          <a:prstGeom prst="ellipse">
            <a:avLst/>
          </a:prstGeom>
          <a:solidFill>
            <a:schemeClr val="accent1">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GB" sz="5400" b="1" dirty="0">
                <a:ln w="0"/>
                <a:solidFill>
                  <a:schemeClr val="accent1"/>
                </a:solidFill>
                <a:effectLst>
                  <a:outerShdw blurRad="38100" dist="25400" dir="5400000" algn="ctr" rotWithShape="0">
                    <a:srgbClr val="6E747A">
                      <a:alpha val="43000"/>
                    </a:srgbClr>
                  </a:outerShdw>
                </a:effectLst>
              </a:rPr>
              <a:t>3. Market Research</a:t>
            </a:r>
          </a:p>
        </p:txBody>
      </p:sp>
      <p:sp>
        <p:nvSpPr>
          <p:cNvPr id="7" name="AutoShape 2" descr="Image result for Survey Results Are In">
            <a:extLst>
              <a:ext uri="{FF2B5EF4-FFF2-40B4-BE49-F238E27FC236}">
                <a16:creationId xmlns:a16="http://schemas.microsoft.com/office/drawing/2014/main" id="{4549A91F-B605-40A8-A548-41A40635522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3FEE6AB6-E62B-4536-A1BF-6C48E299BFE5}"/>
              </a:ext>
            </a:extLst>
          </p:cNvPr>
          <p:cNvPicPr>
            <a:picLocks noChangeAspect="1"/>
          </p:cNvPicPr>
          <p:nvPr/>
        </p:nvPicPr>
        <p:blipFill>
          <a:blip r:embed="rId3"/>
          <a:stretch>
            <a:fillRect/>
          </a:stretch>
        </p:blipFill>
        <p:spPr>
          <a:xfrm>
            <a:off x="108176" y="976114"/>
            <a:ext cx="2189486" cy="1508761"/>
          </a:xfrm>
          <a:prstGeom prst="rect">
            <a:avLst/>
          </a:prstGeom>
        </p:spPr>
      </p:pic>
      <p:sp>
        <p:nvSpPr>
          <p:cNvPr id="16" name="TextBox 15">
            <a:extLst>
              <a:ext uri="{FF2B5EF4-FFF2-40B4-BE49-F238E27FC236}">
                <a16:creationId xmlns:a16="http://schemas.microsoft.com/office/drawing/2014/main" id="{A170C27D-21D5-4D89-9AC7-2FEE86715090}"/>
              </a:ext>
            </a:extLst>
          </p:cNvPr>
          <p:cNvSpPr txBox="1"/>
          <p:nvPr/>
        </p:nvSpPr>
        <p:spPr>
          <a:xfrm>
            <a:off x="2906973" y="1530440"/>
            <a:ext cx="5308979" cy="400110"/>
          </a:xfrm>
          <a:prstGeom prst="rect">
            <a:avLst/>
          </a:prstGeom>
          <a:noFill/>
        </p:spPr>
        <p:txBody>
          <a:bodyPr wrap="square" rtlCol="0">
            <a:spAutoFit/>
          </a:bodyPr>
          <a:lstStyle/>
          <a:p>
            <a:r>
              <a:rPr lang="en-GB" sz="2000" b="1" dirty="0">
                <a:solidFill>
                  <a:schemeClr val="bg1"/>
                </a:solidFill>
              </a:rPr>
              <a:t>Sizing</a:t>
            </a:r>
          </a:p>
        </p:txBody>
      </p:sp>
      <p:pic>
        <p:nvPicPr>
          <p:cNvPr id="6" name="Picture 5">
            <a:extLst>
              <a:ext uri="{FF2B5EF4-FFF2-40B4-BE49-F238E27FC236}">
                <a16:creationId xmlns:a16="http://schemas.microsoft.com/office/drawing/2014/main" id="{A330C694-340A-4DF3-8E67-487D2F0FA7AF}"/>
              </a:ext>
            </a:extLst>
          </p:cNvPr>
          <p:cNvPicPr>
            <a:picLocks noChangeAspect="1"/>
          </p:cNvPicPr>
          <p:nvPr/>
        </p:nvPicPr>
        <p:blipFill>
          <a:blip r:embed="rId4"/>
          <a:stretch>
            <a:fillRect/>
          </a:stretch>
        </p:blipFill>
        <p:spPr>
          <a:xfrm>
            <a:off x="65925" y="2692887"/>
            <a:ext cx="4071059" cy="3268703"/>
          </a:xfrm>
          <a:prstGeom prst="rect">
            <a:avLst/>
          </a:prstGeom>
        </p:spPr>
      </p:pic>
      <p:pic>
        <p:nvPicPr>
          <p:cNvPr id="10" name="Picture 9">
            <a:extLst>
              <a:ext uri="{FF2B5EF4-FFF2-40B4-BE49-F238E27FC236}">
                <a16:creationId xmlns:a16="http://schemas.microsoft.com/office/drawing/2014/main" id="{B16B1CDD-A8B8-4627-8975-8BED34A7F6D8}"/>
              </a:ext>
            </a:extLst>
          </p:cNvPr>
          <p:cNvPicPr>
            <a:picLocks noChangeAspect="1"/>
          </p:cNvPicPr>
          <p:nvPr/>
        </p:nvPicPr>
        <p:blipFill>
          <a:blip r:embed="rId5"/>
          <a:stretch>
            <a:fillRect/>
          </a:stretch>
        </p:blipFill>
        <p:spPr>
          <a:xfrm>
            <a:off x="4212870" y="2692887"/>
            <a:ext cx="4071059" cy="3268703"/>
          </a:xfrm>
          <a:prstGeom prst="rect">
            <a:avLst/>
          </a:prstGeom>
        </p:spPr>
      </p:pic>
      <p:pic>
        <p:nvPicPr>
          <p:cNvPr id="14" name="Picture 13">
            <a:extLst>
              <a:ext uri="{FF2B5EF4-FFF2-40B4-BE49-F238E27FC236}">
                <a16:creationId xmlns:a16="http://schemas.microsoft.com/office/drawing/2014/main" id="{035B059E-ADF0-4387-BDA5-DAD2945DC82F}"/>
              </a:ext>
            </a:extLst>
          </p:cNvPr>
          <p:cNvPicPr>
            <a:picLocks noChangeAspect="1"/>
          </p:cNvPicPr>
          <p:nvPr/>
        </p:nvPicPr>
        <p:blipFill>
          <a:blip r:embed="rId6"/>
          <a:stretch>
            <a:fillRect/>
          </a:stretch>
        </p:blipFill>
        <p:spPr>
          <a:xfrm>
            <a:off x="8386516" y="2692887"/>
            <a:ext cx="3596218" cy="3268702"/>
          </a:xfrm>
          <a:prstGeom prst="rect">
            <a:avLst/>
          </a:prstGeom>
        </p:spPr>
      </p:pic>
    </p:spTree>
    <p:extLst>
      <p:ext uri="{BB962C8B-B14F-4D97-AF65-F5344CB8AC3E}">
        <p14:creationId xmlns:p14="http://schemas.microsoft.com/office/powerpoint/2010/main" val="3512829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7"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900" decel="100000" fill="hold"/>
                                        <p:tgtEl>
                                          <p:spTgt spid="14"/>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54DEB-CDAC-4966-AE63-56DEC693D880}"/>
              </a:ext>
            </a:extLst>
          </p:cNvPr>
          <p:cNvSpPr>
            <a:spLocks noGrp="1"/>
          </p:cNvSpPr>
          <p:nvPr>
            <p:ph type="title"/>
          </p:nvPr>
        </p:nvSpPr>
        <p:spPr/>
        <p:txBody>
          <a:bodyPr anchor="ctr">
            <a:normAutofit fontScale="90000"/>
          </a:bodyPr>
          <a:lstStyle/>
          <a:p>
            <a:br>
              <a:rPr lang="en-GB" sz="1800" b="0" i="0" u="none" strike="noStrike" baseline="0" dirty="0">
                <a:solidFill>
                  <a:srgbClr val="000000"/>
                </a:solidFill>
                <a:latin typeface="Arial" panose="020B0604020202020204" pitchFamily="34" charset="0"/>
              </a:rPr>
            </a:br>
            <a:r>
              <a:rPr lang="en-GB" sz="4000" b="0" i="0" u="none" strike="noStrike" baseline="0" dirty="0">
                <a:solidFill>
                  <a:srgbClr val="000000"/>
                </a:solidFill>
                <a:latin typeface="Arial" panose="020B0604020202020204" pitchFamily="34" charset="0"/>
              </a:rPr>
              <a:t> </a:t>
            </a: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endParaRPr lang="en-GB" sz="4000" dirty="0">
              <a:solidFill>
                <a:schemeClr val="accent5">
                  <a:lumMod val="50000"/>
                </a:schemeClr>
              </a:solidFill>
            </a:endParaRPr>
          </a:p>
        </p:txBody>
      </p:sp>
      <p:sp>
        <p:nvSpPr>
          <p:cNvPr id="4" name="Oval 3">
            <a:extLst>
              <a:ext uri="{FF2B5EF4-FFF2-40B4-BE49-F238E27FC236}">
                <a16:creationId xmlns:a16="http://schemas.microsoft.com/office/drawing/2014/main" id="{F23A93A4-C63C-49B9-A276-0A6C6C4675BF}"/>
              </a:ext>
            </a:extLst>
          </p:cNvPr>
          <p:cNvSpPr/>
          <p:nvPr/>
        </p:nvSpPr>
        <p:spPr>
          <a:xfrm>
            <a:off x="2065887" y="174171"/>
            <a:ext cx="8345976" cy="1148257"/>
          </a:xfrm>
          <a:prstGeom prst="ellipse">
            <a:avLst/>
          </a:prstGeom>
          <a:solidFill>
            <a:schemeClr val="accent1">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GB" sz="5400" b="1" dirty="0">
                <a:ln w="0"/>
                <a:solidFill>
                  <a:schemeClr val="accent1"/>
                </a:solidFill>
                <a:effectLst>
                  <a:outerShdw blurRad="38100" dist="25400" dir="5400000" algn="ctr" rotWithShape="0">
                    <a:srgbClr val="6E747A">
                      <a:alpha val="43000"/>
                    </a:srgbClr>
                  </a:outerShdw>
                </a:effectLst>
              </a:rPr>
              <a:t>3. Market Research</a:t>
            </a:r>
          </a:p>
        </p:txBody>
      </p:sp>
      <p:sp>
        <p:nvSpPr>
          <p:cNvPr id="7" name="AutoShape 2" descr="Image result for Survey Results Are In">
            <a:extLst>
              <a:ext uri="{FF2B5EF4-FFF2-40B4-BE49-F238E27FC236}">
                <a16:creationId xmlns:a16="http://schemas.microsoft.com/office/drawing/2014/main" id="{4549A91F-B605-40A8-A548-41A40635522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3FEE6AB6-E62B-4536-A1BF-6C48E299BFE5}"/>
              </a:ext>
            </a:extLst>
          </p:cNvPr>
          <p:cNvPicPr>
            <a:picLocks noChangeAspect="1"/>
          </p:cNvPicPr>
          <p:nvPr/>
        </p:nvPicPr>
        <p:blipFill>
          <a:blip r:embed="rId3"/>
          <a:stretch>
            <a:fillRect/>
          </a:stretch>
        </p:blipFill>
        <p:spPr>
          <a:xfrm>
            <a:off x="108176" y="976114"/>
            <a:ext cx="2189486" cy="1508761"/>
          </a:xfrm>
          <a:prstGeom prst="rect">
            <a:avLst/>
          </a:prstGeom>
        </p:spPr>
      </p:pic>
      <p:sp>
        <p:nvSpPr>
          <p:cNvPr id="16" name="TextBox 15">
            <a:extLst>
              <a:ext uri="{FF2B5EF4-FFF2-40B4-BE49-F238E27FC236}">
                <a16:creationId xmlns:a16="http://schemas.microsoft.com/office/drawing/2014/main" id="{A170C27D-21D5-4D89-9AC7-2FEE86715090}"/>
              </a:ext>
            </a:extLst>
          </p:cNvPr>
          <p:cNvSpPr txBox="1"/>
          <p:nvPr/>
        </p:nvSpPr>
        <p:spPr>
          <a:xfrm>
            <a:off x="2602317" y="1338416"/>
            <a:ext cx="8080026" cy="400110"/>
          </a:xfrm>
          <a:prstGeom prst="rect">
            <a:avLst/>
          </a:prstGeom>
          <a:noFill/>
        </p:spPr>
        <p:txBody>
          <a:bodyPr wrap="square" rtlCol="0">
            <a:spAutoFit/>
          </a:bodyPr>
          <a:lstStyle/>
          <a:p>
            <a:r>
              <a:rPr lang="en-GB" sz="2000" b="1" dirty="0">
                <a:solidFill>
                  <a:schemeClr val="bg1"/>
                </a:solidFill>
                <a:latin typeface="+mj-lt"/>
              </a:rPr>
              <a:t>And finally </a:t>
            </a:r>
          </a:p>
        </p:txBody>
      </p:sp>
      <p:pic>
        <p:nvPicPr>
          <p:cNvPr id="5" name="Picture 4">
            <a:extLst>
              <a:ext uri="{FF2B5EF4-FFF2-40B4-BE49-F238E27FC236}">
                <a16:creationId xmlns:a16="http://schemas.microsoft.com/office/drawing/2014/main" id="{2FB22717-FC37-45D5-AC01-D669360882BF}"/>
              </a:ext>
            </a:extLst>
          </p:cNvPr>
          <p:cNvPicPr>
            <a:picLocks noChangeAspect="1"/>
          </p:cNvPicPr>
          <p:nvPr/>
        </p:nvPicPr>
        <p:blipFill>
          <a:blip r:embed="rId4"/>
          <a:stretch>
            <a:fillRect/>
          </a:stretch>
        </p:blipFill>
        <p:spPr>
          <a:xfrm>
            <a:off x="6142344" y="2000948"/>
            <a:ext cx="5846270" cy="4765606"/>
          </a:xfrm>
          <a:prstGeom prst="rect">
            <a:avLst/>
          </a:prstGeom>
        </p:spPr>
      </p:pic>
      <p:pic>
        <p:nvPicPr>
          <p:cNvPr id="9" name="Picture 8">
            <a:extLst>
              <a:ext uri="{FF2B5EF4-FFF2-40B4-BE49-F238E27FC236}">
                <a16:creationId xmlns:a16="http://schemas.microsoft.com/office/drawing/2014/main" id="{882D3328-E713-4A3F-B323-EC7C9DF04622}"/>
              </a:ext>
            </a:extLst>
          </p:cNvPr>
          <p:cNvPicPr>
            <a:picLocks noChangeAspect="1"/>
          </p:cNvPicPr>
          <p:nvPr/>
        </p:nvPicPr>
        <p:blipFill>
          <a:blip r:embed="rId5"/>
          <a:stretch>
            <a:fillRect/>
          </a:stretch>
        </p:blipFill>
        <p:spPr>
          <a:xfrm>
            <a:off x="6135116" y="1381823"/>
            <a:ext cx="2638425" cy="619125"/>
          </a:xfrm>
          <a:prstGeom prst="rect">
            <a:avLst/>
          </a:prstGeom>
        </p:spPr>
      </p:pic>
      <p:pic>
        <p:nvPicPr>
          <p:cNvPr id="10" name="Picture 9">
            <a:extLst>
              <a:ext uri="{FF2B5EF4-FFF2-40B4-BE49-F238E27FC236}">
                <a16:creationId xmlns:a16="http://schemas.microsoft.com/office/drawing/2014/main" id="{0D2D18B1-BF0D-4B06-8CE6-FF6077CEE040}"/>
              </a:ext>
            </a:extLst>
          </p:cNvPr>
          <p:cNvPicPr>
            <a:picLocks noChangeAspect="1"/>
          </p:cNvPicPr>
          <p:nvPr/>
        </p:nvPicPr>
        <p:blipFill>
          <a:blip r:embed="rId6"/>
          <a:stretch>
            <a:fillRect/>
          </a:stretch>
        </p:blipFill>
        <p:spPr>
          <a:xfrm>
            <a:off x="123740" y="3176813"/>
            <a:ext cx="3267075" cy="2752725"/>
          </a:xfrm>
          <a:prstGeom prst="rect">
            <a:avLst/>
          </a:prstGeom>
        </p:spPr>
      </p:pic>
      <p:pic>
        <p:nvPicPr>
          <p:cNvPr id="11" name="Picture 10">
            <a:extLst>
              <a:ext uri="{FF2B5EF4-FFF2-40B4-BE49-F238E27FC236}">
                <a16:creationId xmlns:a16="http://schemas.microsoft.com/office/drawing/2014/main" id="{F753329D-F53B-4D65-AC9F-18AE32367980}"/>
              </a:ext>
            </a:extLst>
          </p:cNvPr>
          <p:cNvPicPr>
            <a:picLocks noChangeAspect="1"/>
          </p:cNvPicPr>
          <p:nvPr/>
        </p:nvPicPr>
        <p:blipFill>
          <a:blip r:embed="rId7"/>
          <a:stretch>
            <a:fillRect/>
          </a:stretch>
        </p:blipFill>
        <p:spPr>
          <a:xfrm>
            <a:off x="3920802" y="3336124"/>
            <a:ext cx="1714500" cy="1714500"/>
          </a:xfrm>
          <a:prstGeom prst="rect">
            <a:avLst/>
          </a:prstGeom>
        </p:spPr>
      </p:pic>
      <p:pic>
        <p:nvPicPr>
          <p:cNvPr id="12" name="Picture 11">
            <a:extLst>
              <a:ext uri="{FF2B5EF4-FFF2-40B4-BE49-F238E27FC236}">
                <a16:creationId xmlns:a16="http://schemas.microsoft.com/office/drawing/2014/main" id="{67AB7C84-3829-48E0-85B8-371A7D66A2CE}"/>
              </a:ext>
            </a:extLst>
          </p:cNvPr>
          <p:cNvPicPr>
            <a:picLocks noChangeAspect="1"/>
          </p:cNvPicPr>
          <p:nvPr/>
        </p:nvPicPr>
        <p:blipFill>
          <a:blip r:embed="rId8"/>
          <a:stretch>
            <a:fillRect/>
          </a:stretch>
        </p:blipFill>
        <p:spPr>
          <a:xfrm>
            <a:off x="4070580" y="1431248"/>
            <a:ext cx="1714500" cy="1714500"/>
          </a:xfrm>
          <a:prstGeom prst="rect">
            <a:avLst/>
          </a:prstGeom>
        </p:spPr>
      </p:pic>
      <p:pic>
        <p:nvPicPr>
          <p:cNvPr id="13" name="Picture 12">
            <a:extLst>
              <a:ext uri="{FF2B5EF4-FFF2-40B4-BE49-F238E27FC236}">
                <a16:creationId xmlns:a16="http://schemas.microsoft.com/office/drawing/2014/main" id="{64B1B756-B658-417C-BD99-3A9660BD00A4}"/>
              </a:ext>
            </a:extLst>
          </p:cNvPr>
          <p:cNvPicPr>
            <a:picLocks noChangeAspect="1"/>
          </p:cNvPicPr>
          <p:nvPr/>
        </p:nvPicPr>
        <p:blipFill>
          <a:blip r:embed="rId9"/>
          <a:stretch>
            <a:fillRect/>
          </a:stretch>
        </p:blipFill>
        <p:spPr>
          <a:xfrm>
            <a:off x="3913574" y="5241001"/>
            <a:ext cx="1721728" cy="1616999"/>
          </a:xfrm>
          <a:prstGeom prst="rect">
            <a:avLst/>
          </a:prstGeom>
        </p:spPr>
      </p:pic>
      <p:pic>
        <p:nvPicPr>
          <p:cNvPr id="14" name="Picture 13">
            <a:extLst>
              <a:ext uri="{FF2B5EF4-FFF2-40B4-BE49-F238E27FC236}">
                <a16:creationId xmlns:a16="http://schemas.microsoft.com/office/drawing/2014/main" id="{05D76003-0665-428C-BF26-4A5869161F5E}"/>
              </a:ext>
            </a:extLst>
          </p:cNvPr>
          <p:cNvPicPr>
            <a:picLocks noChangeAspect="1"/>
          </p:cNvPicPr>
          <p:nvPr/>
        </p:nvPicPr>
        <p:blipFill>
          <a:blip r:embed="rId10"/>
          <a:stretch>
            <a:fillRect/>
          </a:stretch>
        </p:blipFill>
        <p:spPr>
          <a:xfrm>
            <a:off x="3238500" y="571500"/>
            <a:ext cx="5715000" cy="5715000"/>
          </a:xfrm>
          <a:prstGeom prst="rect">
            <a:avLst/>
          </a:prstGeom>
        </p:spPr>
      </p:pic>
    </p:spTree>
    <p:extLst>
      <p:ext uri="{BB962C8B-B14F-4D97-AF65-F5344CB8AC3E}">
        <p14:creationId xmlns:p14="http://schemas.microsoft.com/office/powerpoint/2010/main" val="2412383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54DEB-CDAC-4966-AE63-56DEC693D880}"/>
              </a:ext>
            </a:extLst>
          </p:cNvPr>
          <p:cNvSpPr>
            <a:spLocks noGrp="1"/>
          </p:cNvSpPr>
          <p:nvPr>
            <p:ph type="title"/>
          </p:nvPr>
        </p:nvSpPr>
        <p:spPr>
          <a:xfrm>
            <a:off x="1202919" y="284175"/>
            <a:ext cx="9784080" cy="1858949"/>
          </a:xfrm>
        </p:spPr>
        <p:txBody>
          <a:bodyPr anchor="ctr">
            <a:normAutofit fontScale="90000"/>
          </a:bodyPr>
          <a:lstStyle/>
          <a:p>
            <a:br>
              <a:rPr lang="en-GB" sz="1800" b="0" i="0" u="none" strike="noStrike" baseline="0" dirty="0">
                <a:solidFill>
                  <a:srgbClr val="000000"/>
                </a:solidFill>
                <a:latin typeface="Arial" panose="020B0604020202020204" pitchFamily="34" charset="0"/>
              </a:rPr>
            </a:br>
            <a:r>
              <a:rPr lang="en-GB" sz="4000" b="0" i="0" u="none" strike="noStrike" baseline="0" dirty="0">
                <a:solidFill>
                  <a:srgbClr val="000000"/>
                </a:solidFill>
                <a:latin typeface="Arial" panose="020B0604020202020204" pitchFamily="34" charset="0"/>
              </a:rPr>
              <a:t> </a:t>
            </a: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endParaRPr lang="en-GB" sz="4000" dirty="0">
              <a:solidFill>
                <a:schemeClr val="accent5">
                  <a:lumMod val="50000"/>
                </a:schemeClr>
              </a:solidFill>
            </a:endParaRPr>
          </a:p>
        </p:txBody>
      </p:sp>
      <p:sp>
        <p:nvSpPr>
          <p:cNvPr id="4" name="Oval 3">
            <a:extLst>
              <a:ext uri="{FF2B5EF4-FFF2-40B4-BE49-F238E27FC236}">
                <a16:creationId xmlns:a16="http://schemas.microsoft.com/office/drawing/2014/main" id="{F23A93A4-C63C-49B9-A276-0A6C6C4675BF}"/>
              </a:ext>
            </a:extLst>
          </p:cNvPr>
          <p:cNvSpPr/>
          <p:nvPr/>
        </p:nvSpPr>
        <p:spPr>
          <a:xfrm>
            <a:off x="1815152" y="174170"/>
            <a:ext cx="8596711" cy="1968953"/>
          </a:xfrm>
          <a:prstGeom prst="ellipse">
            <a:avLst/>
          </a:prstGeom>
          <a:solidFill>
            <a:schemeClr val="accent1">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5400" b="1" dirty="0">
              <a:ln w="0"/>
              <a:solidFill>
                <a:schemeClr val="accent1"/>
              </a:solidFill>
              <a:effectLst>
                <a:outerShdw blurRad="38100" dist="25400" dir="5400000" algn="ctr" rotWithShape="0">
                  <a:srgbClr val="6E747A">
                    <a:alpha val="43000"/>
                  </a:srgbClr>
                </a:outerShdw>
              </a:effectLst>
            </a:endParaRPr>
          </a:p>
        </p:txBody>
      </p:sp>
      <p:graphicFrame>
        <p:nvGraphicFramePr>
          <p:cNvPr id="5" name="Diagram 4">
            <a:extLst>
              <a:ext uri="{FF2B5EF4-FFF2-40B4-BE49-F238E27FC236}">
                <a16:creationId xmlns:a16="http://schemas.microsoft.com/office/drawing/2014/main" id="{452796CA-8C39-4E05-A3A6-AC677A575123}"/>
              </a:ext>
            </a:extLst>
          </p:cNvPr>
          <p:cNvGraphicFramePr/>
          <p:nvPr>
            <p:extLst>
              <p:ext uri="{D42A27DB-BD31-4B8C-83A1-F6EECF244321}">
                <p14:modId xmlns:p14="http://schemas.microsoft.com/office/powerpoint/2010/main" val="2011774000"/>
              </p:ext>
            </p:extLst>
          </p:nvPr>
        </p:nvGraphicFramePr>
        <p:xfrm>
          <a:off x="4357076" y="2253128"/>
          <a:ext cx="6229445" cy="43453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ED2A530B-58A3-4A72-80D2-DEBEA2CEA2B8}"/>
              </a:ext>
            </a:extLst>
          </p:cNvPr>
          <p:cNvPicPr>
            <a:picLocks noChangeAspect="1"/>
          </p:cNvPicPr>
          <p:nvPr/>
        </p:nvPicPr>
        <p:blipFill>
          <a:blip r:embed="rId8"/>
          <a:stretch>
            <a:fillRect/>
          </a:stretch>
        </p:blipFill>
        <p:spPr>
          <a:xfrm>
            <a:off x="175174" y="3139952"/>
            <a:ext cx="3781425" cy="2571750"/>
          </a:xfrm>
          <a:prstGeom prst="rect">
            <a:avLst/>
          </a:prstGeom>
        </p:spPr>
      </p:pic>
      <p:pic>
        <p:nvPicPr>
          <p:cNvPr id="9" name="Picture 8">
            <a:extLst>
              <a:ext uri="{FF2B5EF4-FFF2-40B4-BE49-F238E27FC236}">
                <a16:creationId xmlns:a16="http://schemas.microsoft.com/office/drawing/2014/main" id="{0BE4712F-02E2-4764-BBBF-C2494B8A3210}"/>
              </a:ext>
            </a:extLst>
          </p:cNvPr>
          <p:cNvPicPr>
            <a:picLocks noChangeAspect="1"/>
          </p:cNvPicPr>
          <p:nvPr/>
        </p:nvPicPr>
        <p:blipFill>
          <a:blip r:embed="rId9"/>
          <a:stretch>
            <a:fillRect/>
          </a:stretch>
        </p:blipFill>
        <p:spPr>
          <a:xfrm>
            <a:off x="3956600" y="382137"/>
            <a:ext cx="4573252" cy="1510514"/>
          </a:xfrm>
          <a:prstGeom prst="rect">
            <a:avLst/>
          </a:prstGeom>
        </p:spPr>
      </p:pic>
    </p:spTree>
    <p:extLst>
      <p:ext uri="{BB962C8B-B14F-4D97-AF65-F5344CB8AC3E}">
        <p14:creationId xmlns:p14="http://schemas.microsoft.com/office/powerpoint/2010/main" val="2843883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6"/>
                                        </p:tgtEl>
                                      </p:cBhvr>
                                    </p:animEffect>
                                    <p:animScale>
                                      <p:cBhvr>
                                        <p:cTn id="7"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54DEB-CDAC-4966-AE63-56DEC693D880}"/>
              </a:ext>
            </a:extLst>
          </p:cNvPr>
          <p:cNvSpPr>
            <a:spLocks noGrp="1"/>
          </p:cNvSpPr>
          <p:nvPr>
            <p:ph type="title"/>
          </p:nvPr>
        </p:nvSpPr>
        <p:spPr/>
        <p:txBody>
          <a:bodyPr anchor="ctr">
            <a:normAutofit fontScale="90000"/>
          </a:bodyPr>
          <a:lstStyle/>
          <a:p>
            <a:br>
              <a:rPr lang="en-GB" sz="1800" b="0" i="0" u="none" strike="noStrike" baseline="0" dirty="0">
                <a:solidFill>
                  <a:srgbClr val="000000"/>
                </a:solidFill>
                <a:latin typeface="Arial" panose="020B0604020202020204" pitchFamily="34" charset="0"/>
              </a:rPr>
            </a:br>
            <a:r>
              <a:rPr lang="en-GB" sz="4000" b="0" i="0" u="none" strike="noStrike" baseline="0" dirty="0">
                <a:solidFill>
                  <a:srgbClr val="000000"/>
                </a:solidFill>
                <a:latin typeface="Arial" panose="020B0604020202020204" pitchFamily="34" charset="0"/>
              </a:rPr>
              <a:t> </a:t>
            </a: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endParaRPr lang="en-GB" sz="4000" dirty="0">
              <a:solidFill>
                <a:schemeClr val="accent5">
                  <a:lumMod val="50000"/>
                </a:schemeClr>
              </a:solidFill>
            </a:endParaRPr>
          </a:p>
        </p:txBody>
      </p:sp>
      <p:sp>
        <p:nvSpPr>
          <p:cNvPr id="4" name="Oval 3">
            <a:extLst>
              <a:ext uri="{FF2B5EF4-FFF2-40B4-BE49-F238E27FC236}">
                <a16:creationId xmlns:a16="http://schemas.microsoft.com/office/drawing/2014/main" id="{F23A93A4-C63C-49B9-A276-0A6C6C4675BF}"/>
              </a:ext>
            </a:extLst>
          </p:cNvPr>
          <p:cNvSpPr/>
          <p:nvPr/>
        </p:nvSpPr>
        <p:spPr>
          <a:xfrm>
            <a:off x="2065887" y="174171"/>
            <a:ext cx="8345976" cy="1148257"/>
          </a:xfrm>
          <a:prstGeom prst="ellipse">
            <a:avLst/>
          </a:prstGeom>
          <a:solidFill>
            <a:schemeClr val="accent1">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GB" sz="5400" b="1" dirty="0">
                <a:ln w="0"/>
                <a:solidFill>
                  <a:schemeClr val="accent1"/>
                </a:solidFill>
                <a:effectLst>
                  <a:outerShdw blurRad="38100" dist="25400" dir="5400000" algn="ctr" rotWithShape="0">
                    <a:srgbClr val="6E747A">
                      <a:alpha val="43000"/>
                    </a:srgbClr>
                  </a:outerShdw>
                </a:effectLst>
              </a:rPr>
              <a:t>And now</a:t>
            </a:r>
          </a:p>
        </p:txBody>
      </p:sp>
      <p:pic>
        <p:nvPicPr>
          <p:cNvPr id="5" name="Picture 4">
            <a:extLst>
              <a:ext uri="{FF2B5EF4-FFF2-40B4-BE49-F238E27FC236}">
                <a16:creationId xmlns:a16="http://schemas.microsoft.com/office/drawing/2014/main" id="{8772F006-B786-4138-8360-3C52E5F5E5E1}"/>
              </a:ext>
            </a:extLst>
          </p:cNvPr>
          <p:cNvPicPr>
            <a:picLocks noChangeAspect="1"/>
          </p:cNvPicPr>
          <p:nvPr/>
        </p:nvPicPr>
        <p:blipFill>
          <a:blip r:embed="rId3"/>
          <a:stretch>
            <a:fillRect/>
          </a:stretch>
        </p:blipFill>
        <p:spPr>
          <a:xfrm>
            <a:off x="3409950" y="1762125"/>
            <a:ext cx="5372100" cy="3333750"/>
          </a:xfrm>
          <a:prstGeom prst="rect">
            <a:avLst/>
          </a:prstGeom>
        </p:spPr>
      </p:pic>
      <p:sp>
        <p:nvSpPr>
          <p:cNvPr id="8" name="Scroll: Horizontal 7">
            <a:extLst>
              <a:ext uri="{FF2B5EF4-FFF2-40B4-BE49-F238E27FC236}">
                <a16:creationId xmlns:a16="http://schemas.microsoft.com/office/drawing/2014/main" id="{5354B178-5AF6-488A-A3F2-627E9C0400F9}"/>
              </a:ext>
            </a:extLst>
          </p:cNvPr>
          <p:cNvSpPr/>
          <p:nvPr/>
        </p:nvSpPr>
        <p:spPr>
          <a:xfrm>
            <a:off x="1004068" y="5308979"/>
            <a:ext cx="10181781" cy="1185495"/>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591EB164-6A0F-4046-91A3-3115956B58D5}"/>
              </a:ext>
            </a:extLst>
          </p:cNvPr>
          <p:cNvSpPr txBox="1"/>
          <p:nvPr/>
        </p:nvSpPr>
        <p:spPr>
          <a:xfrm>
            <a:off x="2797791" y="5623352"/>
            <a:ext cx="7151427" cy="584775"/>
          </a:xfrm>
          <a:prstGeom prst="rect">
            <a:avLst/>
          </a:prstGeom>
          <a:noFill/>
        </p:spPr>
        <p:txBody>
          <a:bodyPr wrap="square" rtlCol="0">
            <a:spAutoFit/>
          </a:bodyPr>
          <a:lstStyle/>
          <a:p>
            <a:r>
              <a:rPr lang="en-GB" sz="3200" b="1" dirty="0"/>
              <a:t>Wales no. 1 choice for designer drops</a:t>
            </a:r>
          </a:p>
        </p:txBody>
      </p:sp>
      <p:sp>
        <p:nvSpPr>
          <p:cNvPr id="10" name="Star: 5 Points 9">
            <a:extLst>
              <a:ext uri="{FF2B5EF4-FFF2-40B4-BE49-F238E27FC236}">
                <a16:creationId xmlns:a16="http://schemas.microsoft.com/office/drawing/2014/main" id="{47D00E24-A289-4E06-9C51-5F956C951D95}"/>
              </a:ext>
            </a:extLst>
          </p:cNvPr>
          <p:cNvSpPr/>
          <p:nvPr/>
        </p:nvSpPr>
        <p:spPr>
          <a:xfrm>
            <a:off x="102321" y="1038556"/>
            <a:ext cx="4291263" cy="3171541"/>
          </a:xfrm>
          <a:prstGeom prst="star5">
            <a:avLst/>
          </a:prstGeom>
          <a:solidFill>
            <a:srgbClr val="CEDC1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bg1"/>
                </a:solidFill>
              </a:rPr>
              <a:t>3</a:t>
            </a:r>
            <a:r>
              <a:rPr lang="en-GB" sz="2400" b="1" baseline="30000" dirty="0">
                <a:solidFill>
                  <a:schemeClr val="bg1"/>
                </a:solidFill>
              </a:rPr>
              <a:t>rd</a:t>
            </a:r>
            <a:r>
              <a:rPr lang="en-GB" sz="2400" b="1" dirty="0">
                <a:solidFill>
                  <a:schemeClr val="bg1"/>
                </a:solidFill>
              </a:rPr>
              <a:t> December 2021</a:t>
            </a:r>
          </a:p>
        </p:txBody>
      </p:sp>
    </p:spTree>
    <p:extLst>
      <p:ext uri="{BB962C8B-B14F-4D97-AF65-F5344CB8AC3E}">
        <p14:creationId xmlns:p14="http://schemas.microsoft.com/office/powerpoint/2010/main" val="3486880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8" presetClass="emph" presetSubtype="0" fill="hold" grpId="1" nodeType="clickEffect">
                                  <p:stCondLst>
                                    <p:cond delay="0"/>
                                  </p:stCondLst>
                                  <p:childTnLst>
                                    <p:animRot by="21600000">
                                      <p:cBhvr>
                                        <p:cTn id="13" dur="2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54DEB-CDAC-4966-AE63-56DEC693D880}"/>
              </a:ext>
            </a:extLst>
          </p:cNvPr>
          <p:cNvSpPr>
            <a:spLocks noGrp="1"/>
          </p:cNvSpPr>
          <p:nvPr>
            <p:ph type="title"/>
          </p:nvPr>
        </p:nvSpPr>
        <p:spPr/>
        <p:txBody>
          <a:bodyPr anchor="ctr">
            <a:normAutofit fontScale="90000"/>
          </a:bodyPr>
          <a:lstStyle/>
          <a:p>
            <a:br>
              <a:rPr lang="en-GB" sz="1800" b="0" i="0" u="none" strike="noStrike" baseline="0" dirty="0">
                <a:solidFill>
                  <a:srgbClr val="000000"/>
                </a:solidFill>
                <a:latin typeface="Arial" panose="020B0604020202020204" pitchFamily="34" charset="0"/>
              </a:rPr>
            </a:br>
            <a:r>
              <a:rPr lang="en-GB" sz="4000" b="0" i="0" u="none" strike="noStrike" baseline="0" dirty="0">
                <a:solidFill>
                  <a:srgbClr val="000000"/>
                </a:solidFill>
                <a:latin typeface="Arial" panose="020B0604020202020204" pitchFamily="34" charset="0"/>
              </a:rPr>
              <a:t> </a:t>
            </a: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br>
              <a:rPr lang="en-GB" sz="4000" b="0" i="0" u="none" strike="noStrike" baseline="0" dirty="0">
                <a:solidFill>
                  <a:schemeClr val="accent5">
                    <a:lumMod val="50000"/>
                  </a:schemeClr>
                </a:solidFill>
                <a:latin typeface="Arial" panose="020B0604020202020204" pitchFamily="34" charset="0"/>
              </a:rPr>
            </a:br>
            <a:endParaRPr lang="en-GB" sz="4000" dirty="0">
              <a:solidFill>
                <a:schemeClr val="accent5">
                  <a:lumMod val="50000"/>
                </a:schemeClr>
              </a:solidFill>
            </a:endParaRPr>
          </a:p>
        </p:txBody>
      </p:sp>
      <p:sp>
        <p:nvSpPr>
          <p:cNvPr id="4" name="Oval 3">
            <a:extLst>
              <a:ext uri="{FF2B5EF4-FFF2-40B4-BE49-F238E27FC236}">
                <a16:creationId xmlns:a16="http://schemas.microsoft.com/office/drawing/2014/main" id="{F23A93A4-C63C-49B9-A276-0A6C6C4675BF}"/>
              </a:ext>
            </a:extLst>
          </p:cNvPr>
          <p:cNvSpPr/>
          <p:nvPr/>
        </p:nvSpPr>
        <p:spPr>
          <a:xfrm>
            <a:off x="2065887" y="174171"/>
            <a:ext cx="8345976" cy="1148257"/>
          </a:xfrm>
          <a:prstGeom prst="ellipse">
            <a:avLst/>
          </a:prstGeom>
          <a:solidFill>
            <a:schemeClr val="accent1">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GB" sz="5400" b="1" dirty="0">
                <a:ln w="0"/>
                <a:solidFill>
                  <a:schemeClr val="accent1"/>
                </a:solidFill>
                <a:effectLst>
                  <a:outerShdw blurRad="38100" dist="25400" dir="5400000" algn="ctr" rotWithShape="0">
                    <a:srgbClr val="6E747A">
                      <a:alpha val="43000"/>
                    </a:srgbClr>
                  </a:outerShdw>
                </a:effectLst>
              </a:rPr>
              <a:t>REFERENCES</a:t>
            </a:r>
          </a:p>
        </p:txBody>
      </p:sp>
      <p:sp>
        <p:nvSpPr>
          <p:cNvPr id="8" name="Rectangle 4">
            <a:extLst>
              <a:ext uri="{FF2B5EF4-FFF2-40B4-BE49-F238E27FC236}">
                <a16:creationId xmlns:a16="http://schemas.microsoft.com/office/drawing/2014/main" id="{C3A673FB-460B-4ABF-BBAF-DF004E93E825}"/>
              </a:ext>
            </a:extLst>
          </p:cNvPr>
          <p:cNvSpPr>
            <a:spLocks noChangeArrowheads="1"/>
          </p:cNvSpPr>
          <p:nvPr/>
        </p:nvSpPr>
        <p:spPr bwMode="auto">
          <a:xfrm>
            <a:off x="961506" y="1177003"/>
            <a:ext cx="10268988" cy="5647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52352"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bg1"/>
                </a:solidFill>
                <a:effectLst/>
                <a:latin typeface="Arial" panose="020B0604020202020204" pitchFamily="34" charset="0"/>
                <a:ea typeface="Times New Roman" panose="02020603050405020304" pitchFamily="18" charset="0"/>
                <a:cs typeface="Arial" panose="020B0604020202020204" pitchFamily="34" charset="0"/>
              </a:rPr>
              <a:t>References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Alan, G. A. E.,  2020. </a:t>
            </a:r>
            <a:r>
              <a:rPr kumimoji="0" lang="en-US" altLang="en-US" sz="1600" b="0" i="1"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New Communication Approaches in the Digitalized World. </a:t>
            </a: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Newcastle upon Tyne: Cambridge Scholars Publishing.</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Ali, B. J. &amp; Anwar, G., 2021. Marketing Strategy: Pricing strategies and its influence on consumer purchasing decision. </a:t>
            </a:r>
            <a:r>
              <a:rPr kumimoji="0" lang="en-US" altLang="en-US" sz="1600" b="0" i="1"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International journal of Rural Development, Environment and Health Research (, </a:t>
            </a: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5(2), pp. 26 - 39.</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Brown, E., 2012. </a:t>
            </a:r>
            <a:r>
              <a:rPr kumimoji="0" lang="en-US" altLang="en-US" sz="1600" b="0" i="1"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Working the Crowd : Social Media Marketing for Business. </a:t>
            </a: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s.l.:British Informatics Society Limited.</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Cochran, D. S., David, F. R. &amp; Gibson, C. K., 2008. A Framework for Developing an Effective Mission Statement. </a:t>
            </a:r>
            <a:r>
              <a:rPr kumimoji="0" lang="en-US" altLang="en-US" sz="1600" b="0" i="1"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Journal of Business Strategies, </a:t>
            </a: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25(2), pp. 27 - 39.</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Cohen, L., Manion, L. &amp; Morrison, K., 2000. </a:t>
            </a:r>
            <a:r>
              <a:rPr kumimoji="0" lang="en-US" altLang="en-US" sz="1600" b="0" i="1"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Research Methods in Education. </a:t>
            </a: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5 ed. London: Routledge.</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Dobrinić, D., 2020. The Influence of Chatbots on Advertising </a:t>
            </a:r>
            <a:r>
              <a:rPr lang="en-US" altLang="en-US" sz="1600" dirty="0">
                <a:solidFill>
                  <a:schemeClr val="bg1"/>
                </a:solidFill>
                <a:latin typeface="Arial" panose="020B0604020202020204" pitchFamily="34" charset="0"/>
                <a:ea typeface="Calibri" panose="020F0502020204030204" pitchFamily="34" charset="0"/>
                <a:cs typeface="Arial" panose="020B0604020202020204" pitchFamily="34" charset="0"/>
              </a:rPr>
              <a:t>C</a:t>
            </a: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ampaign </a:t>
            </a:r>
            <a:r>
              <a:rPr lang="en-US" altLang="en-US" sz="1600" dirty="0">
                <a:solidFill>
                  <a:schemeClr val="bg1"/>
                </a:solidFill>
                <a:latin typeface="Arial" panose="020B0604020202020204" pitchFamily="34" charset="0"/>
                <a:ea typeface="Calibri" panose="020F0502020204030204" pitchFamily="34" charset="0"/>
                <a:cs typeface="Arial" panose="020B0604020202020204" pitchFamily="34" charset="0"/>
              </a:rPr>
              <a:t>P</a:t>
            </a: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erformance. </a:t>
            </a:r>
            <a:r>
              <a:rPr kumimoji="0" lang="en-US" altLang="en-US" sz="1600" b="0" i="1"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International Journal of Marketing Science, </a:t>
            </a: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Volume 3, pp. 18 - 34.</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Hague, N., Hague, P. N. &amp; Morgan, C.-A., 2004. </a:t>
            </a:r>
            <a:r>
              <a:rPr kumimoji="0" lang="en-US" altLang="en-US" sz="1600" b="0" i="1"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Market Research in Practice: A Guide to the Basics. </a:t>
            </a: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London &amp; Sterling: Kogan Page Limited.</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Hallinan, D., 2020. Broad consent under the GDPR: an optimistic perspective on a bright future. </a:t>
            </a:r>
            <a:r>
              <a:rPr kumimoji="0" lang="en-US" altLang="en-US" sz="1600" b="0" i="1"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Life Sciences, Society and Policy, </a:t>
            </a: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16(1), pp. 1 - 18.</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Menon, V. &amp; Muraleedharan, A., 2020. Internet-based surveys: relevance, methodological considerations and troubleshooting strategies. </a:t>
            </a:r>
            <a:r>
              <a:rPr kumimoji="0" lang="en-US" altLang="en-US" sz="1600" b="0" i="1"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General Psychiatry, </a:t>
            </a: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33(5).</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Opiela, N., 2006. Keeping Small-Business Cash Flow on Track. </a:t>
            </a:r>
            <a:r>
              <a:rPr kumimoji="0" lang="en-US" altLang="en-US" sz="1600" b="0" i="1"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Journal of Financial Planning, </a:t>
            </a: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19(7), pp. 26-28,30-32.</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Rabi, M., 2020. </a:t>
            </a:r>
            <a:r>
              <a:rPr kumimoji="0" lang="en-US" altLang="en-US" sz="1600" b="0" i="1"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Social Media Marketing For Online Graphic Clothing Business, </a:t>
            </a:r>
            <a:r>
              <a:rPr kumimoji="0" lang="en-US" altLang="en-US" sz="1600" b="0" i="0" u="none" strike="noStrike" cap="none" normalizeH="0" baseline="0" dirty="0">
                <a:ln>
                  <a:noFill/>
                </a:ln>
                <a:solidFill>
                  <a:schemeClr val="bg1"/>
                </a:solidFill>
                <a:effectLst/>
                <a:latin typeface="Arial" panose="020B0604020202020204" pitchFamily="34" charset="0"/>
                <a:ea typeface="Calibri" panose="020F0502020204030204" pitchFamily="34" charset="0"/>
                <a:cs typeface="Arial" panose="020B0604020202020204" pitchFamily="34" charset="0"/>
              </a:rPr>
              <a:t>s.l.: Bachelor’s thesis.</a:t>
            </a:r>
            <a:endParaRPr kumimoji="0" lang="en-GB"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492698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Top Shadow">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3975" dist="41275" dir="14700000" algn="t" rotWithShape="0">
              <a:srgbClr val="000000">
                <a:alpha val="60000"/>
              </a:srgbClr>
            </a:outerShdw>
          </a:effectLst>
          <a:scene3d>
            <a:camera prst="orthographicFront">
              <a:rot lat="0" lon="0" rev="0"/>
            </a:camera>
            <a:lightRig rig="contrasting" dir="t">
              <a:rot lat="0" lon="0" rev="3600000"/>
            </a:lightRig>
          </a:scene3d>
          <a:sp3d prstMaterial="plastic">
            <a:bevelT w="127000" h="38200" prst="relaxedInset"/>
          </a:sp3d>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TM03090430[[fn=Banded]]</Template>
  <TotalTime>1476</TotalTime>
  <Words>2251</Words>
  <Application>Microsoft Office PowerPoint</Application>
  <PresentationFormat>Widescreen</PresentationFormat>
  <Paragraphs>163</Paragraphs>
  <Slides>12</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Calibri</vt:lpstr>
      <vt:lpstr>Calibri Light</vt:lpstr>
      <vt:lpstr>Corbel</vt:lpstr>
      <vt:lpstr>Segoe UI</vt:lpstr>
      <vt:lpstr>Times New Roman</vt:lpstr>
      <vt:lpstr>Wingdings</vt:lpstr>
      <vt:lpstr>Banded</vt:lpstr>
      <vt:lpstr>PowerPoint Presentation</vt:lpstr>
      <vt:lpstr>   </vt:lpstr>
      <vt:lpstr>     </vt:lpstr>
      <vt:lpstr>     </vt:lpstr>
      <vt:lpstr>     </vt:lpstr>
      <vt:lpstr>     </vt:lpstr>
      <vt:lpstr>     </vt:lpstr>
      <vt:lpstr>     </vt:lpstr>
      <vt:lpstr>     </vt:lpstr>
      <vt:lpstr>     </vt:lpstr>
      <vt:lpstr>     </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Price, Asmut</dc:creator>
  <cp:lastModifiedBy>Price, Asmut</cp:lastModifiedBy>
  <cp:revision>21</cp:revision>
  <dcterms:created xsi:type="dcterms:W3CDTF">2021-11-17T13:22:20Z</dcterms:created>
  <dcterms:modified xsi:type="dcterms:W3CDTF">2021-12-02T07:46:56Z</dcterms:modified>
</cp:coreProperties>
</file>