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8"/>
  </p:notesMasterIdLst>
  <p:sldIdLst>
    <p:sldId id="256" r:id="rId2"/>
    <p:sldId id="277" r:id="rId3"/>
    <p:sldId id="279" r:id="rId4"/>
    <p:sldId id="280" r:id="rId5"/>
    <p:sldId id="281" r:id="rId6"/>
    <p:sldId id="28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86" r:id="rId15"/>
    <p:sldId id="287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0DD6C-C987-4F51-BF4D-FDDC04E95786}" v="3" dt="2026-02-16T16:01:30.8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17" autoAdjust="0"/>
    <p:restoredTop sz="94660"/>
  </p:normalViewPr>
  <p:slideViewPr>
    <p:cSldViewPr snapToGrid="0">
      <p:cViewPr>
        <p:scale>
          <a:sx n="58" d="100"/>
          <a:sy n="58" d="100"/>
        </p:scale>
        <p:origin x="110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odora Evgenieva" userId="b0ba6f31bf1a1639" providerId="LiveId" clId="{1F9987D3-68E6-4AB6-A7C8-7824007B17BA}"/>
    <pc:docChg chg="addSld modSld sldOrd">
      <pc:chgData name="Teodora Evgenieva" userId="b0ba6f31bf1a1639" providerId="LiveId" clId="{1F9987D3-68E6-4AB6-A7C8-7824007B17BA}" dt="2026-02-28T21:55:42.490" v="35" actId="20577"/>
      <pc:docMkLst>
        <pc:docMk/>
      </pc:docMkLst>
      <pc:sldChg chg="modSp mod">
        <pc:chgData name="Teodora Evgenieva" userId="b0ba6f31bf1a1639" providerId="LiveId" clId="{1F9987D3-68E6-4AB6-A7C8-7824007B17BA}" dt="2026-02-16T16:03:59.558" v="11" actId="20577"/>
        <pc:sldMkLst>
          <pc:docMk/>
          <pc:sldMk cId="2231903456" sldId="265"/>
        </pc:sldMkLst>
        <pc:spChg chg="mod">
          <ac:chgData name="Teodora Evgenieva" userId="b0ba6f31bf1a1639" providerId="LiveId" clId="{1F9987D3-68E6-4AB6-A7C8-7824007B17BA}" dt="2026-02-16T16:03:59.558" v="11" actId="20577"/>
          <ac:spMkLst>
            <pc:docMk/>
            <pc:sldMk cId="2231903456" sldId="265"/>
            <ac:spMk id="3" creationId="{1E06621F-5AE3-1B6C-BC85-25E79B0C64DA}"/>
          </ac:spMkLst>
        </pc:spChg>
      </pc:sldChg>
      <pc:sldChg chg="modSp mod">
        <pc:chgData name="Teodora Evgenieva" userId="b0ba6f31bf1a1639" providerId="LiveId" clId="{1F9987D3-68E6-4AB6-A7C8-7824007B17BA}" dt="2026-02-28T21:53:54.645" v="17" actId="20577"/>
        <pc:sldMkLst>
          <pc:docMk/>
          <pc:sldMk cId="1425659454" sldId="271"/>
        </pc:sldMkLst>
        <pc:spChg chg="mod">
          <ac:chgData name="Teodora Evgenieva" userId="b0ba6f31bf1a1639" providerId="LiveId" clId="{1F9987D3-68E6-4AB6-A7C8-7824007B17BA}" dt="2026-02-28T21:53:54.645" v="17" actId="20577"/>
          <ac:spMkLst>
            <pc:docMk/>
            <pc:sldMk cId="1425659454" sldId="271"/>
            <ac:spMk id="3" creationId="{37862220-FA7F-D62D-E077-E68D2987FA9C}"/>
          </ac:spMkLst>
        </pc:spChg>
      </pc:sldChg>
      <pc:sldChg chg="ord">
        <pc:chgData name="Teodora Evgenieva" userId="b0ba6f31bf1a1639" providerId="LiveId" clId="{1F9987D3-68E6-4AB6-A7C8-7824007B17BA}" dt="2026-02-16T16:01:44.778" v="9"/>
        <pc:sldMkLst>
          <pc:docMk/>
          <pc:sldMk cId="2814550662" sldId="272"/>
        </pc:sldMkLst>
      </pc:sldChg>
      <pc:sldChg chg="modSp mod">
        <pc:chgData name="Teodora Evgenieva" userId="b0ba6f31bf1a1639" providerId="LiveId" clId="{1F9987D3-68E6-4AB6-A7C8-7824007B17BA}" dt="2026-02-28T21:54:57.819" v="29" actId="20577"/>
        <pc:sldMkLst>
          <pc:docMk/>
          <pc:sldMk cId="960249520" sldId="286"/>
        </pc:sldMkLst>
        <pc:spChg chg="mod">
          <ac:chgData name="Teodora Evgenieva" userId="b0ba6f31bf1a1639" providerId="LiveId" clId="{1F9987D3-68E6-4AB6-A7C8-7824007B17BA}" dt="2026-02-28T21:54:57.819" v="29" actId="20577"/>
          <ac:spMkLst>
            <pc:docMk/>
            <pc:sldMk cId="960249520" sldId="286"/>
            <ac:spMk id="3" creationId="{A9B4F767-A9DA-906F-A4BB-4F50ECB8FE1E}"/>
          </ac:spMkLst>
        </pc:spChg>
      </pc:sldChg>
      <pc:sldChg chg="modSp mod">
        <pc:chgData name="Teodora Evgenieva" userId="b0ba6f31bf1a1639" providerId="LiveId" clId="{1F9987D3-68E6-4AB6-A7C8-7824007B17BA}" dt="2026-02-28T21:55:42.490" v="35" actId="20577"/>
        <pc:sldMkLst>
          <pc:docMk/>
          <pc:sldMk cId="2545162584" sldId="287"/>
        </pc:sldMkLst>
        <pc:spChg chg="mod">
          <ac:chgData name="Teodora Evgenieva" userId="b0ba6f31bf1a1639" providerId="LiveId" clId="{1F9987D3-68E6-4AB6-A7C8-7824007B17BA}" dt="2026-02-28T21:55:42.490" v="35" actId="20577"/>
          <ac:spMkLst>
            <pc:docMk/>
            <pc:sldMk cId="2545162584" sldId="287"/>
            <ac:spMk id="3" creationId="{CA1BEB69-1FDC-4F78-3876-D75A591322A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2E14B-2CD6-4447-96C0-6949920A370A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989232-ED46-4183-AB2F-CE8536B48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4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828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2523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53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94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1576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880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809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323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1986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90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601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2/28/2026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484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11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a-plan-for-digital-health-ad-social-care/a-plan-for-digital-health-and-social-care" TargetMode="External"/><Relationship Id="rId2" Type="http://schemas.openxmlformats.org/officeDocument/2006/relationships/hyperlink" Target="https://www.gov.uk/government/organisations/department-of-health-and-social-ca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wp-content/uploads/2019/04/a-digital-framework-for-allied-health-professionals.pdf" TargetMode="External"/><Relationship Id="rId4" Type="http://schemas.openxmlformats.org/officeDocument/2006/relationships/hyperlink" Target="https://pubmed.ncbi.nlm.nih.gov/29092808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o.org.uk/reports/the-use-of-digital-technology-in-the-nhs/" TargetMode="External"/><Relationship Id="rId2" Type="http://schemas.openxmlformats.org/officeDocument/2006/relationships/hyperlink" Target="https://www.nuffieldtrust.org.uk/sites/default/files/2022-02/digital-access-to-general-practice-evidence-review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nhs-app/" TargetMode="External"/><Relationship Id="rId4" Type="http://schemas.openxmlformats.org/officeDocument/2006/relationships/hyperlink" Target="https://digital.nhs.uk/data-and-information/publications/statistical/nhs-app-statistics?__cf_chl_rt_tk=EUJU3LcpiGvAZ3ag7K0NvFw8kBFVHIV_H3PEXkqIMjk-1769498051-1.0.1.1-XN_VaGAfbRiahX8wVw2IrjRn6HYkXUZnpgDoTJAfWE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" TargetMode="External"/><Relationship Id="rId2" Type="http://schemas.openxmlformats.org/officeDocument/2006/relationships/hyperlink" Target="https://www.england.nhs.uk/digitaltechnology/digital-primary-ca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:%20https:/www.thelancet.com/journals/landig/article/PIIS2589-7500(20)30169-2/fulltext" TargetMode="External"/><Relationship Id="rId4" Type="http://schemas.openxmlformats.org/officeDocument/2006/relationships/hyperlink" Target="https://ebooks.iospress.nl/doi/10.3233/SHTI21063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F672E71-4896-412C-9C70-888CBA0C2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6A90-4287-5153-0731-651DD4471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873" y="3736429"/>
            <a:ext cx="6347918" cy="2397488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NHS App – Digital Innovation in UK Healthcare</a:t>
            </a:r>
            <a:br>
              <a:rPr lang="en-US" sz="3600" dirty="0"/>
            </a:b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BF86AC-4DD6-0EDA-C0C3-15DCBD073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39000" y="3507804"/>
            <a:ext cx="4669971" cy="2626113"/>
          </a:xfrm>
        </p:spPr>
        <p:txBody>
          <a:bodyPr anchor="ctr">
            <a:normAutofit/>
          </a:bodyPr>
          <a:lstStyle/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Student Name and Number: Teodora Evgenieva,2324070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Module Name and Code: Digital Transformation in Health &amp; Care Professions, BMHP6026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Lecturer’s Name: Martin Svejda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Assignment Title</a:t>
            </a:r>
            <a:r>
              <a:rPr lang="en-US" altLang="en-US" sz="2000">
                <a:latin typeface="Arial" panose="020B0604020202020204" pitchFamily="34" charset="0"/>
              </a:rPr>
              <a:t>: Component 1</a:t>
            </a:r>
            <a:endParaRPr lang="en-US" altLang="en-US" sz="2000" dirty="0">
              <a:latin typeface="Arial" panose="020B0604020202020204" pitchFamily="34" charset="0"/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333B4C10-46FF-66D7-74FF-986E1E428A3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4000"/>
          </a:blip>
          <a:srcRect t="43289" b="29808"/>
          <a:stretch>
            <a:fillRect/>
          </a:stretch>
        </p:blipFill>
        <p:spPr>
          <a:xfrm>
            <a:off x="20" y="808139"/>
            <a:ext cx="12191979" cy="2542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588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87B7F-FF3E-BD4D-3262-1E8F621250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spc="-248" dirty="0"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  <a:t>Introduction</a:t>
            </a:r>
            <a:endParaRPr lang="en-US" sz="3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AC9219-E780-65B8-0894-D136D04BE6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is a key priority for UK health and social care due to rising demand, workforce pressures, and cost constraints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NHS App, launched nationally in 2019, is a major digital innovation enabling patients to access healthcare services via a single digital platform (NHS England 2019).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Aims to improve efficiency, patient empowerment, and access to care (Department of Health and Social Care 2019)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This presentation critically evaluates the NHS App’s impact on: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Patients / Service Users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781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8E2948-B667-D7BA-0B20-7E7B1E8F5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15EEEC2-5DDF-19E6-1BF8-702356018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E1EF07-54EA-A620-D0F1-E6CB1E0D1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12580C-D476-619B-D4E0-B6C3AFD6A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02BBE-FEA9-5064-7952-7ECD19D49F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spc="-248" dirty="0"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  <a:t>Context – Why Digital Innovation is Needed ?</a:t>
            </a:r>
            <a:endParaRPr lang="en-US" sz="3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4A2885B3-A3A5-A8CC-826A-5CE940306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A8650F4A-4A4E-A712-3282-CD7E19A72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EAFD0977-52EF-988F-409A-DA23F4261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93EE52-67E1-8F8E-E8EE-A3E5BD9053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Increasing GP workload and staff shortages across the NHS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Growing patient expectations for digital and on-demand services (Department of Health and Social Care,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COVID-19 accelerated digital adoption across healthcare systems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Policy alignment with the NHS Long Term Plan and digital-first care (National Audit Office 2020)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E452414-72B6-B881-351E-5BEE6C4D7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911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8AE8D2-A81E-BABD-5428-22673FDAA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D4F711-B4B1-C1E7-A12E-7F8937BDB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FC8B6E-1387-ADEC-8A5B-EF185CBE0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109EEC-E663-5873-35DF-01BA3B54A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EE666-DA3D-95FD-062E-6656D8AA82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3600" spc="-248" dirty="0">
                <a:solidFill>
                  <a:srgbClr val="000000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Overview of the NHS App</a:t>
            </a: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054FC497-B4D3-112D-2BF6-D639244B1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739930E2-EBD3-886B-4556-B82C9B79A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3367985F-E824-1D03-D980-FF7514D51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7D0E3-0364-1522-1D3B-D3E17FD095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National digital platform for patients in England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Key functions: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Book GP appointments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Order repeat prescriptions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View medical records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Access COVID-19 vaccination status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Integrated with GP systems and NHS Digital infrastructure (NHS Digital 2023)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8CA958C-E9BE-D25F-CF76-852D72C5D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4871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1B00B9-A3AB-C4C5-F8A1-A89B50E37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5B157E-B231-2DED-590B-9577C1D23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245AEB-AFC9-B485-453D-56C9D5ED2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A94F67-965A-05E5-82F9-AC15C1024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6B86E-1C34-5329-70B4-B694B60F9B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Impact on Workforce – Role Changes</a:t>
            </a: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890FCCFB-8236-0796-5DA2-70C7CBBDB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77EEA09E-E49B-BFFD-E4B8-AC8004DDC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3828F928-64A4-C37A-43B0-92E081673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C7DCC9-CE8C-5835-3BE9-2D4FE78D0E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administrative workload for reception and clerical staff (Greenhalgh et al., 2017)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defRPr/>
            </a:pPr>
            <a:endParaRPr lang="en-US" sz="19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 towards supporting complex patient needs rather than routine tasks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sz="19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reliance on digital competencies among clinical and non-clinical staff (Health Education England 2020)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6228DCB-D423-C55E-B23E-77BFF36C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0031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378BA8-DF71-DDF0-6882-49E8B2A85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1EC85CB-845C-D3A1-B9C2-F4BC82B07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20F75A4-1230-1251-E9AB-2AE28F572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71109D-8A3C-D759-EB40-364FAA282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18372-9082-383A-CE8D-1E0F8340E3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Impact on Workforce – Skills and Challenges</a:t>
            </a: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2795A4C3-9E4D-97D9-01AD-662CA7CB0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7E208B87-40EE-64CA-C024-9F29D475E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C69C5D47-4158-576B-5FF6-DD37032C1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C32044-C802-9689-0F31-44C5AC3E94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efficiency and access to patient information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informed clinical decision-making (Greenhalgh et al. 2017)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gaps among staff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Resistance to change and increased cognitive workload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to support digitally excluded patients (Mistry et al. 2021)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6457E21-D2E8-0AF6-E98D-C09F44740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537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51056-3005-A84A-7CC7-1773DD62E7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– Workflow Changes</a:t>
            </a:r>
            <a:br>
              <a:rPr lang="en-US" sz="5000" kern="1200" spc="-248" dirty="0">
                <a:solidFill>
                  <a:schemeClr val="bg1"/>
                </a:solidFill>
                <a:latin typeface="+mj-lt"/>
                <a:ea typeface="+mj-ea"/>
                <a:cs typeface="+mj-cs"/>
                <a:sym typeface="Gotham"/>
              </a:rPr>
            </a:br>
            <a:endParaRPr lang="en-US" sz="5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06621F-5AE3-1B6C-BC85-25E79B0C64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Shift from telephone and face-to-face to digital self-service</a:t>
            </a:r>
          </a:p>
          <a:p>
            <a:pPr marL="3429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Faster access to appointments and prescriptions</a:t>
            </a:r>
          </a:p>
          <a:p>
            <a:pPr marL="3429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Improved continuity of care through shared digital records (NHS England 2022; Villumsen et al., 2021)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1903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42254-A7C4-A9BB-CE0A-389F24214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– Critical Issues</a:t>
            </a:r>
            <a:br>
              <a:rPr lang="en-US" sz="3600" b="0" kern="1200" cap="none" spc="-248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28C66A-24A5-EDF1-276D-451746BF29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6858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Uneven system integration across GP practices</a:t>
            </a:r>
          </a:p>
          <a:p>
            <a:pPr marL="4572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Short-term implementation costs and technical issues</a:t>
            </a:r>
          </a:p>
          <a:p>
            <a:pPr marL="4572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demand may redistribute rather than reduce workload (National Audit Office 2020; Mistry et al. 2021)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372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4575D-3185-D110-52A1-F840FBB96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Case Example:  COVID-19 Response</a:t>
            </a:r>
            <a:br>
              <a:rPr lang="en-US" sz="3600" b="0" kern="1200" cap="none" spc="-248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1F1599-7EF2-ADCF-7EF9-A25B6D21E0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NHS App used to deliver vaccination records and COVID passes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Enabled rapid national-scale digital implementation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Demonstrated system value but exposed infrastructure pressures (Department of Health and Social Care 2021)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960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277D2-0ECC-E608-DFEB-995CF5721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Patients – Benefits</a:t>
            </a:r>
            <a:br>
              <a:rPr lang="en-US" sz="3600" b="0" kern="1200" cap="none" spc="-248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1B6198-3D17-99BE-E2BA-70098E1EAD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24/7 access to healthcare services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Improved convenience and reduced waiting times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Increased transparency and patient engagement (NHS England 2019; Villumsen et al., 2021)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918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DBAD9-C942-B054-95E3-F67458A88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Patients – Barriers and Risks</a:t>
            </a:r>
            <a:br>
              <a:rPr lang="en-US" sz="36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4476BA-3693-3A49-CA6E-09F96E044F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exclusion among older adults and low-income groups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Privacy and data security concerns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Risk of widening health inequalities (Watts 2020; Greenhalgh et al. 2017)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000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F4633-6068-ECD8-5E24-AEF0636CD8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291" y="381935"/>
            <a:ext cx="4971362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br>
              <a:rPr lang="en-US" sz="2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3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A5A397-175C-E2C9-EA10-048F78841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63343" y="356812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Embed digital skills training with protected learning time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Maintain non-digital access routes (Health Education England 2020; National Audit Office 2020)</a:t>
            </a:r>
          </a:p>
          <a:p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Invest in digital inclusion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Standardise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GP system integration</a:t>
            </a:r>
          </a:p>
          <a:p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Barriers: funding, resistance, digital literacy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Solutions: phased implementation, community support, hybrid models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1316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F5AA4-4A96-AF7E-D781-16E606A3C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62220-FA7F-D62D-E077-E68D2987F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(2019). The NHS Long Term Plan. London: DHSC.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https://www.gov.uk/government/organisations/department-of-health-and-social-care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7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(2021). COVID-19 response: Digital health innovations. London: DHSC.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https://www.gov.uk/government/publications/a-plan-for-digital-health-ad-social-care/a-plan-for-digital-health-and-social-care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Greenhalgh, T.,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J., Papoutsi, C., Lynch, J., Hughes, G., A’Court, C., Hinder, S., Fahy, N., Procter, R. and Shaw, S. (2017) Beyond Adoption: a new framework for theorizing and evaluating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nonadoption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abandonment, and challenges to the Scale-Up, spread, and sustainability of health and care technologies. Journal of Medical Internet Research.  Vol.19 (11), p.e367. Available: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https://pubmed.ncbi.nlm.nih.gov/29092808/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(Accessed: 28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(2020). Digital literacy framework for the health and care workforce. London: HEE.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https://www.england.nhs.uk/wp-content/uploads/2019/04/a-digital-framework-for-allied-health-professionals.pdf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(Accessed: 28 February 2026).</a:t>
            </a:r>
          </a:p>
          <a:p>
            <a:pPr marL="0" indent="0">
              <a:buNone/>
            </a:pPr>
            <a:endParaRPr lang="en-GB" sz="7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659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CD65EC-1344-1684-AD90-5A118AE44F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7F87B8A-FDB7-5E4C-260D-7116F6549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5251ED-BAFD-8446-900B-41FB1E47F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892239-00F0-2EA0-382B-CA6247CA2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E684C9F0-939E-DDFD-CA2C-B33C8193C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860B71F8-0733-FB5C-E72A-17D99FFBD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E1850EBA-CB16-EB03-5A97-7BBF95EC0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4F767-A9DA-906F-A4BB-4F50ECB8F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Mistry, P., Atherton, H., Brant, H., et al. (2021). ‘Digital primary care: Implications for workload and patient experience’, British Journal of General Practice, 71(704), pp. e179–e187.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https://www.nuffieldtrust.org.uk/sites/default/files/2022-02/digital-access-to-general-practice-evidence-review.pdf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28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National Audit Office (2020). Digital transformation in the NHS. London: NAO. Available at: 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https://www.nao.org.uk/reports/the-use-of-digital-technology-in-the-nhs/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28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Digital (2023). NHS App statistics. Leeds: NHS Digital.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https://digital.nhs.uk/data-and-information/publications/statistical/nhs-app-statistics?__cf_chl_rt_tk=EUJU3LcpiGvAZ3ag7K0NvFw8kBFVHIV_H3PEXkqIMjk-1769498051-1.0.1.1-XN_VaGAfbRiahX8wVw2IrjRn6HYkXUZnpgDoTJAfWE0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(Accessed: 28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NHS App: About the NHS App.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https://www.nhs.uk/nhs-app/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28 February 2026).</a:t>
            </a:r>
          </a:p>
          <a:p>
            <a:pPr marL="0" indent="0">
              <a:buNone/>
            </a:pPr>
            <a:endParaRPr lang="en-GB" sz="7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553B00-66E0-44BB-2A3A-CF4736C68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02495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9FC15D-97F6-2D25-4583-9DA9DF40B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8E66DAC-3EE0-00A5-5A72-026743A5F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474503B-155E-B999-C4DE-79ACE71AD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D9042-083D-377C-1BFF-3A4D31774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78D29F0F-FCED-B0D5-2220-67C6396F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CDEEAB5A-C368-6710-3E2F-760FF817D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C9F4A822-488E-3DED-1FFF-B35115BE8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BEB69-1FDC-4F78-3876-D75A5913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5462939" cy="6467187"/>
          </a:xfrm>
        </p:spPr>
        <p:txBody>
          <a:bodyPr anchor="ctr">
            <a:normAutofit fontScale="55000" lnSpcReduction="20000"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Digital transformation in primary care. London: NHS England. Available at: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https://www.england.nhs.uk/digitaltechnology/digital-primary-care/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 (Accessed: 28 February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Digital transformation in the NHS. London: NHS England. Available at: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https://www.england.nhs.uk/digitaltechnology/ 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(Accessed: 7 February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(2024) Primary care networks (PCNs) explained. The King’s Fund  (2024). Available: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https://www.kingsfund.org.uk/insight-and-analysis/long-reads/primary-care-networks-explained.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(Accessed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: 28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Villumsen, S., Elsberg, S., Løvgren, C., Vinther, K., Busk, L. K., Arler, S. V. and Rian, O. (2021) Capacity building in preparing the health workforce to deliver the digital future. In: Studies in health technology and informatics. pp.43–47. Available: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https://ebooks.iospress.nl/doi/10.3233/SHTI210634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(Accessed: 7 February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Watts, G. (2020) COVID-19 and the digital divide in the UK. The Lancet Digital Health. Vol.2 (8), pp. e395–e396. Available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 https://www.thelancet.com/journals/landig/article/PIIS2589-7500(20)30169-2/fulltext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0" indent="0">
              <a:buNone/>
            </a:pPr>
            <a:endParaRPr lang="en-GB" sz="7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C83303E-A28A-FCD5-37A2-FD2537FCB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162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D53B78-2496-4049-C100-4B9994FF3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  <a:b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  <p:sp>
        <p:nvSpPr>
          <p:cNvPr id="27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91614127-263E-E017-BE6E-C65D4DCFF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0106" y="1598246"/>
            <a:ext cx="4783504" cy="4783504"/>
          </a:xfrm>
          <a:prstGeom prst="rect">
            <a:avLst/>
          </a:prstGeom>
        </p:spPr>
      </p:pic>
      <p:sp>
        <p:nvSpPr>
          <p:cNvPr id="29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550662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1323</Words>
  <Application>Microsoft Office PowerPoint</Application>
  <PresentationFormat>Widescreen</PresentationFormat>
  <Paragraphs>96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Univers</vt:lpstr>
      <vt:lpstr>GradientVTI</vt:lpstr>
      <vt:lpstr>NHS App – Digital Innovation in UK Healthcare </vt:lpstr>
      <vt:lpstr>Introduction</vt:lpstr>
      <vt:lpstr>Context – Why Digital Innovation is Needed ?</vt:lpstr>
      <vt:lpstr>Overview of the NHS App</vt:lpstr>
      <vt:lpstr>Impact on Workforce – Role Changes</vt:lpstr>
      <vt:lpstr>Impact on Workforce – Skills and Challenges</vt:lpstr>
      <vt:lpstr>Impact on Service Delivery – Workflow Changes </vt:lpstr>
      <vt:lpstr>Impact on Service Delivery – Critical Issues </vt:lpstr>
      <vt:lpstr>Case Example:  COVID-19 Response </vt:lpstr>
      <vt:lpstr>Impact on Patients – Benefits </vt:lpstr>
      <vt:lpstr>Impact on Patients – Barriers and Risks </vt:lpstr>
      <vt:lpstr>Recommendations </vt:lpstr>
      <vt:lpstr>References</vt:lpstr>
      <vt:lpstr>References</vt:lpstr>
      <vt:lpstr>References</vt:lpstr>
      <vt:lpstr>   Thank you!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Teodora Evgenieva</dc:creator>
  <cp:lastModifiedBy>Teodora Evgenieva</cp:lastModifiedBy>
  <cp:revision>4</cp:revision>
  <dcterms:created xsi:type="dcterms:W3CDTF">2026-02-07T12:28:41Z</dcterms:created>
  <dcterms:modified xsi:type="dcterms:W3CDTF">2026-02-28T21:55:51Z</dcterms:modified>
</cp:coreProperties>
</file>