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notesMasters/notesMaster1.xml" ContentType="application/vnd.openxmlformats-officedocument.presentationml.notesMaster+xml"/>
  <Override PartName="/ppt/notesMasters/_rels/notes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10.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diagrams/quickStyle3.xml" ContentType="application/vnd.openxmlformats-officedocument.drawingml.diagramStyle+xml"/>
  <Override PartName="/ppt/diagrams/data1.xml" ContentType="application/vnd.openxmlformats-officedocument.drawingml.diagramData+xml"/>
  <Override PartName="/ppt/diagrams/drawing2.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diagrams/drawing1.xml" ContentType="application/vnd.ms-office.drawingml.diagramDrawing+xml"/>
  <Override PartName="/ppt/diagrams/quickStyle4.xml" ContentType="application/vnd.openxmlformats-officedocument.drawingml.diagramStyle+xml"/>
  <Override PartName="/ppt/diagrams/data2.xml" ContentType="application/vnd.openxmlformats-officedocument.drawingml.diagramData+xml"/>
  <Override PartName="/ppt/diagrams/drawing3.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data3.xml" ContentType="application/vnd.openxmlformats-officedocument.drawingml.diagramData+xml"/>
  <Override PartName="/ppt/diagrams/layout3.xml" ContentType="application/vnd.openxmlformats-officedocument.drawingml.diagramLayout+xml"/>
  <Override PartName="/ppt/diagrams/drawing4.xml" ContentType="application/vnd.ms-office.drawingml.diagramDrawing+xml"/>
  <Override PartName="/ppt/diagrams/colors3.xml" ContentType="application/vnd.openxmlformats-officedocument.drawingml.diagramColors+xml"/>
  <Override PartName="/ppt/diagrams/data4.xml" ContentType="application/vnd.openxmlformats-officedocument.drawingml.diagramData+xml"/>
  <Override PartName="/ppt/diagrams/layout4.xml" ContentType="application/vnd.openxmlformats-officedocument.drawingml.diagramLayout+xml"/>
  <Override PartName="/ppt/diagrams/colors4.xml" ContentType="application/vnd.openxmlformats-officedocument.drawingml.diagramColors+xml"/>
  <Override PartName="/ppt/diagrams/_rels/data1.xml.rels" ContentType="application/vnd.openxmlformats-package.relationships+xml"/>
  <Override PartName="/ppt/diagrams/_rels/drawing1.xml.rels" ContentType="application/vnd.openxmlformats-package.relationships+xml"/>
  <Override PartName="/ppt/diagrams/_rels/data4.xml.rels" ContentType="application/vnd.openxmlformats-package.relationships+xml"/>
  <Override PartName="/ppt/diagrams/_rels/drawing4.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media/image7.jpeg" ContentType="image/jpeg"/>
  <Override PartName="/ppt/media/image1.png" ContentType="image/png"/>
  <Override PartName="/ppt/media/OOXDiagramDrawingRels1_0.png" ContentType="image/png"/>
  <Override PartName="/ppt/media/image2.jpeg" ContentType="image/jpeg"/>
  <Override PartName="/ppt/media/OOXDiagramDrawingRels4_0.png" ContentType="image/png"/>
  <Override PartName="/ppt/media/image3.png" ContentType="image/png"/>
  <Override PartName="/ppt/media/image6.jpeg" ContentType="image/jpeg"/>
  <Override PartName="/ppt/media/image4.png" ContentType="image/png"/>
  <Override PartName="/ppt/media/OOXDiagramDrawingRels4_2.png" ContentType="image/png"/>
  <Override PartName="/ppt/media/image5.png" ContentType="image/png"/>
  <Override PartName="/ppt/media/image8.jpeg" ContentType="image/jpeg"/>
  <Override PartName="/ppt/media/OOXDiagramDataRels1_0.png" ContentType="image/png"/>
  <Override PartName="/ppt/media/OOXDiagramDataRels1_1.svg" ContentType="image/svg"/>
  <Override PartName="/ppt/media/OOXDiagramDataRels1_2.png" ContentType="image/png"/>
  <Override PartName="/ppt/media/OOXDiagramDataRels1_3.svg" ContentType="image/svg"/>
  <Override PartName="/ppt/media/OOXDiagramDrawingRels1_1.svg" ContentType="image/svg"/>
  <Override PartName="/ppt/media/OOXDiagramDrawingRels1_2.png" ContentType="image/png"/>
  <Override PartName="/ppt/media/OOXDiagramDrawingRels1_3.svg" ContentType="image/svg"/>
  <Override PartName="/ppt/media/OOXDiagramDataRels4_0.png" ContentType="image/png"/>
  <Override PartName="/ppt/media/OOXDiagramDataRels4_1.svg" ContentType="image/svg"/>
  <Override PartName="/ppt/media/OOXDiagramDataRels4_2.png" ContentType="image/png"/>
  <Override PartName="/ppt/media/OOXDiagramDataRels4_3.svg" ContentType="image/svg"/>
  <Override PartName="/ppt/media/OOXDiagramDrawingRels4_1.svg" ContentType="image/svg"/>
  <Override PartName="/ppt/media/OOXDiagramDrawingRels4_3.svg" ContentType="image/svg"/>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
</Relationships>
</file>

<file path=ppt/diagrams/_rels/data1.xml.rels><?xml version="1.0" encoding="UTF-8"?>
<Relationships xmlns="http://schemas.openxmlformats.org/package/2006/relationships"><Relationship Id="rId1" Type="http://schemas.openxmlformats.org/officeDocument/2006/relationships/image" Target="../media/OOXDiagramDataRels1_0.png"/><Relationship Id="rId2" Type="http://schemas.openxmlformats.org/officeDocument/2006/relationships/image" Target="../media/OOXDiagramDataRels1_1.svg"/><Relationship Id="rId3" Type="http://schemas.openxmlformats.org/officeDocument/2006/relationships/image" Target="../media/OOXDiagramDataRels1_2.png"/><Relationship Id="rId4" Type="http://schemas.openxmlformats.org/officeDocument/2006/relationships/image" Target="../media/OOXDiagramDataRels1_3.svg"/>
</Relationships>
</file>

<file path=ppt/diagrams/_rels/data4.xml.rels><?xml version="1.0" encoding="UTF-8"?>
<Relationships xmlns="http://schemas.openxmlformats.org/package/2006/relationships"><Relationship Id="rId1" Type="http://schemas.openxmlformats.org/officeDocument/2006/relationships/image" Target="../media/OOXDiagramDataRels4_0.png"/><Relationship Id="rId2" Type="http://schemas.openxmlformats.org/officeDocument/2006/relationships/image" Target="../media/OOXDiagramDataRels4_1.svg"/><Relationship Id="rId3" Type="http://schemas.openxmlformats.org/officeDocument/2006/relationships/image" Target="../media/OOXDiagramDataRels4_2.png"/><Relationship Id="rId4" Type="http://schemas.openxmlformats.org/officeDocument/2006/relationships/image" Target="../media/OOXDiagramDataRels4_3.svg"/>
</Relationships>
</file>

<file path=ppt/diagrams/_rels/drawing1.xml.rels><?xml version="1.0" encoding="UTF-8"?>
<Relationships xmlns="http://schemas.openxmlformats.org/package/2006/relationships"><Relationship Id="rId1" Type="http://schemas.openxmlformats.org/officeDocument/2006/relationships/image" Target="../media/OOXDiagramDrawingRels1_0.png"/><Relationship Id="rId2" Type="http://schemas.openxmlformats.org/officeDocument/2006/relationships/image" Target="../media/OOXDiagramDrawingRels1_1.svg"/><Relationship Id="rId3" Type="http://schemas.openxmlformats.org/officeDocument/2006/relationships/image" Target="../media/OOXDiagramDrawingRels1_2.png"/><Relationship Id="rId4" Type="http://schemas.openxmlformats.org/officeDocument/2006/relationships/image" Target="../media/OOXDiagramDrawingRels1_3.svg"/>
</Relationships>
</file>

<file path=ppt/diagrams/_rels/drawing4.xml.rels><?xml version="1.0" encoding="UTF-8"?>
<Relationships xmlns="http://schemas.openxmlformats.org/package/2006/relationships"><Relationship Id="rId1" Type="http://schemas.openxmlformats.org/officeDocument/2006/relationships/image" Target="../media/OOXDiagramDrawingRels4_0.png"/><Relationship Id="rId2" Type="http://schemas.openxmlformats.org/officeDocument/2006/relationships/image" Target="../media/OOXDiagramDrawingRels4_1.svg"/><Relationship Id="rId3" Type="http://schemas.openxmlformats.org/officeDocument/2006/relationships/image" Target="../media/OOXDiagramDrawingRels4_2.png"/><Relationship Id="rId4" Type="http://schemas.openxmlformats.org/officeDocument/2006/relationships/image" Target="../media/OOXDiagramDrawingRels4_3.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180A44-3870-41C4-91BE-7F3604042EB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EB4DAFF-C544-429D-A9F1-328CC6128CC6}">
      <dgm:prSet/>
      <dgm:spPr/>
      <dgm:t>
        <a:bodyPr/>
        <a:lstStyle/>
        <a:p>
          <a:r>
            <a:rPr lang="en-GB"/>
            <a:t>Identifying learning and development needs is a systematic process that assesses gaps between current employee capabilities and the competencies required for effective role performance. Research indicates that learning needs analysis improves individual performance and supports organisational effectiveness by aligning development activities with job demands and strategic objectives (Salas et al., 2012).</a:t>
          </a:r>
          <a:endParaRPr lang="en-US"/>
        </a:p>
      </dgm:t>
    </dgm:pt>
    <dgm:pt modelId="{A871095E-83F4-4389-A614-5E056868F909}" type="parTrans" cxnId="{77316A6A-7F41-494E-A87A-A3CDD016E8BB}">
      <dgm:prSet/>
      <dgm:spPr/>
      <dgm:t>
        <a:bodyPr/>
        <a:lstStyle/>
        <a:p>
          <a:endParaRPr lang="en-US"/>
        </a:p>
      </dgm:t>
    </dgm:pt>
    <dgm:pt modelId="{28757B56-7A99-44C1-8D4E-C9ADA0C3EF86}" type="sibTrans" cxnId="{77316A6A-7F41-494E-A87A-A3CDD016E8BB}">
      <dgm:prSet/>
      <dgm:spPr/>
      <dgm:t>
        <a:bodyPr/>
        <a:lstStyle/>
        <a:p>
          <a:endParaRPr lang="en-US"/>
        </a:p>
      </dgm:t>
    </dgm:pt>
    <dgm:pt modelId="{06D4480B-6A79-4C7B-B742-CAB26665395D}">
      <dgm:prSet/>
      <dgm:spPr/>
      <dgm:t>
        <a:bodyPr/>
        <a:lstStyle/>
        <a:p>
          <a:r>
            <a:rPr lang="en-GB"/>
            <a:t>For the Customer Service Team Leader role, development needs may include leadership skills, communication competence and decision-making capability. Addressing these needs is particularly important in team-based environments, where leaders influence coordination, motivation and service quality (DeRue et al., 2011).</a:t>
          </a:r>
          <a:endParaRPr lang="en-US"/>
        </a:p>
      </dgm:t>
    </dgm:pt>
    <dgm:pt modelId="{32407CDF-14FA-4ABD-8B2D-CB2258DD0A9B}" type="parTrans" cxnId="{2F051850-9143-438A-B2CD-DEFCD4A3E034}">
      <dgm:prSet/>
      <dgm:spPr/>
      <dgm:t>
        <a:bodyPr/>
        <a:lstStyle/>
        <a:p>
          <a:endParaRPr lang="en-US"/>
        </a:p>
      </dgm:t>
    </dgm:pt>
    <dgm:pt modelId="{56830BF0-995B-4A70-9487-7722F19C14B3}" type="sibTrans" cxnId="{2F051850-9143-438A-B2CD-DEFCD4A3E034}">
      <dgm:prSet/>
      <dgm:spPr/>
      <dgm:t>
        <a:bodyPr/>
        <a:lstStyle/>
        <a:p>
          <a:endParaRPr lang="en-US"/>
        </a:p>
      </dgm:t>
    </dgm:pt>
    <dgm:pt modelId="{B6235E06-F372-4FD4-B1E3-409633715E7C}" type="pres">
      <dgm:prSet presAssocID="{B0180A44-3870-41C4-91BE-7F3604042EB8}" presName="root" presStyleCnt="0">
        <dgm:presLayoutVars>
          <dgm:dir/>
          <dgm:resizeHandles val="exact"/>
        </dgm:presLayoutVars>
      </dgm:prSet>
      <dgm:spPr/>
    </dgm:pt>
    <dgm:pt modelId="{30E77B3B-5933-4544-8DD7-EB280447711B}" type="pres">
      <dgm:prSet presAssocID="{4EB4DAFF-C544-429D-A9F1-328CC6128CC6}" presName="compNode" presStyleCnt="0"/>
      <dgm:spPr/>
    </dgm:pt>
    <dgm:pt modelId="{C70E06A3-2B9C-4E27-82AC-320DE6FEB184}" type="pres">
      <dgm:prSet presAssocID="{4EB4DAFF-C544-429D-A9F1-328CC6128CC6}" presName="bgRect" presStyleLbl="bgShp" presStyleIdx="0" presStyleCnt="2"/>
      <dgm:spPr/>
    </dgm:pt>
    <dgm:pt modelId="{26928CFB-0C29-4829-A141-8DCB731BB1FF}" type="pres">
      <dgm:prSet presAssocID="{4EB4DAFF-C544-429D-A9F1-328CC6128CC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BD81FD8-841F-45D4-A687-3FE49AC539B5}" type="pres">
      <dgm:prSet presAssocID="{4EB4DAFF-C544-429D-A9F1-328CC6128CC6}" presName="spaceRect" presStyleCnt="0"/>
      <dgm:spPr/>
    </dgm:pt>
    <dgm:pt modelId="{D0315926-F7B4-4C38-8E13-F4853A2D0B33}" type="pres">
      <dgm:prSet presAssocID="{4EB4DAFF-C544-429D-A9F1-328CC6128CC6}" presName="parTx" presStyleLbl="revTx" presStyleIdx="0" presStyleCnt="2">
        <dgm:presLayoutVars>
          <dgm:chMax val="0"/>
          <dgm:chPref val="0"/>
        </dgm:presLayoutVars>
      </dgm:prSet>
      <dgm:spPr/>
    </dgm:pt>
    <dgm:pt modelId="{4DB0B090-2960-4720-9921-AF41EA371185}" type="pres">
      <dgm:prSet presAssocID="{28757B56-7A99-44C1-8D4E-C9ADA0C3EF86}" presName="sibTrans" presStyleCnt="0"/>
      <dgm:spPr/>
    </dgm:pt>
    <dgm:pt modelId="{6FB3A760-3A4C-4D5C-88C6-506CAE9A4FB8}" type="pres">
      <dgm:prSet presAssocID="{06D4480B-6A79-4C7B-B742-CAB26665395D}" presName="compNode" presStyleCnt="0"/>
      <dgm:spPr/>
    </dgm:pt>
    <dgm:pt modelId="{DBFD33EB-FE46-452F-BE8B-FBC3C06D3E2A}" type="pres">
      <dgm:prSet presAssocID="{06D4480B-6A79-4C7B-B742-CAB26665395D}" presName="bgRect" presStyleLbl="bgShp" presStyleIdx="1" presStyleCnt="2"/>
      <dgm:spPr/>
    </dgm:pt>
    <dgm:pt modelId="{41E1C0E5-7E38-4620-95D6-985828B455E5}" type="pres">
      <dgm:prSet presAssocID="{06D4480B-6A79-4C7B-B742-CAB2666539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75354798-BF5F-4090-8823-20662FC97FD5}" type="pres">
      <dgm:prSet presAssocID="{06D4480B-6A79-4C7B-B742-CAB26665395D}" presName="spaceRect" presStyleCnt="0"/>
      <dgm:spPr/>
    </dgm:pt>
    <dgm:pt modelId="{854063E5-DCB6-49CA-8956-9A615E695A9E}" type="pres">
      <dgm:prSet presAssocID="{06D4480B-6A79-4C7B-B742-CAB26665395D}" presName="parTx" presStyleLbl="revTx" presStyleIdx="1" presStyleCnt="2">
        <dgm:presLayoutVars>
          <dgm:chMax val="0"/>
          <dgm:chPref val="0"/>
        </dgm:presLayoutVars>
      </dgm:prSet>
      <dgm:spPr/>
    </dgm:pt>
  </dgm:ptLst>
  <dgm:cxnLst>
    <dgm:cxn modelId="{54CEC516-644B-47C3-9B8F-E1545B168336}" type="presOf" srcId="{06D4480B-6A79-4C7B-B742-CAB26665395D}" destId="{854063E5-DCB6-49CA-8956-9A615E695A9E}" srcOrd="0" destOrd="0" presId="urn:microsoft.com/office/officeart/2018/2/layout/IconVerticalSolidList"/>
    <dgm:cxn modelId="{77316A6A-7F41-494E-A87A-A3CDD016E8BB}" srcId="{B0180A44-3870-41C4-91BE-7F3604042EB8}" destId="{4EB4DAFF-C544-429D-A9F1-328CC6128CC6}" srcOrd="0" destOrd="0" parTransId="{A871095E-83F4-4389-A614-5E056868F909}" sibTransId="{28757B56-7A99-44C1-8D4E-C9ADA0C3EF86}"/>
    <dgm:cxn modelId="{2F051850-9143-438A-B2CD-DEFCD4A3E034}" srcId="{B0180A44-3870-41C4-91BE-7F3604042EB8}" destId="{06D4480B-6A79-4C7B-B742-CAB26665395D}" srcOrd="1" destOrd="0" parTransId="{32407CDF-14FA-4ABD-8B2D-CB2258DD0A9B}" sibTransId="{56830BF0-995B-4A70-9487-7722F19C14B3}"/>
    <dgm:cxn modelId="{C38391D0-6A54-457B-9FC6-30FAC0D506A8}" type="presOf" srcId="{4EB4DAFF-C544-429D-A9F1-328CC6128CC6}" destId="{D0315926-F7B4-4C38-8E13-F4853A2D0B33}" srcOrd="0" destOrd="0" presId="urn:microsoft.com/office/officeart/2018/2/layout/IconVerticalSolidList"/>
    <dgm:cxn modelId="{B8357BDC-EB8D-4ACC-B8C0-1E1A60B04641}" type="presOf" srcId="{B0180A44-3870-41C4-91BE-7F3604042EB8}" destId="{B6235E06-F372-4FD4-B1E3-409633715E7C}" srcOrd="0" destOrd="0" presId="urn:microsoft.com/office/officeart/2018/2/layout/IconVerticalSolidList"/>
    <dgm:cxn modelId="{D8C17909-4176-4DA3-BC3B-AF8D49E52115}" type="presParOf" srcId="{B6235E06-F372-4FD4-B1E3-409633715E7C}" destId="{30E77B3B-5933-4544-8DD7-EB280447711B}" srcOrd="0" destOrd="0" presId="urn:microsoft.com/office/officeart/2018/2/layout/IconVerticalSolidList"/>
    <dgm:cxn modelId="{28005307-B135-4CFD-8585-224DA2C5000D}" type="presParOf" srcId="{30E77B3B-5933-4544-8DD7-EB280447711B}" destId="{C70E06A3-2B9C-4E27-82AC-320DE6FEB184}" srcOrd="0" destOrd="0" presId="urn:microsoft.com/office/officeart/2018/2/layout/IconVerticalSolidList"/>
    <dgm:cxn modelId="{0309A007-0D97-465B-8DE2-5A8F1CD252E1}" type="presParOf" srcId="{30E77B3B-5933-4544-8DD7-EB280447711B}" destId="{26928CFB-0C29-4829-A141-8DCB731BB1FF}" srcOrd="1" destOrd="0" presId="urn:microsoft.com/office/officeart/2018/2/layout/IconVerticalSolidList"/>
    <dgm:cxn modelId="{4799B7F8-CD8E-4DC6-988E-7D4F5E5A99A8}" type="presParOf" srcId="{30E77B3B-5933-4544-8DD7-EB280447711B}" destId="{4BD81FD8-841F-45D4-A687-3FE49AC539B5}" srcOrd="2" destOrd="0" presId="urn:microsoft.com/office/officeart/2018/2/layout/IconVerticalSolidList"/>
    <dgm:cxn modelId="{5FDA15BA-687E-4F54-B1D6-6236EAB24F52}" type="presParOf" srcId="{30E77B3B-5933-4544-8DD7-EB280447711B}" destId="{D0315926-F7B4-4C38-8E13-F4853A2D0B33}" srcOrd="3" destOrd="0" presId="urn:microsoft.com/office/officeart/2018/2/layout/IconVerticalSolidList"/>
    <dgm:cxn modelId="{BE3CB554-D0DA-4257-8EC7-417AFF454C26}" type="presParOf" srcId="{B6235E06-F372-4FD4-B1E3-409633715E7C}" destId="{4DB0B090-2960-4720-9921-AF41EA371185}" srcOrd="1" destOrd="0" presId="urn:microsoft.com/office/officeart/2018/2/layout/IconVerticalSolidList"/>
    <dgm:cxn modelId="{9B9F085A-BFC7-4973-A5F7-57FBC229D419}" type="presParOf" srcId="{B6235E06-F372-4FD4-B1E3-409633715E7C}" destId="{6FB3A760-3A4C-4D5C-88C6-506CAE9A4FB8}" srcOrd="2" destOrd="0" presId="urn:microsoft.com/office/officeart/2018/2/layout/IconVerticalSolidList"/>
    <dgm:cxn modelId="{B37C1709-F882-4334-BE9F-77CF5B50DCB0}" type="presParOf" srcId="{6FB3A760-3A4C-4D5C-88C6-506CAE9A4FB8}" destId="{DBFD33EB-FE46-452F-BE8B-FBC3C06D3E2A}" srcOrd="0" destOrd="0" presId="urn:microsoft.com/office/officeart/2018/2/layout/IconVerticalSolidList"/>
    <dgm:cxn modelId="{4BE9F09A-7D06-4D76-8F60-B918AD99C15E}" type="presParOf" srcId="{6FB3A760-3A4C-4D5C-88C6-506CAE9A4FB8}" destId="{41E1C0E5-7E38-4620-95D6-985828B455E5}" srcOrd="1" destOrd="0" presId="urn:microsoft.com/office/officeart/2018/2/layout/IconVerticalSolidList"/>
    <dgm:cxn modelId="{AE861FDD-1DB7-4C91-80E5-DAE09E6364BC}" type="presParOf" srcId="{6FB3A760-3A4C-4D5C-88C6-506CAE9A4FB8}" destId="{75354798-BF5F-4090-8823-20662FC97FD5}" srcOrd="2" destOrd="0" presId="urn:microsoft.com/office/officeart/2018/2/layout/IconVerticalSolidList"/>
    <dgm:cxn modelId="{64A1AB59-87C8-4263-B4D1-08945155BD78}" type="presParOf" srcId="{6FB3A760-3A4C-4D5C-88C6-506CAE9A4FB8}" destId="{854063E5-DCB6-49CA-8956-9A615E695A9E}"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471364-3915-470E-B2AC-2E74D6E38DC5}"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4341059E-D80B-4AB4-80BF-589C2FF2246C}">
      <dgm:prSet/>
      <dgm:spPr/>
      <dgm:t>
        <a:bodyPr/>
        <a:lstStyle/>
        <a:p>
          <a:r>
            <a:rPr lang="en-GB"/>
            <a:t>Behaviourist learning theory explains learning as a change in observable behaviour resulting from reinforcement and feedback. Empirical research demonstrates that clear performance expectations combined with rewards and corrective feedback can positively influence workplace behaviour and task performance (Skinner, 1953; Luthans and Stajkovic, 1999).</a:t>
          </a:r>
          <a:endParaRPr lang="en-US"/>
        </a:p>
      </dgm:t>
    </dgm:pt>
    <dgm:pt modelId="{E22689BD-7B83-4B40-9B31-5BB9FBA8FF42}" type="parTrans" cxnId="{A385F415-600F-441D-88AA-ACA6370B6562}">
      <dgm:prSet/>
      <dgm:spPr/>
      <dgm:t>
        <a:bodyPr/>
        <a:lstStyle/>
        <a:p>
          <a:endParaRPr lang="en-US"/>
        </a:p>
      </dgm:t>
    </dgm:pt>
    <dgm:pt modelId="{E22FB61A-55B1-4983-8CE2-09384D5EA1D5}" type="sibTrans" cxnId="{A385F415-600F-441D-88AA-ACA6370B6562}">
      <dgm:prSet/>
      <dgm:spPr/>
      <dgm:t>
        <a:bodyPr/>
        <a:lstStyle/>
        <a:p>
          <a:endParaRPr lang="en-US"/>
        </a:p>
      </dgm:t>
    </dgm:pt>
    <dgm:pt modelId="{39A677E2-DA55-4342-84CD-EF3D09318752}">
      <dgm:prSet/>
      <dgm:spPr/>
      <dgm:t>
        <a:bodyPr/>
        <a:lstStyle/>
        <a:p>
          <a:r>
            <a:rPr lang="en-GB"/>
            <a:t>Within the Customer Service Team Leader role, behaviourist approaches may be applied through on-the-job training, performance targets and structured feedback mechanisms, supporting consistent behaviour and adherence to organisational standards.</a:t>
          </a:r>
          <a:endParaRPr lang="en-US"/>
        </a:p>
      </dgm:t>
    </dgm:pt>
    <dgm:pt modelId="{B440588E-CFBD-4782-A855-E98A48F4BC99}" type="parTrans" cxnId="{97AF8499-E91D-4392-B07D-677261B3EF31}">
      <dgm:prSet/>
      <dgm:spPr/>
      <dgm:t>
        <a:bodyPr/>
        <a:lstStyle/>
        <a:p>
          <a:endParaRPr lang="en-US"/>
        </a:p>
      </dgm:t>
    </dgm:pt>
    <dgm:pt modelId="{87B0E9E2-CE5B-4243-A8CE-D027E3ACDE4C}" type="sibTrans" cxnId="{97AF8499-E91D-4392-B07D-677261B3EF31}">
      <dgm:prSet/>
      <dgm:spPr/>
      <dgm:t>
        <a:bodyPr/>
        <a:lstStyle/>
        <a:p>
          <a:endParaRPr lang="en-US"/>
        </a:p>
      </dgm:t>
    </dgm:pt>
    <dgm:pt modelId="{49CEE6F7-7E19-4834-A863-4DDBC4DD6819}" type="pres">
      <dgm:prSet presAssocID="{39471364-3915-470E-B2AC-2E74D6E38DC5}" presName="Name0" presStyleCnt="0">
        <dgm:presLayoutVars>
          <dgm:dir/>
          <dgm:resizeHandles val="exact"/>
        </dgm:presLayoutVars>
      </dgm:prSet>
      <dgm:spPr/>
    </dgm:pt>
    <dgm:pt modelId="{C8A69911-D2B0-4F55-BFB9-E508FE864DD5}" type="pres">
      <dgm:prSet presAssocID="{4341059E-D80B-4AB4-80BF-589C2FF2246C}" presName="node" presStyleLbl="node1" presStyleIdx="0" presStyleCnt="2">
        <dgm:presLayoutVars>
          <dgm:bulletEnabled val="1"/>
        </dgm:presLayoutVars>
      </dgm:prSet>
      <dgm:spPr/>
    </dgm:pt>
    <dgm:pt modelId="{6970A7BB-7863-4FD9-904B-8481702630C4}" type="pres">
      <dgm:prSet presAssocID="{E22FB61A-55B1-4983-8CE2-09384D5EA1D5}" presName="sibTrans" presStyleLbl="sibTrans2D1" presStyleIdx="0" presStyleCnt="1"/>
      <dgm:spPr/>
    </dgm:pt>
    <dgm:pt modelId="{888E4700-98FD-45FE-873A-90030BDA584C}" type="pres">
      <dgm:prSet presAssocID="{E22FB61A-55B1-4983-8CE2-09384D5EA1D5}" presName="connectorText" presStyleLbl="sibTrans2D1" presStyleIdx="0" presStyleCnt="1"/>
      <dgm:spPr/>
    </dgm:pt>
    <dgm:pt modelId="{0CDBB250-7C43-4821-BC10-37B9FC958F58}" type="pres">
      <dgm:prSet presAssocID="{39A677E2-DA55-4342-84CD-EF3D09318752}" presName="node" presStyleLbl="node1" presStyleIdx="1" presStyleCnt="2">
        <dgm:presLayoutVars>
          <dgm:bulletEnabled val="1"/>
        </dgm:presLayoutVars>
      </dgm:prSet>
      <dgm:spPr/>
    </dgm:pt>
  </dgm:ptLst>
  <dgm:cxnLst>
    <dgm:cxn modelId="{A385F415-600F-441D-88AA-ACA6370B6562}" srcId="{39471364-3915-470E-B2AC-2E74D6E38DC5}" destId="{4341059E-D80B-4AB4-80BF-589C2FF2246C}" srcOrd="0" destOrd="0" parTransId="{E22689BD-7B83-4B40-9B31-5BB9FBA8FF42}" sibTransId="{E22FB61A-55B1-4983-8CE2-09384D5EA1D5}"/>
    <dgm:cxn modelId="{0C71B954-BBFD-41F8-A19F-3F71B09C932D}" type="presOf" srcId="{E22FB61A-55B1-4983-8CE2-09384D5EA1D5}" destId="{6970A7BB-7863-4FD9-904B-8481702630C4}" srcOrd="0" destOrd="0" presId="urn:microsoft.com/office/officeart/2005/8/layout/process1"/>
    <dgm:cxn modelId="{B7B3E876-FDD9-4E1E-BB2B-CC5068F555E0}" type="presOf" srcId="{39471364-3915-470E-B2AC-2E74D6E38DC5}" destId="{49CEE6F7-7E19-4834-A863-4DDBC4DD6819}" srcOrd="0" destOrd="0" presId="urn:microsoft.com/office/officeart/2005/8/layout/process1"/>
    <dgm:cxn modelId="{97AF8499-E91D-4392-B07D-677261B3EF31}" srcId="{39471364-3915-470E-B2AC-2E74D6E38DC5}" destId="{39A677E2-DA55-4342-84CD-EF3D09318752}" srcOrd="1" destOrd="0" parTransId="{B440588E-CFBD-4782-A855-E98A48F4BC99}" sibTransId="{87B0E9E2-CE5B-4243-A8CE-D027E3ACDE4C}"/>
    <dgm:cxn modelId="{96A900C6-EDBE-4115-9747-011019520772}" type="presOf" srcId="{39A677E2-DA55-4342-84CD-EF3D09318752}" destId="{0CDBB250-7C43-4821-BC10-37B9FC958F58}" srcOrd="0" destOrd="0" presId="urn:microsoft.com/office/officeart/2005/8/layout/process1"/>
    <dgm:cxn modelId="{6949B8F9-DED0-463D-A8FA-E4C60FA373D7}" type="presOf" srcId="{E22FB61A-55B1-4983-8CE2-09384D5EA1D5}" destId="{888E4700-98FD-45FE-873A-90030BDA584C}" srcOrd="1" destOrd="0" presId="urn:microsoft.com/office/officeart/2005/8/layout/process1"/>
    <dgm:cxn modelId="{AA3CC8FE-DCFE-4865-9755-6D83C0E3145D}" type="presOf" srcId="{4341059E-D80B-4AB4-80BF-589C2FF2246C}" destId="{C8A69911-D2B0-4F55-BFB9-E508FE864DD5}" srcOrd="0" destOrd="0" presId="urn:microsoft.com/office/officeart/2005/8/layout/process1"/>
    <dgm:cxn modelId="{26E141FA-C7F9-4E51-9664-FD760B5D012E}" type="presParOf" srcId="{49CEE6F7-7E19-4834-A863-4DDBC4DD6819}" destId="{C8A69911-D2B0-4F55-BFB9-E508FE864DD5}" srcOrd="0" destOrd="0" presId="urn:microsoft.com/office/officeart/2005/8/layout/process1"/>
    <dgm:cxn modelId="{64A23AB3-8570-47C6-9E15-53B85056EC1D}" type="presParOf" srcId="{49CEE6F7-7E19-4834-A863-4DDBC4DD6819}" destId="{6970A7BB-7863-4FD9-904B-8481702630C4}" srcOrd="1" destOrd="0" presId="urn:microsoft.com/office/officeart/2005/8/layout/process1"/>
    <dgm:cxn modelId="{7ACC1889-E96F-4857-BD2C-B309E3F8078A}" type="presParOf" srcId="{6970A7BB-7863-4FD9-904B-8481702630C4}" destId="{888E4700-98FD-45FE-873A-90030BDA584C}" srcOrd="0" destOrd="0" presId="urn:microsoft.com/office/officeart/2005/8/layout/process1"/>
    <dgm:cxn modelId="{8A66AF52-458C-48A7-89BF-E88405CDEF22}" type="presParOf" srcId="{49CEE6F7-7E19-4834-A863-4DDBC4DD6819}" destId="{0CDBB250-7C43-4821-BC10-37B9FC958F58}" srcOrd="2" destOrd="0" presId="urn:microsoft.com/office/officeart/2005/8/layout/process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490708-FBD8-4009-AFE8-7EEC2DA21A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686318D-F753-4608-A957-ED7394B1F2AD}">
      <dgm:prSet/>
      <dgm:spPr/>
      <dgm:t>
        <a:bodyPr/>
        <a:lstStyle/>
        <a:p>
          <a:r>
            <a:rPr lang="en-GB"/>
            <a:t>Cognitivist learning theory focuses on internal mental processes such as understanding, problem-solving and decision-making. Research suggests that learning is more effective when individuals are encouraged to actively process information and apply knowledge to complex situations rather than relying on repetition alone (Ertmer and Newby, 2013).</a:t>
          </a:r>
          <a:endParaRPr lang="en-US"/>
        </a:p>
      </dgm:t>
    </dgm:pt>
    <dgm:pt modelId="{5B80EC99-9FE4-452B-AA0F-32CF9C2646B5}" type="parTrans" cxnId="{44816CB1-245E-4423-BA57-91CC995CB40A}">
      <dgm:prSet/>
      <dgm:spPr/>
      <dgm:t>
        <a:bodyPr/>
        <a:lstStyle/>
        <a:p>
          <a:endParaRPr lang="en-US"/>
        </a:p>
      </dgm:t>
    </dgm:pt>
    <dgm:pt modelId="{74A405F7-F80C-47EA-922A-7F8A2306C2B3}" type="sibTrans" cxnId="{44816CB1-245E-4423-BA57-91CC995CB40A}">
      <dgm:prSet/>
      <dgm:spPr/>
      <dgm:t>
        <a:bodyPr/>
        <a:lstStyle/>
        <a:p>
          <a:endParaRPr lang="en-US"/>
        </a:p>
      </dgm:t>
    </dgm:pt>
    <dgm:pt modelId="{D975361B-683D-4350-AE2A-7D8A48398127}">
      <dgm:prSet/>
      <dgm:spPr/>
      <dgm:t>
        <a:bodyPr/>
        <a:lstStyle/>
        <a:p>
          <a:r>
            <a:rPr lang="en-GB"/>
            <a:t>For Customer Service Team Leaders, cognitivist approaches support the development of decision-making skills, situational judgement and problem-solving capability, which are essential for managing staff issues and responding to operational challenges.</a:t>
          </a:r>
          <a:endParaRPr lang="en-US"/>
        </a:p>
      </dgm:t>
    </dgm:pt>
    <dgm:pt modelId="{84611ADD-B059-41C1-86E3-025DC3D36B37}" type="parTrans" cxnId="{6C29ACA0-6824-4A4F-BAEE-85EBA95A984A}">
      <dgm:prSet/>
      <dgm:spPr/>
      <dgm:t>
        <a:bodyPr/>
        <a:lstStyle/>
        <a:p>
          <a:endParaRPr lang="en-US"/>
        </a:p>
      </dgm:t>
    </dgm:pt>
    <dgm:pt modelId="{B9E35A15-BB45-4624-8866-BD2BAA4AFE59}" type="sibTrans" cxnId="{6C29ACA0-6824-4A4F-BAEE-85EBA95A984A}">
      <dgm:prSet/>
      <dgm:spPr/>
      <dgm:t>
        <a:bodyPr/>
        <a:lstStyle/>
        <a:p>
          <a:endParaRPr lang="en-US"/>
        </a:p>
      </dgm:t>
    </dgm:pt>
    <dgm:pt modelId="{26B08ACF-3768-4845-9C3D-62D9DF3A041B}" type="pres">
      <dgm:prSet presAssocID="{C1490708-FBD8-4009-AFE8-7EEC2DA21A8C}" presName="linear" presStyleCnt="0">
        <dgm:presLayoutVars>
          <dgm:animLvl val="lvl"/>
          <dgm:resizeHandles val="exact"/>
        </dgm:presLayoutVars>
      </dgm:prSet>
      <dgm:spPr/>
    </dgm:pt>
    <dgm:pt modelId="{1230FDFB-34D1-4237-B1FD-6D628501C68C}" type="pres">
      <dgm:prSet presAssocID="{1686318D-F753-4608-A957-ED7394B1F2AD}" presName="parentText" presStyleLbl="node1" presStyleIdx="0" presStyleCnt="2">
        <dgm:presLayoutVars>
          <dgm:chMax val="0"/>
          <dgm:bulletEnabled val="1"/>
        </dgm:presLayoutVars>
      </dgm:prSet>
      <dgm:spPr/>
    </dgm:pt>
    <dgm:pt modelId="{79C3DABF-0316-4968-B8E2-20A79E3CF386}" type="pres">
      <dgm:prSet presAssocID="{74A405F7-F80C-47EA-922A-7F8A2306C2B3}" presName="spacer" presStyleCnt="0"/>
      <dgm:spPr/>
    </dgm:pt>
    <dgm:pt modelId="{FEB980FA-747A-489B-8608-31A0ED41278B}" type="pres">
      <dgm:prSet presAssocID="{D975361B-683D-4350-AE2A-7D8A48398127}" presName="parentText" presStyleLbl="node1" presStyleIdx="1" presStyleCnt="2">
        <dgm:presLayoutVars>
          <dgm:chMax val="0"/>
          <dgm:bulletEnabled val="1"/>
        </dgm:presLayoutVars>
      </dgm:prSet>
      <dgm:spPr/>
    </dgm:pt>
  </dgm:ptLst>
  <dgm:cxnLst>
    <dgm:cxn modelId="{01F4FC5A-5A57-40DF-BB08-43A7429E6C12}" type="presOf" srcId="{D975361B-683D-4350-AE2A-7D8A48398127}" destId="{FEB980FA-747A-489B-8608-31A0ED41278B}" srcOrd="0" destOrd="0" presId="urn:microsoft.com/office/officeart/2005/8/layout/vList2"/>
    <dgm:cxn modelId="{52D94889-BD63-4525-9408-7D19EA9E9EE7}" type="presOf" srcId="{C1490708-FBD8-4009-AFE8-7EEC2DA21A8C}" destId="{26B08ACF-3768-4845-9C3D-62D9DF3A041B}" srcOrd="0" destOrd="0" presId="urn:microsoft.com/office/officeart/2005/8/layout/vList2"/>
    <dgm:cxn modelId="{6C29ACA0-6824-4A4F-BAEE-85EBA95A984A}" srcId="{C1490708-FBD8-4009-AFE8-7EEC2DA21A8C}" destId="{D975361B-683D-4350-AE2A-7D8A48398127}" srcOrd="1" destOrd="0" parTransId="{84611ADD-B059-41C1-86E3-025DC3D36B37}" sibTransId="{B9E35A15-BB45-4624-8866-BD2BAA4AFE59}"/>
    <dgm:cxn modelId="{44816CB1-245E-4423-BA57-91CC995CB40A}" srcId="{C1490708-FBD8-4009-AFE8-7EEC2DA21A8C}" destId="{1686318D-F753-4608-A957-ED7394B1F2AD}" srcOrd="0" destOrd="0" parTransId="{5B80EC99-9FE4-452B-AA0F-32CF9C2646B5}" sibTransId="{74A405F7-F80C-47EA-922A-7F8A2306C2B3}"/>
    <dgm:cxn modelId="{A49C75F3-3F6B-4F26-9EEF-26784BB2F870}" type="presOf" srcId="{1686318D-F753-4608-A957-ED7394B1F2AD}" destId="{1230FDFB-34D1-4237-B1FD-6D628501C68C}" srcOrd="0" destOrd="0" presId="urn:microsoft.com/office/officeart/2005/8/layout/vList2"/>
    <dgm:cxn modelId="{45E97C1D-00EC-458E-85AA-475111E80876}" type="presParOf" srcId="{26B08ACF-3768-4845-9C3D-62D9DF3A041B}" destId="{1230FDFB-34D1-4237-B1FD-6D628501C68C}" srcOrd="0" destOrd="0" presId="urn:microsoft.com/office/officeart/2005/8/layout/vList2"/>
    <dgm:cxn modelId="{5829082D-1AEC-4154-BD37-E1E30D9C1BD1}" type="presParOf" srcId="{26B08ACF-3768-4845-9C3D-62D9DF3A041B}" destId="{79C3DABF-0316-4968-B8E2-20A79E3CF386}" srcOrd="1" destOrd="0" presId="urn:microsoft.com/office/officeart/2005/8/layout/vList2"/>
    <dgm:cxn modelId="{506EAA4F-1ED3-43A1-AB02-6D8A4C3C9565}" type="presParOf" srcId="{26B08ACF-3768-4845-9C3D-62D9DF3A041B}" destId="{FEB980FA-747A-489B-8608-31A0ED41278B}" srcOrd="2"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2EEE13-C79A-4F18-8218-279236119A1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CD12904-6C79-42B7-99A6-058272B0B435}">
      <dgm:prSet/>
      <dgm:spPr/>
      <dgm:t>
        <a:bodyPr/>
        <a:lstStyle/>
        <a:p>
          <a:pPr>
            <a:lnSpc>
              <a:spcPct val="100000"/>
            </a:lnSpc>
          </a:pPr>
          <a:r>
            <a:rPr lang="en-GB"/>
            <a:t>This presentation has demonstrated that the smooth running of organisations depends on structured recruitment processes and targeted learning and development practices. Evidence from human resource research shows that recruitment activities grounded in job analysis, clear role definition and competency-based selection enhance person–job fit and support effective team functioning (Kristof-Brown et al., 2005; Campion et al., 2011).</a:t>
          </a:r>
          <a:endParaRPr lang="en-US"/>
        </a:p>
      </dgm:t>
    </dgm:pt>
    <dgm:pt modelId="{79FFA342-660F-49B6-BFA4-DAB984CA7499}" type="parTrans" cxnId="{C08BF0AB-47BC-476D-A3F9-1FC787A3751D}">
      <dgm:prSet/>
      <dgm:spPr/>
      <dgm:t>
        <a:bodyPr/>
        <a:lstStyle/>
        <a:p>
          <a:endParaRPr lang="en-US"/>
        </a:p>
      </dgm:t>
    </dgm:pt>
    <dgm:pt modelId="{668FF9EE-D696-47D1-BEB7-3CEE0EC3575F}" type="sibTrans" cxnId="{C08BF0AB-47BC-476D-A3F9-1FC787A3751D}">
      <dgm:prSet/>
      <dgm:spPr/>
      <dgm:t>
        <a:bodyPr/>
        <a:lstStyle/>
        <a:p>
          <a:endParaRPr lang="en-US"/>
        </a:p>
      </dgm:t>
    </dgm:pt>
    <dgm:pt modelId="{0CD28BEC-01B3-498B-8FF8-79DDC060C69D}">
      <dgm:prSet/>
      <dgm:spPr/>
      <dgm:t>
        <a:bodyPr/>
        <a:lstStyle/>
        <a:p>
          <a:pPr>
            <a:lnSpc>
              <a:spcPct val="100000"/>
            </a:lnSpc>
          </a:pPr>
          <a:r>
            <a:rPr lang="en-GB"/>
            <a:t>Furthermore, identifying learning and development needs and applying appropriate learning theories enables organisations to strengthen leadership capability and sustain performance over time. By integrating behaviourist, cognitivist and experiential approaches, organisations can support both individual accountability and teamwork, which are essential for organisational growth and long-term effectiveness (Salas et al., 2012; DeRue et al., 2011).</a:t>
          </a:r>
          <a:endParaRPr lang="en-US"/>
        </a:p>
      </dgm:t>
    </dgm:pt>
    <dgm:pt modelId="{ED3F75F4-293A-4DE1-BE3B-C1948B0726AD}" type="parTrans" cxnId="{D9C0C7ED-2919-42AB-87DC-BD97CEDBA82D}">
      <dgm:prSet/>
      <dgm:spPr/>
      <dgm:t>
        <a:bodyPr/>
        <a:lstStyle/>
        <a:p>
          <a:endParaRPr lang="en-US"/>
        </a:p>
      </dgm:t>
    </dgm:pt>
    <dgm:pt modelId="{E80C77A3-A3CE-4A2A-B959-A8D37095D9F4}" type="sibTrans" cxnId="{D9C0C7ED-2919-42AB-87DC-BD97CEDBA82D}">
      <dgm:prSet/>
      <dgm:spPr/>
      <dgm:t>
        <a:bodyPr/>
        <a:lstStyle/>
        <a:p>
          <a:endParaRPr lang="en-US"/>
        </a:p>
      </dgm:t>
    </dgm:pt>
    <dgm:pt modelId="{4EC01930-F1CE-436F-A9D6-5D908E1CB77E}" type="pres">
      <dgm:prSet presAssocID="{632EEE13-C79A-4F18-8218-279236119A15}" presName="root" presStyleCnt="0">
        <dgm:presLayoutVars>
          <dgm:dir/>
          <dgm:resizeHandles val="exact"/>
        </dgm:presLayoutVars>
      </dgm:prSet>
      <dgm:spPr/>
    </dgm:pt>
    <dgm:pt modelId="{A4A0D140-5169-4D82-9B53-92B155689876}" type="pres">
      <dgm:prSet presAssocID="{2CD12904-6C79-42B7-99A6-058272B0B435}" presName="compNode" presStyleCnt="0"/>
      <dgm:spPr/>
    </dgm:pt>
    <dgm:pt modelId="{1E0E1485-A8D6-4C9F-9D44-DF1A172EA8C4}" type="pres">
      <dgm:prSet presAssocID="{2CD12904-6C79-42B7-99A6-058272B0B435}" presName="bgRect" presStyleLbl="bgShp" presStyleIdx="0" presStyleCnt="2"/>
      <dgm:spPr/>
    </dgm:pt>
    <dgm:pt modelId="{B388A980-D4EB-4AE0-AA58-755736E56358}" type="pres">
      <dgm:prSet presAssocID="{2CD12904-6C79-42B7-99A6-058272B0B43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EBC8D5A4-9176-4F7B-BAC3-EC03B4BDD1FA}" type="pres">
      <dgm:prSet presAssocID="{2CD12904-6C79-42B7-99A6-058272B0B435}" presName="spaceRect" presStyleCnt="0"/>
      <dgm:spPr/>
    </dgm:pt>
    <dgm:pt modelId="{14023416-A367-4495-96DD-EABEEB9713D7}" type="pres">
      <dgm:prSet presAssocID="{2CD12904-6C79-42B7-99A6-058272B0B435}" presName="parTx" presStyleLbl="revTx" presStyleIdx="0" presStyleCnt="2">
        <dgm:presLayoutVars>
          <dgm:chMax val="0"/>
          <dgm:chPref val="0"/>
        </dgm:presLayoutVars>
      </dgm:prSet>
      <dgm:spPr/>
    </dgm:pt>
    <dgm:pt modelId="{CFEB256D-E5F7-4E2C-BBE3-8CAFBC3270DB}" type="pres">
      <dgm:prSet presAssocID="{668FF9EE-D696-47D1-BEB7-3CEE0EC3575F}" presName="sibTrans" presStyleCnt="0"/>
      <dgm:spPr/>
    </dgm:pt>
    <dgm:pt modelId="{6F31F0CF-FBA3-4E68-9E23-FF5E9D317E46}" type="pres">
      <dgm:prSet presAssocID="{0CD28BEC-01B3-498B-8FF8-79DDC060C69D}" presName="compNode" presStyleCnt="0"/>
      <dgm:spPr/>
    </dgm:pt>
    <dgm:pt modelId="{9944C8B5-629A-4F8C-91C0-F66A7BC6A9E6}" type="pres">
      <dgm:prSet presAssocID="{0CD28BEC-01B3-498B-8FF8-79DDC060C69D}" presName="bgRect" presStyleLbl="bgShp" presStyleIdx="1" presStyleCnt="2"/>
      <dgm:spPr/>
    </dgm:pt>
    <dgm:pt modelId="{A1956C5D-5C8A-4C44-899E-C3F0295036B2}" type="pres">
      <dgm:prSet presAssocID="{0CD28BEC-01B3-498B-8FF8-79DDC060C6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23CE4ED5-4DC9-44BB-8F17-43C8B7DCD72E}" type="pres">
      <dgm:prSet presAssocID="{0CD28BEC-01B3-498B-8FF8-79DDC060C69D}" presName="spaceRect" presStyleCnt="0"/>
      <dgm:spPr/>
    </dgm:pt>
    <dgm:pt modelId="{40EE48DD-30AD-498D-8720-B49A27D6477A}" type="pres">
      <dgm:prSet presAssocID="{0CD28BEC-01B3-498B-8FF8-79DDC060C69D}" presName="parTx" presStyleLbl="revTx" presStyleIdx="1" presStyleCnt="2">
        <dgm:presLayoutVars>
          <dgm:chMax val="0"/>
          <dgm:chPref val="0"/>
        </dgm:presLayoutVars>
      </dgm:prSet>
      <dgm:spPr/>
    </dgm:pt>
  </dgm:ptLst>
  <dgm:cxnLst>
    <dgm:cxn modelId="{C5C7519A-C94A-4655-81CD-BF2A298B244E}" type="presOf" srcId="{0CD28BEC-01B3-498B-8FF8-79DDC060C69D}" destId="{40EE48DD-30AD-498D-8720-B49A27D6477A}" srcOrd="0" destOrd="0" presId="urn:microsoft.com/office/officeart/2018/2/layout/IconVerticalSolidList"/>
    <dgm:cxn modelId="{C08BF0AB-47BC-476D-A3F9-1FC787A3751D}" srcId="{632EEE13-C79A-4F18-8218-279236119A15}" destId="{2CD12904-6C79-42B7-99A6-058272B0B435}" srcOrd="0" destOrd="0" parTransId="{79FFA342-660F-49B6-BFA4-DAB984CA7499}" sibTransId="{668FF9EE-D696-47D1-BEB7-3CEE0EC3575F}"/>
    <dgm:cxn modelId="{FAD689CF-A611-4F69-8023-BB6A1B3D7055}" type="presOf" srcId="{2CD12904-6C79-42B7-99A6-058272B0B435}" destId="{14023416-A367-4495-96DD-EABEEB9713D7}" srcOrd="0" destOrd="0" presId="urn:microsoft.com/office/officeart/2018/2/layout/IconVerticalSolidList"/>
    <dgm:cxn modelId="{D9C0C7ED-2919-42AB-87DC-BD97CEDBA82D}" srcId="{632EEE13-C79A-4F18-8218-279236119A15}" destId="{0CD28BEC-01B3-498B-8FF8-79DDC060C69D}" srcOrd="1" destOrd="0" parTransId="{ED3F75F4-293A-4DE1-BE3B-C1948B0726AD}" sibTransId="{E80C77A3-A3CE-4A2A-B959-A8D37095D9F4}"/>
    <dgm:cxn modelId="{E80AB7F9-EA04-40EA-9563-1F6364F3E72E}" type="presOf" srcId="{632EEE13-C79A-4F18-8218-279236119A15}" destId="{4EC01930-F1CE-436F-A9D6-5D908E1CB77E}" srcOrd="0" destOrd="0" presId="urn:microsoft.com/office/officeart/2018/2/layout/IconVerticalSolidList"/>
    <dgm:cxn modelId="{A02A00B8-0F5E-41BA-B71D-C60D2380D0D5}" type="presParOf" srcId="{4EC01930-F1CE-436F-A9D6-5D908E1CB77E}" destId="{A4A0D140-5169-4D82-9B53-92B155689876}" srcOrd="0" destOrd="0" presId="urn:microsoft.com/office/officeart/2018/2/layout/IconVerticalSolidList"/>
    <dgm:cxn modelId="{C495046C-566E-4542-8F87-E2E4E488F192}" type="presParOf" srcId="{A4A0D140-5169-4D82-9B53-92B155689876}" destId="{1E0E1485-A8D6-4C9F-9D44-DF1A172EA8C4}" srcOrd="0" destOrd="0" presId="urn:microsoft.com/office/officeart/2018/2/layout/IconVerticalSolidList"/>
    <dgm:cxn modelId="{0408D5C0-8109-47B5-B2AC-5F38906CDDBA}" type="presParOf" srcId="{A4A0D140-5169-4D82-9B53-92B155689876}" destId="{B388A980-D4EB-4AE0-AA58-755736E56358}" srcOrd="1" destOrd="0" presId="urn:microsoft.com/office/officeart/2018/2/layout/IconVerticalSolidList"/>
    <dgm:cxn modelId="{53D6474E-5140-4F1C-B84C-F78F64A3E719}" type="presParOf" srcId="{A4A0D140-5169-4D82-9B53-92B155689876}" destId="{EBC8D5A4-9176-4F7B-BAC3-EC03B4BDD1FA}" srcOrd="2" destOrd="0" presId="urn:microsoft.com/office/officeart/2018/2/layout/IconVerticalSolidList"/>
    <dgm:cxn modelId="{0BBC07B3-513D-4E82-B642-5C7AD18A5C45}" type="presParOf" srcId="{A4A0D140-5169-4D82-9B53-92B155689876}" destId="{14023416-A367-4495-96DD-EABEEB9713D7}" srcOrd="3" destOrd="0" presId="urn:microsoft.com/office/officeart/2018/2/layout/IconVerticalSolidList"/>
    <dgm:cxn modelId="{05223A0D-AB33-4D6B-93F1-88E5E5AA4DC3}" type="presParOf" srcId="{4EC01930-F1CE-436F-A9D6-5D908E1CB77E}" destId="{CFEB256D-E5F7-4E2C-BBE3-8CAFBC3270DB}" srcOrd="1" destOrd="0" presId="urn:microsoft.com/office/officeart/2018/2/layout/IconVerticalSolidList"/>
    <dgm:cxn modelId="{B9B047AE-5C07-487F-ABCF-B1937245693D}" type="presParOf" srcId="{4EC01930-F1CE-436F-A9D6-5D908E1CB77E}" destId="{6F31F0CF-FBA3-4E68-9E23-FF5E9D317E46}" srcOrd="2" destOrd="0" presId="urn:microsoft.com/office/officeart/2018/2/layout/IconVerticalSolidList"/>
    <dgm:cxn modelId="{37324BFB-A1F0-4373-8470-072D17DE0180}" type="presParOf" srcId="{6F31F0CF-FBA3-4E68-9E23-FF5E9D317E46}" destId="{9944C8B5-629A-4F8C-91C0-F66A7BC6A9E6}" srcOrd="0" destOrd="0" presId="urn:microsoft.com/office/officeart/2018/2/layout/IconVerticalSolidList"/>
    <dgm:cxn modelId="{60FC3895-AAD8-40FD-9C6B-34046384ABA9}" type="presParOf" srcId="{6F31F0CF-FBA3-4E68-9E23-FF5E9D317E46}" destId="{A1956C5D-5C8A-4C44-899E-C3F0295036B2}" srcOrd="1" destOrd="0" presId="urn:microsoft.com/office/officeart/2018/2/layout/IconVerticalSolidList"/>
    <dgm:cxn modelId="{54D0C64C-7289-4A0C-BD02-4F9D2125FB70}" type="presParOf" srcId="{6F31F0CF-FBA3-4E68-9E23-FF5E9D317E46}" destId="{23CE4ED5-4DC9-44BB-8F17-43C8B7DCD72E}" srcOrd="2" destOrd="0" presId="urn:microsoft.com/office/officeart/2018/2/layout/IconVerticalSolidList"/>
    <dgm:cxn modelId="{4E40F367-E732-42DD-AD50-3ECC8BEC780A}" type="presParOf" srcId="{6F31F0CF-FBA3-4E68-9E23-FF5E9D317E46}" destId="{40EE48DD-30AD-498D-8720-B49A27D6477A}" srcOrd="3" destOrd="0" presId="urn:microsoft.com/office/officeart/2018/2/layout/IconVerticalSoli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E06A3-2B9C-4E27-82AC-320DE6FEB184}">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928CFB-0C29-4829-A141-8DCB731BB1FF}">
      <dsp:nvSpPr>
        <dsp:cNvPr id="0" name=""/>
        <dsp:cNvSpPr/>
      </dsp:nvSpPr>
      <dsp:spPr>
        <a:xfrm>
          <a:off x="395445" y="1002230"/>
          <a:ext cx="718991" cy="7189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15926-F7B4-4C38-8E13-F4853A2D0B33}">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66750">
            <a:lnSpc>
              <a:spcPct val="90000"/>
            </a:lnSpc>
            <a:spcBef>
              <a:spcPct val="0"/>
            </a:spcBef>
            <a:spcAft>
              <a:spcPct val="35000"/>
            </a:spcAft>
            <a:buNone/>
          </a:pPr>
          <a:r>
            <a:rPr lang="en-GB" sz="1500" kern="1200"/>
            <a:t>Identifying learning and development needs is a systematic process that assesses gaps between current employee capabilities and the competencies required for effective role performance. Research indicates that learning needs analysis improves individual performance and supports organisational effectiveness by aligning development activities with job demands and strategic objectives (Salas et al., 2012).</a:t>
          </a:r>
          <a:endParaRPr lang="en-US" sz="1500" kern="1200"/>
        </a:p>
      </dsp:txBody>
      <dsp:txXfrm>
        <a:off x="1509882" y="708097"/>
        <a:ext cx="9005717" cy="1307257"/>
      </dsp:txXfrm>
    </dsp:sp>
    <dsp:sp modelId="{DBFD33EB-FE46-452F-BE8B-FBC3C06D3E2A}">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E1C0E5-7E38-4620-95D6-985828B455E5}">
      <dsp:nvSpPr>
        <dsp:cNvPr id="0" name=""/>
        <dsp:cNvSpPr/>
      </dsp:nvSpPr>
      <dsp:spPr>
        <a:xfrm>
          <a:off x="395445" y="2636302"/>
          <a:ext cx="718991" cy="7189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4063E5-DCB6-49CA-8956-9A615E695A9E}">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666750">
            <a:lnSpc>
              <a:spcPct val="90000"/>
            </a:lnSpc>
            <a:spcBef>
              <a:spcPct val="0"/>
            </a:spcBef>
            <a:spcAft>
              <a:spcPct val="35000"/>
            </a:spcAft>
            <a:buNone/>
          </a:pPr>
          <a:r>
            <a:rPr lang="en-GB" sz="1500" kern="1200"/>
            <a:t>For the Customer Service Team Leader role, development needs may include leadership skills, communication competence and decision-making capability. Addressing these needs is particularly important in team-based environments, where leaders influence coordination, motivation and service quality (DeRue et al., 2011).</a:t>
          </a:r>
          <a:endParaRPr lang="en-US" sz="1500" kern="1200"/>
        </a:p>
      </dsp:txBody>
      <dsp:txXfrm>
        <a:off x="1509882" y="2342169"/>
        <a:ext cx="9005717" cy="13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69911-D2B0-4F55-BFB9-E508FE864DD5}">
      <dsp:nvSpPr>
        <dsp:cNvPr id="0" name=""/>
        <dsp:cNvSpPr/>
      </dsp:nvSpPr>
      <dsp:spPr>
        <a:xfrm>
          <a:off x="2052" y="831843"/>
          <a:ext cx="4375979" cy="28717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Behaviourist learning theory explains learning as a change in observable behaviour resulting from reinforcement and feedback. Empirical research demonstrates that clear performance expectations combined with rewards and corrective feedback can positively influence workplace behaviour and task performance (Skinner, 1953; Luthans and Stajkovic, 1999).</a:t>
          </a:r>
          <a:endParaRPr lang="en-US" sz="1800" kern="1200"/>
        </a:p>
      </dsp:txBody>
      <dsp:txXfrm>
        <a:off x="86162" y="915953"/>
        <a:ext cx="4207759" cy="2703516"/>
      </dsp:txXfrm>
    </dsp:sp>
    <dsp:sp modelId="{6970A7BB-7863-4FD9-904B-8481702630C4}">
      <dsp:nvSpPr>
        <dsp:cNvPr id="0" name=""/>
        <dsp:cNvSpPr/>
      </dsp:nvSpPr>
      <dsp:spPr>
        <a:xfrm>
          <a:off x="4815630" y="1725090"/>
          <a:ext cx="927707" cy="108524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5630" y="1942139"/>
        <a:ext cx="649395" cy="651145"/>
      </dsp:txXfrm>
    </dsp:sp>
    <dsp:sp modelId="{0CDBB250-7C43-4821-BC10-37B9FC958F58}">
      <dsp:nvSpPr>
        <dsp:cNvPr id="0" name=""/>
        <dsp:cNvSpPr/>
      </dsp:nvSpPr>
      <dsp:spPr>
        <a:xfrm>
          <a:off x="6128423" y="831843"/>
          <a:ext cx="4375979" cy="287173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Within the Customer Service Team Leader role, behaviourist approaches may be applied through on-the-job training, performance targets and structured feedback mechanisms, supporting consistent behaviour and adherence to organisational standards.</a:t>
          </a:r>
          <a:endParaRPr lang="en-US" sz="1800" kern="1200"/>
        </a:p>
      </dsp:txBody>
      <dsp:txXfrm>
        <a:off x="6212533" y="915953"/>
        <a:ext cx="4207759" cy="2703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0FDFB-34D1-4237-B1FD-6D628501C68C}">
      <dsp:nvSpPr>
        <dsp:cNvPr id="0" name=""/>
        <dsp:cNvSpPr/>
      </dsp:nvSpPr>
      <dsp:spPr>
        <a:xfrm>
          <a:off x="0" y="67211"/>
          <a:ext cx="10506456" cy="21645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Cognitivist learning theory focuses on internal mental processes such as understanding, problem-solving and decision-making. Research suggests that learning is more effective when individuals are encouraged to actively process information and apply knowledge to complex situations rather than relying on repetition alone (Ertmer and Newby, 2013).</a:t>
          </a:r>
          <a:endParaRPr lang="en-US" sz="2500" kern="1200"/>
        </a:p>
      </dsp:txBody>
      <dsp:txXfrm>
        <a:off x="105662" y="172873"/>
        <a:ext cx="10295132" cy="1953176"/>
      </dsp:txXfrm>
    </dsp:sp>
    <dsp:sp modelId="{FEB980FA-747A-489B-8608-31A0ED41278B}">
      <dsp:nvSpPr>
        <dsp:cNvPr id="0" name=""/>
        <dsp:cNvSpPr/>
      </dsp:nvSpPr>
      <dsp:spPr>
        <a:xfrm>
          <a:off x="0" y="2303712"/>
          <a:ext cx="10506456" cy="21645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For Customer Service Team Leaders, cognitivist approaches support the development of decision-making skills, situational judgement and problem-solving capability, which are essential for managing staff issues and responding to operational challenges.</a:t>
          </a:r>
          <a:endParaRPr lang="en-US" sz="2500" kern="1200"/>
        </a:p>
      </dsp:txBody>
      <dsp:txXfrm>
        <a:off x="105662" y="2409374"/>
        <a:ext cx="10295132" cy="19531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0E1485-A8D6-4C9F-9D44-DF1A172EA8C4}">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8A980-D4EB-4AE0-AA58-755736E56358}">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23416-A367-4495-96DD-EABEEB9713D7}">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100000"/>
            </a:lnSpc>
            <a:spcBef>
              <a:spcPct val="0"/>
            </a:spcBef>
            <a:spcAft>
              <a:spcPct val="35000"/>
            </a:spcAft>
            <a:buNone/>
          </a:pPr>
          <a:r>
            <a:rPr lang="en-GB" sz="1400" kern="1200"/>
            <a:t>This presentation has demonstrated that the smooth running of organisations depends on structured recruitment processes and targeted learning and development practices. Evidence from human resource research shows that recruitment activities grounded in job analysis, clear role definition and competency-based selection enhance person–job fit and support effective team functioning (Kristof-Brown et al., 2005; Campion et al., 2011).</a:t>
          </a:r>
          <a:endParaRPr lang="en-US" sz="1400" kern="1200"/>
        </a:p>
      </dsp:txBody>
      <dsp:txXfrm>
        <a:off x="1507738" y="707092"/>
        <a:ext cx="9007861" cy="1305401"/>
      </dsp:txXfrm>
    </dsp:sp>
    <dsp:sp modelId="{9944C8B5-629A-4F8C-91C0-F66A7BC6A9E6}">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56C5D-5C8A-4C44-899E-C3F0295036B2}">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EE48DD-30AD-498D-8720-B49A27D6477A}">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622300">
            <a:lnSpc>
              <a:spcPct val="100000"/>
            </a:lnSpc>
            <a:spcBef>
              <a:spcPct val="0"/>
            </a:spcBef>
            <a:spcAft>
              <a:spcPct val="35000"/>
            </a:spcAft>
            <a:buNone/>
          </a:pPr>
          <a:r>
            <a:rPr lang="en-GB" sz="1400" kern="1200"/>
            <a:t>Furthermore, identifying learning and development needs and applying appropriate learning theories enables organisations to strengthen leadership capability and sustain performance over time. By integrating behaviourist, cognitivist and experiential approaches, organisations can support both individual accountability and teamwork, which are essential for organisational growth and long-term effectiveness (Salas et al., 2012; DeRue et al., 2011).</a:t>
          </a:r>
          <a:endParaRPr lang="en-US" sz="1400" kern="1200"/>
        </a:p>
      </dsp:txBody>
      <dsp:txXfrm>
        <a:off x="1507738" y="2338844"/>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1800" spc="-1" strike="noStrike">
                <a:solidFill>
                  <a:srgbClr val="000000"/>
                </a:solidFill>
                <a:latin typeface="Aptos"/>
              </a:rPr>
              <a:t>Click to move the slide</a:t>
            </a:r>
            <a:endParaRPr b="0" lang="en-US" sz="1800" spc="-1" strike="noStrike">
              <a:solidFill>
                <a:srgbClr val="000000"/>
              </a:solidFill>
              <a:latin typeface="Aptos"/>
            </a:endParaRPr>
          </a:p>
        </p:txBody>
      </p:sp>
      <p:sp>
        <p:nvSpPr>
          <p:cNvPr id="83"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84"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85"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86"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87"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C5FAAC43-246C-44B2-B8F0-77828EE6EB71}"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Img"/>
          </p:nvPr>
        </p:nvSpPr>
        <p:spPr>
          <a:xfrm>
            <a:off x="685800" y="1143000"/>
            <a:ext cx="5486040" cy="3085920"/>
          </a:xfrm>
          <a:prstGeom prst="rect">
            <a:avLst/>
          </a:prstGeom>
        </p:spPr>
      </p:sp>
      <p:sp>
        <p:nvSpPr>
          <p:cNvPr id="154"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introduces the organisational context used throughout the presentation. Tesco operates within a service-intensive sector where employees must work collaboratively to meet customer demand, while also being individually accountable for their performance. This balance highlights the importance of effective recruitment and development strategies, which form the focus of the presentation.</a:t>
            </a:r>
            <a:endParaRPr b="0" lang="en-GB" sz="2000" spc="-1" strike="noStrike">
              <a:latin typeface="Arial"/>
            </a:endParaRPr>
          </a:p>
        </p:txBody>
      </p:sp>
      <p:sp>
        <p:nvSpPr>
          <p:cNvPr id="155" name="TextShape 3"/>
          <p:cNvSpPr txBox="1"/>
          <p:nvPr/>
        </p:nvSpPr>
        <p:spPr>
          <a:xfrm>
            <a:off x="3884760" y="8685360"/>
            <a:ext cx="2971440" cy="458280"/>
          </a:xfrm>
          <a:prstGeom prst="rect">
            <a:avLst/>
          </a:prstGeom>
          <a:noFill/>
          <a:ln>
            <a:noFill/>
          </a:ln>
        </p:spPr>
        <p:txBody>
          <a:bodyPr anchor="b">
            <a:noAutofit/>
          </a:bodyPr>
          <a:p>
            <a:pPr algn="r">
              <a:lnSpc>
                <a:spcPct val="100000"/>
              </a:lnSpc>
            </a:pPr>
            <a:fld id="{ECAD2744-B33A-4FB4-88EE-3F043EA109BA}"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6" name="PlaceHolder 1"/>
          <p:cNvSpPr>
            <a:spLocks noGrp="1"/>
          </p:cNvSpPr>
          <p:nvPr>
            <p:ph type="sldImg"/>
          </p:nvPr>
        </p:nvSpPr>
        <p:spPr>
          <a:xfrm>
            <a:off x="685800" y="1143000"/>
            <a:ext cx="5486040" cy="3085920"/>
          </a:xfrm>
          <a:prstGeom prst="rect">
            <a:avLst/>
          </a:prstGeom>
        </p:spPr>
      </p:sp>
      <p:sp>
        <p:nvSpPr>
          <p:cNvPr id="157"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explains why the Customer Service Team Leader role has been selected. The role is important because it directly affects how teams function on a daily basis. Team leaders are responsible for allocating tasks, monitoring performance and supporting staff, which means that their behaviour and competence have a direct impact on service quality and team effectiveness. Recruiting the right individual into this role is therefore essential for the smooth running of the organisation.</a:t>
            </a:r>
            <a:endParaRPr b="0" lang="en-GB" sz="2000" spc="-1" strike="noStrike">
              <a:latin typeface="Arial"/>
            </a:endParaRPr>
          </a:p>
        </p:txBody>
      </p:sp>
      <p:sp>
        <p:nvSpPr>
          <p:cNvPr id="158" name="TextShape 3"/>
          <p:cNvSpPr txBox="1"/>
          <p:nvPr/>
        </p:nvSpPr>
        <p:spPr>
          <a:xfrm>
            <a:off x="3884760" y="8685360"/>
            <a:ext cx="2971440" cy="458280"/>
          </a:xfrm>
          <a:prstGeom prst="rect">
            <a:avLst/>
          </a:prstGeom>
          <a:noFill/>
          <a:ln>
            <a:noFill/>
          </a:ln>
        </p:spPr>
        <p:txBody>
          <a:bodyPr anchor="b">
            <a:noAutofit/>
          </a:bodyPr>
          <a:p>
            <a:pPr algn="r">
              <a:lnSpc>
                <a:spcPct val="100000"/>
              </a:lnSpc>
            </a:pPr>
            <a:fld id="{6F7EF3CA-F8B0-4C0F-916F-68CAAB490D4A}"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sldImg"/>
          </p:nvPr>
        </p:nvSpPr>
        <p:spPr>
          <a:xfrm>
            <a:off x="685800" y="1143000"/>
            <a:ext cx="5486040" cy="3085920"/>
          </a:xfrm>
          <a:prstGeom prst="rect">
            <a:avLst/>
          </a:prstGeom>
        </p:spPr>
      </p:sp>
      <p:sp>
        <p:nvSpPr>
          <p:cNvPr id="160"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outlines recruitment as a structured and planned process rather than a single hiring decision. From an HR perspective, effective recruitment is essential because it determines the quality of human capital entering the organisation. When recruitment processes are clear and evidence-based, organisations are more likely to appoint individuals who fit the role and work effectively within teams, supporting operational stability and performance.</a:t>
            </a:r>
            <a:endParaRPr b="0" lang="en-GB" sz="2000" spc="-1" strike="noStrike">
              <a:latin typeface="Arial"/>
            </a:endParaRPr>
          </a:p>
        </p:txBody>
      </p:sp>
      <p:sp>
        <p:nvSpPr>
          <p:cNvPr id="161" name="TextShape 3"/>
          <p:cNvSpPr txBox="1"/>
          <p:nvPr/>
        </p:nvSpPr>
        <p:spPr>
          <a:xfrm>
            <a:off x="3884760" y="8685360"/>
            <a:ext cx="2971440" cy="458280"/>
          </a:xfrm>
          <a:prstGeom prst="rect">
            <a:avLst/>
          </a:prstGeom>
          <a:noFill/>
          <a:ln>
            <a:noFill/>
          </a:ln>
        </p:spPr>
        <p:txBody>
          <a:bodyPr anchor="b">
            <a:noAutofit/>
          </a:bodyPr>
          <a:p>
            <a:pPr algn="r">
              <a:lnSpc>
                <a:spcPct val="100000"/>
              </a:lnSpc>
            </a:pPr>
            <a:fld id="{CAF3316D-A5CD-46F1-8719-164EE2A70BCB}"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2" name="PlaceHolder 1"/>
          <p:cNvSpPr>
            <a:spLocks noGrp="1"/>
          </p:cNvSpPr>
          <p:nvPr>
            <p:ph type="sldImg"/>
          </p:nvPr>
        </p:nvSpPr>
        <p:spPr>
          <a:xfrm>
            <a:off x="685800" y="1143000"/>
            <a:ext cx="5486040" cy="3085920"/>
          </a:xfrm>
          <a:prstGeom prst="rect">
            <a:avLst/>
          </a:prstGeom>
        </p:spPr>
      </p:sp>
      <p:sp>
        <p:nvSpPr>
          <p:cNvPr id="163"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explains why job analysis is not a procedural formality but a critical analytical step. By identifying what the role genuinely requires, HR practitioners can design recruitment criteria that reflect real performance demands. This reduces ambiguity and improves the likelihood that new appointments can function effectively within team-based working arrangements.</a:t>
            </a:r>
            <a:endParaRPr b="0" lang="en-GB" sz="2000" spc="-1" strike="noStrike">
              <a:latin typeface="Arial"/>
            </a:endParaRPr>
          </a:p>
        </p:txBody>
      </p:sp>
      <p:sp>
        <p:nvSpPr>
          <p:cNvPr id="164" name="TextShape 3"/>
          <p:cNvSpPr txBox="1"/>
          <p:nvPr/>
        </p:nvSpPr>
        <p:spPr>
          <a:xfrm>
            <a:off x="3884760" y="8685360"/>
            <a:ext cx="2971440" cy="458280"/>
          </a:xfrm>
          <a:prstGeom prst="rect">
            <a:avLst/>
          </a:prstGeom>
          <a:noFill/>
          <a:ln>
            <a:noFill/>
          </a:ln>
        </p:spPr>
        <p:txBody>
          <a:bodyPr anchor="b">
            <a:noAutofit/>
          </a:bodyPr>
          <a:p>
            <a:pPr algn="r">
              <a:lnSpc>
                <a:spcPct val="100000"/>
              </a:lnSpc>
            </a:pPr>
            <a:fld id="{AB51C998-6E5D-4FAD-824A-7F6BF0CBB998}"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5" name="PlaceHolder 1"/>
          <p:cNvSpPr>
            <a:spLocks noGrp="1"/>
          </p:cNvSpPr>
          <p:nvPr>
            <p:ph type="sldImg"/>
          </p:nvPr>
        </p:nvSpPr>
        <p:spPr>
          <a:xfrm>
            <a:off x="685800" y="1143000"/>
            <a:ext cx="5486040" cy="3085920"/>
          </a:xfrm>
          <a:prstGeom prst="rect">
            <a:avLst/>
          </a:prstGeom>
        </p:spPr>
      </p:sp>
      <p:sp>
        <p:nvSpPr>
          <p:cNvPr id="166"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explains the purpose of a job description within recruitment. For leadership roles, clarity around responsibilities is especially important because the role involves managing people as well as operational tasks. A clear job description helps set expectations from the outset and supports both performance management and employee confidence in the role.</a:t>
            </a:r>
            <a:endParaRPr b="0" lang="en-GB" sz="2000" spc="-1" strike="noStrike">
              <a:latin typeface="Arial"/>
            </a:endParaRPr>
          </a:p>
        </p:txBody>
      </p:sp>
      <p:sp>
        <p:nvSpPr>
          <p:cNvPr id="167" name="TextShape 3"/>
          <p:cNvSpPr txBox="1"/>
          <p:nvPr/>
        </p:nvSpPr>
        <p:spPr>
          <a:xfrm>
            <a:off x="3884760" y="8685360"/>
            <a:ext cx="2971440" cy="458280"/>
          </a:xfrm>
          <a:prstGeom prst="rect">
            <a:avLst/>
          </a:prstGeom>
          <a:noFill/>
          <a:ln>
            <a:noFill/>
          </a:ln>
        </p:spPr>
        <p:txBody>
          <a:bodyPr anchor="b">
            <a:noAutofit/>
          </a:bodyPr>
          <a:p>
            <a:pPr algn="r">
              <a:lnSpc>
                <a:spcPct val="100000"/>
              </a:lnSpc>
            </a:pPr>
            <a:fld id="{66FB6B89-6744-48EC-B652-1EFE61AC41E1}"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PlaceHolder 1"/>
          <p:cNvSpPr>
            <a:spLocks noGrp="1"/>
          </p:cNvSpPr>
          <p:nvPr>
            <p:ph type="sldImg"/>
          </p:nvPr>
        </p:nvSpPr>
        <p:spPr>
          <a:xfrm>
            <a:off x="685800" y="1143000"/>
            <a:ext cx="5486040" cy="3085920"/>
          </a:xfrm>
          <a:prstGeom prst="rect">
            <a:avLst/>
          </a:prstGeom>
        </p:spPr>
      </p:sp>
      <p:sp>
        <p:nvSpPr>
          <p:cNvPr id="169"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focuses on how person specifications guide fair and effective selection decisions. By clearly defining essential and desirable criteria, HR practitioners reduce subjectivity during recruitment. This is particularly important for leadership roles where behavioural competencies, such as communication and decision-making, directly influence team effectiveness.</a:t>
            </a:r>
            <a:endParaRPr b="0" lang="en-GB" sz="2000" spc="-1" strike="noStrike">
              <a:latin typeface="Arial"/>
            </a:endParaRPr>
          </a:p>
        </p:txBody>
      </p:sp>
      <p:sp>
        <p:nvSpPr>
          <p:cNvPr id="170" name="TextShape 3"/>
          <p:cNvSpPr txBox="1"/>
          <p:nvPr/>
        </p:nvSpPr>
        <p:spPr>
          <a:xfrm>
            <a:off x="3884760" y="8685360"/>
            <a:ext cx="2971440" cy="458280"/>
          </a:xfrm>
          <a:prstGeom prst="rect">
            <a:avLst/>
          </a:prstGeom>
          <a:noFill/>
          <a:ln>
            <a:noFill/>
          </a:ln>
        </p:spPr>
        <p:txBody>
          <a:bodyPr anchor="b">
            <a:noAutofit/>
          </a:bodyPr>
          <a:p>
            <a:pPr algn="r">
              <a:lnSpc>
                <a:spcPct val="100000"/>
              </a:lnSpc>
            </a:pPr>
            <a:fld id="{115F7796-96FE-4FA2-BC91-5D4BE4688073}"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type="sldImg"/>
          </p:nvPr>
        </p:nvSpPr>
        <p:spPr>
          <a:xfrm>
            <a:off x="685800" y="1143000"/>
            <a:ext cx="5486040" cy="3085920"/>
          </a:xfrm>
          <a:prstGeom prst="rect">
            <a:avLst/>
          </a:prstGeom>
        </p:spPr>
      </p:sp>
      <p:sp>
        <p:nvSpPr>
          <p:cNvPr id="172"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introduces learning and development needs from an HR perspective. After recruitment, it is essential to ensure that individuals are supported to perform effectively in their role. Learning needs analysis helps identify areas where new or existing employees require further development. For team leaders, this often includes leadership behaviours, communication skills and confidence in managing others. Addressing these needs supports both individual performance and wider team effectiveness.</a:t>
            </a:r>
            <a:endParaRPr b="0" lang="en-GB" sz="2000" spc="-1" strike="noStrike">
              <a:latin typeface="Arial"/>
            </a:endParaRPr>
          </a:p>
        </p:txBody>
      </p:sp>
      <p:sp>
        <p:nvSpPr>
          <p:cNvPr id="173" name="TextShape 3"/>
          <p:cNvSpPr txBox="1"/>
          <p:nvPr/>
        </p:nvSpPr>
        <p:spPr>
          <a:xfrm>
            <a:off x="3884760" y="8685360"/>
            <a:ext cx="2971440" cy="458280"/>
          </a:xfrm>
          <a:prstGeom prst="rect">
            <a:avLst/>
          </a:prstGeom>
          <a:noFill/>
          <a:ln>
            <a:noFill/>
          </a:ln>
        </p:spPr>
        <p:txBody>
          <a:bodyPr anchor="b">
            <a:noAutofit/>
          </a:bodyPr>
          <a:p>
            <a:pPr algn="r">
              <a:lnSpc>
                <a:spcPct val="100000"/>
              </a:lnSpc>
            </a:pPr>
            <a:fld id="{49130125-A4FE-4391-AD48-27B4F0781075}"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PlaceHolder 1"/>
          <p:cNvSpPr>
            <a:spLocks noGrp="1"/>
          </p:cNvSpPr>
          <p:nvPr>
            <p:ph type="sldImg"/>
          </p:nvPr>
        </p:nvSpPr>
        <p:spPr>
          <a:xfrm>
            <a:off x="685800" y="1143000"/>
            <a:ext cx="5486040" cy="3085920"/>
          </a:xfrm>
          <a:prstGeom prst="rect">
            <a:avLst/>
          </a:prstGeom>
        </p:spPr>
      </p:sp>
      <p:sp>
        <p:nvSpPr>
          <p:cNvPr id="175"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explains behaviourist learning in a workplace context. Behaviourist approaches focus on shaping behaviour through feedback and reinforcement. In practice, this may involve recognising good performance, providing corrective guidance and setting clear expectations. For team leaders, this approach helps reinforce desired leadership behaviours and consistent service standards.</a:t>
            </a:r>
            <a:endParaRPr b="0" lang="en-GB" sz="2000" spc="-1" strike="noStrike">
              <a:latin typeface="Arial"/>
            </a:endParaRPr>
          </a:p>
        </p:txBody>
      </p:sp>
      <p:sp>
        <p:nvSpPr>
          <p:cNvPr id="176" name="TextShape 3"/>
          <p:cNvSpPr txBox="1"/>
          <p:nvPr/>
        </p:nvSpPr>
        <p:spPr>
          <a:xfrm>
            <a:off x="3884760" y="8685360"/>
            <a:ext cx="2971440" cy="458280"/>
          </a:xfrm>
          <a:prstGeom prst="rect">
            <a:avLst/>
          </a:prstGeom>
          <a:noFill/>
          <a:ln>
            <a:noFill/>
          </a:ln>
        </p:spPr>
        <p:txBody>
          <a:bodyPr anchor="b">
            <a:noAutofit/>
          </a:bodyPr>
          <a:p>
            <a:pPr algn="r">
              <a:lnSpc>
                <a:spcPct val="100000"/>
              </a:lnSpc>
            </a:pPr>
            <a:fld id="{3E7694B5-6034-4955-9D08-DABB6262E017}"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sldImg"/>
          </p:nvPr>
        </p:nvSpPr>
        <p:spPr>
          <a:xfrm>
            <a:off x="685800" y="1143000"/>
            <a:ext cx="5486040" cy="3085920"/>
          </a:xfrm>
          <a:prstGeom prst="rect">
            <a:avLst/>
          </a:prstGeom>
        </p:spPr>
      </p:sp>
      <p:sp>
        <p:nvSpPr>
          <p:cNvPr id="178"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introduces cognitivist learning theory, which emphasises how individuals think, understand and apply information. In leadership roles, employees are often required to make decisions and solve problems rather than follow fixed procedures. Cognitivist approaches support this by encouraging understanding, reflection and the application of knowledge to real workplace situations.</a:t>
            </a:r>
            <a:endParaRPr b="0" lang="en-GB" sz="2000" spc="-1" strike="noStrike">
              <a:latin typeface="Arial"/>
            </a:endParaRPr>
          </a:p>
        </p:txBody>
      </p:sp>
      <p:sp>
        <p:nvSpPr>
          <p:cNvPr id="179" name="TextShape 3"/>
          <p:cNvSpPr txBox="1"/>
          <p:nvPr/>
        </p:nvSpPr>
        <p:spPr>
          <a:xfrm>
            <a:off x="3884760" y="8685360"/>
            <a:ext cx="2971440" cy="458280"/>
          </a:xfrm>
          <a:prstGeom prst="rect">
            <a:avLst/>
          </a:prstGeom>
          <a:noFill/>
          <a:ln>
            <a:noFill/>
          </a:ln>
        </p:spPr>
        <p:txBody>
          <a:bodyPr anchor="b">
            <a:noAutofit/>
          </a:bodyPr>
          <a:p>
            <a:pPr algn="r">
              <a:lnSpc>
                <a:spcPct val="100000"/>
              </a:lnSpc>
            </a:pPr>
            <a:fld id="{3A410CC3-9C35-4985-9A71-358DEC3C80C6}"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type="sldImg"/>
          </p:nvPr>
        </p:nvSpPr>
        <p:spPr>
          <a:xfrm>
            <a:off x="685800" y="1143000"/>
            <a:ext cx="5486040" cy="3085920"/>
          </a:xfrm>
          <a:prstGeom prst="rect">
            <a:avLst/>
          </a:prstGeom>
        </p:spPr>
      </p:sp>
      <p:sp>
        <p:nvSpPr>
          <p:cNvPr id="181" name="PlaceHolder 2"/>
          <p:cNvSpPr>
            <a:spLocks noGrp="1"/>
          </p:cNvSpPr>
          <p:nvPr>
            <p:ph type="body"/>
          </p:nvPr>
        </p:nvSpPr>
        <p:spPr>
          <a:xfrm>
            <a:off x="685800" y="4400640"/>
            <a:ext cx="5486040" cy="3600000"/>
          </a:xfrm>
          <a:prstGeom prst="rect">
            <a:avLst/>
          </a:prstGeom>
        </p:spPr>
        <p:txBody>
          <a:bodyPr>
            <a:noAutofit/>
          </a:bodyPr>
          <a:p>
            <a:pPr marL="216000" indent="-216000">
              <a:lnSpc>
                <a:spcPct val="100000"/>
              </a:lnSpc>
            </a:pPr>
            <a:r>
              <a:rPr b="0" lang="en-GB" sz="2000" spc="-1" strike="noStrike">
                <a:latin typeface="Arial"/>
              </a:rPr>
              <a:t>This slide explains learning as a personal and reflective process. Humanist and experiential approaches recognise that individuals learn effectively through experience and reflection. For team leaders, this might involve learning from managing difficult situations, receiving mentoring or reflecting on leadership challenges. This approach supports personal development and sustained improvement over time.</a:t>
            </a:r>
            <a:endParaRPr b="0" lang="en-GB" sz="2000" spc="-1" strike="noStrike">
              <a:latin typeface="Arial"/>
            </a:endParaRPr>
          </a:p>
        </p:txBody>
      </p:sp>
      <p:sp>
        <p:nvSpPr>
          <p:cNvPr id="182" name="TextShape 3"/>
          <p:cNvSpPr txBox="1"/>
          <p:nvPr/>
        </p:nvSpPr>
        <p:spPr>
          <a:xfrm>
            <a:off x="3884760" y="8685360"/>
            <a:ext cx="2971440" cy="458280"/>
          </a:xfrm>
          <a:prstGeom prst="rect">
            <a:avLst/>
          </a:prstGeom>
          <a:noFill/>
          <a:ln>
            <a:noFill/>
          </a:ln>
        </p:spPr>
        <p:txBody>
          <a:bodyPr anchor="b">
            <a:noAutofit/>
          </a:bodyPr>
          <a:p>
            <a:pPr algn="r">
              <a:lnSpc>
                <a:spcPct val="100000"/>
              </a:lnSpc>
            </a:pPr>
            <a:fld id="{F8D947EB-C4B1-4604-9514-C5685E9108EF}" type="slidenum">
              <a:rPr b="0" lang="en-GB" sz="1200" spc="-1" strike="noStrike">
                <a:latin typeface="Times New Roman"/>
              </a:rPr>
              <a:t>&lt;number&gt;</a:t>
            </a:fld>
            <a:endParaRPr b="0" lang="en-GB" sz="1200" spc="-1" strike="noStrike">
              <a:latin typeface="Times New Roman"/>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3" name="PlaceHolder 1"/>
          <p:cNvSpPr>
            <a:spLocks noGrp="1"/>
          </p:cNvSpPr>
          <p:nvPr>
            <p:ph type="sldImg"/>
          </p:nvPr>
        </p:nvSpPr>
        <p:spPr>
          <a:xfrm>
            <a:off x="685800" y="1143000"/>
            <a:ext cx="5486040" cy="3085920"/>
          </a:xfrm>
          <a:prstGeom prst="rect">
            <a:avLst/>
          </a:prstGeom>
        </p:spPr>
      </p:sp>
      <p:sp>
        <p:nvSpPr>
          <p:cNvPr id="184" name="PlaceHolder 2"/>
          <p:cNvSpPr>
            <a:spLocks noGrp="1"/>
          </p:cNvSpPr>
          <p:nvPr>
            <p:ph type="body"/>
          </p:nvPr>
        </p:nvSpPr>
        <p:spPr>
          <a:xfrm>
            <a:off x="685800" y="4400640"/>
            <a:ext cx="5486040" cy="3600000"/>
          </a:xfrm>
          <a:prstGeom prst="rect">
            <a:avLst/>
          </a:prstGeom>
        </p:spPr>
        <p:txBody>
          <a:bodyPr>
            <a:noAutofit/>
          </a:bodyPr>
          <a:p>
            <a:pPr>
              <a:lnSpc>
                <a:spcPct val="100000"/>
              </a:lnSpc>
            </a:pPr>
            <a:r>
              <a:rPr b="0" lang="en-GB" sz="2000" spc="-1" strike="noStrike">
                <a:latin typeface="Arial"/>
              </a:rPr>
              <a:t>This slide draws together the main arguments of the presentation. It highlights that recruitment and development should not be treated as isolated activities but as interconnected HR practices that support organisational effectiveness. Selecting the right individuals and supporting their ongoing development enables organisations to maintain service quality, improve performance and support teamwork while ensuring individual accountability. Together, these practices contribute to sustainable organisational success.</a:t>
            </a:r>
            <a:endParaRPr b="0" lang="en-GB" sz="2000" spc="-1" strike="noStrike">
              <a:latin typeface="Arial"/>
            </a:endParaRPr>
          </a:p>
          <a:p>
            <a:pPr>
              <a:lnSpc>
                <a:spcPct val="100000"/>
              </a:lnSpc>
            </a:pPr>
            <a:endParaRPr b="0" lang="en-GB" sz="2000" spc="-1" strike="noStrike">
              <a:latin typeface="Arial"/>
            </a:endParaRPr>
          </a:p>
        </p:txBody>
      </p:sp>
      <p:sp>
        <p:nvSpPr>
          <p:cNvPr id="185" name="TextShape 3"/>
          <p:cNvSpPr txBox="1"/>
          <p:nvPr/>
        </p:nvSpPr>
        <p:spPr>
          <a:xfrm>
            <a:off x="3884760" y="8685360"/>
            <a:ext cx="2971440" cy="458280"/>
          </a:xfrm>
          <a:prstGeom prst="rect">
            <a:avLst/>
          </a:prstGeom>
          <a:noFill/>
          <a:ln>
            <a:noFill/>
          </a:ln>
        </p:spPr>
        <p:txBody>
          <a:bodyPr anchor="b">
            <a:noAutofit/>
          </a:bodyPr>
          <a:p>
            <a:pPr algn="r">
              <a:lnSpc>
                <a:spcPct val="100000"/>
              </a:lnSpc>
            </a:pPr>
            <a:fld id="{B5294704-CA54-4F61-8DC2-44DAC1CCEB0E}" type="slidenum">
              <a:rPr b="0" lang="en-GB" sz="1200" spc="-1" strike="noStrike">
                <a:latin typeface="Times New Roman"/>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6" name="PlaceHolder 2"/>
          <p:cNvSpPr>
            <a:spLocks noGrp="1"/>
          </p:cNvSpPr>
          <p:nvPr>
            <p:ph type="subTitle"/>
          </p:nvPr>
        </p:nvSpPr>
        <p:spPr>
          <a:xfrm>
            <a:off x="838080" y="1825560"/>
            <a:ext cx="10515240" cy="4350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8" name="PlaceHolder 2"/>
          <p:cNvSpPr>
            <a:spLocks noGrp="1"/>
          </p:cNvSpPr>
          <p:nvPr>
            <p:ph type="body"/>
          </p:nvPr>
        </p:nvSpPr>
        <p:spPr>
          <a:xfrm>
            <a:off x="838080" y="1825560"/>
            <a:ext cx="10515240" cy="435096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10" name="PlaceHolder 2"/>
          <p:cNvSpPr>
            <a:spLocks noGrp="1"/>
          </p:cNvSpPr>
          <p:nvPr>
            <p:ph type="body"/>
          </p:nvPr>
        </p:nvSpPr>
        <p:spPr>
          <a:xfrm>
            <a:off x="83808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
        <p:nvSpPr>
          <p:cNvPr id="11" name="PlaceHolder 3"/>
          <p:cNvSpPr>
            <a:spLocks noGrp="1"/>
          </p:cNvSpPr>
          <p:nvPr>
            <p:ph type="body"/>
          </p:nvPr>
        </p:nvSpPr>
        <p:spPr>
          <a:xfrm>
            <a:off x="622620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838080" y="365040"/>
            <a:ext cx="10515240" cy="614412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15" name="PlaceHolder 2"/>
          <p:cNvSpPr>
            <a:spLocks noGrp="1"/>
          </p:cNvSpPr>
          <p:nvPr>
            <p:ph type="body"/>
          </p:nvPr>
        </p:nvSpPr>
        <p:spPr>
          <a:xfrm>
            <a:off x="83808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16" name="PlaceHolder 3"/>
          <p:cNvSpPr>
            <a:spLocks noGrp="1"/>
          </p:cNvSpPr>
          <p:nvPr>
            <p:ph type="body"/>
          </p:nvPr>
        </p:nvSpPr>
        <p:spPr>
          <a:xfrm>
            <a:off x="622620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
        <p:nvSpPr>
          <p:cNvPr id="17" name="PlaceHolder 4"/>
          <p:cNvSpPr>
            <a:spLocks noGrp="1"/>
          </p:cNvSpPr>
          <p:nvPr>
            <p:ph type="body"/>
          </p:nvPr>
        </p:nvSpPr>
        <p:spPr>
          <a:xfrm>
            <a:off x="83808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19" name="PlaceHolder 2"/>
          <p:cNvSpPr>
            <a:spLocks noGrp="1"/>
          </p:cNvSpPr>
          <p:nvPr>
            <p:ph type="body"/>
          </p:nvPr>
        </p:nvSpPr>
        <p:spPr>
          <a:xfrm>
            <a:off x="83808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
        <p:nvSpPr>
          <p:cNvPr id="20" name="PlaceHolder 3"/>
          <p:cNvSpPr>
            <a:spLocks noGrp="1"/>
          </p:cNvSpPr>
          <p:nvPr>
            <p:ph type="body"/>
          </p:nvPr>
        </p:nvSpPr>
        <p:spPr>
          <a:xfrm>
            <a:off x="622620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21" name="PlaceHolder 4"/>
          <p:cNvSpPr>
            <a:spLocks noGrp="1"/>
          </p:cNvSpPr>
          <p:nvPr>
            <p:ph type="body"/>
          </p:nvPr>
        </p:nvSpPr>
        <p:spPr>
          <a:xfrm>
            <a:off x="622620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23" name="PlaceHolder 2"/>
          <p:cNvSpPr>
            <a:spLocks noGrp="1"/>
          </p:cNvSpPr>
          <p:nvPr>
            <p:ph type="body"/>
          </p:nvPr>
        </p:nvSpPr>
        <p:spPr>
          <a:xfrm>
            <a:off x="83808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24" name="PlaceHolder 3"/>
          <p:cNvSpPr>
            <a:spLocks noGrp="1"/>
          </p:cNvSpPr>
          <p:nvPr>
            <p:ph type="body"/>
          </p:nvPr>
        </p:nvSpPr>
        <p:spPr>
          <a:xfrm>
            <a:off x="622620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25" name="PlaceHolder 4"/>
          <p:cNvSpPr>
            <a:spLocks noGrp="1"/>
          </p:cNvSpPr>
          <p:nvPr>
            <p:ph type="body"/>
          </p:nvPr>
        </p:nvSpPr>
        <p:spPr>
          <a:xfrm>
            <a:off x="838080" y="4098240"/>
            <a:ext cx="1051524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27" name="PlaceHolder 2"/>
          <p:cNvSpPr>
            <a:spLocks noGrp="1"/>
          </p:cNvSpPr>
          <p:nvPr>
            <p:ph type="body"/>
          </p:nvPr>
        </p:nvSpPr>
        <p:spPr>
          <a:xfrm>
            <a:off x="838080" y="1825560"/>
            <a:ext cx="1051524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28" name="PlaceHolder 3"/>
          <p:cNvSpPr>
            <a:spLocks noGrp="1"/>
          </p:cNvSpPr>
          <p:nvPr>
            <p:ph type="body"/>
          </p:nvPr>
        </p:nvSpPr>
        <p:spPr>
          <a:xfrm>
            <a:off x="838080" y="4098240"/>
            <a:ext cx="1051524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30" name="PlaceHolder 2"/>
          <p:cNvSpPr>
            <a:spLocks noGrp="1"/>
          </p:cNvSpPr>
          <p:nvPr>
            <p:ph type="body"/>
          </p:nvPr>
        </p:nvSpPr>
        <p:spPr>
          <a:xfrm>
            <a:off x="83808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1" name="PlaceHolder 3"/>
          <p:cNvSpPr>
            <a:spLocks noGrp="1"/>
          </p:cNvSpPr>
          <p:nvPr>
            <p:ph type="body"/>
          </p:nvPr>
        </p:nvSpPr>
        <p:spPr>
          <a:xfrm>
            <a:off x="622620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2" name="PlaceHolder 4"/>
          <p:cNvSpPr>
            <a:spLocks noGrp="1"/>
          </p:cNvSpPr>
          <p:nvPr>
            <p:ph type="body"/>
          </p:nvPr>
        </p:nvSpPr>
        <p:spPr>
          <a:xfrm>
            <a:off x="83808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3" name="PlaceHolder 5"/>
          <p:cNvSpPr>
            <a:spLocks noGrp="1"/>
          </p:cNvSpPr>
          <p:nvPr>
            <p:ph type="body"/>
          </p:nvPr>
        </p:nvSpPr>
        <p:spPr>
          <a:xfrm>
            <a:off x="622620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35" name="PlaceHolder 2"/>
          <p:cNvSpPr>
            <a:spLocks noGrp="1"/>
          </p:cNvSpPr>
          <p:nvPr>
            <p:ph type="body"/>
          </p:nvPr>
        </p:nvSpPr>
        <p:spPr>
          <a:xfrm>
            <a:off x="838080" y="182556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6" name="PlaceHolder 3"/>
          <p:cNvSpPr>
            <a:spLocks noGrp="1"/>
          </p:cNvSpPr>
          <p:nvPr>
            <p:ph type="body"/>
          </p:nvPr>
        </p:nvSpPr>
        <p:spPr>
          <a:xfrm>
            <a:off x="4393440" y="182556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7" name="PlaceHolder 4"/>
          <p:cNvSpPr>
            <a:spLocks noGrp="1"/>
          </p:cNvSpPr>
          <p:nvPr>
            <p:ph type="body"/>
          </p:nvPr>
        </p:nvSpPr>
        <p:spPr>
          <a:xfrm>
            <a:off x="7949160" y="182556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8" name="PlaceHolder 5"/>
          <p:cNvSpPr>
            <a:spLocks noGrp="1"/>
          </p:cNvSpPr>
          <p:nvPr>
            <p:ph type="body"/>
          </p:nvPr>
        </p:nvSpPr>
        <p:spPr>
          <a:xfrm>
            <a:off x="838080" y="409824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39" name="PlaceHolder 6"/>
          <p:cNvSpPr>
            <a:spLocks noGrp="1"/>
          </p:cNvSpPr>
          <p:nvPr>
            <p:ph type="body"/>
          </p:nvPr>
        </p:nvSpPr>
        <p:spPr>
          <a:xfrm>
            <a:off x="4393440" y="409824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40" name="PlaceHolder 7"/>
          <p:cNvSpPr>
            <a:spLocks noGrp="1"/>
          </p:cNvSpPr>
          <p:nvPr>
            <p:ph type="body"/>
          </p:nvPr>
        </p:nvSpPr>
        <p:spPr>
          <a:xfrm>
            <a:off x="7949160" y="409824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47" name="PlaceHolder 2"/>
          <p:cNvSpPr>
            <a:spLocks noGrp="1"/>
          </p:cNvSpPr>
          <p:nvPr>
            <p:ph type="subTitle"/>
          </p:nvPr>
        </p:nvSpPr>
        <p:spPr>
          <a:xfrm>
            <a:off x="838080" y="1825560"/>
            <a:ext cx="10515240" cy="435096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49" name="PlaceHolder 2"/>
          <p:cNvSpPr>
            <a:spLocks noGrp="1"/>
          </p:cNvSpPr>
          <p:nvPr>
            <p:ph type="body"/>
          </p:nvPr>
        </p:nvSpPr>
        <p:spPr>
          <a:xfrm>
            <a:off x="838080" y="1825560"/>
            <a:ext cx="10515240" cy="435096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51" name="PlaceHolder 2"/>
          <p:cNvSpPr>
            <a:spLocks noGrp="1"/>
          </p:cNvSpPr>
          <p:nvPr>
            <p:ph type="body"/>
          </p:nvPr>
        </p:nvSpPr>
        <p:spPr>
          <a:xfrm>
            <a:off x="83808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
        <p:nvSpPr>
          <p:cNvPr id="52" name="PlaceHolder 3"/>
          <p:cNvSpPr>
            <a:spLocks noGrp="1"/>
          </p:cNvSpPr>
          <p:nvPr>
            <p:ph type="body"/>
          </p:nvPr>
        </p:nvSpPr>
        <p:spPr>
          <a:xfrm>
            <a:off x="622620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838080" y="365040"/>
            <a:ext cx="10515240" cy="614412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56" name="PlaceHolder 2"/>
          <p:cNvSpPr>
            <a:spLocks noGrp="1"/>
          </p:cNvSpPr>
          <p:nvPr>
            <p:ph type="body"/>
          </p:nvPr>
        </p:nvSpPr>
        <p:spPr>
          <a:xfrm>
            <a:off x="83808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57" name="PlaceHolder 3"/>
          <p:cNvSpPr>
            <a:spLocks noGrp="1"/>
          </p:cNvSpPr>
          <p:nvPr>
            <p:ph type="body"/>
          </p:nvPr>
        </p:nvSpPr>
        <p:spPr>
          <a:xfrm>
            <a:off x="622620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
        <p:nvSpPr>
          <p:cNvPr id="58" name="PlaceHolder 4"/>
          <p:cNvSpPr>
            <a:spLocks noGrp="1"/>
          </p:cNvSpPr>
          <p:nvPr>
            <p:ph type="body"/>
          </p:nvPr>
        </p:nvSpPr>
        <p:spPr>
          <a:xfrm>
            <a:off x="83808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60" name="PlaceHolder 2"/>
          <p:cNvSpPr>
            <a:spLocks noGrp="1"/>
          </p:cNvSpPr>
          <p:nvPr>
            <p:ph type="body"/>
          </p:nvPr>
        </p:nvSpPr>
        <p:spPr>
          <a:xfrm>
            <a:off x="838080" y="1825560"/>
            <a:ext cx="5131080" cy="4350960"/>
          </a:xfrm>
          <a:prstGeom prst="rect">
            <a:avLst/>
          </a:prstGeom>
        </p:spPr>
        <p:txBody>
          <a:bodyPr lIns="0" rIns="0" tIns="0" bIns="0">
            <a:normAutofit/>
          </a:bodyPr>
          <a:p>
            <a:endParaRPr b="0" lang="en-US" sz="2800" spc="-1" strike="noStrike">
              <a:solidFill>
                <a:srgbClr val="000000"/>
              </a:solidFill>
              <a:latin typeface="Aptos"/>
            </a:endParaRPr>
          </a:p>
        </p:txBody>
      </p:sp>
      <p:sp>
        <p:nvSpPr>
          <p:cNvPr id="61" name="PlaceHolder 3"/>
          <p:cNvSpPr>
            <a:spLocks noGrp="1"/>
          </p:cNvSpPr>
          <p:nvPr>
            <p:ph type="body"/>
          </p:nvPr>
        </p:nvSpPr>
        <p:spPr>
          <a:xfrm>
            <a:off x="622620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62" name="PlaceHolder 4"/>
          <p:cNvSpPr>
            <a:spLocks noGrp="1"/>
          </p:cNvSpPr>
          <p:nvPr>
            <p:ph type="body"/>
          </p:nvPr>
        </p:nvSpPr>
        <p:spPr>
          <a:xfrm>
            <a:off x="622620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64" name="PlaceHolder 2"/>
          <p:cNvSpPr>
            <a:spLocks noGrp="1"/>
          </p:cNvSpPr>
          <p:nvPr>
            <p:ph type="body"/>
          </p:nvPr>
        </p:nvSpPr>
        <p:spPr>
          <a:xfrm>
            <a:off x="83808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65" name="PlaceHolder 3"/>
          <p:cNvSpPr>
            <a:spLocks noGrp="1"/>
          </p:cNvSpPr>
          <p:nvPr>
            <p:ph type="body"/>
          </p:nvPr>
        </p:nvSpPr>
        <p:spPr>
          <a:xfrm>
            <a:off x="622620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66" name="PlaceHolder 4"/>
          <p:cNvSpPr>
            <a:spLocks noGrp="1"/>
          </p:cNvSpPr>
          <p:nvPr>
            <p:ph type="body"/>
          </p:nvPr>
        </p:nvSpPr>
        <p:spPr>
          <a:xfrm>
            <a:off x="838080" y="4098240"/>
            <a:ext cx="1051524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68" name="PlaceHolder 2"/>
          <p:cNvSpPr>
            <a:spLocks noGrp="1"/>
          </p:cNvSpPr>
          <p:nvPr>
            <p:ph type="body"/>
          </p:nvPr>
        </p:nvSpPr>
        <p:spPr>
          <a:xfrm>
            <a:off x="838080" y="1825560"/>
            <a:ext cx="1051524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69" name="PlaceHolder 3"/>
          <p:cNvSpPr>
            <a:spLocks noGrp="1"/>
          </p:cNvSpPr>
          <p:nvPr>
            <p:ph type="body"/>
          </p:nvPr>
        </p:nvSpPr>
        <p:spPr>
          <a:xfrm>
            <a:off x="838080" y="4098240"/>
            <a:ext cx="1051524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71" name="PlaceHolder 2"/>
          <p:cNvSpPr>
            <a:spLocks noGrp="1"/>
          </p:cNvSpPr>
          <p:nvPr>
            <p:ph type="body"/>
          </p:nvPr>
        </p:nvSpPr>
        <p:spPr>
          <a:xfrm>
            <a:off x="83808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72" name="PlaceHolder 3"/>
          <p:cNvSpPr>
            <a:spLocks noGrp="1"/>
          </p:cNvSpPr>
          <p:nvPr>
            <p:ph type="body"/>
          </p:nvPr>
        </p:nvSpPr>
        <p:spPr>
          <a:xfrm>
            <a:off x="6226200" y="182556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73" name="PlaceHolder 4"/>
          <p:cNvSpPr>
            <a:spLocks noGrp="1"/>
          </p:cNvSpPr>
          <p:nvPr>
            <p:ph type="body"/>
          </p:nvPr>
        </p:nvSpPr>
        <p:spPr>
          <a:xfrm>
            <a:off x="83808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74" name="PlaceHolder 5"/>
          <p:cNvSpPr>
            <a:spLocks noGrp="1"/>
          </p:cNvSpPr>
          <p:nvPr>
            <p:ph type="body"/>
          </p:nvPr>
        </p:nvSpPr>
        <p:spPr>
          <a:xfrm>
            <a:off x="6226200" y="4098240"/>
            <a:ext cx="513108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838080" y="365040"/>
            <a:ext cx="10515240" cy="1325160"/>
          </a:xfrm>
          <a:prstGeom prst="rect">
            <a:avLst/>
          </a:prstGeom>
        </p:spPr>
        <p:txBody>
          <a:bodyPr lIns="0" rIns="0" tIns="0" bIns="0" anchor="ctr">
            <a:spAutoFit/>
          </a:bodyPr>
          <a:p>
            <a:endParaRPr b="0" lang="en-US" sz="1800" spc="-1" strike="noStrike">
              <a:solidFill>
                <a:srgbClr val="000000"/>
              </a:solidFill>
              <a:latin typeface="Aptos"/>
            </a:endParaRPr>
          </a:p>
        </p:txBody>
      </p:sp>
      <p:sp>
        <p:nvSpPr>
          <p:cNvPr id="76" name="PlaceHolder 2"/>
          <p:cNvSpPr>
            <a:spLocks noGrp="1"/>
          </p:cNvSpPr>
          <p:nvPr>
            <p:ph type="body"/>
          </p:nvPr>
        </p:nvSpPr>
        <p:spPr>
          <a:xfrm>
            <a:off x="838080" y="182556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77" name="PlaceHolder 3"/>
          <p:cNvSpPr>
            <a:spLocks noGrp="1"/>
          </p:cNvSpPr>
          <p:nvPr>
            <p:ph type="body"/>
          </p:nvPr>
        </p:nvSpPr>
        <p:spPr>
          <a:xfrm>
            <a:off x="4393440" y="182556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78" name="PlaceHolder 4"/>
          <p:cNvSpPr>
            <a:spLocks noGrp="1"/>
          </p:cNvSpPr>
          <p:nvPr>
            <p:ph type="body"/>
          </p:nvPr>
        </p:nvSpPr>
        <p:spPr>
          <a:xfrm>
            <a:off x="7949160" y="182556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79" name="PlaceHolder 5"/>
          <p:cNvSpPr>
            <a:spLocks noGrp="1"/>
          </p:cNvSpPr>
          <p:nvPr>
            <p:ph type="body"/>
          </p:nvPr>
        </p:nvSpPr>
        <p:spPr>
          <a:xfrm>
            <a:off x="838080" y="409824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80" name="PlaceHolder 6"/>
          <p:cNvSpPr>
            <a:spLocks noGrp="1"/>
          </p:cNvSpPr>
          <p:nvPr>
            <p:ph type="body"/>
          </p:nvPr>
        </p:nvSpPr>
        <p:spPr>
          <a:xfrm>
            <a:off x="4393440" y="409824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
        <p:nvSpPr>
          <p:cNvPr id="81" name="PlaceHolder 7"/>
          <p:cNvSpPr>
            <a:spLocks noGrp="1"/>
          </p:cNvSpPr>
          <p:nvPr>
            <p:ph type="body"/>
          </p:nvPr>
        </p:nvSpPr>
        <p:spPr>
          <a:xfrm>
            <a:off x="7949160" y="4098240"/>
            <a:ext cx="3385800" cy="2075040"/>
          </a:xfrm>
          <a:prstGeom prst="rect">
            <a:avLst/>
          </a:prstGeom>
        </p:spPr>
        <p:txBody>
          <a:bodyPr lIns="0" rIns="0" tIns="0" bIns="0">
            <a:normAutofit/>
          </a:bodyPr>
          <a:p>
            <a:endParaRPr b="0" lang="en-US" sz="2800" spc="-1" strike="noStrike">
              <a:solidFill>
                <a:srgbClr val="000000"/>
              </a:solidFill>
              <a:latin typeface="Aptos"/>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1523880" y="1122480"/>
            <a:ext cx="9143640" cy="2387160"/>
          </a:xfrm>
          <a:prstGeom prst="rect">
            <a:avLst/>
          </a:prstGeom>
        </p:spPr>
        <p:txBody>
          <a:bodyPr anchor="b">
            <a:noAutofit/>
          </a:bodyPr>
          <a:p>
            <a:pPr algn="ctr">
              <a:lnSpc>
                <a:spcPct val="90000"/>
              </a:lnSpc>
            </a:pPr>
            <a:r>
              <a:rPr b="0" lang="en-US" sz="6000" spc="-1" strike="noStrike">
                <a:solidFill>
                  <a:srgbClr val="000000"/>
                </a:solidFill>
                <a:latin typeface="Aptos Display"/>
              </a:rPr>
              <a:t>Click to edit Master title style</a:t>
            </a:r>
            <a:endParaRPr b="0" lang="en-US" sz="6000" spc="-1" strike="noStrike">
              <a:solidFill>
                <a:srgbClr val="000000"/>
              </a:solidFill>
              <a:latin typeface="Aptos"/>
            </a:endParaRPr>
          </a:p>
        </p:txBody>
      </p:sp>
      <p:sp>
        <p:nvSpPr>
          <p:cNvPr id="1" name="PlaceHolder 2"/>
          <p:cNvSpPr>
            <a:spLocks noGrp="1"/>
          </p:cNvSpPr>
          <p:nvPr>
            <p:ph type="dt"/>
          </p:nvPr>
        </p:nvSpPr>
        <p:spPr>
          <a:xfrm>
            <a:off x="838080" y="6356520"/>
            <a:ext cx="2742840" cy="364680"/>
          </a:xfrm>
          <a:prstGeom prst="rect">
            <a:avLst/>
          </a:prstGeom>
        </p:spPr>
        <p:txBody>
          <a:bodyPr anchor="ctr">
            <a:noAutofit/>
          </a:bodyPr>
          <a:p>
            <a:pPr>
              <a:lnSpc>
                <a:spcPct val="100000"/>
              </a:lnSpc>
            </a:pPr>
            <a:fld id="{9BA12151-24E2-4239-B892-AA7B43002049}" type="datetime">
              <a:rPr b="0" lang="en-GB" sz="1200" spc="-1" strike="noStrike">
                <a:solidFill>
                  <a:srgbClr val="787878"/>
                </a:solidFill>
                <a:latin typeface="Aptos"/>
              </a:rPr>
              <a:t>03/02/26</a:t>
            </a:fld>
            <a:endParaRPr b="0" lang="en-GB" sz="1200" spc="-1" strike="noStrike">
              <a:latin typeface="Times New Roman"/>
            </a:endParaRPr>
          </a:p>
        </p:txBody>
      </p:sp>
      <p:sp>
        <p:nvSpPr>
          <p:cNvPr id="2" name="PlaceHolder 3"/>
          <p:cNvSpPr>
            <a:spLocks noGrp="1"/>
          </p:cNvSpPr>
          <p:nvPr>
            <p:ph type="ftr"/>
          </p:nvPr>
        </p:nvSpPr>
        <p:spPr>
          <a:xfrm>
            <a:off x="4038480" y="6356520"/>
            <a:ext cx="4114440" cy="364680"/>
          </a:xfrm>
          <a:prstGeom prst="rect">
            <a:avLst/>
          </a:prstGeom>
        </p:spPr>
        <p:txBody>
          <a:bodyPr anchor="ctr">
            <a:noAutofit/>
          </a:bodyPr>
          <a:p>
            <a:endParaRPr b="0" lang="en-GB" sz="2400" spc="-1" strike="noStrike">
              <a:latin typeface="Times New Roman"/>
            </a:endParaRPr>
          </a:p>
        </p:txBody>
      </p:sp>
      <p:sp>
        <p:nvSpPr>
          <p:cNvPr id="3" name="PlaceHolder 4"/>
          <p:cNvSpPr>
            <a:spLocks noGrp="1"/>
          </p:cNvSpPr>
          <p:nvPr>
            <p:ph type="sldNum"/>
          </p:nvPr>
        </p:nvSpPr>
        <p:spPr>
          <a:xfrm>
            <a:off x="8610480" y="6356520"/>
            <a:ext cx="2742840" cy="364680"/>
          </a:xfrm>
          <a:prstGeom prst="rect">
            <a:avLst/>
          </a:prstGeom>
        </p:spPr>
        <p:txBody>
          <a:bodyPr anchor="ctr">
            <a:noAutofit/>
          </a:bodyPr>
          <a:p>
            <a:pPr algn="r">
              <a:lnSpc>
                <a:spcPct val="100000"/>
              </a:lnSpc>
            </a:pPr>
            <a:fld id="{F1E905E8-D56D-4547-BD4F-74C011F53B7A}" type="slidenum">
              <a:rPr b="0" lang="en-GB" sz="1200" spc="-1" strike="noStrike">
                <a:solidFill>
                  <a:srgbClr val="787878"/>
                </a:solidFill>
                <a:latin typeface="Aptos"/>
              </a:rPr>
              <a:t>&lt;number&gt;</a:t>
            </a:fld>
            <a:endParaRPr b="0" lang="en-GB" sz="1200" spc="-1" strike="noStrike">
              <a:latin typeface="Times New Roman"/>
            </a:endParaRPr>
          </a:p>
        </p:txBody>
      </p:sp>
      <p:sp>
        <p:nvSpPr>
          <p:cNvPr id="4" name="PlaceHolder 5"/>
          <p:cNvSpPr>
            <a:spLocks noGrp="1"/>
          </p:cNvSpPr>
          <p:nvPr>
            <p:ph type="body"/>
          </p:nvPr>
        </p:nvSpPr>
        <p:spPr>
          <a:xfrm>
            <a:off x="609480" y="1604520"/>
            <a:ext cx="109724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2800" spc="-1" strike="noStrike">
                <a:solidFill>
                  <a:srgbClr val="000000"/>
                </a:solidFill>
                <a:latin typeface="Aptos"/>
              </a:rPr>
              <a:t>Click to edit the outline text format</a:t>
            </a:r>
            <a:endParaRPr b="0" lang="en-US" sz="2800" spc="-1" strike="noStrike">
              <a:solidFill>
                <a:srgbClr val="000000"/>
              </a:solidFill>
              <a:latin typeface="Aptos"/>
            </a:endParaRPr>
          </a:p>
          <a:p>
            <a:pPr lvl="1" marL="864000" indent="-324000">
              <a:spcBef>
                <a:spcPts val="1134"/>
              </a:spcBef>
              <a:buClr>
                <a:srgbClr val="000000"/>
              </a:buClr>
              <a:buSzPct val="75000"/>
              <a:buFont typeface="Symbol" charset="2"/>
              <a:buChar char=""/>
            </a:pPr>
            <a:r>
              <a:rPr b="0" lang="en-US" sz="2000" spc="-1" strike="noStrike">
                <a:solidFill>
                  <a:srgbClr val="000000"/>
                </a:solidFill>
                <a:latin typeface="Aptos"/>
              </a:rPr>
              <a:t>Second Outline Level</a:t>
            </a:r>
            <a:endParaRPr b="0" lang="en-US" sz="2000" spc="-1" strike="noStrike">
              <a:solidFill>
                <a:srgbClr val="000000"/>
              </a:solidFill>
              <a:latin typeface="Aptos"/>
            </a:endParaRPr>
          </a:p>
          <a:p>
            <a:pPr lvl="2" marL="1296000" indent="-288000">
              <a:spcBef>
                <a:spcPts val="850"/>
              </a:spcBef>
              <a:buClr>
                <a:srgbClr val="000000"/>
              </a:buClr>
              <a:buSzPct val="45000"/>
              <a:buFont typeface="Wingdings" charset="2"/>
              <a:buChar char=""/>
            </a:pPr>
            <a:r>
              <a:rPr b="0" lang="en-US" sz="1800" spc="-1" strike="noStrike">
                <a:solidFill>
                  <a:srgbClr val="000000"/>
                </a:solidFill>
                <a:latin typeface="Aptos"/>
              </a:rPr>
              <a:t>Third Outline Level</a:t>
            </a:r>
            <a:endParaRPr b="0" lang="en-US" sz="1800" spc="-1" strike="noStrike">
              <a:solidFill>
                <a:srgbClr val="000000"/>
              </a:solidFill>
              <a:latin typeface="Aptos"/>
            </a:endParaRPr>
          </a:p>
          <a:p>
            <a:pPr lvl="3" marL="1728000" indent="-216000">
              <a:spcBef>
                <a:spcPts val="567"/>
              </a:spcBef>
              <a:buClr>
                <a:srgbClr val="000000"/>
              </a:buClr>
              <a:buSzPct val="75000"/>
              <a:buFont typeface="Symbol" charset="2"/>
              <a:buChar char=""/>
            </a:pPr>
            <a:r>
              <a:rPr b="0" lang="en-US" sz="1800" spc="-1" strike="noStrike">
                <a:solidFill>
                  <a:srgbClr val="000000"/>
                </a:solidFill>
                <a:latin typeface="Aptos"/>
              </a:rPr>
              <a:t>Fourth Outline Level</a:t>
            </a:r>
            <a:endParaRPr b="0" lang="en-US" sz="1800" spc="-1" strike="noStrike">
              <a:solidFill>
                <a:srgbClr val="000000"/>
              </a:solidFill>
              <a:latin typeface="Aptos"/>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Aptos"/>
              </a:rPr>
              <a:t>Fifth Outline Level</a:t>
            </a:r>
            <a:endParaRPr b="0" lang="en-US" sz="2000" spc="-1" strike="noStrike">
              <a:solidFill>
                <a:srgbClr val="000000"/>
              </a:solidFill>
              <a:latin typeface="Aptos"/>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Aptos"/>
              </a:rPr>
              <a:t>Sixth Outline Level</a:t>
            </a:r>
            <a:endParaRPr b="0" lang="en-US" sz="2000" spc="-1" strike="noStrike">
              <a:solidFill>
                <a:srgbClr val="000000"/>
              </a:solidFill>
              <a:latin typeface="Aptos"/>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Aptos"/>
              </a:rPr>
              <a:t>Seventh Outline Level</a:t>
            </a:r>
            <a:endParaRPr b="0" lang="en-US" sz="2000" spc="-1" strike="noStrike">
              <a:solidFill>
                <a:srgbClr val="000000"/>
              </a:solidFill>
              <a:latin typeface="Aptos"/>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838080" y="365040"/>
            <a:ext cx="10515240" cy="1325160"/>
          </a:xfrm>
          <a:prstGeom prst="rect">
            <a:avLst/>
          </a:prstGeom>
        </p:spPr>
        <p:txBody>
          <a:bodyPr anchor="ctr">
            <a:noAutofit/>
          </a:bodyPr>
          <a:p>
            <a:pPr>
              <a:lnSpc>
                <a:spcPct val="90000"/>
              </a:lnSpc>
            </a:pPr>
            <a:r>
              <a:rPr b="0" lang="en-US" sz="4400" spc="-1" strike="noStrike">
                <a:solidFill>
                  <a:srgbClr val="000000"/>
                </a:solidFill>
                <a:latin typeface="Aptos Display"/>
              </a:rPr>
              <a:t>Click to edit Master title style</a:t>
            </a:r>
            <a:endParaRPr b="0" lang="en-US" sz="4400" spc="-1" strike="noStrike">
              <a:solidFill>
                <a:srgbClr val="000000"/>
              </a:solidFill>
              <a:latin typeface="Aptos"/>
            </a:endParaRPr>
          </a:p>
        </p:txBody>
      </p:sp>
      <p:sp>
        <p:nvSpPr>
          <p:cNvPr id="42" name="PlaceHolder 2"/>
          <p:cNvSpPr>
            <a:spLocks noGrp="1"/>
          </p:cNvSpPr>
          <p:nvPr>
            <p:ph type="body"/>
          </p:nvPr>
        </p:nvSpPr>
        <p:spPr>
          <a:xfrm>
            <a:off x="838080" y="1825560"/>
            <a:ext cx="10515240" cy="4350960"/>
          </a:xfrm>
          <a:prstGeom prst="rect">
            <a:avLst/>
          </a:prstGeom>
        </p:spPr>
        <p:txBody>
          <a:bodyPr>
            <a:noAutofit/>
          </a:bodyPr>
          <a:p>
            <a:pPr marL="228600" indent="-228240">
              <a:lnSpc>
                <a:spcPct val="90000"/>
              </a:lnSpc>
              <a:spcBef>
                <a:spcPts val="1001"/>
              </a:spcBef>
              <a:buClr>
                <a:srgbClr val="000000"/>
              </a:buClr>
              <a:buFont typeface="Arial"/>
              <a:buChar char="•"/>
            </a:pPr>
            <a:r>
              <a:rPr b="0" lang="en-US" sz="2800" spc="-1" strike="noStrike">
                <a:solidFill>
                  <a:srgbClr val="000000"/>
                </a:solidFill>
                <a:latin typeface="Aptos"/>
              </a:rPr>
              <a:t>Click to edit Master text styles</a:t>
            </a:r>
            <a:endParaRPr b="0" lang="en-US" sz="2800" spc="-1" strike="noStrike">
              <a:solidFill>
                <a:srgbClr val="000000"/>
              </a:solidFill>
              <a:latin typeface="Aptos"/>
            </a:endParaRPr>
          </a:p>
          <a:p>
            <a:pPr lvl="1" marL="685800" indent="-228240">
              <a:lnSpc>
                <a:spcPct val="90000"/>
              </a:lnSpc>
              <a:spcBef>
                <a:spcPts val="499"/>
              </a:spcBef>
              <a:buClr>
                <a:srgbClr val="000000"/>
              </a:buClr>
              <a:buFont typeface="Arial"/>
              <a:buChar char="•"/>
            </a:pPr>
            <a:r>
              <a:rPr b="0" lang="en-US" sz="2400" spc="-1" strike="noStrike">
                <a:solidFill>
                  <a:srgbClr val="000000"/>
                </a:solidFill>
                <a:latin typeface="Aptos"/>
              </a:rPr>
              <a:t>Second level</a:t>
            </a:r>
            <a:endParaRPr b="0" lang="en-US" sz="2400" spc="-1" strike="noStrike">
              <a:solidFill>
                <a:srgbClr val="000000"/>
              </a:solidFill>
              <a:latin typeface="Aptos"/>
            </a:endParaRPr>
          </a:p>
          <a:p>
            <a:pPr lvl="2" marL="1143000" indent="-228240">
              <a:lnSpc>
                <a:spcPct val="90000"/>
              </a:lnSpc>
              <a:spcBef>
                <a:spcPts val="499"/>
              </a:spcBef>
              <a:buClr>
                <a:srgbClr val="000000"/>
              </a:buClr>
              <a:buFont typeface="Arial"/>
              <a:buChar char="•"/>
            </a:pPr>
            <a:r>
              <a:rPr b="0" lang="en-US" sz="2000" spc="-1" strike="noStrike">
                <a:solidFill>
                  <a:srgbClr val="000000"/>
                </a:solidFill>
                <a:latin typeface="Aptos"/>
              </a:rPr>
              <a:t>Third level</a:t>
            </a:r>
            <a:endParaRPr b="0" lang="en-US" sz="2000" spc="-1" strike="noStrike">
              <a:solidFill>
                <a:srgbClr val="000000"/>
              </a:solidFill>
              <a:latin typeface="Aptos"/>
            </a:endParaRPr>
          </a:p>
          <a:p>
            <a:pPr lvl="3" marL="1600200" indent="-228240">
              <a:lnSpc>
                <a:spcPct val="90000"/>
              </a:lnSpc>
              <a:spcBef>
                <a:spcPts val="499"/>
              </a:spcBef>
              <a:buClr>
                <a:srgbClr val="000000"/>
              </a:buClr>
              <a:buFont typeface="Arial"/>
              <a:buChar char="•"/>
            </a:pPr>
            <a:r>
              <a:rPr b="0" lang="en-US" sz="1800" spc="-1" strike="noStrike">
                <a:solidFill>
                  <a:srgbClr val="000000"/>
                </a:solidFill>
                <a:latin typeface="Aptos"/>
              </a:rPr>
              <a:t>Fourth level</a:t>
            </a:r>
            <a:endParaRPr b="0" lang="en-US" sz="1800" spc="-1" strike="noStrike">
              <a:solidFill>
                <a:srgbClr val="000000"/>
              </a:solidFill>
              <a:latin typeface="Aptos"/>
            </a:endParaRPr>
          </a:p>
          <a:p>
            <a:pPr lvl="4" marL="2057400" indent="-228240">
              <a:lnSpc>
                <a:spcPct val="90000"/>
              </a:lnSpc>
              <a:spcBef>
                <a:spcPts val="499"/>
              </a:spcBef>
              <a:buClr>
                <a:srgbClr val="000000"/>
              </a:buClr>
              <a:buFont typeface="Arial"/>
              <a:buChar char="•"/>
            </a:pPr>
            <a:r>
              <a:rPr b="0" lang="en-US" sz="1800" spc="-1" strike="noStrike">
                <a:solidFill>
                  <a:srgbClr val="000000"/>
                </a:solidFill>
                <a:latin typeface="Aptos"/>
              </a:rPr>
              <a:t>Fifth level</a:t>
            </a:r>
            <a:endParaRPr b="0" lang="en-US" sz="1800" spc="-1" strike="noStrike">
              <a:solidFill>
                <a:srgbClr val="000000"/>
              </a:solidFill>
              <a:latin typeface="Aptos"/>
            </a:endParaRPr>
          </a:p>
        </p:txBody>
      </p:sp>
      <p:sp>
        <p:nvSpPr>
          <p:cNvPr id="43" name="PlaceHolder 3"/>
          <p:cNvSpPr>
            <a:spLocks noGrp="1"/>
          </p:cNvSpPr>
          <p:nvPr>
            <p:ph type="dt"/>
          </p:nvPr>
        </p:nvSpPr>
        <p:spPr>
          <a:xfrm>
            <a:off x="838080" y="6356520"/>
            <a:ext cx="2742840" cy="364680"/>
          </a:xfrm>
          <a:prstGeom prst="rect">
            <a:avLst/>
          </a:prstGeom>
        </p:spPr>
        <p:txBody>
          <a:bodyPr anchor="ctr">
            <a:noAutofit/>
          </a:bodyPr>
          <a:p>
            <a:pPr>
              <a:lnSpc>
                <a:spcPct val="100000"/>
              </a:lnSpc>
            </a:pPr>
            <a:fld id="{160445C3-DBAE-451B-ACD4-DBE9FD97BC14}" type="datetime">
              <a:rPr b="0" lang="en-GB" sz="1200" spc="-1" strike="noStrike">
                <a:solidFill>
                  <a:srgbClr val="787878"/>
                </a:solidFill>
                <a:latin typeface="Aptos"/>
              </a:rPr>
              <a:t>03/02/26</a:t>
            </a:fld>
            <a:endParaRPr b="0" lang="en-GB" sz="1200" spc="-1" strike="noStrike">
              <a:latin typeface="Times New Roman"/>
            </a:endParaRPr>
          </a:p>
        </p:txBody>
      </p:sp>
      <p:sp>
        <p:nvSpPr>
          <p:cNvPr id="44" name="PlaceHolder 4"/>
          <p:cNvSpPr>
            <a:spLocks noGrp="1"/>
          </p:cNvSpPr>
          <p:nvPr>
            <p:ph type="ftr"/>
          </p:nvPr>
        </p:nvSpPr>
        <p:spPr>
          <a:xfrm>
            <a:off x="4038480" y="6356520"/>
            <a:ext cx="4114440" cy="364680"/>
          </a:xfrm>
          <a:prstGeom prst="rect">
            <a:avLst/>
          </a:prstGeom>
        </p:spPr>
        <p:txBody>
          <a:bodyPr anchor="ctr">
            <a:noAutofit/>
          </a:bodyPr>
          <a:p>
            <a:endParaRPr b="0" lang="en-GB" sz="2400" spc="-1" strike="noStrike">
              <a:latin typeface="Times New Roman"/>
            </a:endParaRPr>
          </a:p>
        </p:txBody>
      </p:sp>
      <p:sp>
        <p:nvSpPr>
          <p:cNvPr id="45" name="PlaceHolder 5"/>
          <p:cNvSpPr>
            <a:spLocks noGrp="1"/>
          </p:cNvSpPr>
          <p:nvPr>
            <p:ph type="sldNum"/>
          </p:nvPr>
        </p:nvSpPr>
        <p:spPr>
          <a:xfrm>
            <a:off x="8610480" y="6356520"/>
            <a:ext cx="2742840" cy="364680"/>
          </a:xfrm>
          <a:prstGeom prst="rect">
            <a:avLst/>
          </a:prstGeom>
        </p:spPr>
        <p:txBody>
          <a:bodyPr anchor="ctr">
            <a:noAutofit/>
          </a:bodyPr>
          <a:p>
            <a:pPr algn="r">
              <a:lnSpc>
                <a:spcPct val="100000"/>
              </a:lnSpc>
            </a:pPr>
            <a:fld id="{C3CDEFCE-0483-4955-A756-D9695D475786}" type="slidenum">
              <a:rPr b="0" lang="en-GB" sz="1200" spc="-1" strike="noStrike">
                <a:solidFill>
                  <a:srgbClr val="787878"/>
                </a:solidFill>
                <a:latin typeface="Aptos"/>
              </a:rPr>
              <a:t>&lt;number&gt;</a:t>
            </a:fld>
            <a:endParaRPr b="0" lang="en-GB" sz="12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3.xml"/><Relationship Id="rId3"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1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3.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image" Target="../media/image6.jpeg"/><Relationship Id="rId4" Type="http://schemas.openxmlformats.org/officeDocument/2006/relationships/slideLayout" Target="../slideLayouts/slideLayout13.xml"/><Relationship Id="rId5"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1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diagramData" Target="../diagrams/data1.xml"/><Relationship Id="rId2" Type="http://schemas.openxmlformats.org/officeDocument/2006/relationships/diagramLayout" Target="../diagrams/layout1.xml"/><Relationship Id="rId3" Type="http://schemas.openxmlformats.org/officeDocument/2006/relationships/diagramQuickStyle" Target="../diagrams/quickStyle1.xml"/><Relationship Id="rId4" Type="http://schemas.openxmlformats.org/officeDocument/2006/relationships/diagramColors" Target="../diagrams/colors1.xml"/><Relationship Id="rId5" Type="http://schemas.microsoft.com/office/2007/relationships/diagramDrawing" Target="../diagrams/drawing1.xml"/><Relationship Id="rId6" Type="http://schemas.openxmlformats.org/officeDocument/2006/relationships/slideLayout" Target="../slideLayouts/slideLayout13.xml"/><Relationship Id="rId7"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diagramData" Target="../diagrams/data2.xml"/><Relationship Id="rId2" Type="http://schemas.openxmlformats.org/officeDocument/2006/relationships/diagramLayout" Target="../diagrams/layout2.xml"/><Relationship Id="rId3" Type="http://schemas.openxmlformats.org/officeDocument/2006/relationships/diagramQuickStyle" Target="../diagrams/quickStyle2.xml"/><Relationship Id="rId4" Type="http://schemas.openxmlformats.org/officeDocument/2006/relationships/diagramColors" Target="../diagrams/colors2.xml"/><Relationship Id="rId5" Type="http://schemas.microsoft.com/office/2007/relationships/diagramDrawing" Target="../diagrams/drawing2.xml"/><Relationship Id="rId6" Type="http://schemas.openxmlformats.org/officeDocument/2006/relationships/slideLayout" Target="../slideLayouts/slideLayout13.xml"/><Relationship Id="rId7"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diagramData" Target="../diagrams/data3.xml"/><Relationship Id="rId2" Type="http://schemas.openxmlformats.org/officeDocument/2006/relationships/diagramLayout" Target="../diagrams/layout3.xml"/><Relationship Id="rId3" Type="http://schemas.openxmlformats.org/officeDocument/2006/relationships/diagramQuickStyle" Target="../diagrams/quickStyle3.xml"/><Relationship Id="rId4" Type="http://schemas.openxmlformats.org/officeDocument/2006/relationships/diagramColors" Target="../diagrams/colors3.xml"/><Relationship Id="rId5" Type="http://schemas.microsoft.com/office/2007/relationships/diagramDrawing" Target="../diagrams/drawing3.xml"/><Relationship Id="rId6" Type="http://schemas.openxmlformats.org/officeDocument/2006/relationships/slideLayout" Target="../slideLayouts/slideLayout13.xml"/><Relationship Id="rId7"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diagramData" Target="../diagrams/data4.xml"/><Relationship Id="rId2" Type="http://schemas.openxmlformats.org/officeDocument/2006/relationships/diagramLayout" Target="../diagrams/layout4.xml"/><Relationship Id="rId3" Type="http://schemas.openxmlformats.org/officeDocument/2006/relationships/diagramQuickStyle" Target="../diagrams/quickStyle4.xml"/><Relationship Id="rId4" Type="http://schemas.openxmlformats.org/officeDocument/2006/relationships/diagramColors" Target="../diagrams/colors4.xml"/><Relationship Id="rId5" Type="http://schemas.microsoft.com/office/2007/relationships/diagramDrawing" Target="../diagrams/drawing4.xml"/><Relationship Id="rId6" Type="http://schemas.openxmlformats.org/officeDocument/2006/relationships/slideLayout" Target="../slideLayouts/slideLayout13.xml"/><Relationship Id="rId7"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hyperlink" Target="https://doi.org/10.1108/02621710810840730" TargetMode="External"/><Relationship Id="rId2" Type="http://schemas.openxmlformats.org/officeDocument/2006/relationships/hyperlink" Target="https://doi.org/10.1111/j.1744-6570.2010.01207.x" TargetMode="External"/><Relationship Id="rId3" Type="http://schemas.openxmlformats.org/officeDocument/2006/relationships/hyperlink" Target="https://doi.org/10.1002/piq.21143" TargetMode="External"/><Relationship Id="rId4" Type="http://schemas.openxmlformats.org/officeDocument/2006/relationships/hyperlink" Target="https://doi.org/10.1037/0021-9010.92.5.1332" TargetMode="External"/><Relationship Id="rId5" Type="http://schemas.openxmlformats.org/officeDocument/2006/relationships/hyperlink" Target="https://doi.org/10.1111/j.1744-6570.2005.00672.x" TargetMode="External"/><Relationship Id="rId6" Type="http://schemas.openxmlformats.org/officeDocument/2006/relationships/hyperlink" Target="https://doi.org/10.1111/j.1748-8583.2007.00022.x" TargetMode="External"/><Relationship Id="rId7" Type="http://schemas.openxmlformats.org/officeDocument/2006/relationships/hyperlink" Target="https://doi.org/10.1177/1529100612436661" TargetMode="External"/><Relationship Id="rId8"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8" name="CustomShape 1"/>
          <p:cNvSpPr/>
          <p:nvPr/>
        </p:nvSpPr>
        <p:spPr>
          <a:xfrm>
            <a:off x="0" y="0"/>
            <a:ext cx="12191760" cy="68569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89" name="CustomShape 2"/>
          <p:cNvSpPr/>
          <p:nvPr/>
        </p:nvSpPr>
        <p:spPr>
          <a:xfrm>
            <a:off x="0" y="0"/>
            <a:ext cx="12191760" cy="44121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p:style>
      </p:sp>
      <p:sp>
        <p:nvSpPr>
          <p:cNvPr id="90" name="CustomShape 3"/>
          <p:cNvSpPr/>
          <p:nvPr/>
        </p:nvSpPr>
        <p:spPr>
          <a:xfrm>
            <a:off x="596520" y="551880"/>
            <a:ext cx="10998720" cy="4618080"/>
          </a:xfrm>
          <a:prstGeom prst="rect">
            <a:avLst/>
          </a:prstGeom>
          <a:solidFill>
            <a:schemeClr val="bg1"/>
          </a:solidFill>
          <a:ln>
            <a:noFill/>
          </a:ln>
          <a:effectLst>
            <a:outerShdw algn="t" blurRad="139700" dir="5400000" dist="127080" rotWithShape="0">
              <a:srgbClr val="000000">
                <a:alpha val="15000"/>
              </a:srgbClr>
            </a:outerShdw>
          </a:effectLst>
        </p:spPr>
        <p:style>
          <a:lnRef idx="2">
            <a:schemeClr val="accent1">
              <a:shade val="50000"/>
            </a:schemeClr>
          </a:lnRef>
          <a:fillRef idx="1">
            <a:schemeClr val="accent1"/>
          </a:fillRef>
          <a:effectRef idx="0">
            <a:schemeClr val="accent1"/>
          </a:effectRef>
          <a:fontRef idx="minor"/>
        </p:style>
      </p:sp>
      <p:sp>
        <p:nvSpPr>
          <p:cNvPr id="91" name="TextShape 4"/>
          <p:cNvSpPr txBox="1"/>
          <p:nvPr/>
        </p:nvSpPr>
        <p:spPr>
          <a:xfrm>
            <a:off x="1523880" y="1293480"/>
            <a:ext cx="9143640" cy="3274200"/>
          </a:xfrm>
          <a:prstGeom prst="rect">
            <a:avLst/>
          </a:prstGeom>
          <a:noFill/>
          <a:ln>
            <a:noFill/>
          </a:ln>
        </p:spPr>
        <p:txBody>
          <a:bodyPr anchor="ctr">
            <a:normAutofit fontScale="42000"/>
          </a:bodyPr>
          <a:p>
            <a:pPr algn="ctr">
              <a:lnSpc>
                <a:spcPct val="90000"/>
              </a:lnSpc>
            </a:pPr>
            <a:r>
              <a:rPr b="0" lang="en-US" sz="4500" spc="-1" strike="noStrike">
                <a:solidFill>
                  <a:srgbClr val="000000"/>
                </a:solidFill>
                <a:latin typeface="Aptos Display"/>
              </a:rPr>
              <a:t>Programme: BA (Hons) Leadership and Management Skills for the Workplace  </a:t>
            </a:r>
            <a:br/>
            <a:r>
              <a:rPr b="0" lang="en-US" sz="4500" spc="-1" strike="noStrike">
                <a:solidFill>
                  <a:srgbClr val="000000"/>
                </a:solidFill>
                <a:latin typeface="Aptos Display"/>
              </a:rPr>
              <a:t>Module: Developing and Managing Individuals and Teams  </a:t>
            </a:r>
            <a:br/>
            <a:r>
              <a:rPr b="0" lang="en-US" sz="4500" spc="-1" strike="noStrike">
                <a:solidFill>
                  <a:srgbClr val="000000"/>
                </a:solidFill>
                <a:latin typeface="Aptos Display"/>
              </a:rPr>
              <a:t>Module code: LCLM5002</a:t>
            </a:r>
            <a:endParaRPr b="0" lang="en-US" sz="4500" spc="-1" strike="noStrike">
              <a:solidFill>
                <a:srgbClr val="000000"/>
              </a:solidFill>
              <a:latin typeface="Aptos"/>
            </a:endParaRPr>
          </a:p>
        </p:txBody>
      </p:sp>
      <p:sp>
        <p:nvSpPr>
          <p:cNvPr id="92" name="TextShape 5"/>
          <p:cNvSpPr txBox="1"/>
          <p:nvPr/>
        </p:nvSpPr>
        <p:spPr>
          <a:xfrm>
            <a:off x="1523880" y="5514120"/>
            <a:ext cx="9143640" cy="651600"/>
          </a:xfrm>
          <a:prstGeom prst="rect">
            <a:avLst/>
          </a:prstGeom>
          <a:noFill/>
          <a:ln>
            <a:noFill/>
          </a:ln>
        </p:spPr>
        <p:txBody>
          <a:bodyPr anchor="ctr">
            <a:normAutofit fontScale="38000"/>
          </a:bodyPr>
          <a:p>
            <a:pPr algn="ctr">
              <a:lnSpc>
                <a:spcPct val="90000"/>
              </a:lnSpc>
              <a:spcBef>
                <a:spcPts val="1001"/>
              </a:spcBef>
            </a:pPr>
            <a:r>
              <a:rPr b="0" lang="en-GB" sz="1500" spc="-1" strike="noStrike">
                <a:solidFill>
                  <a:srgbClr val="000000"/>
                </a:solidFill>
                <a:latin typeface="Aptos"/>
              </a:rPr>
              <a:t>Student name: Marius Croicu</a:t>
            </a:r>
            <a:endParaRPr b="0" lang="en-GB" sz="1500" spc="-1" strike="noStrike">
              <a:latin typeface="Arial"/>
            </a:endParaRPr>
          </a:p>
          <a:p>
            <a:pPr algn="ctr">
              <a:lnSpc>
                <a:spcPct val="90000"/>
              </a:lnSpc>
              <a:spcBef>
                <a:spcPts val="1001"/>
              </a:spcBef>
            </a:pPr>
            <a:r>
              <a:rPr b="0" lang="en-GB" sz="1500" spc="-1" strike="noStrike">
                <a:solidFill>
                  <a:srgbClr val="000000"/>
                </a:solidFill>
                <a:latin typeface="Aptos"/>
              </a:rPr>
              <a:t>Student ID: 2322337</a:t>
            </a:r>
            <a:endParaRPr b="0" lang="en-GB" sz="1500" spc="-1" strike="noStrike">
              <a:latin typeface="Arial"/>
            </a:endParaRPr>
          </a:p>
          <a:p>
            <a:pPr algn="ctr">
              <a:lnSpc>
                <a:spcPct val="90000"/>
              </a:lnSpc>
              <a:spcBef>
                <a:spcPts val="1001"/>
              </a:spcBef>
            </a:pPr>
            <a:r>
              <a:rPr b="0" lang="en-GB" sz="1500" spc="-1" strike="noStrike">
                <a:solidFill>
                  <a:srgbClr val="000000"/>
                </a:solidFill>
                <a:latin typeface="Aptos"/>
              </a:rPr>
              <a:t>Lecturer name: Doreen Amundam</a:t>
            </a:r>
            <a:endParaRPr b="0" lang="en-GB" sz="1500" spc="-1" strike="noStrike">
              <a:latin typeface="Arial"/>
            </a:endParaRPr>
          </a:p>
        </p:txBody>
      </p:sp>
      <p:sp>
        <p:nvSpPr>
          <p:cNvPr id="93" name="Line 6"/>
          <p:cNvSpPr/>
          <p:nvPr/>
        </p:nvSpPr>
        <p:spPr>
          <a:xfrm flipH="1">
            <a:off x="596160" y="6354360"/>
            <a:ext cx="11000520" cy="0"/>
          </a:xfrm>
          <a:prstGeom prst="line">
            <a:avLst/>
          </a:prstGeom>
          <a:ln w="101520">
            <a:solidFill>
              <a:schemeClr val="accent4"/>
            </a:solidFill>
          </a:ln>
        </p:spPr>
        <p:style>
          <a:lnRef idx="1">
            <a:schemeClr val="accent1"/>
          </a:lnRef>
          <a:fillRef idx="0">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4"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95" name="CustomShape 2"/>
          <p:cNvSpPr/>
          <p:nvPr/>
        </p:nvSpPr>
        <p:spPr>
          <a:xfrm flipH="1">
            <a:off x="8575920" y="3335760"/>
            <a:ext cx="3291480" cy="320004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p:style>
      </p:sp>
      <p:sp>
        <p:nvSpPr>
          <p:cNvPr id="96" name="CustomShape 3"/>
          <p:cNvSpPr/>
          <p:nvPr/>
        </p:nvSpPr>
        <p:spPr>
          <a:xfrm>
            <a:off x="641880" y="623160"/>
            <a:ext cx="10904760" cy="5607360"/>
          </a:xfrm>
          <a:prstGeom prst="rect">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p:style>
      </p:sp>
      <p:sp>
        <p:nvSpPr>
          <p:cNvPr id="97" name="TextShape 4"/>
          <p:cNvSpPr txBox="1"/>
          <p:nvPr/>
        </p:nvSpPr>
        <p:spPr>
          <a:xfrm>
            <a:off x="1289160" y="3415680"/>
            <a:ext cx="9471600" cy="1136880"/>
          </a:xfrm>
          <a:prstGeom prst="rect">
            <a:avLst/>
          </a:prstGeom>
          <a:noFill/>
          <a:ln>
            <a:noFill/>
          </a:ln>
        </p:spPr>
        <p:txBody>
          <a:bodyPr anchor="ctr">
            <a:normAutofit fontScale="68000"/>
          </a:bodyPr>
          <a:p>
            <a:pPr>
              <a:lnSpc>
                <a:spcPct val="90000"/>
              </a:lnSpc>
            </a:pPr>
            <a:r>
              <a:rPr b="0" lang="en-US" sz="3800" spc="-1" strike="noStrike">
                <a:solidFill>
                  <a:srgbClr val="000000"/>
                </a:solidFill>
                <a:latin typeface="Aptos Display"/>
              </a:rPr>
              <a:t>Organisational Context (UK-Based Company)</a:t>
            </a:r>
            <a:endParaRPr b="0" lang="en-US" sz="3800" spc="-1" strike="noStrike">
              <a:solidFill>
                <a:srgbClr val="000000"/>
              </a:solidFill>
              <a:latin typeface="Aptos"/>
            </a:endParaRPr>
          </a:p>
        </p:txBody>
      </p:sp>
      <p:pic>
        <p:nvPicPr>
          <p:cNvPr id="98" name="Picture 4" descr=""/>
          <p:cNvPicPr/>
          <p:nvPr/>
        </p:nvPicPr>
        <p:blipFill>
          <a:blip r:embed="rId1"/>
          <a:stretch/>
        </p:blipFill>
        <p:spPr>
          <a:xfrm>
            <a:off x="1289160" y="1190160"/>
            <a:ext cx="7745760" cy="2032920"/>
          </a:xfrm>
          <a:prstGeom prst="rect">
            <a:avLst/>
          </a:prstGeom>
          <a:ln>
            <a:noFill/>
          </a:ln>
        </p:spPr>
      </p:pic>
      <p:sp>
        <p:nvSpPr>
          <p:cNvPr id="99" name="TextShape 5"/>
          <p:cNvSpPr txBox="1"/>
          <p:nvPr/>
        </p:nvSpPr>
        <p:spPr>
          <a:xfrm>
            <a:off x="1289160" y="4613040"/>
            <a:ext cx="7745760" cy="1407960"/>
          </a:xfrm>
          <a:prstGeom prst="rect">
            <a:avLst/>
          </a:prstGeom>
          <a:noFill/>
          <a:ln>
            <a:noFill/>
          </a:ln>
        </p:spPr>
        <p:txBody>
          <a:bodyPr>
            <a:normAutofit fontScale="69000"/>
          </a:bodyPr>
          <a:p>
            <a:pPr marL="228600" indent="-228240">
              <a:lnSpc>
                <a:spcPct val="90000"/>
              </a:lnSpc>
              <a:spcBef>
                <a:spcPts val="1001"/>
              </a:spcBef>
              <a:buClr>
                <a:srgbClr val="000000"/>
              </a:buClr>
              <a:buFont typeface="Arial"/>
              <a:buChar char="•"/>
            </a:pPr>
            <a:r>
              <a:rPr b="0" lang="en-US" sz="1100" spc="-1" strike="noStrike">
                <a:solidFill>
                  <a:srgbClr val="000000"/>
                </a:solidFill>
                <a:latin typeface="Aptos"/>
              </a:rPr>
              <a:t>This presentation is based on Tesco, a leading UK-based retail organisation operating in a highly competitive and service-driven environment. Organisational effectiveness within such contexts depends on a balance between teamwork and individual accountability, as coordinated team effort supports service delivery while individual responsibility ensures task completion and performance consistency (Purcell and Hutchinson, 2007).</a:t>
            </a:r>
            <a:endParaRPr b="0" lang="en-US" sz="11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1100" spc="-1" strike="noStrike">
                <a:solidFill>
                  <a:srgbClr val="000000"/>
                </a:solidFill>
                <a:latin typeface="Aptos"/>
              </a:rPr>
              <a:t>From a human resource perspective, recruitment and employee development play a central role in supporting this balance, as these practices influence how effectively individuals contribute to team performance and organisational outcomes.</a:t>
            </a:r>
            <a:endParaRPr b="0" lang="en-US" sz="11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0"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01" name="CustomShape 2"/>
          <p:cNvSpPr/>
          <p:nvPr/>
        </p:nvSpPr>
        <p:spPr>
          <a:xfrm flipH="1" rot="3967200">
            <a:off x="8630280" y="490320"/>
            <a:ext cx="2988000" cy="2987640"/>
          </a:xfrm>
          <a:prstGeom prst="arc">
            <a:avLst>
              <a:gd name="adj1" fmla="val 14441841"/>
              <a:gd name="adj2" fmla="val 0"/>
            </a:avLst>
          </a:prstGeom>
          <a:noFill/>
          <a:ln cap="rnd" w="127080">
            <a:solidFill>
              <a:schemeClr val="accent4"/>
            </a:solidFill>
            <a:prstDash val="dash"/>
          </a:ln>
        </p:spPr>
        <p:style>
          <a:lnRef idx="1">
            <a:schemeClr val="accent1"/>
          </a:lnRef>
          <a:fillRef idx="0">
            <a:schemeClr val="accent1"/>
          </a:fillRef>
          <a:effectRef idx="0">
            <a:schemeClr val="accent1"/>
          </a:effectRef>
          <a:fontRef idx="minor"/>
        </p:style>
      </p:sp>
      <p:sp>
        <p:nvSpPr>
          <p:cNvPr id="102" name="TextShape 3"/>
          <p:cNvSpPr txBox="1"/>
          <p:nvPr/>
        </p:nvSpPr>
        <p:spPr>
          <a:xfrm>
            <a:off x="5895000" y="479520"/>
            <a:ext cx="5458320" cy="1325160"/>
          </a:xfrm>
          <a:prstGeom prst="rect">
            <a:avLst/>
          </a:prstGeom>
          <a:noFill/>
          <a:ln>
            <a:noFill/>
          </a:ln>
        </p:spPr>
        <p:txBody>
          <a:bodyPr anchor="ctr">
            <a:normAutofit/>
          </a:bodyPr>
          <a:p>
            <a:pPr>
              <a:lnSpc>
                <a:spcPct val="90000"/>
              </a:lnSpc>
            </a:pPr>
            <a:r>
              <a:rPr b="0" lang="en-US" sz="4400" spc="-1" strike="noStrike">
                <a:solidFill>
                  <a:srgbClr val="000000"/>
                </a:solidFill>
                <a:latin typeface="Aptos Display"/>
              </a:rPr>
              <a:t>Selected Job Role</a:t>
            </a:r>
            <a:endParaRPr b="0" lang="en-US" sz="4400" spc="-1" strike="noStrike">
              <a:solidFill>
                <a:srgbClr val="000000"/>
              </a:solidFill>
              <a:latin typeface="Aptos"/>
            </a:endParaRPr>
          </a:p>
        </p:txBody>
      </p:sp>
      <p:sp>
        <p:nvSpPr>
          <p:cNvPr id="103" name="CustomShape 4"/>
          <p:cNvSpPr/>
          <p:nvPr/>
        </p:nvSpPr>
        <p:spPr>
          <a:xfrm flipH="1">
            <a:off x="0" y="5486400"/>
            <a:ext cx="2672640" cy="1371240"/>
          </a:xfrm>
          <a:custGeom>
            <a:avLst/>
            <a:gdLst/>
            <a:ah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p:style>
      </p:sp>
      <p:pic>
        <p:nvPicPr>
          <p:cNvPr id="104" name="Picture 2" descr=""/>
          <p:cNvPicPr/>
          <p:nvPr/>
        </p:nvPicPr>
        <p:blipFill>
          <a:blip r:embed="rId1"/>
          <a:stretch/>
        </p:blipFill>
        <p:spPr>
          <a:xfrm>
            <a:off x="703440" y="2187360"/>
            <a:ext cx="4777200" cy="3678120"/>
          </a:xfrm>
          <a:prstGeom prst="rect">
            <a:avLst/>
          </a:prstGeom>
          <a:ln>
            <a:noFill/>
          </a:ln>
        </p:spPr>
      </p:pic>
      <p:sp>
        <p:nvSpPr>
          <p:cNvPr id="105" name="TextShape 5"/>
          <p:cNvSpPr txBox="1"/>
          <p:nvPr/>
        </p:nvSpPr>
        <p:spPr>
          <a:xfrm>
            <a:off x="5895000" y="1984320"/>
            <a:ext cx="5458320" cy="4192200"/>
          </a:xfrm>
          <a:prstGeom prst="rect">
            <a:avLst/>
          </a:prstGeom>
          <a:noFill/>
          <a:ln>
            <a:noFill/>
          </a:ln>
        </p:spPr>
        <p:txBody>
          <a:bodyPr>
            <a:normAutofit fontScale="70000"/>
          </a:bodyPr>
          <a:p>
            <a:pPr marL="228600" indent="-228240">
              <a:lnSpc>
                <a:spcPct val="90000"/>
              </a:lnSpc>
              <a:spcBef>
                <a:spcPts val="1001"/>
              </a:spcBef>
              <a:buClr>
                <a:srgbClr val="000000"/>
              </a:buClr>
              <a:buFont typeface="Arial"/>
              <a:buChar char="•"/>
            </a:pPr>
            <a:r>
              <a:rPr b="0" lang="en-US" sz="1500" spc="-1" strike="noStrike">
                <a:solidFill>
                  <a:srgbClr val="000000"/>
                </a:solidFill>
                <a:latin typeface="Aptos"/>
              </a:rPr>
              <a:t>The selected role for this presentation is the Customer Service Team Leader, a position that plays a critical role in coordinating team-based work while maintaining individual accountability. Research highlights that first-line leadership roles significantly influence employee performance, motivation and service quality, as they translate organisational objectives into day-to-day operational practices (Purcell and Hutchinson, 2007).</a:t>
            </a:r>
            <a:endParaRPr b="0" lang="en-US" sz="15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1500" spc="-1" strike="noStrike">
                <a:solidFill>
                  <a:srgbClr val="000000"/>
                </a:solidFill>
                <a:latin typeface="Aptos"/>
              </a:rPr>
              <a:t>Within service-oriented organisations, team leaders act as a key link between management and frontline employees, shaping how teamwork is organised and how individual responsibilities are managed. The effectiveness of this role is therefore closely associated with recruitment accuracy and the identification of appropriate learning and development needs that support leadership capability and interpersonal effectiveness (Bos-Nehles, Van Riemsdijk and Looise, 2013).</a:t>
            </a:r>
            <a:endParaRPr b="0" lang="en-US" sz="1500" spc="-1" strike="noStrike">
              <a:solidFill>
                <a:srgbClr val="000000"/>
              </a:solidFill>
              <a:latin typeface="Aptos"/>
            </a:endParaRPr>
          </a:p>
          <a:p>
            <a:pPr>
              <a:lnSpc>
                <a:spcPct val="90000"/>
              </a:lnSpc>
              <a:spcBef>
                <a:spcPts val="1001"/>
              </a:spcBef>
            </a:pPr>
            <a:endParaRPr b="0" lang="en-US" sz="15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06"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07" name="CustomShape 2"/>
          <p:cNvSpPr/>
          <p:nvPr/>
        </p:nvSpPr>
        <p:spPr>
          <a:xfrm flipH="1" rot="3967200">
            <a:off x="8630280" y="490320"/>
            <a:ext cx="2988000" cy="2987640"/>
          </a:xfrm>
          <a:prstGeom prst="arc">
            <a:avLst>
              <a:gd name="adj1" fmla="val 14441841"/>
              <a:gd name="adj2" fmla="val 0"/>
            </a:avLst>
          </a:prstGeom>
          <a:noFill/>
          <a:ln cap="rnd" w="127080">
            <a:solidFill>
              <a:schemeClr val="accent4"/>
            </a:solidFill>
            <a:prstDash val="dash"/>
          </a:ln>
        </p:spPr>
        <p:style>
          <a:lnRef idx="1">
            <a:schemeClr val="accent1"/>
          </a:lnRef>
          <a:fillRef idx="0">
            <a:schemeClr val="accent1"/>
          </a:fillRef>
          <a:effectRef idx="0">
            <a:schemeClr val="accent1"/>
          </a:effectRef>
          <a:fontRef idx="minor"/>
        </p:style>
      </p:sp>
      <p:sp>
        <p:nvSpPr>
          <p:cNvPr id="108" name="TextShape 3"/>
          <p:cNvSpPr txBox="1"/>
          <p:nvPr/>
        </p:nvSpPr>
        <p:spPr>
          <a:xfrm>
            <a:off x="5895000" y="479520"/>
            <a:ext cx="5458320" cy="1325160"/>
          </a:xfrm>
          <a:prstGeom prst="rect">
            <a:avLst/>
          </a:prstGeom>
          <a:noFill/>
          <a:ln>
            <a:noFill/>
          </a:ln>
        </p:spPr>
        <p:txBody>
          <a:bodyPr anchor="ctr">
            <a:normAutofit fontScale="70000"/>
          </a:bodyPr>
          <a:p>
            <a:pPr>
              <a:lnSpc>
                <a:spcPct val="90000"/>
              </a:lnSpc>
            </a:pPr>
            <a:r>
              <a:rPr b="0" lang="en-US" sz="4400" spc="-1" strike="noStrike">
                <a:solidFill>
                  <a:srgbClr val="000000"/>
                </a:solidFill>
                <a:latin typeface="Aptos Display"/>
              </a:rPr>
              <a:t>Recruitment Process Overview</a:t>
            </a:r>
            <a:endParaRPr b="0" lang="en-US" sz="4400" spc="-1" strike="noStrike">
              <a:solidFill>
                <a:srgbClr val="000000"/>
              </a:solidFill>
              <a:latin typeface="Aptos"/>
            </a:endParaRPr>
          </a:p>
        </p:txBody>
      </p:sp>
      <p:sp>
        <p:nvSpPr>
          <p:cNvPr id="109" name="CustomShape 4"/>
          <p:cNvSpPr/>
          <p:nvPr/>
        </p:nvSpPr>
        <p:spPr>
          <a:xfrm flipH="1">
            <a:off x="0" y="5486400"/>
            <a:ext cx="2672640" cy="1371240"/>
          </a:xfrm>
          <a:custGeom>
            <a:avLst/>
            <a:gdLst/>
            <a:ah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p:style>
      </p:sp>
      <p:pic>
        <p:nvPicPr>
          <p:cNvPr id="110" name="Picture 2" descr=""/>
          <p:cNvPicPr/>
          <p:nvPr/>
        </p:nvPicPr>
        <p:blipFill>
          <a:blip r:embed="rId1"/>
          <a:stretch/>
        </p:blipFill>
        <p:spPr>
          <a:xfrm>
            <a:off x="648720" y="2090880"/>
            <a:ext cx="4777200" cy="3188520"/>
          </a:xfrm>
          <a:prstGeom prst="rect">
            <a:avLst/>
          </a:prstGeom>
          <a:ln>
            <a:noFill/>
          </a:ln>
        </p:spPr>
      </p:pic>
      <p:sp>
        <p:nvSpPr>
          <p:cNvPr id="111" name="TextShape 5"/>
          <p:cNvSpPr txBox="1"/>
          <p:nvPr/>
        </p:nvSpPr>
        <p:spPr>
          <a:xfrm>
            <a:off x="5895000" y="1984320"/>
            <a:ext cx="5458320" cy="4192200"/>
          </a:xfrm>
          <a:prstGeom prst="rect">
            <a:avLst/>
          </a:prstGeom>
          <a:noFill/>
          <a:ln>
            <a:noFill/>
          </a:ln>
        </p:spPr>
        <p:txBody>
          <a:bodyPr>
            <a:normAutofit fontScale="76000"/>
          </a:bodyPr>
          <a:p>
            <a:pPr marL="228600" indent="-228240">
              <a:lnSpc>
                <a:spcPct val="90000"/>
              </a:lnSpc>
              <a:spcBef>
                <a:spcPts val="1001"/>
              </a:spcBef>
              <a:buClr>
                <a:srgbClr val="000000"/>
              </a:buClr>
              <a:buFont typeface="Arial"/>
              <a:buChar char="•"/>
            </a:pPr>
            <a:r>
              <a:rPr b="0" lang="en-US" sz="1500" spc="-1" strike="noStrike">
                <a:solidFill>
                  <a:srgbClr val="000000"/>
                </a:solidFill>
                <a:latin typeface="Aptos"/>
              </a:rPr>
              <a:t>Recruitment is a structured human resource process aimed at attracting and selecting individuals whose skills and behaviours align with organisational and role requirements. Academic research demonstrates that systematic recruitment processes enhance person–job fit and reduce the risk of poor appointment decisions, which can negatively affect team performance and operational efficiency (Kristof-Brown, Zimmerman and Johnson, 2005).</a:t>
            </a:r>
            <a:endParaRPr b="0" lang="en-US" sz="15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1500" spc="-1" strike="noStrike">
                <a:solidFill>
                  <a:srgbClr val="000000"/>
                </a:solidFill>
                <a:latin typeface="Aptos"/>
              </a:rPr>
              <a:t>The recruitment process typically begins with workforce planning and progresses through job analysis, job description development and person specification formulation. These stages establish clear selection criteria and support objective decision-making, ensuring that appointed individuals are capable of contributing effectively to both individual and team performance within the organisation (Ployhart and Moliterno, 2011).</a:t>
            </a:r>
            <a:endParaRPr b="0" lang="en-US" sz="1500" spc="-1" strike="noStrike">
              <a:solidFill>
                <a:srgbClr val="000000"/>
              </a:solidFill>
              <a:latin typeface="Aptos"/>
            </a:endParaRPr>
          </a:p>
          <a:p>
            <a:pPr>
              <a:lnSpc>
                <a:spcPct val="90000"/>
              </a:lnSpc>
              <a:spcBef>
                <a:spcPts val="1001"/>
              </a:spcBef>
            </a:pPr>
            <a:endParaRPr b="0" lang="en-US" sz="15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2" name="CustomShape 1"/>
          <p:cNvSpPr/>
          <p:nvPr/>
        </p:nvSpPr>
        <p:spPr>
          <a:xfrm>
            <a:off x="0" y="0"/>
            <a:ext cx="1218852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13" name="TextShape 2"/>
          <p:cNvSpPr txBox="1"/>
          <p:nvPr/>
        </p:nvSpPr>
        <p:spPr>
          <a:xfrm>
            <a:off x="3447000" y="460440"/>
            <a:ext cx="5294520" cy="2063520"/>
          </a:xfrm>
          <a:prstGeom prst="rect">
            <a:avLst/>
          </a:prstGeom>
          <a:noFill/>
          <a:ln>
            <a:noFill/>
          </a:ln>
        </p:spPr>
        <p:txBody>
          <a:bodyPr anchor="b">
            <a:normAutofit/>
          </a:bodyPr>
          <a:p>
            <a:pPr>
              <a:lnSpc>
                <a:spcPct val="90000"/>
              </a:lnSpc>
            </a:pPr>
            <a:r>
              <a:rPr b="0" lang="en-US" sz="5400" spc="-1" strike="noStrike">
                <a:solidFill>
                  <a:srgbClr val="000000"/>
                </a:solidFill>
                <a:latin typeface="Aptos Display"/>
              </a:rPr>
              <a:t>Job Analysis</a:t>
            </a:r>
            <a:endParaRPr b="0" lang="en-US" sz="5400" spc="-1" strike="noStrike">
              <a:solidFill>
                <a:srgbClr val="000000"/>
              </a:solidFill>
              <a:latin typeface="Aptos"/>
            </a:endParaRPr>
          </a:p>
        </p:txBody>
      </p:sp>
      <p:sp>
        <p:nvSpPr>
          <p:cNvPr id="114" name="CustomShape 3"/>
          <p:cNvSpPr/>
          <p:nvPr/>
        </p:nvSpPr>
        <p:spPr>
          <a:xfrm>
            <a:off x="838080" y="2650320"/>
            <a:ext cx="4343040" cy="18000"/>
          </a:xfrm>
          <a:custGeom>
            <a:avLst/>
            <a:gdLst/>
            <a:ahLst/>
            <a:rect l="l" t="t" r="r" b="b"/>
            <a:pathLst>
              <a:path w="4343400" h="18288">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400">
            <a:solidFill>
              <a:schemeClr val="accent2"/>
            </a:solidFill>
            <a:round/>
          </a:ln>
        </p:spPr>
        <p:style>
          <a:lnRef idx="2">
            <a:schemeClr val="accent1">
              <a:shade val="50000"/>
            </a:schemeClr>
          </a:lnRef>
          <a:fillRef idx="1">
            <a:schemeClr val="accent1"/>
          </a:fillRef>
          <a:effectRef idx="0">
            <a:schemeClr val="accent1"/>
          </a:effectRef>
          <a:fontRef idx="minor"/>
        </p:style>
      </p:sp>
      <p:sp>
        <p:nvSpPr>
          <p:cNvPr id="115" name="TextShape 4"/>
          <p:cNvSpPr txBox="1"/>
          <p:nvPr/>
        </p:nvSpPr>
        <p:spPr>
          <a:xfrm>
            <a:off x="612720" y="2908080"/>
            <a:ext cx="5294520" cy="3268440"/>
          </a:xfrm>
          <a:prstGeom prst="rect">
            <a:avLst/>
          </a:prstGeom>
          <a:noFill/>
          <a:ln>
            <a:noFill/>
          </a:ln>
        </p:spPr>
        <p:txBody>
          <a:bodyPr>
            <a:normAutofit/>
          </a:bodyPr>
          <a:p>
            <a:pPr marL="228600" indent="-228240">
              <a:lnSpc>
                <a:spcPct val="90000"/>
              </a:lnSpc>
              <a:spcBef>
                <a:spcPts val="1001"/>
              </a:spcBef>
              <a:buClr>
                <a:srgbClr val="000000"/>
              </a:buClr>
              <a:buFont typeface="Arial"/>
              <a:buChar char="•"/>
            </a:pPr>
            <a:r>
              <a:rPr b="0" lang="en-US" sz="1200" spc="-1" strike="noStrike">
                <a:solidFill>
                  <a:srgbClr val="000000"/>
                </a:solidFill>
                <a:latin typeface="Aptos"/>
              </a:rPr>
              <a:t>Job analysis is a systematic process through which organisations identify the tasks, responsibilities and competency requirements associated with a specific role. It provides the analytical foundation for recruitment by clarifying performance expectations and the knowledge, skills and behaviours required for effective role execution (Morgeson and Dierdorff, 2011).</a:t>
            </a:r>
            <a:endParaRPr b="0" lang="en-US" sz="12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1200" spc="-1" strike="noStrike">
                <a:solidFill>
                  <a:srgbClr val="000000"/>
                </a:solidFill>
                <a:latin typeface="Aptos"/>
              </a:rPr>
              <a:t>For the Customer Service Team Leader role, job analysis highlights responsibilities related to team coordination, performance monitoring and interpersonal problem-solving. Research suggests that rigorous job analysis enhances selection validity by ensuring that assessment methods are aligned with actual job demands, thereby reducing the likelihood of poor appointment decisions (Campion et al., 2011). This alignment supports operational continuity and team effectiveness.</a:t>
            </a:r>
            <a:endParaRPr b="0" lang="en-US" sz="1200" spc="-1" strike="noStrike">
              <a:solidFill>
                <a:srgbClr val="000000"/>
              </a:solidFill>
              <a:latin typeface="Aptos"/>
            </a:endParaRPr>
          </a:p>
          <a:p>
            <a:pPr>
              <a:lnSpc>
                <a:spcPct val="90000"/>
              </a:lnSpc>
              <a:spcBef>
                <a:spcPts val="1001"/>
              </a:spcBef>
            </a:pPr>
            <a:endParaRPr b="0" lang="en-US" sz="1200" spc="-1" strike="noStrike">
              <a:solidFill>
                <a:srgbClr val="000000"/>
              </a:solidFill>
              <a:latin typeface="Aptos"/>
            </a:endParaRPr>
          </a:p>
        </p:txBody>
      </p:sp>
      <p:pic>
        <p:nvPicPr>
          <p:cNvPr id="116" name="Picture 4" descr=""/>
          <p:cNvPicPr/>
          <p:nvPr/>
        </p:nvPicPr>
        <p:blipFill>
          <a:blip r:embed="rId1"/>
          <a:stretch/>
        </p:blipFill>
        <p:spPr>
          <a:xfrm>
            <a:off x="7194600" y="3889440"/>
            <a:ext cx="3975120" cy="2643120"/>
          </a:xfrm>
          <a:prstGeom prst="rect">
            <a:avLst/>
          </a:prstGeom>
          <a:ln>
            <a:noFill/>
          </a:ln>
        </p:spPr>
      </p:pic>
      <p:pic>
        <p:nvPicPr>
          <p:cNvPr id="117" name="Picture 6" descr=""/>
          <p:cNvPicPr/>
          <p:nvPr/>
        </p:nvPicPr>
        <p:blipFill>
          <a:blip r:embed="rId2"/>
          <a:stretch/>
        </p:blipFill>
        <p:spPr>
          <a:xfrm>
            <a:off x="-289440" y="78480"/>
            <a:ext cx="4681800" cy="2750400"/>
          </a:xfrm>
          <a:prstGeom prst="rect">
            <a:avLst/>
          </a:prstGeom>
          <a:ln>
            <a:noFill/>
          </a:ln>
        </p:spPr>
      </p:pic>
      <p:pic>
        <p:nvPicPr>
          <p:cNvPr id="118" name="Picture 2" descr=""/>
          <p:cNvPicPr/>
          <p:nvPr/>
        </p:nvPicPr>
        <p:blipFill>
          <a:blip r:embed="rId3"/>
          <a:stretch/>
        </p:blipFill>
        <p:spPr>
          <a:xfrm>
            <a:off x="7139880" y="421920"/>
            <a:ext cx="4869360" cy="3006720"/>
          </a:xfrm>
          <a:prstGeom prst="rect">
            <a:avLst/>
          </a:prstGeom>
          <a:ln>
            <a:noFill/>
          </a:ln>
        </p:spPr>
      </p:pic>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19"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20" name="TextShape 2"/>
          <p:cNvSpPr txBox="1"/>
          <p:nvPr/>
        </p:nvSpPr>
        <p:spPr>
          <a:xfrm>
            <a:off x="6411960" y="501480"/>
            <a:ext cx="4394880" cy="1715760"/>
          </a:xfrm>
          <a:prstGeom prst="rect">
            <a:avLst/>
          </a:prstGeom>
          <a:noFill/>
          <a:ln>
            <a:noFill/>
          </a:ln>
        </p:spPr>
        <p:txBody>
          <a:bodyPr anchor="b">
            <a:normAutofit fontScale="73000"/>
          </a:bodyPr>
          <a:p>
            <a:pPr>
              <a:lnSpc>
                <a:spcPct val="90000"/>
              </a:lnSpc>
            </a:pPr>
            <a:r>
              <a:rPr b="0" lang="en-US" sz="5600" spc="-1" strike="noStrike">
                <a:solidFill>
                  <a:srgbClr val="000000"/>
                </a:solidFill>
                <a:latin typeface="Aptos Display"/>
              </a:rPr>
              <a:t>Job Description</a:t>
            </a:r>
            <a:endParaRPr b="0" lang="en-US" sz="5600" spc="-1" strike="noStrike">
              <a:solidFill>
                <a:srgbClr val="000000"/>
              </a:solidFill>
              <a:latin typeface="Aptos"/>
            </a:endParaRPr>
          </a:p>
        </p:txBody>
      </p:sp>
      <p:sp>
        <p:nvSpPr>
          <p:cNvPr id="121" name="CustomShape 3"/>
          <p:cNvSpPr/>
          <p:nvPr/>
        </p:nvSpPr>
        <p:spPr>
          <a:xfrm>
            <a:off x="0" y="0"/>
            <a:ext cx="5779440" cy="6857640"/>
          </a:xfrm>
          <a:prstGeom prst="rect">
            <a:avLst/>
          </a:prstGeom>
          <a:gradFill rotWithShape="0">
            <a:gsLst>
              <a:gs pos="0">
                <a:srgbClr val="156082"/>
              </a:gs>
              <a:gs pos="100000">
                <a:srgbClr val="e97132"/>
              </a:gs>
            </a:gsLst>
            <a:lin ang="2700000"/>
          </a:gradFill>
          <a:ln>
            <a:noFill/>
          </a:ln>
        </p:spPr>
        <p:style>
          <a:lnRef idx="2">
            <a:schemeClr val="accent1">
              <a:shade val="50000"/>
            </a:schemeClr>
          </a:lnRef>
          <a:fillRef idx="1">
            <a:schemeClr val="accent1"/>
          </a:fillRef>
          <a:effectRef idx="0">
            <a:schemeClr val="accent1"/>
          </a:effectRef>
          <a:fontRef idx="minor"/>
        </p:style>
      </p:sp>
      <p:pic>
        <p:nvPicPr>
          <p:cNvPr id="122" name="Picture 2" descr=""/>
          <p:cNvPicPr/>
          <p:nvPr/>
        </p:nvPicPr>
        <p:blipFill>
          <a:blip r:embed="rId1"/>
          <a:stretch/>
        </p:blipFill>
        <p:spPr>
          <a:xfrm>
            <a:off x="214560" y="2014920"/>
            <a:ext cx="5418720" cy="3048120"/>
          </a:xfrm>
          <a:prstGeom prst="rect">
            <a:avLst/>
          </a:prstGeom>
          <a:ln>
            <a:noFill/>
          </a:ln>
        </p:spPr>
      </p:pic>
      <p:sp>
        <p:nvSpPr>
          <p:cNvPr id="123" name="TextShape 4"/>
          <p:cNvSpPr txBox="1"/>
          <p:nvPr/>
        </p:nvSpPr>
        <p:spPr>
          <a:xfrm>
            <a:off x="6392520" y="2646000"/>
            <a:ext cx="4434480" cy="3710160"/>
          </a:xfrm>
          <a:prstGeom prst="rect">
            <a:avLst/>
          </a:prstGeom>
          <a:noFill/>
          <a:ln>
            <a:noFill/>
          </a:ln>
        </p:spPr>
        <p:txBody>
          <a:bodyPr>
            <a:normAutofit fontScale="56000"/>
          </a:bodyPr>
          <a:p>
            <a:pPr marL="228600" indent="-228240">
              <a:lnSpc>
                <a:spcPct val="90000"/>
              </a:lnSpc>
              <a:spcBef>
                <a:spcPts val="1001"/>
              </a:spcBef>
              <a:buClr>
                <a:srgbClr val="000000"/>
              </a:buClr>
              <a:buFont typeface="Arial"/>
              <a:buChar char="•"/>
            </a:pPr>
            <a:r>
              <a:rPr b="0" lang="en-US" sz="1300" spc="-1" strike="noStrike">
                <a:solidFill>
                  <a:srgbClr val="000000"/>
                </a:solidFill>
                <a:latin typeface="Aptos"/>
              </a:rPr>
              <a:t>A job description formally articulates the core responsibilities, reporting relationships and performance expectations associated with a role, providing clarity for both the organisation and the employee. Research indicates that clearly defined job roles enhance role understanding, reduce ambiguity and support effective performance management, particularly in team-based environments (Humphrey, Nahrgang and Morgeson, 2007).</a:t>
            </a:r>
            <a:endParaRPr b="0" lang="en-US" sz="13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1300" spc="-1" strike="noStrike">
                <a:solidFill>
                  <a:srgbClr val="000000"/>
                </a:solidFill>
                <a:latin typeface="Aptos"/>
              </a:rPr>
              <a:t>For the Customer Service Team Leader role, key responsibilities include coordinating frontline staff, allocating tasks, monitoring service standards and addressing customer concerns. The role also requires ongoing communication with line management to ensure alignment with operational objectives. Clearly specifying these responsibilities supports accountability and enables individuals to understand how their contribution fits within wider team and organisational processes (Morgeson and Humphrey, 2006).</a:t>
            </a:r>
            <a:endParaRPr b="0" lang="en-US" sz="1300" spc="-1" strike="noStrike">
              <a:solidFill>
                <a:srgbClr val="000000"/>
              </a:solidFill>
              <a:latin typeface="Aptos"/>
            </a:endParaRPr>
          </a:p>
          <a:p>
            <a:pPr>
              <a:lnSpc>
                <a:spcPct val="90000"/>
              </a:lnSpc>
              <a:spcBef>
                <a:spcPts val="1001"/>
              </a:spcBef>
            </a:pPr>
            <a:endParaRPr b="0" lang="en-US" sz="1300" spc="-1" strike="noStrike">
              <a:solidFill>
                <a:srgbClr val="000000"/>
              </a:solidFill>
              <a:latin typeface="Aptos"/>
            </a:endParaRPr>
          </a:p>
        </p:txBody>
      </p:sp>
      <p:sp>
        <p:nvSpPr>
          <p:cNvPr id="124" name="Line 5"/>
          <p:cNvSpPr/>
          <p:nvPr/>
        </p:nvSpPr>
        <p:spPr>
          <a:xfrm>
            <a:off x="11585880" y="3610080"/>
            <a:ext cx="0" cy="3238920"/>
          </a:xfrm>
          <a:prstGeom prst="line">
            <a:avLst/>
          </a:prstGeom>
          <a:ln w="25560">
            <a:bevel/>
          </a:ln>
        </p:spPr>
        <p:style>
          <a:lnRef idx="1">
            <a:schemeClr val="accent1"/>
          </a:lnRef>
          <a:fillRef idx="0">
            <a:schemeClr val="accent1"/>
          </a:fillRef>
          <a:effectRef idx="0">
            <a:schemeClr val="accent1"/>
          </a:effectRef>
          <a:fontRef idx="minor"/>
        </p:style>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5"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26" name="CustomShape 2"/>
          <p:cNvSpPr/>
          <p:nvPr/>
        </p:nvSpPr>
        <p:spPr>
          <a:xfrm>
            <a:off x="0" y="0"/>
            <a:ext cx="8521920" cy="2285640"/>
          </a:xfrm>
          <a:prstGeom prst="rect">
            <a:avLst/>
          </a:prstGeom>
          <a:solidFill>
            <a:schemeClr val="bg1"/>
          </a:solidFill>
          <a:ln>
            <a:noFill/>
          </a:ln>
          <a:effectLst>
            <a:outerShdw algn="t" blurRad="596900" dir="7139329" dist="304556" rotWithShape="0" sx="90000" sy="90000">
              <a:srgbClr val="000000">
                <a:alpha val="15000"/>
              </a:srgbClr>
            </a:outerShdw>
          </a:effectLst>
        </p:spPr>
        <p:style>
          <a:lnRef idx="2">
            <a:schemeClr val="accent1">
              <a:shade val="50000"/>
            </a:schemeClr>
          </a:lnRef>
          <a:fillRef idx="1">
            <a:schemeClr val="accent1"/>
          </a:fillRef>
          <a:effectRef idx="0">
            <a:schemeClr val="accent1"/>
          </a:effectRef>
          <a:fontRef idx="minor"/>
        </p:style>
      </p:sp>
      <p:sp>
        <p:nvSpPr>
          <p:cNvPr id="127" name="TextShape 3"/>
          <p:cNvSpPr txBox="1"/>
          <p:nvPr/>
        </p:nvSpPr>
        <p:spPr>
          <a:xfrm>
            <a:off x="761760" y="350280"/>
            <a:ext cx="4646520" cy="1624320"/>
          </a:xfrm>
          <a:prstGeom prst="rect">
            <a:avLst/>
          </a:prstGeom>
          <a:noFill/>
          <a:ln>
            <a:noFill/>
          </a:ln>
        </p:spPr>
        <p:txBody>
          <a:bodyPr anchor="ctr">
            <a:normAutofit/>
          </a:bodyPr>
          <a:p>
            <a:pPr>
              <a:lnSpc>
                <a:spcPct val="90000"/>
              </a:lnSpc>
            </a:pPr>
            <a:r>
              <a:rPr b="0" lang="en-US" sz="4000" spc="-1" strike="noStrike">
                <a:solidFill>
                  <a:srgbClr val="000000"/>
                </a:solidFill>
                <a:latin typeface="Aptos Display"/>
              </a:rPr>
              <a:t>Person Specification</a:t>
            </a:r>
            <a:endParaRPr b="0" lang="en-US" sz="4000" spc="-1" strike="noStrike">
              <a:solidFill>
                <a:srgbClr val="000000"/>
              </a:solidFill>
              <a:latin typeface="Aptos"/>
            </a:endParaRPr>
          </a:p>
        </p:txBody>
      </p:sp>
      <p:sp>
        <p:nvSpPr>
          <p:cNvPr id="128" name="TextShape 4"/>
          <p:cNvSpPr txBox="1"/>
          <p:nvPr/>
        </p:nvSpPr>
        <p:spPr>
          <a:xfrm>
            <a:off x="761760" y="2743200"/>
            <a:ext cx="4646520" cy="3612960"/>
          </a:xfrm>
          <a:prstGeom prst="rect">
            <a:avLst/>
          </a:prstGeom>
          <a:noFill/>
          <a:ln>
            <a:noFill/>
          </a:ln>
        </p:spPr>
        <p:txBody>
          <a:bodyPr anchor="ctr">
            <a:normAutofit fontScale="67000"/>
          </a:bodyPr>
          <a:p>
            <a:pPr marL="228600" indent="-228240">
              <a:lnSpc>
                <a:spcPct val="90000"/>
              </a:lnSpc>
              <a:spcBef>
                <a:spcPts val="1001"/>
              </a:spcBef>
              <a:buClr>
                <a:srgbClr val="000000"/>
              </a:buClr>
              <a:buFont typeface="Arial"/>
              <a:buChar char="•"/>
            </a:pPr>
            <a:r>
              <a:rPr b="0" lang="en-US" sz="1400" spc="-1" strike="noStrike">
                <a:solidFill>
                  <a:srgbClr val="000000"/>
                </a:solidFill>
                <a:latin typeface="Aptos"/>
              </a:rPr>
              <a:t>A person specification outlines the knowledge, skills, abilities and behavioural attributes required to perform a role effectively. Competency-based person specifications support objective recruitment by linking selection criteria directly to job requirements and organisational outcomes (Boyatzis, 2008).</a:t>
            </a:r>
            <a:endParaRPr b="0" lang="en-US" sz="14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1400" spc="-1" strike="noStrike">
                <a:solidFill>
                  <a:srgbClr val="000000"/>
                </a:solidFill>
                <a:latin typeface="Aptos"/>
              </a:rPr>
              <a:t>For the Customer Service Team Leader role, essential attributes include interpersonal communication skills, leadership capability and the ability to manage conflict within teams. Desirable attributes may include prior supervisory experience and problem-solving ability. Empirical research suggests that aligning person specifications with job demands improves person–job fit and enhances long-term performance and retention (Kristof-Brown et al., 2005).</a:t>
            </a:r>
            <a:endParaRPr b="0" lang="en-US" sz="1400" spc="-1" strike="noStrike">
              <a:solidFill>
                <a:srgbClr val="000000"/>
              </a:solidFill>
              <a:latin typeface="Aptos"/>
            </a:endParaRPr>
          </a:p>
          <a:p>
            <a:pPr>
              <a:lnSpc>
                <a:spcPct val="90000"/>
              </a:lnSpc>
              <a:spcBef>
                <a:spcPts val="1001"/>
              </a:spcBef>
            </a:pPr>
            <a:endParaRPr b="0" lang="en-US" sz="1400" spc="-1" strike="noStrike">
              <a:solidFill>
                <a:srgbClr val="000000"/>
              </a:solidFill>
              <a:latin typeface="Aptos"/>
            </a:endParaRPr>
          </a:p>
        </p:txBody>
      </p:sp>
      <p:pic>
        <p:nvPicPr>
          <p:cNvPr id="129" name="Picture 4" descr=""/>
          <p:cNvPicPr/>
          <p:nvPr/>
        </p:nvPicPr>
        <p:blipFill>
          <a:blip r:embed="rId1"/>
          <a:srcRect l="12123" t="0" r="26254" b="0"/>
          <a:stretch/>
        </p:blipFill>
        <p:spPr>
          <a:xfrm>
            <a:off x="6095880" y="0"/>
            <a:ext cx="6102360" cy="6857640"/>
          </a:xfrm>
          <a:prstGeom prst="rect">
            <a:avLst/>
          </a:prstGeom>
          <a:ln>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0"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31" name="TextShape 2"/>
          <p:cNvSpPr txBox="1"/>
          <p:nvPr/>
        </p:nvSpPr>
        <p:spPr>
          <a:xfrm>
            <a:off x="841320" y="255960"/>
            <a:ext cx="10506240" cy="1014480"/>
          </a:xfrm>
          <a:prstGeom prst="rect">
            <a:avLst/>
          </a:prstGeom>
          <a:noFill/>
          <a:ln>
            <a:noFill/>
          </a:ln>
        </p:spPr>
        <p:txBody>
          <a:bodyPr anchor="b">
            <a:normAutofit fontScale="57000"/>
          </a:bodyPr>
          <a:p>
            <a:pPr>
              <a:lnSpc>
                <a:spcPct val="90000"/>
              </a:lnSpc>
            </a:pPr>
            <a:r>
              <a:rPr b="0" lang="en-US" sz="3700" spc="-1" strike="noStrike">
                <a:solidFill>
                  <a:srgbClr val="000000"/>
                </a:solidFill>
                <a:latin typeface="Aptos Display"/>
              </a:rPr>
              <a:t>Identification of Learning and Development Needs</a:t>
            </a:r>
            <a:endParaRPr b="0" lang="en-US" sz="3700" spc="-1" strike="noStrike">
              <a:solidFill>
                <a:srgbClr val="000000"/>
              </a:solidFill>
              <a:latin typeface="Aptos"/>
            </a:endParaRPr>
          </a:p>
        </p:txBody>
      </p:sp>
      <p:sp>
        <p:nvSpPr>
          <p:cNvPr id="132" name="CustomShape 3"/>
          <p:cNvSpPr/>
          <p:nvPr/>
        </p:nvSpPr>
        <p:spPr>
          <a:xfrm>
            <a:off x="865800" y="1634400"/>
            <a:ext cx="10451160" cy="18000"/>
          </a:xfrm>
          <a:prstGeom prst="rect">
            <a:avLst/>
          </a:prstGeom>
          <a:solidFill>
            <a:srgbClr val="d5d5d5"/>
          </a:solidFill>
          <a:ln w="3240">
            <a:noFill/>
          </a:ln>
        </p:spPr>
        <p:style>
          <a:lnRef idx="2">
            <a:schemeClr val="accent1">
              <a:shade val="50000"/>
            </a:schemeClr>
          </a:lnRef>
          <a:fillRef idx="1">
            <a:schemeClr val="accent1"/>
          </a:fillRef>
          <a:effectRef idx="0">
            <a:schemeClr val="accent1"/>
          </a:effectRef>
          <a:fontRef idx="minor"/>
        </p:style>
      </p:sp>
      <p:sp>
        <p:nvSpPr>
          <p:cNvPr id="133" name="CustomShape 4"/>
          <p:cNvSpPr/>
          <p:nvPr/>
        </p:nvSpPr>
        <p:spPr>
          <a:xfrm flipV="1">
            <a:off x="841320" y="1537920"/>
            <a:ext cx="1873080" cy="1094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graphicFrame>
        <p:nvGraphicFramePr>
          <p:cNvPr id="1" name="Diagram1"/>
          <p:cNvGraphicFramePr/>
          <p:nvPr>
            <p:extLst>
              <p:ext uri="{D42A27DB-BD31-4B8C-83A1-F6EECF244321}">
                <p14:modId xmlns:p14="http://schemas.microsoft.com/office/powerpoint/2010/main" val="3371335630"/>
              </p:ext>
            </p:extLst>
          </p:nvPr>
        </p:nvGraphicFramePr>
        <p:xfrm>
          <a:off x="838080" y="1926360"/>
          <a:ext cx="10515240" cy="435708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4"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35" name="TextShape 2"/>
          <p:cNvSpPr txBox="1"/>
          <p:nvPr/>
        </p:nvSpPr>
        <p:spPr>
          <a:xfrm>
            <a:off x="841320" y="334800"/>
            <a:ext cx="10509120" cy="1076400"/>
          </a:xfrm>
          <a:prstGeom prst="rect">
            <a:avLst/>
          </a:prstGeom>
          <a:noFill/>
          <a:ln>
            <a:noFill/>
          </a:ln>
        </p:spPr>
        <p:txBody>
          <a:bodyPr anchor="ctr">
            <a:normAutofit/>
          </a:bodyPr>
          <a:p>
            <a:pPr>
              <a:lnSpc>
                <a:spcPct val="90000"/>
              </a:lnSpc>
            </a:pPr>
            <a:r>
              <a:rPr b="0" lang="en-US" sz="4000" spc="-1" strike="noStrike">
                <a:solidFill>
                  <a:srgbClr val="000000"/>
                </a:solidFill>
                <a:latin typeface="Aptos Display"/>
              </a:rPr>
              <a:t>Behaviourist Learning Theory</a:t>
            </a:r>
            <a:endParaRPr b="0" lang="en-US" sz="4000" spc="-1" strike="noStrike">
              <a:solidFill>
                <a:srgbClr val="000000"/>
              </a:solidFill>
              <a:latin typeface="Aptos"/>
            </a:endParaRPr>
          </a:p>
        </p:txBody>
      </p:sp>
      <p:sp>
        <p:nvSpPr>
          <p:cNvPr id="136" name="CustomShape 3"/>
          <p:cNvSpPr/>
          <p:nvPr/>
        </p:nvSpPr>
        <p:spPr>
          <a:xfrm>
            <a:off x="842760" y="0"/>
            <a:ext cx="10506240" cy="191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37" name="CustomShape 4"/>
          <p:cNvSpPr/>
          <p:nvPr/>
        </p:nvSpPr>
        <p:spPr>
          <a:xfrm>
            <a:off x="841320" y="1513080"/>
            <a:ext cx="10506240" cy="18000"/>
          </a:xfrm>
          <a:prstGeom prst="rect">
            <a:avLst/>
          </a:prstGeom>
          <a:solidFill>
            <a:srgbClr val="d5d5d5"/>
          </a:solidFill>
          <a:ln w="3240">
            <a:noFill/>
          </a:ln>
        </p:spPr>
        <p:style>
          <a:lnRef idx="2">
            <a:schemeClr val="accent1">
              <a:shade val="50000"/>
            </a:schemeClr>
          </a:lnRef>
          <a:fillRef idx="1">
            <a:schemeClr val="accent1"/>
          </a:fillRef>
          <a:effectRef idx="0">
            <a:schemeClr val="accent1"/>
          </a:effectRef>
          <a:fontRef idx="minor"/>
        </p:style>
      </p:sp>
      <p:graphicFrame>
        <p:nvGraphicFramePr>
          <p:cNvPr id="2" name="Diagram2"/>
          <p:cNvGraphicFramePr/>
          <p:nvPr>
            <p:extLst>
              <p:ext uri="{D42A27DB-BD31-4B8C-83A1-F6EECF244321}">
                <p14:modId xmlns:p14="http://schemas.microsoft.com/office/powerpoint/2010/main" val="4146643010"/>
              </p:ext>
            </p:extLst>
          </p:nvPr>
        </p:nvGraphicFramePr>
        <p:xfrm>
          <a:off x="838080" y="1737360"/>
          <a:ext cx="10506240" cy="4534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8" name="CustomShape 1"/>
          <p:cNvSpPr/>
          <p:nvPr/>
        </p:nvSpPr>
        <p:spPr>
          <a:xfrm>
            <a:off x="0" y="0"/>
            <a:ext cx="1219176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39" name="TextShape 2"/>
          <p:cNvSpPr txBox="1"/>
          <p:nvPr/>
        </p:nvSpPr>
        <p:spPr>
          <a:xfrm>
            <a:off x="841320" y="334800"/>
            <a:ext cx="10509120" cy="1076400"/>
          </a:xfrm>
          <a:prstGeom prst="rect">
            <a:avLst/>
          </a:prstGeom>
          <a:noFill/>
          <a:ln>
            <a:noFill/>
          </a:ln>
        </p:spPr>
        <p:txBody>
          <a:bodyPr anchor="ctr">
            <a:normAutofit/>
          </a:bodyPr>
          <a:p>
            <a:pPr>
              <a:lnSpc>
                <a:spcPct val="90000"/>
              </a:lnSpc>
            </a:pPr>
            <a:r>
              <a:rPr b="0" lang="en-US" sz="4000" spc="-1" strike="noStrike">
                <a:solidFill>
                  <a:srgbClr val="000000"/>
                </a:solidFill>
                <a:latin typeface="Aptos Display"/>
              </a:rPr>
              <a:t>Cognitivist Learning Theory</a:t>
            </a:r>
            <a:endParaRPr b="0" lang="en-US" sz="4000" spc="-1" strike="noStrike">
              <a:solidFill>
                <a:srgbClr val="000000"/>
              </a:solidFill>
              <a:latin typeface="Aptos"/>
            </a:endParaRPr>
          </a:p>
        </p:txBody>
      </p:sp>
      <p:sp>
        <p:nvSpPr>
          <p:cNvPr id="140" name="CustomShape 3"/>
          <p:cNvSpPr/>
          <p:nvPr/>
        </p:nvSpPr>
        <p:spPr>
          <a:xfrm>
            <a:off x="842760" y="0"/>
            <a:ext cx="10506240" cy="191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41" name="CustomShape 4"/>
          <p:cNvSpPr/>
          <p:nvPr/>
        </p:nvSpPr>
        <p:spPr>
          <a:xfrm>
            <a:off x="841320" y="1513080"/>
            <a:ext cx="10506240" cy="18000"/>
          </a:xfrm>
          <a:prstGeom prst="rect">
            <a:avLst/>
          </a:prstGeom>
          <a:solidFill>
            <a:srgbClr val="d5d5d5"/>
          </a:solidFill>
          <a:ln w="3240">
            <a:noFill/>
          </a:ln>
        </p:spPr>
        <p:style>
          <a:lnRef idx="2">
            <a:schemeClr val="accent1">
              <a:shade val="50000"/>
            </a:schemeClr>
          </a:lnRef>
          <a:fillRef idx="1">
            <a:schemeClr val="accent1"/>
          </a:fillRef>
          <a:effectRef idx="0">
            <a:schemeClr val="accent1"/>
          </a:effectRef>
          <a:fontRef idx="minor"/>
        </p:style>
      </p:sp>
      <p:graphicFrame>
        <p:nvGraphicFramePr>
          <p:cNvPr id="3" name="Diagram3"/>
          <p:cNvGraphicFramePr/>
          <p:nvPr>
            <p:extLst>
              <p:ext uri="{D42A27DB-BD31-4B8C-83A1-F6EECF244321}">
                <p14:modId xmlns:p14="http://schemas.microsoft.com/office/powerpoint/2010/main" val="545242107"/>
              </p:ext>
            </p:extLst>
          </p:nvPr>
        </p:nvGraphicFramePr>
        <p:xfrm>
          <a:off x="838080" y="1737360"/>
          <a:ext cx="10506240" cy="4534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42" name="CustomShape 1"/>
          <p:cNvSpPr/>
          <p:nvPr/>
        </p:nvSpPr>
        <p:spPr>
          <a:xfrm>
            <a:off x="2880" y="0"/>
            <a:ext cx="1218852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43" name="CustomShape 2"/>
          <p:cNvSpPr/>
          <p:nvPr/>
        </p:nvSpPr>
        <p:spPr>
          <a:xfrm>
            <a:off x="0" y="0"/>
            <a:ext cx="4167000" cy="6857640"/>
          </a:xfrm>
          <a:custGeom>
            <a:avLst/>
            <a:gdLst/>
            <a:ah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44" name="TextShape 3"/>
          <p:cNvSpPr txBox="1"/>
          <p:nvPr/>
        </p:nvSpPr>
        <p:spPr>
          <a:xfrm>
            <a:off x="686880" y="1153440"/>
            <a:ext cx="3200040" cy="4460760"/>
          </a:xfrm>
          <a:prstGeom prst="rect">
            <a:avLst/>
          </a:prstGeom>
          <a:noFill/>
          <a:ln>
            <a:noFill/>
          </a:ln>
        </p:spPr>
        <p:txBody>
          <a:bodyPr anchor="ctr">
            <a:normAutofit/>
          </a:bodyPr>
          <a:p>
            <a:pPr>
              <a:lnSpc>
                <a:spcPct val="90000"/>
              </a:lnSpc>
            </a:pPr>
            <a:r>
              <a:rPr b="0" lang="en-US" sz="4400" spc="-1" strike="noStrike">
                <a:solidFill>
                  <a:srgbClr val="ffffff"/>
                </a:solidFill>
                <a:latin typeface="Aptos Display"/>
              </a:rPr>
              <a:t>Humanist and Experiential Learning Theory</a:t>
            </a:r>
            <a:endParaRPr b="0" lang="en-US" sz="4400" spc="-1" strike="noStrike">
              <a:solidFill>
                <a:srgbClr val="000000"/>
              </a:solidFill>
              <a:latin typeface="Aptos"/>
            </a:endParaRPr>
          </a:p>
        </p:txBody>
      </p:sp>
      <p:sp>
        <p:nvSpPr>
          <p:cNvPr id="145" name="CustomShape 4"/>
          <p:cNvSpPr/>
          <p:nvPr/>
        </p:nvSpPr>
        <p:spPr>
          <a:xfrm flipV="1">
            <a:off x="7550280" y="2455200"/>
            <a:ext cx="4083120" cy="4083120"/>
          </a:xfrm>
          <a:prstGeom prst="arc">
            <a:avLst>
              <a:gd name="adj1" fmla="val 16200000"/>
              <a:gd name="adj2" fmla="val 0"/>
            </a:avLst>
          </a:prstGeom>
          <a:noFill/>
          <a:ln cap="rnd" w="127080">
            <a:solidFill>
              <a:schemeClr val="accent4"/>
            </a:solidFill>
            <a:prstDash val="dash"/>
          </a:ln>
        </p:spPr>
        <p:style>
          <a:lnRef idx="1">
            <a:schemeClr val="accent1"/>
          </a:lnRef>
          <a:fillRef idx="0">
            <a:schemeClr val="accent1"/>
          </a:fillRef>
          <a:effectRef idx="0">
            <a:schemeClr val="accent1"/>
          </a:effectRef>
          <a:fontRef idx="minor"/>
        </p:style>
      </p:sp>
      <p:sp>
        <p:nvSpPr>
          <p:cNvPr id="146" name="TextShape 5"/>
          <p:cNvSpPr txBox="1"/>
          <p:nvPr/>
        </p:nvSpPr>
        <p:spPr>
          <a:xfrm>
            <a:off x="4447440" y="591480"/>
            <a:ext cx="6906240" cy="5585400"/>
          </a:xfrm>
          <a:prstGeom prst="rect">
            <a:avLst/>
          </a:prstGeom>
          <a:noFill/>
          <a:ln>
            <a:noFill/>
          </a:ln>
        </p:spPr>
        <p:txBody>
          <a:bodyPr anchor="ctr">
            <a:normAutofit fontScale="56000"/>
          </a:bodyPr>
          <a:p>
            <a:pPr marL="228600" indent="-228240">
              <a:lnSpc>
                <a:spcPct val="90000"/>
              </a:lnSpc>
              <a:spcBef>
                <a:spcPts val="1001"/>
              </a:spcBef>
              <a:buClr>
                <a:srgbClr val="000000"/>
              </a:buClr>
              <a:buFont typeface="Arial"/>
              <a:buChar char="•"/>
            </a:pPr>
            <a:r>
              <a:rPr b="0" lang="en-US" sz="2600" spc="-1" strike="noStrike">
                <a:solidFill>
                  <a:srgbClr val="000000"/>
                </a:solidFill>
                <a:latin typeface="Aptos"/>
              </a:rPr>
              <a:t>Humanist and experiential learning theories emphasise personal growth, self-directed learning and learning through experience. Experiential learning research highlights that individuals develop more effectively when they reflect on real work experiences and take responsibility for their own learning (Kolb, 1984; Illeris, 2018).</a:t>
            </a:r>
            <a:endParaRPr b="0" lang="en-US" sz="26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2600" spc="-1" strike="noStrike">
                <a:solidFill>
                  <a:srgbClr val="000000"/>
                </a:solidFill>
                <a:latin typeface="Aptos"/>
              </a:rPr>
              <a:t>For the Customer Service Team Leader role, experiential learning may be supported through mentoring, reflective practice and learning from leadership experiences. This approach encourages confidence, autonomy and long-term capability development.</a:t>
            </a:r>
            <a:endParaRPr b="0" lang="en-US" sz="2600" spc="-1" strike="noStrike">
              <a:solidFill>
                <a:srgbClr val="000000"/>
              </a:solidFill>
              <a:latin typeface="Aptos"/>
            </a:endParaRPr>
          </a:p>
          <a:p>
            <a:pPr>
              <a:lnSpc>
                <a:spcPct val="90000"/>
              </a:lnSpc>
              <a:spcBef>
                <a:spcPts val="1001"/>
              </a:spcBef>
            </a:pPr>
            <a:endParaRPr b="0" lang="en-US" sz="26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TextShape 1"/>
          <p:cNvSpPr txBox="1"/>
          <p:nvPr/>
        </p:nvSpPr>
        <p:spPr>
          <a:xfrm>
            <a:off x="838080" y="365040"/>
            <a:ext cx="10515240" cy="1325160"/>
          </a:xfrm>
          <a:prstGeom prst="rect">
            <a:avLst/>
          </a:prstGeom>
          <a:noFill/>
          <a:ln>
            <a:noFill/>
          </a:ln>
        </p:spPr>
        <p:txBody>
          <a:bodyPr anchor="ctr">
            <a:noAutofit/>
          </a:bodyPr>
          <a:p>
            <a:pPr>
              <a:lnSpc>
                <a:spcPct val="90000"/>
              </a:lnSpc>
            </a:pPr>
            <a:r>
              <a:rPr b="0" lang="en-US" sz="4400" spc="-1" strike="noStrike">
                <a:solidFill>
                  <a:srgbClr val="000000"/>
                </a:solidFill>
                <a:latin typeface="Aptos Display"/>
              </a:rPr>
              <a:t>Conclusion</a:t>
            </a:r>
            <a:endParaRPr b="0" lang="en-US" sz="4400" spc="-1" strike="noStrike">
              <a:solidFill>
                <a:srgbClr val="000000"/>
              </a:solidFill>
              <a:latin typeface="Aptos"/>
            </a:endParaRPr>
          </a:p>
        </p:txBody>
      </p:sp>
      <p:graphicFrame>
        <p:nvGraphicFramePr>
          <p:cNvPr id="4" name="Diagram4"/>
          <p:cNvGraphicFramePr/>
          <p:nvPr>
            <p:extLst>
              <p:ext uri="{D42A27DB-BD31-4B8C-83A1-F6EECF244321}">
                <p14:modId xmlns:p14="http://schemas.microsoft.com/office/powerpoint/2010/main" val="3333196109"/>
              </p:ext>
            </p:extLst>
          </p:nvPr>
        </p:nvGraphicFramePr>
        <p:xfrm>
          <a:off x="838080" y="1825560"/>
          <a:ext cx="10515240" cy="435096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48" name="CustomShape 1"/>
          <p:cNvSpPr/>
          <p:nvPr/>
        </p:nvSpPr>
        <p:spPr>
          <a:xfrm>
            <a:off x="2880" y="0"/>
            <a:ext cx="12188520" cy="6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149" name="CustomShape 2"/>
          <p:cNvSpPr/>
          <p:nvPr/>
        </p:nvSpPr>
        <p:spPr>
          <a:xfrm>
            <a:off x="0" y="0"/>
            <a:ext cx="4167000" cy="6857640"/>
          </a:xfrm>
          <a:custGeom>
            <a:avLst/>
            <a:gdLst/>
            <a:ah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50" name="TextShape 3"/>
          <p:cNvSpPr txBox="1"/>
          <p:nvPr/>
        </p:nvSpPr>
        <p:spPr>
          <a:xfrm>
            <a:off x="686880" y="1153440"/>
            <a:ext cx="3200040" cy="4460760"/>
          </a:xfrm>
          <a:prstGeom prst="rect">
            <a:avLst/>
          </a:prstGeom>
          <a:noFill/>
          <a:ln>
            <a:noFill/>
          </a:ln>
        </p:spPr>
        <p:txBody>
          <a:bodyPr anchor="ctr">
            <a:normAutofit/>
          </a:bodyPr>
          <a:p>
            <a:pPr>
              <a:lnSpc>
                <a:spcPct val="90000"/>
              </a:lnSpc>
            </a:pPr>
            <a:r>
              <a:rPr b="0" lang="en-US" sz="4400" spc="-1" strike="noStrike">
                <a:solidFill>
                  <a:srgbClr val="ffffff"/>
                </a:solidFill>
                <a:latin typeface="Aptos Display"/>
              </a:rPr>
              <a:t>References</a:t>
            </a:r>
            <a:endParaRPr b="0" lang="en-US" sz="4400" spc="-1" strike="noStrike">
              <a:solidFill>
                <a:srgbClr val="000000"/>
              </a:solidFill>
              <a:latin typeface="Aptos"/>
            </a:endParaRPr>
          </a:p>
        </p:txBody>
      </p:sp>
      <p:sp>
        <p:nvSpPr>
          <p:cNvPr id="151" name="CustomShape 4"/>
          <p:cNvSpPr/>
          <p:nvPr/>
        </p:nvSpPr>
        <p:spPr>
          <a:xfrm flipV="1">
            <a:off x="7550280" y="2455200"/>
            <a:ext cx="4083120" cy="4083120"/>
          </a:xfrm>
          <a:prstGeom prst="arc">
            <a:avLst>
              <a:gd name="adj1" fmla="val 16200000"/>
              <a:gd name="adj2" fmla="val 0"/>
            </a:avLst>
          </a:prstGeom>
          <a:noFill/>
          <a:ln cap="rnd" w="127080">
            <a:solidFill>
              <a:schemeClr val="accent4"/>
            </a:solidFill>
            <a:prstDash val="dash"/>
          </a:ln>
        </p:spPr>
        <p:style>
          <a:lnRef idx="1">
            <a:schemeClr val="accent1"/>
          </a:lnRef>
          <a:fillRef idx="0">
            <a:schemeClr val="accent1"/>
          </a:fillRef>
          <a:effectRef idx="0">
            <a:schemeClr val="accent1"/>
          </a:effectRef>
          <a:fontRef idx="minor"/>
        </p:style>
      </p:sp>
      <p:sp>
        <p:nvSpPr>
          <p:cNvPr id="152" name="TextShape 5"/>
          <p:cNvSpPr txBox="1"/>
          <p:nvPr/>
        </p:nvSpPr>
        <p:spPr>
          <a:xfrm>
            <a:off x="4447440" y="591480"/>
            <a:ext cx="6906240" cy="5585400"/>
          </a:xfrm>
          <a:prstGeom prst="rect">
            <a:avLst/>
          </a:prstGeom>
          <a:noFill/>
          <a:ln>
            <a:noFill/>
          </a:ln>
        </p:spPr>
        <p:txBody>
          <a:bodyPr anchor="ctr">
            <a:normAutofit/>
          </a:bodyPr>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Bos-Nehles, A.C., Van Riemsdijk, M. and Looise, J.K. (2013) ‘Employee perceptions of line management performance: Applying the AMO theory to explain the effectiveness of line managers’, </a:t>
            </a:r>
            <a:r>
              <a:rPr b="0" i="1" lang="en-US" sz="700" spc="-1" strike="noStrike">
                <a:solidFill>
                  <a:srgbClr val="000000"/>
                </a:solidFill>
                <a:latin typeface="Aptos"/>
              </a:rPr>
              <a:t>International Journal of Human Resource Management</a:t>
            </a:r>
            <a:r>
              <a:rPr b="0" lang="en-US" sz="700" spc="-1" strike="noStrike">
                <a:solidFill>
                  <a:srgbClr val="000000"/>
                </a:solidFill>
                <a:latin typeface="Aptos"/>
              </a:rPr>
              <a:t>, 24(13), pp. 2573–2593. https://doi.org/10.1080/09585192.2013.816864</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Boyatzis, R.E. (2008) ‘Competencies in the 21st century’, </a:t>
            </a:r>
            <a:r>
              <a:rPr b="0" i="1" lang="en-US" sz="700" spc="-1" strike="noStrike">
                <a:solidFill>
                  <a:srgbClr val="000000"/>
                </a:solidFill>
                <a:latin typeface="Aptos"/>
              </a:rPr>
              <a:t>Journal of Management Development</a:t>
            </a:r>
            <a:r>
              <a:rPr b="0" lang="en-US" sz="700" spc="-1" strike="noStrike">
                <a:solidFill>
                  <a:srgbClr val="000000"/>
                </a:solidFill>
                <a:latin typeface="Aptos"/>
              </a:rPr>
              <a:t>, 27(1), pp. 5–12. </a:t>
            </a:r>
            <a:r>
              <a:rPr b="0" lang="en-US" sz="700" spc="-1" strike="noStrike" u="sng">
                <a:solidFill>
                  <a:srgbClr val="467886"/>
                </a:solidFill>
                <a:uFillTx/>
                <a:latin typeface="Aptos"/>
                <a:hlinkClick r:id="rId1"/>
              </a:rPr>
              <a:t>https://doi.org/10.1108/02621710810840730</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Campion, M.A., Fink, A.A., Ruggeberg, B.J., Carr, L., Phillips, G.M. and Odman, R.B. (2011) ‘Doing competencies well: Best practices in competency modeling’, </a:t>
            </a:r>
            <a:r>
              <a:rPr b="0" i="1" lang="en-US" sz="700" spc="-1" strike="noStrike">
                <a:solidFill>
                  <a:srgbClr val="000000"/>
                </a:solidFill>
                <a:latin typeface="Aptos"/>
              </a:rPr>
              <a:t>Personnel Psychology</a:t>
            </a:r>
            <a:r>
              <a:rPr b="0" lang="en-US" sz="700" spc="-1" strike="noStrike">
                <a:solidFill>
                  <a:srgbClr val="000000"/>
                </a:solidFill>
                <a:latin typeface="Aptos"/>
              </a:rPr>
              <a:t>, 64(1), pp. 225–262. </a:t>
            </a:r>
            <a:r>
              <a:rPr b="0" lang="en-US" sz="700" spc="-1" strike="noStrike" u="sng">
                <a:solidFill>
                  <a:srgbClr val="467886"/>
                </a:solidFill>
                <a:uFillTx/>
                <a:latin typeface="Aptos"/>
                <a:hlinkClick r:id="rId2"/>
              </a:rPr>
              <a:t>https://doi.org/10.1111/j.1744-6570.2010.01207.x</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DeRue, D.S., Nahrgang, J.D., Wellman, N. and Humphrey, S.E. (2011) ‘Trait and behavioral theories of leadership: An integration and meta-analytic test of their relative validity’, </a:t>
            </a:r>
            <a:r>
              <a:rPr b="0" i="1" lang="en-US" sz="700" spc="-1" strike="noStrike">
                <a:solidFill>
                  <a:srgbClr val="000000"/>
                </a:solidFill>
                <a:latin typeface="Aptos"/>
              </a:rPr>
              <a:t>Personnel Psychology</a:t>
            </a:r>
            <a:r>
              <a:rPr b="0" lang="en-US" sz="700" spc="-1" strike="noStrike">
                <a:solidFill>
                  <a:srgbClr val="000000"/>
                </a:solidFill>
                <a:latin typeface="Aptos"/>
              </a:rPr>
              <a:t>, 64(1), pp. 7–52. https://doi.org/10.1111/j.1744-6570.2010.01201.x</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Ertmer, P.A. and Newby, T.J. (2013) ‘Behaviorism, cognitivism, constructivism: Comparing critical features from an instructional design perspective’, </a:t>
            </a:r>
            <a:r>
              <a:rPr b="0" i="1" lang="en-US" sz="700" spc="-1" strike="noStrike">
                <a:solidFill>
                  <a:srgbClr val="000000"/>
                </a:solidFill>
                <a:latin typeface="Aptos"/>
              </a:rPr>
              <a:t>Performance Improvement Quarterly</a:t>
            </a:r>
            <a:r>
              <a:rPr b="0" lang="en-US" sz="700" spc="-1" strike="noStrike">
                <a:solidFill>
                  <a:srgbClr val="000000"/>
                </a:solidFill>
                <a:latin typeface="Aptos"/>
              </a:rPr>
              <a:t>, 26(2), pp. 43–71. </a:t>
            </a:r>
            <a:r>
              <a:rPr b="0" lang="en-US" sz="700" spc="-1" strike="noStrike" u="sng">
                <a:solidFill>
                  <a:srgbClr val="467886"/>
                </a:solidFill>
                <a:uFillTx/>
                <a:latin typeface="Aptos"/>
                <a:hlinkClick r:id="rId3"/>
              </a:rPr>
              <a:t>https://doi.org/10.1002/piq.21143</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Humphrey, S.E., Nahrgang, J.D. and Morgeson, F.P. (2007) ‘Integrating motivational, social, and contextual work design features: A meta-analytic summary and theoretical extension of the work design literature’, </a:t>
            </a:r>
            <a:r>
              <a:rPr b="0" i="1" lang="en-US" sz="700" spc="-1" strike="noStrike">
                <a:solidFill>
                  <a:srgbClr val="000000"/>
                </a:solidFill>
                <a:latin typeface="Aptos"/>
              </a:rPr>
              <a:t>Journal of Applied Psychology</a:t>
            </a:r>
            <a:r>
              <a:rPr b="0" lang="en-US" sz="700" spc="-1" strike="noStrike">
                <a:solidFill>
                  <a:srgbClr val="000000"/>
                </a:solidFill>
                <a:latin typeface="Aptos"/>
              </a:rPr>
              <a:t>, 92(5), pp. 1332–1356. </a:t>
            </a:r>
            <a:r>
              <a:rPr b="0" lang="en-US" sz="700" spc="-1" strike="noStrike" u="sng">
                <a:solidFill>
                  <a:srgbClr val="467886"/>
                </a:solidFill>
                <a:uFillTx/>
                <a:latin typeface="Aptos"/>
                <a:hlinkClick r:id="rId4"/>
              </a:rPr>
              <a:t>https://doi.org/10.1037/0021-9010.92.5.1332</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Kolb, D.A. (1984) </a:t>
            </a:r>
            <a:r>
              <a:rPr b="0" i="1" lang="en-US" sz="700" spc="-1" strike="noStrike">
                <a:solidFill>
                  <a:srgbClr val="000000"/>
                </a:solidFill>
                <a:latin typeface="Aptos"/>
              </a:rPr>
              <a:t>Experiential Learning: Experience as the Source of Learning and Development</a:t>
            </a:r>
            <a:r>
              <a:rPr b="0" lang="en-US" sz="700" spc="-1" strike="noStrike">
                <a:solidFill>
                  <a:srgbClr val="000000"/>
                </a:solidFill>
                <a:latin typeface="Aptos"/>
              </a:rPr>
              <a:t>. Englewood Cliffs, NJ: Prentice Hall.</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Kristof-Brown, A.L., Zimmerman, R.D. and Johnson, E.C. (2005) ‘Consequences of individuals’ fit at work: A meta-analysis of person–job, person–organization, person–group, and person–supervisor fit’, </a:t>
            </a:r>
            <a:r>
              <a:rPr b="0" i="1" lang="en-US" sz="700" spc="-1" strike="noStrike">
                <a:solidFill>
                  <a:srgbClr val="000000"/>
                </a:solidFill>
                <a:latin typeface="Aptos"/>
              </a:rPr>
              <a:t>Personnel Psychology</a:t>
            </a:r>
            <a:r>
              <a:rPr b="0" lang="en-US" sz="700" spc="-1" strike="noStrike">
                <a:solidFill>
                  <a:srgbClr val="000000"/>
                </a:solidFill>
                <a:latin typeface="Aptos"/>
              </a:rPr>
              <a:t>, 58(2), pp. 281–342. </a:t>
            </a:r>
            <a:r>
              <a:rPr b="0" lang="en-US" sz="700" spc="-1" strike="noStrike" u="sng">
                <a:solidFill>
                  <a:srgbClr val="467886"/>
                </a:solidFill>
                <a:uFillTx/>
                <a:latin typeface="Aptos"/>
                <a:hlinkClick r:id="rId5"/>
              </a:rPr>
              <a:t>https://doi.org/10.1111/j.1744-6570.2005.00672.x</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Luthans, F. and Stajkovic, A.D. (1999) ‘Reinforce for performance: The need to go beyond pay and even rewards’, </a:t>
            </a:r>
            <a:r>
              <a:rPr b="0" i="1" lang="en-US" sz="700" spc="-1" strike="noStrike">
                <a:solidFill>
                  <a:srgbClr val="000000"/>
                </a:solidFill>
                <a:latin typeface="Aptos"/>
              </a:rPr>
              <a:t>Academy of Management Executive</a:t>
            </a:r>
            <a:r>
              <a:rPr b="0" lang="en-US" sz="700" spc="-1" strike="noStrike">
                <a:solidFill>
                  <a:srgbClr val="000000"/>
                </a:solidFill>
                <a:latin typeface="Aptos"/>
              </a:rPr>
              <a:t>, 13(2), pp. 49–57. https://doi.org/10.5465/ame.1999.1899548</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Morgeson, F.P. and Dierdorff, E.C. (2011) ‘Work analysis: From technique to theory’, </a:t>
            </a:r>
            <a:r>
              <a:rPr b="0" i="1" lang="en-US" sz="700" spc="-1" strike="noStrike">
                <a:solidFill>
                  <a:srgbClr val="000000"/>
                </a:solidFill>
                <a:latin typeface="Aptos"/>
              </a:rPr>
              <a:t>American Psychologist</a:t>
            </a:r>
            <a:r>
              <a:rPr b="0" lang="en-US" sz="700" spc="-1" strike="noStrike">
                <a:solidFill>
                  <a:srgbClr val="000000"/>
                </a:solidFill>
                <a:latin typeface="Aptos"/>
              </a:rPr>
              <a:t>, 66(2), pp. 153–164. https://doi.org/10.1037/a0020907</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Morgeson, F.P. and Humphrey, S.E. (2006) ‘The Work Design Questionnaire (WDQ): Developing and validating a comprehensive measure for assessing job design and the nature of work’, </a:t>
            </a:r>
            <a:r>
              <a:rPr b="0" i="1" lang="en-US" sz="700" spc="-1" strike="noStrike">
                <a:solidFill>
                  <a:srgbClr val="000000"/>
                </a:solidFill>
                <a:latin typeface="Aptos"/>
              </a:rPr>
              <a:t>Journal of Applied Psychology</a:t>
            </a:r>
            <a:r>
              <a:rPr b="0" lang="en-US" sz="700" spc="-1" strike="noStrike">
                <a:solidFill>
                  <a:srgbClr val="000000"/>
                </a:solidFill>
                <a:latin typeface="Aptos"/>
              </a:rPr>
              <a:t>, 91(6), pp. 1321–1339. https://doi.org/10.1037/0021-9010.91.6.1321</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Purcell, J. and Hutchinson, S. (2007) ‘Front-line managers as agents in the HRM–performance causal chain: Theory, analysis and evidence’, </a:t>
            </a:r>
            <a:r>
              <a:rPr b="0" i="1" lang="en-US" sz="700" spc="-1" strike="noStrike">
                <a:solidFill>
                  <a:srgbClr val="000000"/>
                </a:solidFill>
                <a:latin typeface="Aptos"/>
              </a:rPr>
              <a:t>Human Resource Management Journal</a:t>
            </a:r>
            <a:r>
              <a:rPr b="0" lang="en-US" sz="700" spc="-1" strike="noStrike">
                <a:solidFill>
                  <a:srgbClr val="000000"/>
                </a:solidFill>
                <a:latin typeface="Aptos"/>
              </a:rPr>
              <a:t>, 17(1), pp. 3–20. </a:t>
            </a:r>
            <a:r>
              <a:rPr b="0" lang="en-US" sz="700" spc="-1" strike="noStrike" u="sng">
                <a:solidFill>
                  <a:srgbClr val="467886"/>
                </a:solidFill>
                <a:uFillTx/>
                <a:latin typeface="Aptos"/>
                <a:hlinkClick r:id="rId6"/>
              </a:rPr>
              <a:t>https://doi.org/10.1111/j.1748-8583.2007.00022.x</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Salas, E., Tannenbaum, S.I., Kraiger, K. and Smith-Jentsch, K.A. (2012) ‘The science of training and development in organizations: What matters in practice’, </a:t>
            </a:r>
            <a:r>
              <a:rPr b="0" i="1" lang="en-US" sz="700" spc="-1" strike="noStrike">
                <a:solidFill>
                  <a:srgbClr val="000000"/>
                </a:solidFill>
                <a:latin typeface="Aptos"/>
              </a:rPr>
              <a:t>Psychological Science in the Public Interest</a:t>
            </a:r>
            <a:r>
              <a:rPr b="0" lang="en-US" sz="700" spc="-1" strike="noStrike">
                <a:solidFill>
                  <a:srgbClr val="000000"/>
                </a:solidFill>
                <a:latin typeface="Aptos"/>
              </a:rPr>
              <a:t>, 13(2), pp. 74–101. </a:t>
            </a:r>
            <a:r>
              <a:rPr b="0" lang="en-US" sz="700" spc="-1" strike="noStrike" u="sng">
                <a:solidFill>
                  <a:srgbClr val="467886"/>
                </a:solidFill>
                <a:uFillTx/>
                <a:latin typeface="Aptos"/>
                <a:hlinkClick r:id="rId7"/>
              </a:rPr>
              <a:t>https://doi.org/10.1177/1529100612436661</a:t>
            </a:r>
            <a:endParaRPr b="0" lang="en-US" sz="700" spc="-1" strike="noStrike">
              <a:solidFill>
                <a:srgbClr val="000000"/>
              </a:solidFill>
              <a:latin typeface="Aptos"/>
            </a:endParaRPr>
          </a:p>
          <a:p>
            <a:pPr marL="228600" indent="-228240">
              <a:lnSpc>
                <a:spcPct val="90000"/>
              </a:lnSpc>
              <a:spcBef>
                <a:spcPts val="1001"/>
              </a:spcBef>
              <a:buClr>
                <a:srgbClr val="000000"/>
              </a:buClr>
              <a:buFont typeface="Arial"/>
              <a:buChar char="•"/>
            </a:pPr>
            <a:r>
              <a:rPr b="0" lang="en-US" sz="700" spc="-1" strike="noStrike">
                <a:solidFill>
                  <a:srgbClr val="000000"/>
                </a:solidFill>
                <a:latin typeface="Aptos"/>
              </a:rPr>
              <a:t>Skinner, B.F. (1953) </a:t>
            </a:r>
            <a:r>
              <a:rPr b="0" i="1" lang="en-US" sz="700" spc="-1" strike="noStrike">
                <a:solidFill>
                  <a:srgbClr val="000000"/>
                </a:solidFill>
                <a:latin typeface="Aptos"/>
              </a:rPr>
              <a:t>Science and Human Behavior</a:t>
            </a:r>
            <a:r>
              <a:rPr b="0" lang="en-US" sz="700" spc="-1" strike="noStrike">
                <a:solidFill>
                  <a:srgbClr val="000000"/>
                </a:solidFill>
                <a:latin typeface="Aptos"/>
              </a:rPr>
              <a:t>. New York: Macmillan.</a:t>
            </a:r>
            <a:endParaRPr b="0" lang="en-US" sz="700" spc="-1" strike="noStrike">
              <a:solidFill>
                <a:srgbClr val="000000"/>
              </a:solidFill>
              <a:latin typeface="Aptos"/>
            </a:endParaRPr>
          </a:p>
          <a:p>
            <a:pPr>
              <a:lnSpc>
                <a:spcPct val="90000"/>
              </a:lnSpc>
              <a:spcBef>
                <a:spcPts val="1001"/>
              </a:spcBef>
            </a:pPr>
            <a:endParaRPr b="0" lang="en-US" sz="7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1658</TotalTime>
  <Application>Neat_Office/6.2.8.2$Windows_x86 LibreOffice_project/</Application>
  <Words>2683</Words>
  <Paragraphs>73</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2026-02-01T15:19:49Z</dcterms:created>
  <dc:creator>a a</dc:creator>
  <dc:description/>
  <dc:language>en-GB</dc:language>
  <cp:lastModifiedBy/>
  <dcterms:modified xsi:type="dcterms:W3CDTF">2026-02-03T22:50:54Z</dcterms:modified>
  <cp:revision>2</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11</vt:i4>
  </property>
  <property fmtid="{D5CDD505-2E9C-101B-9397-08002B2CF9AE}" pid="8" name="PresentationFormat">
    <vt:lpwstr>Widescreen</vt:lpwstr>
  </property>
  <property fmtid="{D5CDD505-2E9C-101B-9397-08002B2CF9AE}" pid="9" name="ScaleCrop">
    <vt:bool>0</vt:bool>
  </property>
  <property fmtid="{D5CDD505-2E9C-101B-9397-08002B2CF9AE}" pid="10" name="ShareDoc">
    <vt:bool>0</vt:bool>
  </property>
  <property fmtid="{D5CDD505-2E9C-101B-9397-08002B2CF9AE}" pid="11" name="Slides">
    <vt:i4>13</vt:i4>
  </property>
</Properties>
</file>