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
  </p:notesMasterIdLst>
  <p:sldIdLst>
    <p:sldId id="256" r:id="rId2"/>
    <p:sldId id="263" r:id="rId3"/>
    <p:sldId id="257" r:id="rId4"/>
    <p:sldId id="258" r:id="rId5"/>
    <p:sldId id="264"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314"/>
  </p:normalViewPr>
  <p:slideViewPr>
    <p:cSldViewPr snapToGrid="0" snapToObjects="1">
      <p:cViewPr varScale="1">
        <p:scale>
          <a:sx n="88" d="100"/>
          <a:sy n="88" d="100"/>
        </p:scale>
        <p:origin x="9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F4EB41-99CA-0443-88EA-0D608792297D}" type="datetimeFigureOut">
              <a:rPr lang="en-GB" smtClean="0"/>
              <a:t>24/02/2019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D65840-6430-2A46-81CE-71201F2838F9}" type="slidenum">
              <a:rPr lang="en-GB" smtClean="0"/>
              <a:t>‹#›</a:t>
            </a:fld>
            <a:endParaRPr lang="en-GB"/>
          </a:p>
        </p:txBody>
      </p:sp>
    </p:spTree>
    <p:extLst>
      <p:ext uri="{BB962C8B-B14F-4D97-AF65-F5344CB8AC3E}">
        <p14:creationId xmlns:p14="http://schemas.microsoft.com/office/powerpoint/2010/main" val="3315823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chosen to collaborate with the national tourism agency on updating their Growth strategy for inbound tourism as it has not been updated since 2013 and a lot has happened in the UK since then that needs to be taken into consideration when marketing the UK to the rest of the world. It is important that I do this research because, as it stands, the website doesn’t show the world that the UK government are on top of current events when it comes to tourism facts and figures. According to VisitBritain, tourism accounted for 3.1million jobs in 2013 but that number could be </a:t>
            </a:r>
            <a:r>
              <a:rPr lang="en-GB"/>
              <a:t>completely different today (6 years later)!!!</a:t>
            </a:r>
            <a:endParaRPr lang="en-GB" dirty="0"/>
          </a:p>
          <a:p>
            <a:endParaRPr lang="en-GB" dirty="0"/>
          </a:p>
        </p:txBody>
      </p:sp>
      <p:sp>
        <p:nvSpPr>
          <p:cNvPr id="4" name="Slide Number Placeholder 3"/>
          <p:cNvSpPr>
            <a:spLocks noGrp="1"/>
          </p:cNvSpPr>
          <p:nvPr>
            <p:ph type="sldNum" sz="quarter" idx="5"/>
          </p:nvPr>
        </p:nvSpPr>
        <p:spPr/>
        <p:txBody>
          <a:bodyPr/>
          <a:lstStyle/>
          <a:p>
            <a:fld id="{CAD65840-6430-2A46-81CE-71201F2838F9}" type="slidenum">
              <a:rPr lang="en-GB" smtClean="0"/>
              <a:t>4</a:t>
            </a:fld>
            <a:endParaRPr lang="en-GB"/>
          </a:p>
        </p:txBody>
      </p:sp>
    </p:spTree>
    <p:extLst>
      <p:ext uri="{BB962C8B-B14F-4D97-AF65-F5344CB8AC3E}">
        <p14:creationId xmlns:p14="http://schemas.microsoft.com/office/powerpoint/2010/main" val="3244503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1500407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2399668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1983875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36E321-049F-8D45-9055-6FE6554AFE59}" type="datetimeFigureOut">
              <a:rPr lang="en-GB" smtClean="0"/>
              <a:t>24/02/2019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2761874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36E321-049F-8D45-9055-6FE6554AFE59}" type="datetimeFigureOut">
              <a:rPr lang="en-GB" smtClean="0"/>
              <a:t>24/02/2019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81477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36E321-049F-8D45-9055-6FE6554AFE59}" type="datetimeFigureOut">
              <a:rPr lang="en-GB" smtClean="0"/>
              <a:t>24/02/2019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1954135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36E321-049F-8D45-9055-6FE6554AFE59}" type="datetimeFigureOut">
              <a:rPr lang="en-GB" smtClean="0"/>
              <a:t>24/02/2019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66200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36E321-049F-8D45-9055-6FE6554AFE59}" type="datetimeFigureOut">
              <a:rPr lang="en-GB" smtClean="0"/>
              <a:t>24/02/2019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2702933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A36E321-049F-8D45-9055-6FE6554AFE59}" type="datetimeFigureOut">
              <a:rPr lang="en-GB" smtClean="0"/>
              <a:t>24/02/2019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931534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1464915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10335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1743022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21166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2022601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2380551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36E321-049F-8D45-9055-6FE6554AFE59}" type="datetimeFigureOut">
              <a:rPr lang="en-GB" smtClean="0"/>
              <a:t>24/02/2019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BD929-9CF1-9147-9479-6505325254D9}" type="slidenum">
              <a:rPr lang="en-GB" smtClean="0"/>
              <a:t>‹#›</a:t>
            </a:fld>
            <a:endParaRPr lang="en-GB"/>
          </a:p>
        </p:txBody>
      </p:sp>
    </p:spTree>
    <p:extLst>
      <p:ext uri="{BB962C8B-B14F-4D97-AF65-F5344CB8AC3E}">
        <p14:creationId xmlns:p14="http://schemas.microsoft.com/office/powerpoint/2010/main" val="385719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36E321-049F-8D45-9055-6FE6554AFE59}" type="datetimeFigureOut">
              <a:rPr lang="en-GB" smtClean="0"/>
              <a:t>24/02/2019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57BD929-9CF1-9147-9479-6505325254D9}" type="slidenum">
              <a:rPr lang="en-GB" smtClean="0"/>
              <a:t>‹#›</a:t>
            </a:fld>
            <a:endParaRPr lang="en-GB"/>
          </a:p>
        </p:txBody>
      </p:sp>
    </p:spTree>
    <p:extLst>
      <p:ext uri="{BB962C8B-B14F-4D97-AF65-F5344CB8AC3E}">
        <p14:creationId xmlns:p14="http://schemas.microsoft.com/office/powerpoint/2010/main" val="3809407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CF4F-8B12-3546-908A-B73BDC36A9CC}"/>
              </a:ext>
            </a:extLst>
          </p:cNvPr>
          <p:cNvSpPr>
            <a:spLocks noGrp="1"/>
          </p:cNvSpPr>
          <p:nvPr>
            <p:ph type="ctrTitle"/>
          </p:nvPr>
        </p:nvSpPr>
        <p:spPr/>
        <p:txBody>
          <a:bodyPr/>
          <a:lstStyle/>
          <a:p>
            <a:r>
              <a:rPr lang="en-GB" dirty="0"/>
              <a:t>Update VisitBritain’s Growth Strategy</a:t>
            </a:r>
          </a:p>
        </p:txBody>
      </p:sp>
      <p:sp>
        <p:nvSpPr>
          <p:cNvPr id="3" name="Subtitle 2">
            <a:extLst>
              <a:ext uri="{FF2B5EF4-FFF2-40B4-BE49-F238E27FC236}">
                <a16:creationId xmlns:a16="http://schemas.microsoft.com/office/drawing/2014/main" id="{0076B984-CC81-074F-B0E0-EBBB30A9FAEB}"/>
              </a:ext>
            </a:extLst>
          </p:cNvPr>
          <p:cNvSpPr>
            <a:spLocks noGrp="1"/>
          </p:cNvSpPr>
          <p:nvPr>
            <p:ph type="subTitle" idx="1"/>
          </p:nvPr>
        </p:nvSpPr>
        <p:spPr/>
        <p:txBody>
          <a:bodyPr/>
          <a:lstStyle/>
          <a:p>
            <a:r>
              <a:rPr lang="en-GB" dirty="0"/>
              <a:t>Victoria Daws p149271</a:t>
            </a:r>
          </a:p>
        </p:txBody>
      </p:sp>
    </p:spTree>
    <p:extLst>
      <p:ext uri="{BB962C8B-B14F-4D97-AF65-F5344CB8AC3E}">
        <p14:creationId xmlns:p14="http://schemas.microsoft.com/office/powerpoint/2010/main" val="268421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62DE88-60FE-AB41-A8AC-E23A2B68D745}"/>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What is VisitBritain</a:t>
            </a:r>
          </a:p>
        </p:txBody>
      </p:sp>
      <p:pic>
        <p:nvPicPr>
          <p:cNvPr id="4" name="Picture 3">
            <a:extLst>
              <a:ext uri="{FF2B5EF4-FFF2-40B4-BE49-F238E27FC236}">
                <a16:creationId xmlns:a16="http://schemas.microsoft.com/office/drawing/2014/main" id="{C777C5F9-0A47-614D-A1BC-A7377DE23B1F}"/>
              </a:ext>
            </a:extLst>
          </p:cNvPr>
          <p:cNvPicPr>
            <a:picLocks noChangeAspect="1"/>
          </p:cNvPicPr>
          <p:nvPr/>
        </p:nvPicPr>
        <p:blipFill>
          <a:blip r:embed="rId2"/>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9A2275B-10A5-7845-AEE4-23D4E6E16D63}"/>
              </a:ext>
            </a:extLst>
          </p:cNvPr>
          <p:cNvSpPr>
            <a:spLocks noGrp="1"/>
          </p:cNvSpPr>
          <p:nvPr>
            <p:ph idx="1"/>
          </p:nvPr>
        </p:nvSpPr>
        <p:spPr>
          <a:xfrm>
            <a:off x="7181725" y="2837329"/>
            <a:ext cx="4512988" cy="3317938"/>
          </a:xfrm>
        </p:spPr>
        <p:txBody>
          <a:bodyPr anchor="t">
            <a:normAutofit/>
          </a:bodyPr>
          <a:lstStyle/>
          <a:p>
            <a:pPr>
              <a:buFont typeface="Wingdings 3" pitchFamily="2" charset="2"/>
              <a:buChar char=""/>
            </a:pPr>
            <a:r>
              <a:rPr lang="en-GB" dirty="0">
                <a:solidFill>
                  <a:srgbClr val="FFFFFF"/>
                </a:solidFill>
              </a:rPr>
              <a:t>“The national tourism agency – a non-departmental public body funded by the Department for </a:t>
            </a:r>
            <a:r>
              <a:rPr lang="en-GB" dirty="0">
                <a:solidFill>
                  <a:schemeClr val="bg1"/>
                </a:solidFill>
              </a:rPr>
              <a:t>Digital, Culture, Media &amp; Sport (DCMS)” </a:t>
            </a:r>
            <a:r>
              <a:rPr lang="en-GB" sz="1400" dirty="0">
                <a:solidFill>
                  <a:schemeClr val="bg1"/>
                </a:solidFill>
              </a:rPr>
              <a:t>(VisitBritain, 2019)</a:t>
            </a:r>
          </a:p>
          <a:p>
            <a:pPr>
              <a:buFont typeface="Wingdings 3" pitchFamily="2" charset="2"/>
              <a:buChar char=""/>
            </a:pPr>
            <a:r>
              <a:rPr lang="en-GB" dirty="0">
                <a:solidFill>
                  <a:srgbClr val="FFFFFF"/>
                </a:solidFill>
              </a:rPr>
              <a:t>Is this project going to make a difference?</a:t>
            </a:r>
          </a:p>
          <a:p>
            <a:pPr lvl="1">
              <a:buFont typeface="Wingdings 3" pitchFamily="2" charset="2"/>
              <a:buChar char=""/>
            </a:pPr>
            <a:r>
              <a:rPr lang="en-GB" dirty="0">
                <a:solidFill>
                  <a:srgbClr val="FFFFFF"/>
                </a:solidFill>
              </a:rPr>
              <a:t>YES!</a:t>
            </a:r>
          </a:p>
          <a:p>
            <a:pPr lvl="1">
              <a:buFont typeface="Wingdings 3" pitchFamily="2" charset="2"/>
              <a:buChar char=""/>
            </a:pPr>
            <a:r>
              <a:rPr lang="en-GB" dirty="0">
                <a:solidFill>
                  <a:srgbClr val="FFFFFF"/>
                </a:solidFill>
              </a:rPr>
              <a:t>27 November 2018</a:t>
            </a:r>
          </a:p>
          <a:p>
            <a:endParaRPr lang="en-GB" dirty="0">
              <a:solidFill>
                <a:srgbClr val="FFFFFF"/>
              </a:solidFill>
            </a:endParaRPr>
          </a:p>
        </p:txBody>
      </p:sp>
    </p:spTree>
    <p:extLst>
      <p:ext uri="{BB962C8B-B14F-4D97-AF65-F5344CB8AC3E}">
        <p14:creationId xmlns:p14="http://schemas.microsoft.com/office/powerpoint/2010/main" val="365427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814B-22BF-3E4F-BA19-4353368CBC43}"/>
              </a:ext>
            </a:extLst>
          </p:cNvPr>
          <p:cNvSpPr>
            <a:spLocks noGrp="1"/>
          </p:cNvSpPr>
          <p:nvPr>
            <p:ph type="title"/>
          </p:nvPr>
        </p:nvSpPr>
        <p:spPr/>
        <p:txBody>
          <a:bodyPr/>
          <a:lstStyle/>
          <a:p>
            <a:r>
              <a:rPr lang="en-GB" dirty="0"/>
              <a:t>Project aim and objectives </a:t>
            </a:r>
          </a:p>
        </p:txBody>
      </p:sp>
      <p:sp>
        <p:nvSpPr>
          <p:cNvPr id="3" name="Content Placeholder 2">
            <a:extLst>
              <a:ext uri="{FF2B5EF4-FFF2-40B4-BE49-F238E27FC236}">
                <a16:creationId xmlns:a16="http://schemas.microsoft.com/office/drawing/2014/main" id="{5ADA4B34-79FD-284A-9B5A-97322EA65319}"/>
              </a:ext>
            </a:extLst>
          </p:cNvPr>
          <p:cNvSpPr>
            <a:spLocks noGrp="1"/>
          </p:cNvSpPr>
          <p:nvPr>
            <p:ph idx="1"/>
          </p:nvPr>
        </p:nvSpPr>
        <p:spPr/>
        <p:txBody>
          <a:bodyPr/>
          <a:lstStyle/>
          <a:p>
            <a:r>
              <a:rPr lang="en-GB" dirty="0"/>
              <a:t>Aim</a:t>
            </a:r>
          </a:p>
          <a:p>
            <a:pPr lvl="1"/>
            <a:r>
              <a:rPr lang="en-GB" dirty="0"/>
              <a:t>To update VisitBritain’s Growth Strategy </a:t>
            </a:r>
          </a:p>
          <a:p>
            <a:r>
              <a:rPr lang="en-GB" dirty="0"/>
              <a:t>Objectives</a:t>
            </a:r>
          </a:p>
          <a:p>
            <a:pPr marL="914400" lvl="1" indent="-457200">
              <a:buFont typeface="+mj-lt"/>
              <a:buAutoNum type="arabicPeriod"/>
            </a:pPr>
            <a:r>
              <a:rPr lang="en-GB" dirty="0"/>
              <a:t>To include Brexit in the Growth plan to show the world what the country intend to do for tourism after we leave</a:t>
            </a:r>
          </a:p>
          <a:p>
            <a:pPr marL="914400" lvl="1" indent="-457200">
              <a:buFont typeface="+mj-lt"/>
              <a:buAutoNum type="arabicPeriod"/>
            </a:pPr>
            <a:r>
              <a:rPr lang="en-GB" dirty="0"/>
              <a:t>To improve on the London 2012 legacy by making use of the Olympic park space and have more of an online presence on what the Olympics has done for the UK since the games</a:t>
            </a:r>
          </a:p>
        </p:txBody>
      </p:sp>
    </p:spTree>
    <p:extLst>
      <p:ext uri="{BB962C8B-B14F-4D97-AF65-F5344CB8AC3E}">
        <p14:creationId xmlns:p14="http://schemas.microsoft.com/office/powerpoint/2010/main" val="920546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0174-FFDF-F547-B2D7-347DE11C5DD7}"/>
              </a:ext>
            </a:extLst>
          </p:cNvPr>
          <p:cNvSpPr>
            <a:spLocks noGrp="1"/>
          </p:cNvSpPr>
          <p:nvPr>
            <p:ph type="title"/>
          </p:nvPr>
        </p:nvSpPr>
        <p:spPr/>
        <p:txBody>
          <a:bodyPr/>
          <a:lstStyle/>
          <a:p>
            <a:r>
              <a:rPr lang="en-GB" dirty="0"/>
              <a:t>Rationale </a:t>
            </a:r>
          </a:p>
        </p:txBody>
      </p:sp>
      <p:pic>
        <p:nvPicPr>
          <p:cNvPr id="1028" name="Picture 4">
            <a:extLst>
              <a:ext uri="{FF2B5EF4-FFF2-40B4-BE49-F238E27FC236}">
                <a16:creationId xmlns:a16="http://schemas.microsoft.com/office/drawing/2014/main" id="{A8C1EEFC-0101-AC45-8955-84EE599604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37" t="21343" r="19205" b="13210"/>
          <a:stretch/>
        </p:blipFill>
        <p:spPr bwMode="auto">
          <a:xfrm>
            <a:off x="6885903" y="1899430"/>
            <a:ext cx="2662261" cy="3769833"/>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9129E3D3-8295-024B-BD4E-7E02718304F0}"/>
              </a:ext>
            </a:extLst>
          </p:cNvPr>
          <p:cNvGrpSpPr/>
          <p:nvPr/>
        </p:nvGrpSpPr>
        <p:grpSpPr>
          <a:xfrm>
            <a:off x="504506" y="1752515"/>
            <a:ext cx="6120493" cy="3730342"/>
            <a:chOff x="838200" y="1690688"/>
            <a:chExt cx="6120493" cy="3730342"/>
          </a:xfrm>
        </p:grpSpPr>
        <p:pic>
          <p:nvPicPr>
            <p:cNvPr id="7" name="Picture 6" descr="A screenshot of a cell phone&#13;&#10;&#13;&#10;Description automatically generated">
              <a:extLst>
                <a:ext uri="{FF2B5EF4-FFF2-40B4-BE49-F238E27FC236}">
                  <a16:creationId xmlns:a16="http://schemas.microsoft.com/office/drawing/2014/main" id="{12A67C88-AE5A-5D49-80A5-3A6218BAFC68}"/>
                </a:ext>
              </a:extLst>
            </p:cNvPr>
            <p:cNvPicPr>
              <a:picLocks noChangeAspect="1"/>
            </p:cNvPicPr>
            <p:nvPr/>
          </p:nvPicPr>
          <p:blipFill>
            <a:blip r:embed="rId4"/>
            <a:stretch>
              <a:fillRect/>
            </a:stretch>
          </p:blipFill>
          <p:spPr>
            <a:xfrm>
              <a:off x="838200" y="1690688"/>
              <a:ext cx="6120493" cy="3730342"/>
            </a:xfrm>
            <a:prstGeom prst="rect">
              <a:avLst/>
            </a:prstGeom>
          </p:spPr>
        </p:pic>
        <p:sp>
          <p:nvSpPr>
            <p:cNvPr id="8" name="Oval 7">
              <a:extLst>
                <a:ext uri="{FF2B5EF4-FFF2-40B4-BE49-F238E27FC236}">
                  <a16:creationId xmlns:a16="http://schemas.microsoft.com/office/drawing/2014/main" id="{A0CA7EE8-3151-244C-B9E2-56647953A295}"/>
                </a:ext>
              </a:extLst>
            </p:cNvPr>
            <p:cNvSpPr/>
            <p:nvPr/>
          </p:nvSpPr>
          <p:spPr>
            <a:xfrm>
              <a:off x="5065486" y="5210517"/>
              <a:ext cx="624115" cy="210513"/>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978344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4F6EE-FD44-FE4D-AA58-B8A16E94ECC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30FE0F4-CD62-E547-A5B5-31075A8ACCC7}"/>
              </a:ext>
            </a:extLst>
          </p:cNvPr>
          <p:cNvSpPr>
            <a:spLocks noGrp="1"/>
          </p:cNvSpPr>
          <p:nvPr>
            <p:ph idx="1"/>
          </p:nvPr>
        </p:nvSpPr>
        <p:spPr/>
        <p:txBody>
          <a:bodyPr/>
          <a:lstStyle/>
          <a:p>
            <a:r>
              <a:rPr lang="en-GB" dirty="0"/>
              <a:t>VisitBritain. (2019). </a:t>
            </a:r>
            <a:r>
              <a:rPr lang="en-GB" i="1" dirty="0"/>
              <a:t>Who we are &amp; what we do</a:t>
            </a:r>
            <a:r>
              <a:rPr lang="en-GB" dirty="0"/>
              <a:t>. [online] Available at: https://</a:t>
            </a:r>
            <a:r>
              <a:rPr lang="en-GB" dirty="0" err="1"/>
              <a:t>www.visitbritain.org</a:t>
            </a:r>
            <a:r>
              <a:rPr lang="en-GB" dirty="0"/>
              <a:t>/who-we-are-what-we-do [Accessed 20 Feb. 2019].</a:t>
            </a:r>
          </a:p>
          <a:p>
            <a:r>
              <a:rPr lang="en-GB" dirty="0"/>
              <a:t>Kumar, R. (2014). </a:t>
            </a:r>
            <a:r>
              <a:rPr lang="en-GB" i="1" dirty="0"/>
              <a:t>Research methodology : a step-by-step guide for beginners</a:t>
            </a:r>
            <a:r>
              <a:rPr lang="en-GB" dirty="0"/>
              <a:t>. 4th ed. Los Angeles: Los Angeles : SAGE.</a:t>
            </a:r>
          </a:p>
          <a:p>
            <a:endParaRPr lang="en-GB" dirty="0"/>
          </a:p>
        </p:txBody>
      </p:sp>
    </p:spTree>
    <p:extLst>
      <p:ext uri="{BB962C8B-B14F-4D97-AF65-F5344CB8AC3E}">
        <p14:creationId xmlns:p14="http://schemas.microsoft.com/office/powerpoint/2010/main" val="794584706"/>
      </p:ext>
    </p:extLst>
  </p:cSld>
  <p:clrMapOvr>
    <a:masterClrMapping/>
  </p:clrMapOvr>
</p:sld>
</file>

<file path=ppt/theme/theme1.xml><?xml version="1.0" encoding="utf-8"?>
<a:theme xmlns:a="http://schemas.openxmlformats.org/drawingml/2006/main" name="Facet">
  <a:themeElements>
    <a:clrScheme name="Custom 7">
      <a:dk1>
        <a:srgbClr val="000000"/>
      </a:dk1>
      <a:lt1>
        <a:srgbClr val="FFFFFF"/>
      </a:lt1>
      <a:dk2>
        <a:srgbClr val="2C3C43"/>
      </a:dk2>
      <a:lt2>
        <a:srgbClr val="EBEBEB"/>
      </a:lt2>
      <a:accent1>
        <a:srgbClr val="EB1C19"/>
      </a:accent1>
      <a:accent2>
        <a:srgbClr val="1970BE"/>
      </a:accent2>
      <a:accent3>
        <a:srgbClr val="6BB2E6"/>
      </a:accent3>
      <a:accent4>
        <a:srgbClr val="FF282A"/>
      </a:accent4>
      <a:accent5>
        <a:srgbClr val="C42F1A"/>
      </a:accent5>
      <a:accent6>
        <a:srgbClr val="292291"/>
      </a:accent6>
      <a:hlink>
        <a:srgbClr val="CA1943"/>
      </a:hlink>
      <a:folHlink>
        <a:srgbClr val="D12C3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138</Words>
  <Application>Microsoft Macintosh PowerPoint</Application>
  <PresentationFormat>Widescreen</PresentationFormat>
  <Paragraphs>19</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Trebuchet MS</vt:lpstr>
      <vt:lpstr>Wingdings 3</vt:lpstr>
      <vt:lpstr>Facet</vt:lpstr>
      <vt:lpstr>Update VisitBritain’s Growth Strategy</vt:lpstr>
      <vt:lpstr>What is VisitBritain</vt:lpstr>
      <vt:lpstr>Project aim and objectives </vt:lpstr>
      <vt:lpstr>Rationale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Update VisitBritain’s Growth Strategy</dc:title>
  <dc:creator>Victoria Daws (P149271)</dc:creator>
  <cp:lastModifiedBy>Victoria Daws (P149271)</cp:lastModifiedBy>
  <cp:revision>2</cp:revision>
  <dcterms:created xsi:type="dcterms:W3CDTF">2019-02-27T08:33:59Z</dcterms:created>
  <dcterms:modified xsi:type="dcterms:W3CDTF">2019-02-27T08:52:14Z</dcterms:modified>
</cp:coreProperties>
</file>