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7D0AC2-DD71-4A0E-A397-ED38F021EFCD}" v="2" dt="2023-05-16T23:37:39.7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129" autoAdjust="0"/>
  </p:normalViewPr>
  <p:slideViewPr>
    <p:cSldViewPr>
      <p:cViewPr varScale="1">
        <p:scale>
          <a:sx n="56" d="100"/>
          <a:sy n="56" d="100"/>
        </p:scale>
        <p:origin x="1574" y="2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A0A1A17-CDA4-4A97-A54B-321A818C9726}" type="datetimeFigureOut">
              <a:rPr lang="en-US" smtClean="0"/>
              <a:pPr/>
              <a:t>5/17/2023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74C1817-F724-4E6B-BFA0-54E3F3BD4239}"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 The corporation is owned by </a:t>
            </a:r>
            <a:r>
              <a:rPr lang="en-US" sz="1200" dirty="0">
                <a:solidFill>
                  <a:srgbClr val="FF0000"/>
                </a:solidFill>
              </a:rPr>
              <a:t>the</a:t>
            </a:r>
            <a:r>
              <a:rPr lang="en-US" sz="1200" dirty="0"/>
              <a:t> private equity firm, the Blackstone group. </a:t>
            </a:r>
            <a:r>
              <a:rPr lang="en-US" sz="1200" b="0" i="0" kern="1200" dirty="0">
                <a:solidFill>
                  <a:schemeClr val="tx1"/>
                </a:solidFill>
                <a:latin typeface="+mn-lt"/>
                <a:ea typeface="+mn-ea"/>
                <a:cs typeface="+mn-cs"/>
              </a:rPr>
              <a:t>Conrad Hotels &amp; Resorts Brand </a:t>
            </a:r>
            <a:r>
              <a:rPr lang="en-US" sz="1200" dirty="0"/>
              <a:t>is rated as the biggest private corporation and it the history of the 93 years as forerunners in the American</a:t>
            </a:r>
            <a:r>
              <a:rPr lang="en-US" sz="1200" baseline="0" dirty="0"/>
              <a:t> hospitality </a:t>
            </a:r>
            <a:r>
              <a:rPr lang="en-US" sz="1200" dirty="0"/>
              <a:t>industry making them a numbers one venue for developers, partners, travelers and the group members equally.</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latin typeface="+mn-lt"/>
                <a:ea typeface="+mn-ea"/>
                <a:cs typeface="+mn-cs"/>
              </a:rPr>
              <a:t>Conrad Hotels &amp; Resorts brand is</a:t>
            </a:r>
            <a:r>
              <a:rPr lang="en-US" sz="1200" b="0" i="0" kern="1200" baseline="0" dirty="0">
                <a:solidFill>
                  <a:schemeClr val="tx1"/>
                </a:solidFill>
                <a:latin typeface="+mn-lt"/>
                <a:ea typeface="+mn-ea"/>
                <a:cs typeface="+mn-cs"/>
              </a:rPr>
              <a:t> having approximately </a:t>
            </a:r>
            <a:r>
              <a:rPr lang="en-US" sz="1200" b="0" i="0" kern="1200" dirty="0">
                <a:solidFill>
                  <a:schemeClr val="tx1"/>
                </a:solidFill>
                <a:latin typeface="+mn-lt"/>
                <a:ea typeface="+mn-ea"/>
                <a:cs typeface="+mn-cs"/>
              </a:rPr>
              <a:t>47 properties in around 22 countries. It is available in big cities to remote islands and </a:t>
            </a:r>
            <a:r>
              <a:rPr lang="en-US" sz="1200" dirty="0"/>
              <a:t>Conrad Hotels &amp; Resorts Brand hotel  also offers</a:t>
            </a:r>
            <a:r>
              <a:rPr lang="en-US" sz="1200" baseline="0" dirty="0"/>
              <a:t> luxurious facilities as well as higher experience to its guests. </a:t>
            </a:r>
            <a:endParaRPr lang="en-IN" sz="1200" dirty="0"/>
          </a:p>
          <a:p>
            <a:endParaRPr lang="en-IN" dirty="0"/>
          </a:p>
        </p:txBody>
      </p:sp>
      <p:sp>
        <p:nvSpPr>
          <p:cNvPr id="4" name="Slide Number Placeholder 3"/>
          <p:cNvSpPr>
            <a:spLocks noGrp="1"/>
          </p:cNvSpPr>
          <p:nvPr>
            <p:ph type="sldNum" sz="quarter" idx="10"/>
          </p:nvPr>
        </p:nvSpPr>
        <p:spPr/>
        <p:txBody>
          <a:bodyPr/>
          <a:lstStyle/>
          <a:p>
            <a:fld id="{F74C1817-F724-4E6B-BFA0-54E3F3BD4239}" type="slidenum">
              <a:rPr lang="en-US" smtClean="0"/>
              <a:pPr/>
              <a:t>3</a:t>
            </a:fld>
            <a:endParaRPr lang="en-US"/>
          </a:p>
        </p:txBody>
      </p:sp>
    </p:spTree>
    <p:extLst>
      <p:ext uri="{BB962C8B-B14F-4D97-AF65-F5344CB8AC3E}">
        <p14:creationId xmlns:p14="http://schemas.microsoft.com/office/powerpoint/2010/main" val="5848752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They spend laser time in the hotels and so the price structured designed so for the back papers and the solo travelers are very lucrative. On the other hand, the couples spend much time in the hotels seeking very luxury products like high quality restaurant, candlelight dinner and so on. Therefore, Conrad Hotels &amp; Resorts Brand hotel can charge higher price from the couples.</a:t>
            </a:r>
            <a:r>
              <a:rPr lang="en-US" sz="1200" b="1" u="none" strike="noStrike" kern="1200" dirty="0">
                <a:solidFill>
                  <a:schemeClr val="tx1"/>
                </a:solidFill>
                <a:latin typeface="+mn-lt"/>
                <a:ea typeface="+mn-ea"/>
                <a:cs typeface="+mn-cs"/>
              </a:rPr>
              <a:t> </a:t>
            </a:r>
            <a:r>
              <a:rPr lang="en-US" sz="1200" b="0" u="none" strike="noStrike" kern="1200" dirty="0">
                <a:solidFill>
                  <a:schemeClr val="tx1"/>
                </a:solidFill>
                <a:latin typeface="+mn-lt"/>
                <a:ea typeface="+mn-ea"/>
                <a:cs typeface="+mn-cs"/>
              </a:rPr>
              <a:t>The families like to visit kid friendly as well as relatively inexpensive restaurants, discounted additional room etc. there for the portfolio of the price is designed according the need and the demand of the consumers of the Conrad Hotels &amp; Resorts Brand hotel. Apart from that the service demand of the business travelers are very different from the other consumers of the Conrad Hotels &amp; Resorts Brand hotel. </a:t>
            </a:r>
            <a:r>
              <a:rPr lang="en-US" sz="1200" b="1" u="none" strike="noStrike" kern="1200" dirty="0">
                <a:solidFill>
                  <a:schemeClr val="tx1"/>
                </a:solidFill>
                <a:latin typeface="+mn-lt"/>
                <a:ea typeface="+mn-ea"/>
                <a:cs typeface="+mn-cs"/>
              </a:rPr>
              <a:t>Targeting </a:t>
            </a:r>
            <a:r>
              <a:rPr lang="en-US" sz="1200" b="0" u="none" strike="noStrike" kern="1200" dirty="0">
                <a:solidFill>
                  <a:schemeClr val="tx1"/>
                </a:solidFill>
                <a:latin typeface="+mn-lt"/>
                <a:ea typeface="+mn-ea"/>
                <a:cs typeface="+mn-cs"/>
              </a:rPr>
              <a:t>Conrad Hotels &amp; Resorts Brand target customers segment represent middle and senior aged professionals with high level of income belongings to upper social class. </a:t>
            </a:r>
            <a:r>
              <a:rPr lang="en-US" sz="1200" b="1" u="none" strike="noStrike" kern="1200" dirty="0">
                <a:solidFill>
                  <a:schemeClr val="tx1"/>
                </a:solidFill>
                <a:latin typeface="+mn-lt"/>
                <a:ea typeface="+mn-ea"/>
                <a:cs typeface="+mn-cs"/>
              </a:rPr>
              <a:t>Positing</a:t>
            </a:r>
            <a:r>
              <a:rPr lang="en-US" sz="1200" b="0" u="none" strike="noStrike" kern="1200" dirty="0">
                <a:solidFill>
                  <a:schemeClr val="tx1"/>
                </a:solidFill>
                <a:latin typeface="+mn-lt"/>
                <a:ea typeface="+mn-ea"/>
                <a:cs typeface="+mn-cs"/>
              </a:rPr>
              <a:t> this segment involve the consumers according to the their locations in the national and international levels and their geographical location the Conrad Hotels &amp; Resorts Brand hotel mainly found in popular business and travel location so that they can attract the consumers</a:t>
            </a:r>
            <a:r>
              <a:rPr lang="en-US" sz="1200" b="0" u="sng" kern="1200" dirty="0">
                <a:solidFill>
                  <a:schemeClr val="tx1"/>
                </a:solidFill>
                <a:latin typeface="+mn-lt"/>
                <a:ea typeface="+mn-ea"/>
                <a:cs typeface="+mn-cs"/>
              </a:rPr>
              <a:t>.</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u="none" kern="1200" dirty="0">
                <a:solidFill>
                  <a:schemeClr val="tx1"/>
                </a:solidFill>
                <a:latin typeface="+mn-lt"/>
                <a:ea typeface="+mn-ea"/>
                <a:cs typeface="+mn-cs"/>
              </a:rPr>
              <a:t>Moreover the selected brand focus on targeting customers with higher income group and who are capable of spending money and finance</a:t>
            </a:r>
            <a:r>
              <a:rPr lang="en-US" sz="1200" b="0" u="none" kern="1200" baseline="0" dirty="0">
                <a:solidFill>
                  <a:schemeClr val="tx1"/>
                </a:solidFill>
                <a:latin typeface="+mn-lt"/>
                <a:ea typeface="+mn-ea"/>
                <a:cs typeface="+mn-cs"/>
              </a:rPr>
              <a:t> for enjoying luxurious facilities in various countries and resorts that are provided by </a:t>
            </a:r>
            <a:r>
              <a:rPr lang="en-US" sz="1200" u="none" dirty="0"/>
              <a:t>Conrad Hotels &amp; Resorts Brand hotel  to a huge extent. It ultimately helps in increasing the revenues of the brand and builds loyal cust9omer base by offering them luxurious facilities to a wide extent</a:t>
            </a:r>
            <a:r>
              <a:rPr lang="en-US" sz="1200" dirty="0"/>
              <a:t>. </a:t>
            </a:r>
            <a:endParaRPr lang="en-US" sz="1200" b="0" u="sng"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74C1817-F724-4E6B-BFA0-54E3F3BD4239}" type="slidenum">
              <a:rPr lang="en-US" smtClean="0"/>
              <a:pPr/>
              <a:t>4</a:t>
            </a:fld>
            <a:endParaRPr lang="en-US"/>
          </a:p>
        </p:txBody>
      </p:sp>
    </p:spTree>
    <p:extLst>
      <p:ext uri="{BB962C8B-B14F-4D97-AF65-F5344CB8AC3E}">
        <p14:creationId xmlns:p14="http://schemas.microsoft.com/office/powerpoint/2010/main" val="28256030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Conrad Hotels &amp; Resorts Brand is a global hospitality company it operates a chain of the luxury and full services hotel and resorts, extended-stay suites and focused services hotels.  major product and the services include luxury Conrad hotels and the resort. Full services include double tree by Conrad Hotels &amp; Resorts Brand, hotels and resort and Embassy suites, while focused services include Hampton Inn, Conrad Hotels &amp; Resorts Brand Garden Inn, and Hampton Inn and suites The primary duties of the guest services representative are to assist the guest with check in and the checkout process provide guest with the hotel services and the information and accommodates guest during their stay in an attentive courteous and friendly manner.</a:t>
            </a:r>
            <a:endParaRPr lang="en-IN" dirty="0"/>
          </a:p>
        </p:txBody>
      </p:sp>
      <p:sp>
        <p:nvSpPr>
          <p:cNvPr id="4" name="Slide Number Placeholder 3"/>
          <p:cNvSpPr>
            <a:spLocks noGrp="1"/>
          </p:cNvSpPr>
          <p:nvPr>
            <p:ph type="sldNum" sz="quarter" idx="10"/>
          </p:nvPr>
        </p:nvSpPr>
        <p:spPr/>
        <p:txBody>
          <a:bodyPr/>
          <a:lstStyle/>
          <a:p>
            <a:fld id="{F74C1817-F724-4E6B-BFA0-54E3F3BD4239}" type="slidenum">
              <a:rPr lang="en-US" smtClean="0"/>
              <a:pPr/>
              <a:t>5</a:t>
            </a:fld>
            <a:endParaRPr lang="en-US"/>
          </a:p>
        </p:txBody>
      </p:sp>
    </p:spTree>
    <p:extLst>
      <p:ext uri="{BB962C8B-B14F-4D97-AF65-F5344CB8AC3E}">
        <p14:creationId xmlns:p14="http://schemas.microsoft.com/office/powerpoint/2010/main" val="4161836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dirty="0"/>
              <a:t> Act as a good source of information to customers on different matters such as transport and restaurants advice, </a:t>
            </a:r>
          </a:p>
          <a:p>
            <a:pPr algn="just">
              <a:lnSpc>
                <a:spcPct val="150000"/>
              </a:lnSpc>
            </a:pPr>
            <a:r>
              <a:rPr lang="en-US" sz="1200" dirty="0"/>
              <a:t>handing out the food and drink request, accommodating .</a:t>
            </a:r>
          </a:p>
          <a:p>
            <a:pPr algn="just">
              <a:lnSpc>
                <a:spcPct val="150000"/>
              </a:lnSpc>
            </a:pPr>
            <a:r>
              <a:rPr lang="en-US" sz="1200" dirty="0"/>
              <a:t>Resolving problems like conflicting or stressed situation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guest services representative are hospitality specialists who typically work at the hotels. Their primary responsibilities include providing front desk service to the guest, processing guest payments and acting as an information sources on various matters. The best guest services representative have the tremendous patience when dealing with guest and the accommodate their every need with enthusiasm and poise. There are some guest services representative responsibilities-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74C1817-F724-4E6B-BFA0-54E3F3BD4239}" type="slidenum">
              <a:rPr lang="en-US" smtClean="0"/>
              <a:pPr/>
              <a:t>6</a:t>
            </a:fld>
            <a:endParaRPr lang="en-US"/>
          </a:p>
        </p:txBody>
      </p:sp>
    </p:spTree>
    <p:extLst>
      <p:ext uri="{BB962C8B-B14F-4D97-AF65-F5344CB8AC3E}">
        <p14:creationId xmlns:p14="http://schemas.microsoft.com/office/powerpoint/2010/main" val="15516039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In the hotels the main priority is to provide the highest possible level of hospitality by providing the excellent services to the guest and helping them in having fun vacation or productive business trip. It is important to ensure that the guest remember their stay in the hotel in a best possible way.</a:t>
            </a:r>
            <a:r>
              <a:rPr lang="en-US" sz="1200" kern="1200" dirty="0">
                <a:solidFill>
                  <a:schemeClr val="tx1"/>
                </a:solidFill>
                <a:effectLst/>
                <a:latin typeface="+mn-lt"/>
                <a:ea typeface="+mn-ea"/>
                <a:cs typeface="+mn-cs"/>
              </a:rPr>
              <a:t> Meeting the guest expectation is one thing, but exceeding is another. Going beyond the expected gives guest a reason to prefer the hotel over the competition, positively impacting loyalty and ultimately driving revenue</a:t>
            </a:r>
            <a:endParaRPr lang="en-IN" sz="1200" dirty="0"/>
          </a:p>
          <a:p>
            <a:endParaRPr lang="en-IN" dirty="0"/>
          </a:p>
        </p:txBody>
      </p:sp>
      <p:sp>
        <p:nvSpPr>
          <p:cNvPr id="4" name="Slide Number Placeholder 3"/>
          <p:cNvSpPr>
            <a:spLocks noGrp="1"/>
          </p:cNvSpPr>
          <p:nvPr>
            <p:ph type="sldNum" sz="quarter" idx="10"/>
          </p:nvPr>
        </p:nvSpPr>
        <p:spPr/>
        <p:txBody>
          <a:bodyPr/>
          <a:lstStyle/>
          <a:p>
            <a:fld id="{F74C1817-F724-4E6B-BFA0-54E3F3BD4239}" type="slidenum">
              <a:rPr lang="en-US" smtClean="0"/>
              <a:pPr/>
              <a:t>7</a:t>
            </a:fld>
            <a:endParaRPr lang="en-US"/>
          </a:p>
        </p:txBody>
      </p:sp>
    </p:spTree>
    <p:extLst>
      <p:ext uri="{BB962C8B-B14F-4D97-AF65-F5344CB8AC3E}">
        <p14:creationId xmlns:p14="http://schemas.microsoft.com/office/powerpoint/2010/main" val="17577191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important to understand what are the most frequent guest requirements and how to meet these requirements in all phases of the booking process. If the hotel staff understand what guest are looking for in each phase of the buyer journey, the more they can ensure that they provide this minimum service and also go above and beyond. By providing excellent service, special amenities, use of technologies and make the guest journey smoother. For bonus point the staff of the hotel need to create an emotional connection to the brand through personalization.</a:t>
            </a:r>
            <a:r>
              <a:rPr lang="en-US" sz="1200" b="1" kern="1200" dirty="0">
                <a:solidFill>
                  <a:schemeClr val="tx1"/>
                </a:solidFill>
                <a:effectLst/>
                <a:latin typeface="+mn-lt"/>
                <a:ea typeface="+mn-ea"/>
                <a:cs typeface="+mn-cs"/>
              </a:rPr>
              <a:t> Use of technologies – </a:t>
            </a:r>
            <a:r>
              <a:rPr lang="en-US" sz="1200" kern="1200" dirty="0">
                <a:solidFill>
                  <a:schemeClr val="tx1"/>
                </a:solidFill>
                <a:effectLst/>
                <a:latin typeface="+mn-lt"/>
                <a:ea typeface="+mn-ea"/>
                <a:cs typeface="+mn-cs"/>
              </a:rPr>
              <a:t>By using the technology and connectivity with access to fast Wi-Fi are the things guest have to expect. It is not just because guest expect this service, but it also helps for the hotels work operations more smoothly. Shorter wait times and online check-in have a direct co relation to positive satisfaction level. </a:t>
            </a:r>
            <a:br>
              <a:rPr lang="en-US" sz="1200"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Excellent service – </a:t>
            </a:r>
            <a:r>
              <a:rPr lang="en-US" sz="1200" kern="1200" dirty="0">
                <a:solidFill>
                  <a:schemeClr val="tx1"/>
                </a:solidFill>
                <a:effectLst/>
                <a:latin typeface="+mn-lt"/>
                <a:ea typeface="+mn-ea"/>
                <a:cs typeface="+mn-cs"/>
              </a:rPr>
              <a:t>Providing excellent services is the most important requirements to meet. It is the most important deciding factor behind whether a guest decides to stay in the same hotel again or not. There is nothing like great customer service to set the hotel apart from the competition. </a:t>
            </a:r>
            <a:r>
              <a:rPr lang="en-US" sz="1200" b="1" kern="1200" dirty="0">
                <a:solidFill>
                  <a:schemeClr val="tx1"/>
                </a:solidFill>
                <a:effectLst/>
                <a:latin typeface="+mn-lt"/>
                <a:ea typeface="+mn-ea"/>
                <a:cs typeface="+mn-cs"/>
              </a:rPr>
              <a:t>Providing Amenities – </a:t>
            </a:r>
            <a:r>
              <a:rPr lang="en-US" sz="1200" kern="1200" dirty="0">
                <a:solidFill>
                  <a:schemeClr val="tx1"/>
                </a:solidFill>
                <a:effectLst/>
                <a:latin typeface="+mn-lt"/>
                <a:ea typeface="+mn-ea"/>
                <a:cs typeface="+mn-cs"/>
              </a:rPr>
              <a:t>Providing a few amenities that go above and beyond will go a long way. The more care the hotels put into choosing the amenities for the guest that can help in impressing the guests whether it be organic shampoos, slippers a bottle of complimentary water or wine. Apart from that </a:t>
            </a:r>
            <a:r>
              <a:rPr lang="en-US" sz="1200" b="1" kern="1200" dirty="0">
                <a:solidFill>
                  <a:schemeClr val="tx1"/>
                </a:solidFill>
                <a:effectLst/>
                <a:latin typeface="+mn-lt"/>
                <a:ea typeface="+mn-ea"/>
                <a:cs typeface="+mn-cs"/>
              </a:rPr>
              <a:t>good quality of price ratio</a:t>
            </a:r>
            <a:r>
              <a:rPr lang="en-US" sz="1200" kern="1200" dirty="0">
                <a:solidFill>
                  <a:schemeClr val="tx1"/>
                </a:solidFill>
                <a:effectLst/>
                <a:latin typeface="+mn-lt"/>
                <a:ea typeface="+mn-ea"/>
                <a:cs typeface="+mn-cs"/>
              </a:rPr>
              <a:t> and </a:t>
            </a:r>
            <a:r>
              <a:rPr lang="en-US" sz="1200" b="1" kern="1200" dirty="0">
                <a:solidFill>
                  <a:schemeClr val="tx1"/>
                </a:solidFill>
                <a:effectLst/>
                <a:latin typeface="+mn-lt"/>
                <a:ea typeface="+mn-ea"/>
                <a:cs typeface="+mn-cs"/>
              </a:rPr>
              <a:t>personalization </a:t>
            </a:r>
            <a:r>
              <a:rPr lang="en-US" sz="1200" kern="1200" dirty="0">
                <a:solidFill>
                  <a:schemeClr val="tx1"/>
                </a:solidFill>
                <a:effectLst/>
                <a:latin typeface="+mn-lt"/>
                <a:ea typeface="+mn-ea"/>
                <a:cs typeface="+mn-cs"/>
              </a:rPr>
              <a:t>also help the hotels for exceeding the guest expectation.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74C1817-F724-4E6B-BFA0-54E3F3BD4239}" type="slidenum">
              <a:rPr lang="en-US" smtClean="0"/>
              <a:pPr/>
              <a:t>8</a:t>
            </a:fld>
            <a:endParaRPr lang="en-US"/>
          </a:p>
        </p:txBody>
      </p:sp>
    </p:spTree>
    <p:extLst>
      <p:ext uri="{BB962C8B-B14F-4D97-AF65-F5344CB8AC3E}">
        <p14:creationId xmlns:p14="http://schemas.microsoft.com/office/powerpoint/2010/main" val="2120678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AD88954E-C704-4339-9C07-795A87F3F7AD}" type="datetimeFigureOut">
              <a:rPr lang="en-US" smtClean="0"/>
              <a:pPr/>
              <a:t>5/17/2023</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83C9BB84-B916-4C16-8777-4C5A1EE3BDDF}" type="slidenum">
              <a:rPr lang="en-US" smtClean="0"/>
              <a:pPr/>
              <a:t>‹#›</a:t>
            </a:fld>
            <a:endParaRPr lang="en-US"/>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AD88954E-C704-4339-9C07-795A87F3F7AD}" type="datetimeFigureOut">
              <a:rPr lang="en-US" smtClean="0"/>
              <a:pPr/>
              <a:t>5/17/2023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C9BB84-B916-4C16-8777-4C5A1EE3BDDF}" type="slidenum">
              <a:rPr lang="en-US" smtClean="0"/>
              <a:pPr/>
              <a:t>‹#›</a:t>
            </a:fld>
            <a:endParaRPr lang="en-US"/>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D88954E-C704-4339-9C07-795A87F3F7AD}" type="datetimeFigureOut">
              <a:rPr lang="en-US" smtClean="0"/>
              <a:pPr/>
              <a:t>5/17/2023</a:t>
            </a:fld>
            <a:endParaRPr lang="en-US"/>
          </a:p>
        </p:txBody>
      </p:sp>
      <p:sp>
        <p:nvSpPr>
          <p:cNvPr id="5" name="Footer Placeholder 4"/>
          <p:cNvSpPr>
            <a:spLocks noGrp="1"/>
          </p:cNvSpPr>
          <p:nvPr>
            <p:ph type="ftr" sz="quarter" idx="11"/>
          </p:nvPr>
        </p:nvSpPr>
        <p:spPr>
          <a:xfrm>
            <a:off x="800100" y="6172200"/>
            <a:ext cx="4000500" cy="457200"/>
          </a:xfrm>
        </p:spPr>
        <p:txBody>
          <a:bodyPr/>
          <a:lstStyle/>
          <a:p>
            <a:endParaRPr lang="en-US"/>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83C9BB84-B916-4C16-8777-4C5A1EE3BDDF}"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AD88954E-C704-4339-9C07-795A87F3F7AD}" type="datetimeFigureOut">
              <a:rPr lang="en-US" smtClean="0"/>
              <a:pPr/>
              <a:t>5/17/2023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3C9BB84-B916-4C16-8777-4C5A1EE3BDDF}" type="slidenum">
              <a:rPr lang="en-US" smtClean="0"/>
              <a:pPr/>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AD88954E-C704-4339-9C07-795A87F3F7AD}" type="datetimeFigureOut">
              <a:rPr lang="en-US" smtClean="0"/>
              <a:pPr/>
              <a:t>5/17/2023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3C9BB84-B916-4C16-8777-4C5A1EE3BDDF}" type="slidenum">
              <a:rPr lang="en-US" smtClean="0"/>
              <a:pPr/>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D88954E-C704-4339-9C07-795A87F3F7AD}" type="datetimeFigureOut">
              <a:rPr lang="en-US" smtClean="0"/>
              <a:pPr/>
              <a:t>5/17/2023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3C9BB84-B916-4C16-8777-4C5A1EE3BDDF}"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88954E-C704-4339-9C07-795A87F3F7AD}" type="datetimeFigureOut">
              <a:rPr lang="en-US" smtClean="0"/>
              <a:pPr/>
              <a:t>5/17/2023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3C9BB84-B916-4C16-8777-4C5A1EE3BDD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D88954E-C704-4339-9C07-795A87F3F7AD}" type="datetimeFigureOut">
              <a:rPr lang="en-US" smtClean="0"/>
              <a:pPr/>
              <a:t>5/17/2023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3C9BB84-B916-4C16-8777-4C5A1EE3BDDF}" type="slidenum">
              <a:rPr lang="en-US" smtClean="0"/>
              <a:pPr/>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D88954E-C704-4339-9C07-795A87F3F7AD}" type="datetimeFigureOut">
              <a:rPr lang="en-US" smtClean="0"/>
              <a:pPr/>
              <a:t>5/17/2023</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83C9BB84-B916-4C16-8777-4C5A1EE3BDDF}" type="slidenum">
              <a:rPr lang="en-US" smtClean="0"/>
              <a:pPr/>
              <a:t>‹#›</a:t>
            </a:fld>
            <a:endParaRPr lang="en-US"/>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D88954E-C704-4339-9C07-795A87F3F7AD}" type="datetimeFigureOut">
              <a:rPr lang="en-US" smtClean="0"/>
              <a:pPr/>
              <a:t>5/17/2023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C9BB84-B916-4C16-8777-4C5A1EE3BDDF}"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D88954E-C704-4339-9C07-795A87F3F7AD}" type="datetimeFigureOut">
              <a:rPr lang="en-US" smtClean="0"/>
              <a:pPr/>
              <a:t>5/17/2023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3C9BB84-B916-4C16-8777-4C5A1EE3BDDF}"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AD88954E-C704-4339-9C07-795A87F3F7AD}" type="datetimeFigureOut">
              <a:rPr lang="en-US" smtClean="0"/>
              <a:pPr/>
              <a:t>5/17/2023</a:t>
            </a:fld>
            <a:endParaRPr lang="en-US"/>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83C9BB84-B916-4C16-8777-4C5A1EE3BDDF}"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GB" dirty="0">
                <a:solidFill>
                  <a:schemeClr val="tx1"/>
                </a:solidFill>
              </a:rPr>
              <a:t>Hospitality and Guest Service Management Assessment </a:t>
            </a:r>
            <a:endParaRPr lang="en-IN" dirty="0">
              <a:solidFill>
                <a:schemeClr val="tx1"/>
              </a:solidFill>
            </a:endParaRPr>
          </a:p>
        </p:txBody>
      </p:sp>
      <p:pic>
        <p:nvPicPr>
          <p:cNvPr id="3074" name="Picture 2"/>
          <p:cNvPicPr>
            <a:picLocks noChangeAspect="1" noChangeArrowheads="1"/>
          </p:cNvPicPr>
          <p:nvPr/>
        </p:nvPicPr>
        <p:blipFill>
          <a:blip r:embed="rId2"/>
          <a:srcRect/>
          <a:stretch>
            <a:fillRect/>
          </a:stretch>
        </p:blipFill>
        <p:spPr bwMode="auto">
          <a:xfrm>
            <a:off x="1500166" y="3286124"/>
            <a:ext cx="6143668" cy="3000396"/>
          </a:xfrm>
          <a:prstGeom prst="rect">
            <a:avLst/>
          </a:prstGeom>
          <a:noFill/>
          <a:ln w="9525">
            <a:noFill/>
            <a:miter lim="800000"/>
            <a:headEnd/>
            <a:tailEnd/>
          </a:ln>
          <a:effectLst/>
        </p:spPr>
      </p:pic>
      <p:sp>
        <p:nvSpPr>
          <p:cNvPr id="2" name="TextBox 1">
            <a:extLst>
              <a:ext uri="{FF2B5EF4-FFF2-40B4-BE49-F238E27FC236}">
                <a16:creationId xmlns:a16="http://schemas.microsoft.com/office/drawing/2014/main" id="{F4F58B83-D823-FD6B-5F98-13BF80207638}"/>
              </a:ext>
            </a:extLst>
          </p:cNvPr>
          <p:cNvSpPr txBox="1"/>
          <p:nvPr/>
        </p:nvSpPr>
        <p:spPr>
          <a:xfrm>
            <a:off x="611560" y="476672"/>
            <a:ext cx="7992888" cy="1477328"/>
          </a:xfrm>
          <a:prstGeom prst="rect">
            <a:avLst/>
          </a:prstGeom>
          <a:noFill/>
        </p:spPr>
        <p:txBody>
          <a:bodyPr wrap="square" rtlCol="0">
            <a:spAutoFit/>
          </a:bodyPr>
          <a:lstStyle/>
          <a:p>
            <a:r>
              <a:rPr lang="en-GB" b="1" dirty="0"/>
              <a:t>NAME : MIHAELA ALECU</a:t>
            </a:r>
          </a:p>
          <a:p>
            <a:r>
              <a:rPr lang="en-GB" b="1" dirty="0"/>
              <a:t>STUDENT ID: 2223648</a:t>
            </a:r>
          </a:p>
          <a:p>
            <a:r>
              <a:rPr lang="en-GB" b="1" dirty="0"/>
              <a:t>MODUL </a:t>
            </a:r>
            <a:r>
              <a:rPr lang="en-GB" b="1" dirty="0" err="1"/>
              <a:t>TITLE:Hospitality</a:t>
            </a:r>
            <a:r>
              <a:rPr lang="en-GB" b="1" dirty="0"/>
              <a:t> and Guest Service Management (BMIH4003)</a:t>
            </a:r>
          </a:p>
          <a:p>
            <a:r>
              <a:rPr lang="en-GB" b="1" dirty="0"/>
              <a:t>LECTURER NAME: CHARLOTTE JOYNER</a:t>
            </a:r>
          </a:p>
          <a:p>
            <a:endParaRPr lang="en-GB" b="1" dirty="0"/>
          </a:p>
        </p:txBody>
      </p:sp>
    </p:spTree>
    <p:extLst>
      <p:ext uri="{BB962C8B-B14F-4D97-AF65-F5344CB8AC3E}">
        <p14:creationId xmlns:p14="http://schemas.microsoft.com/office/powerpoint/2010/main" val="2354323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000" dirty="0">
                <a:solidFill>
                  <a:schemeClr val="tx1"/>
                </a:solidFill>
              </a:rPr>
              <a:t>Table of content</a:t>
            </a:r>
            <a:endParaRPr lang="en-IN" sz="2000" dirty="0">
              <a:solidFill>
                <a:schemeClr val="tx1"/>
              </a:solidFill>
            </a:endParaRPr>
          </a:p>
        </p:txBody>
      </p:sp>
      <p:sp>
        <p:nvSpPr>
          <p:cNvPr id="3" name="Content Placeholder 2"/>
          <p:cNvSpPr>
            <a:spLocks noGrp="1"/>
          </p:cNvSpPr>
          <p:nvPr>
            <p:ph sz="quarter" idx="1"/>
          </p:nvPr>
        </p:nvSpPr>
        <p:spPr/>
        <p:txBody>
          <a:bodyPr>
            <a:normAutofit/>
          </a:bodyPr>
          <a:lstStyle/>
          <a:p>
            <a:pPr algn="just">
              <a:lnSpc>
                <a:spcPct val="150000"/>
              </a:lnSpc>
            </a:pPr>
            <a:r>
              <a:rPr lang="en-US" sz="1600" dirty="0"/>
              <a:t>Introduction</a:t>
            </a:r>
          </a:p>
          <a:p>
            <a:pPr algn="just">
              <a:lnSpc>
                <a:spcPct val="150000"/>
              </a:lnSpc>
            </a:pPr>
            <a:r>
              <a:rPr lang="en-US" sz="1600" dirty="0"/>
              <a:t>Main consumers of the Conrad Hotels &amp; Resorts Brand</a:t>
            </a:r>
          </a:p>
          <a:p>
            <a:pPr algn="just">
              <a:lnSpc>
                <a:spcPct val="150000"/>
              </a:lnSpc>
            </a:pPr>
            <a:r>
              <a:rPr lang="en-US" sz="1600" dirty="0"/>
              <a:t>Nature, scope, and the role of the guest services and facilities provided by Conrad Hotels &amp; Resorts Brand hotel</a:t>
            </a:r>
          </a:p>
          <a:p>
            <a:pPr algn="just">
              <a:lnSpc>
                <a:spcPct val="150000"/>
              </a:lnSpc>
            </a:pPr>
            <a:r>
              <a:rPr lang="en-US" sz="1600" dirty="0"/>
              <a:t>Role and the function of the guest services</a:t>
            </a:r>
          </a:p>
          <a:p>
            <a:pPr algn="just">
              <a:lnSpc>
                <a:spcPct val="150000"/>
              </a:lnSpc>
            </a:pPr>
            <a:r>
              <a:rPr lang="en-US" sz="1600" dirty="0"/>
              <a:t>Importance of hospitality &amp; how hotel exceed guest expectation</a:t>
            </a:r>
          </a:p>
          <a:p>
            <a:pPr algn="just">
              <a:lnSpc>
                <a:spcPct val="150000"/>
              </a:lnSpc>
            </a:pPr>
            <a:r>
              <a:rPr lang="en-US" sz="1600" dirty="0"/>
              <a:t>Conclusion</a:t>
            </a:r>
          </a:p>
          <a:p>
            <a:pPr algn="just">
              <a:lnSpc>
                <a:spcPct val="150000"/>
              </a:lnSpc>
            </a:pPr>
            <a:r>
              <a:rPr lang="en-US" sz="1600" dirty="0"/>
              <a:t>References</a:t>
            </a:r>
            <a:endParaRPr lang="en-IN" sz="1600" dirty="0"/>
          </a:p>
        </p:txBody>
      </p:sp>
    </p:spTree>
    <p:extLst>
      <p:ext uri="{BB962C8B-B14F-4D97-AF65-F5344CB8AC3E}">
        <p14:creationId xmlns:p14="http://schemas.microsoft.com/office/powerpoint/2010/main" val="1472601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000" b="1" dirty="0"/>
              <a:t>INTRODUCTION</a:t>
            </a:r>
            <a:br>
              <a:rPr lang="en-IN" b="1" dirty="0"/>
            </a:br>
            <a:endParaRPr lang="en-IN" sz="2000" dirty="0"/>
          </a:p>
        </p:txBody>
      </p:sp>
      <p:sp>
        <p:nvSpPr>
          <p:cNvPr id="3" name="Content Placeholder 2"/>
          <p:cNvSpPr>
            <a:spLocks noGrp="1"/>
          </p:cNvSpPr>
          <p:nvPr>
            <p:ph sz="quarter" idx="1"/>
          </p:nvPr>
        </p:nvSpPr>
        <p:spPr>
          <a:xfrm>
            <a:off x="914400" y="1447800"/>
            <a:ext cx="7515252" cy="2838456"/>
          </a:xfrm>
        </p:spPr>
        <p:txBody>
          <a:bodyPr>
            <a:normAutofit/>
          </a:bodyPr>
          <a:lstStyle/>
          <a:p>
            <a:pPr algn="just">
              <a:lnSpc>
                <a:spcPct val="150000"/>
              </a:lnSpc>
            </a:pPr>
            <a:r>
              <a:rPr lang="en-US" sz="1600" dirty="0"/>
              <a:t>The Conrad Hotels &amp; Resorts Brand is the biggest chain of global organization which is known for their hospitality services. The company manages a large group of hotels and resorts, which is founded in the year 1985 Conrad Hotels &amp; Resorts Brand Corporation is the prominent global hospitality corporation considered the luxury flagship brand in the Conrad Hotels &amp; Resorts Brand Family of Brand. It is one of the best American multinational brand of luxurious resorts as well as hotels and it provides services in different parts of the world. </a:t>
            </a:r>
            <a:endParaRPr lang="en-IN" sz="1600" dirty="0"/>
          </a:p>
        </p:txBody>
      </p:sp>
      <p:pic>
        <p:nvPicPr>
          <p:cNvPr id="1027" name="Picture 3"/>
          <p:cNvPicPr>
            <a:picLocks noChangeAspect="1" noChangeArrowheads="1"/>
          </p:cNvPicPr>
          <p:nvPr/>
        </p:nvPicPr>
        <p:blipFill>
          <a:blip r:embed="rId3"/>
          <a:srcRect/>
          <a:stretch>
            <a:fillRect/>
          </a:stretch>
        </p:blipFill>
        <p:spPr bwMode="auto">
          <a:xfrm>
            <a:off x="2143108" y="4357694"/>
            <a:ext cx="5292972" cy="1857388"/>
          </a:xfrm>
          <a:prstGeom prst="rect">
            <a:avLst/>
          </a:prstGeom>
          <a:noFill/>
          <a:ln w="9525">
            <a:noFill/>
            <a:miter lim="800000"/>
            <a:headEnd/>
            <a:tailEnd/>
          </a:ln>
          <a:effectLst/>
        </p:spPr>
      </p:pic>
    </p:spTree>
    <p:extLst>
      <p:ext uri="{BB962C8B-B14F-4D97-AF65-F5344CB8AC3E}">
        <p14:creationId xmlns:p14="http://schemas.microsoft.com/office/powerpoint/2010/main" val="2290599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000" b="1" u="sng" dirty="0">
                <a:latin typeface="Times New Roman" panose="02020603050405020304" pitchFamily="18" charset="0"/>
                <a:ea typeface="Times New Roman" panose="02020603050405020304" pitchFamily="18" charset="0"/>
                <a:cs typeface="Times New Roman" panose="02020603050405020304" pitchFamily="18" charset="0"/>
              </a:rPr>
              <a:t>STP of Conrad Hotels &amp; Resorts Brand hotel</a:t>
            </a:r>
            <a:br>
              <a:rPr lang="en-IN" sz="2000" b="1" u="sng" dirty="0">
                <a:latin typeface="Times New Roman" panose="02020603050405020304" pitchFamily="18" charset="0"/>
                <a:ea typeface="Times New Roman" panose="02020603050405020304" pitchFamily="18" charset="0"/>
                <a:cs typeface="Times New Roman" panose="02020603050405020304" pitchFamily="18" charset="0"/>
              </a:rPr>
            </a:br>
            <a:endParaRPr lang="en-IN" sz="2000" dirty="0"/>
          </a:p>
        </p:txBody>
      </p:sp>
      <p:sp>
        <p:nvSpPr>
          <p:cNvPr id="3" name="Content Placeholder 2"/>
          <p:cNvSpPr>
            <a:spLocks noGrp="1"/>
          </p:cNvSpPr>
          <p:nvPr>
            <p:ph sz="quarter" idx="1"/>
          </p:nvPr>
        </p:nvSpPr>
        <p:spPr>
          <a:xfrm>
            <a:off x="914400" y="1447800"/>
            <a:ext cx="4657732" cy="5195910"/>
          </a:xfrm>
        </p:spPr>
        <p:txBody>
          <a:bodyPr>
            <a:noAutofit/>
          </a:bodyPr>
          <a:lstStyle/>
          <a:p>
            <a:pPr algn="just">
              <a:lnSpc>
                <a:spcPct val="150000"/>
              </a:lnSpc>
            </a:pPr>
            <a:r>
              <a:rPr lang="en-US" sz="1600" b="1" dirty="0"/>
              <a:t>Segments </a:t>
            </a:r>
            <a:r>
              <a:rPr lang="en-US" sz="1600" dirty="0"/>
              <a:t>customer’s base of Conrad Hotels &amp; Resorts Brand will analyses to recognize the guest of hospitality industry and the resort facilities and criteria according the to need of guest or client. The people who loves to travel act like the same while they can select any random resort and hotel facilities and services of the hotel </a:t>
            </a:r>
            <a:r>
              <a:rPr lang="en-US" sz="1600"/>
              <a:t>and resort of Conrad. </a:t>
            </a:r>
            <a:endParaRPr lang="en-IN" sz="1600" dirty="0"/>
          </a:p>
        </p:txBody>
      </p:sp>
      <p:pic>
        <p:nvPicPr>
          <p:cNvPr id="2051" name="Picture 3"/>
          <p:cNvPicPr>
            <a:picLocks noChangeAspect="1" noChangeArrowheads="1"/>
          </p:cNvPicPr>
          <p:nvPr/>
        </p:nvPicPr>
        <p:blipFill>
          <a:blip r:embed="rId3"/>
          <a:srcRect/>
          <a:stretch>
            <a:fillRect/>
          </a:stretch>
        </p:blipFill>
        <p:spPr bwMode="auto">
          <a:xfrm>
            <a:off x="5929322" y="1500174"/>
            <a:ext cx="2671765" cy="2500330"/>
          </a:xfrm>
          <a:prstGeom prst="rect">
            <a:avLst/>
          </a:prstGeom>
          <a:noFill/>
          <a:ln w="9525">
            <a:noFill/>
            <a:miter lim="800000"/>
            <a:headEnd/>
            <a:tailEnd/>
          </a:ln>
          <a:effectLst/>
        </p:spPr>
      </p:pic>
      <p:pic>
        <p:nvPicPr>
          <p:cNvPr id="2052" name="Picture 4"/>
          <p:cNvPicPr>
            <a:picLocks noChangeAspect="1" noChangeArrowheads="1"/>
          </p:cNvPicPr>
          <p:nvPr/>
        </p:nvPicPr>
        <p:blipFill>
          <a:blip r:embed="rId4"/>
          <a:srcRect/>
          <a:stretch>
            <a:fillRect/>
          </a:stretch>
        </p:blipFill>
        <p:spPr bwMode="auto">
          <a:xfrm>
            <a:off x="5929322" y="4071942"/>
            <a:ext cx="2733679" cy="2314575"/>
          </a:xfrm>
          <a:prstGeom prst="rect">
            <a:avLst/>
          </a:prstGeom>
          <a:noFill/>
          <a:ln w="9525">
            <a:noFill/>
            <a:miter lim="800000"/>
            <a:headEnd/>
            <a:tailEnd/>
          </a:ln>
          <a:effectLst/>
        </p:spPr>
      </p:pic>
    </p:spTree>
    <p:extLst>
      <p:ext uri="{BB962C8B-B14F-4D97-AF65-F5344CB8AC3E}">
        <p14:creationId xmlns:p14="http://schemas.microsoft.com/office/powerpoint/2010/main" val="35439166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000" b="1" u="sng" dirty="0"/>
              <a:t>Nature and Role of the customer services and amenities </a:t>
            </a:r>
            <a:br>
              <a:rPr lang="en-IN" sz="2000" b="1" u="sng" dirty="0"/>
            </a:br>
            <a:endParaRPr lang="en-IN" sz="2000" dirty="0"/>
          </a:p>
        </p:txBody>
      </p:sp>
      <p:sp>
        <p:nvSpPr>
          <p:cNvPr id="3" name="Content Placeholder 2"/>
          <p:cNvSpPr>
            <a:spLocks noGrp="1"/>
          </p:cNvSpPr>
          <p:nvPr>
            <p:ph sz="quarter" idx="1"/>
          </p:nvPr>
        </p:nvSpPr>
        <p:spPr>
          <a:xfrm>
            <a:off x="914400" y="1447800"/>
            <a:ext cx="3873624" cy="4736024"/>
          </a:xfrm>
        </p:spPr>
        <p:txBody>
          <a:bodyPr>
            <a:normAutofit fontScale="92500"/>
          </a:bodyPr>
          <a:lstStyle/>
          <a:p>
            <a:pPr marL="0" indent="0" algn="just">
              <a:lnSpc>
                <a:spcPct val="150000"/>
              </a:lnSpc>
              <a:buNone/>
            </a:pPr>
            <a:r>
              <a:rPr lang="en-US" sz="1600" dirty="0"/>
              <a:t>Services of the Hotels &amp; Resorts Brand hotel and resorts can be differentiated as a compete services hotel, so the series of their services is widespread and include meetings weddings and hall advantages and the extra events services, restaurant and lounge, foodstuff and beverages services, pool facilities, other amenities, shop facilities, and so several extra survives provide by the Conrad Hotels &amp; Resorts Brand hotel to their customers.  </a:t>
            </a:r>
          </a:p>
          <a:p>
            <a:pPr marL="0" indent="0" algn="just">
              <a:lnSpc>
                <a:spcPct val="150000"/>
              </a:lnSpc>
              <a:buNone/>
            </a:pPr>
            <a:r>
              <a:rPr lang="en-US" sz="1600" dirty="0"/>
              <a:t>The hotel also provides other stuff that includes premium bar and excellent </a:t>
            </a:r>
            <a:r>
              <a:rPr lang="en-US" sz="1600" dirty="0" err="1"/>
              <a:t>restaos</a:t>
            </a:r>
            <a:r>
              <a:rPr lang="en-US" sz="1600" dirty="0"/>
              <a:t> and online booking benefits.</a:t>
            </a:r>
            <a:endParaRPr lang="en-IN" sz="1600" dirty="0"/>
          </a:p>
        </p:txBody>
      </p:sp>
      <p:pic>
        <p:nvPicPr>
          <p:cNvPr id="4" name="Picture 2"/>
          <p:cNvPicPr>
            <a:picLocks noChangeAspect="1" noChangeArrowheads="1"/>
          </p:cNvPicPr>
          <p:nvPr/>
        </p:nvPicPr>
        <p:blipFill>
          <a:blip r:embed="rId3"/>
          <a:srcRect/>
          <a:stretch>
            <a:fillRect/>
          </a:stretch>
        </p:blipFill>
        <p:spPr bwMode="auto">
          <a:xfrm>
            <a:off x="5429256" y="1571612"/>
            <a:ext cx="2928958" cy="2286016"/>
          </a:xfrm>
          <a:prstGeom prst="rect">
            <a:avLst/>
          </a:prstGeom>
          <a:noFill/>
          <a:ln w="9525">
            <a:noFill/>
            <a:miter lim="800000"/>
            <a:headEnd/>
            <a:tailEnd/>
          </a:ln>
          <a:effectLst/>
        </p:spPr>
      </p:pic>
      <p:pic>
        <p:nvPicPr>
          <p:cNvPr id="7170" name="Picture 2"/>
          <p:cNvPicPr>
            <a:picLocks noChangeAspect="1" noChangeArrowheads="1"/>
          </p:cNvPicPr>
          <p:nvPr/>
        </p:nvPicPr>
        <p:blipFill>
          <a:blip r:embed="rId4"/>
          <a:srcRect/>
          <a:stretch>
            <a:fillRect/>
          </a:stretch>
        </p:blipFill>
        <p:spPr bwMode="auto">
          <a:xfrm>
            <a:off x="5357818" y="4000504"/>
            <a:ext cx="3186118" cy="2476506"/>
          </a:xfrm>
          <a:prstGeom prst="rect">
            <a:avLst/>
          </a:prstGeom>
          <a:noFill/>
          <a:ln w="9525">
            <a:noFill/>
            <a:miter lim="800000"/>
            <a:headEnd/>
            <a:tailEnd/>
          </a:ln>
          <a:effectLst/>
        </p:spPr>
      </p:pic>
    </p:spTree>
    <p:extLst>
      <p:ext uri="{BB962C8B-B14F-4D97-AF65-F5344CB8AC3E}">
        <p14:creationId xmlns:p14="http://schemas.microsoft.com/office/powerpoint/2010/main" val="3291821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25760"/>
            <a:ext cx="7772400" cy="1143000"/>
          </a:xfrm>
        </p:spPr>
        <p:txBody>
          <a:bodyPr>
            <a:normAutofit/>
          </a:bodyPr>
          <a:lstStyle/>
          <a:p>
            <a:r>
              <a:rPr lang="en-US" sz="2000" b="1" u="sng" dirty="0"/>
              <a:t>Role and function of the guest services</a:t>
            </a:r>
            <a:br>
              <a:rPr lang="en-IN" sz="2000" b="1" u="sng" dirty="0"/>
            </a:br>
            <a:endParaRPr lang="en-IN" sz="2000" dirty="0"/>
          </a:p>
        </p:txBody>
      </p:sp>
      <p:sp>
        <p:nvSpPr>
          <p:cNvPr id="3" name="Content Placeholder 2"/>
          <p:cNvSpPr>
            <a:spLocks noGrp="1"/>
          </p:cNvSpPr>
          <p:nvPr>
            <p:ph sz="quarter" idx="1"/>
          </p:nvPr>
        </p:nvSpPr>
        <p:spPr>
          <a:xfrm>
            <a:off x="914400" y="1124744"/>
            <a:ext cx="4943484" cy="5733256"/>
          </a:xfrm>
        </p:spPr>
        <p:txBody>
          <a:bodyPr>
            <a:noAutofit/>
          </a:bodyPr>
          <a:lstStyle/>
          <a:p>
            <a:pPr algn="just">
              <a:lnSpc>
                <a:spcPct val="150000"/>
              </a:lnSpc>
            </a:pPr>
            <a:r>
              <a:rPr lang="en-US" sz="1600" dirty="0"/>
              <a:t>Greeting customers at the time of their arrival will make them feel  welcomes. And adds extra good vision in the eyes of the customers.  </a:t>
            </a:r>
          </a:p>
          <a:p>
            <a:pPr algn="just">
              <a:lnSpc>
                <a:spcPct val="150000"/>
              </a:lnSpc>
            </a:pPr>
            <a:r>
              <a:rPr lang="en-US" sz="1600" dirty="0"/>
              <a:t> good check-in and the check-out facilities .</a:t>
            </a:r>
          </a:p>
          <a:p>
            <a:pPr algn="just">
              <a:lnSpc>
                <a:spcPct val="150000"/>
              </a:lnSpc>
            </a:pPr>
            <a:r>
              <a:rPr lang="en-US" sz="1600" dirty="0"/>
              <a:t> Giving front counter services to guest.</a:t>
            </a:r>
          </a:p>
          <a:p>
            <a:pPr algn="just">
              <a:lnSpc>
                <a:spcPct val="150000"/>
              </a:lnSpc>
            </a:pPr>
            <a:r>
              <a:rPr lang="en-US" sz="1600" dirty="0"/>
              <a:t> Assigning  rooms  to guest and taking care of other management related duties.</a:t>
            </a:r>
          </a:p>
          <a:p>
            <a:pPr algn="just">
              <a:lnSpc>
                <a:spcPct val="150000"/>
              </a:lnSpc>
            </a:pPr>
            <a:r>
              <a:rPr lang="en-US" sz="1600" dirty="0"/>
              <a:t>The hotel also helps in delivery of the mail and messages and fast  processing payments to guest.</a:t>
            </a:r>
          </a:p>
          <a:p>
            <a:pPr algn="just">
              <a:lnSpc>
                <a:spcPct val="150000"/>
              </a:lnSpc>
            </a:pPr>
            <a:r>
              <a:rPr lang="en-US" sz="1600" dirty="0"/>
              <a:t> Communicate with bell services and proper employee management.</a:t>
            </a:r>
          </a:p>
        </p:txBody>
      </p:sp>
      <p:pic>
        <p:nvPicPr>
          <p:cNvPr id="4098" name="Picture 2"/>
          <p:cNvPicPr>
            <a:picLocks noChangeAspect="1" noChangeArrowheads="1"/>
          </p:cNvPicPr>
          <p:nvPr/>
        </p:nvPicPr>
        <p:blipFill>
          <a:blip r:embed="rId3"/>
          <a:srcRect/>
          <a:stretch>
            <a:fillRect/>
          </a:stretch>
        </p:blipFill>
        <p:spPr bwMode="auto">
          <a:xfrm>
            <a:off x="6143636" y="1714488"/>
            <a:ext cx="2728918" cy="2790825"/>
          </a:xfrm>
          <a:prstGeom prst="rect">
            <a:avLst/>
          </a:prstGeom>
          <a:noFill/>
          <a:ln w="9525">
            <a:noFill/>
            <a:miter lim="800000"/>
            <a:headEnd/>
            <a:tailEnd/>
          </a:ln>
          <a:effectLst/>
        </p:spPr>
      </p:pic>
    </p:spTree>
    <p:extLst>
      <p:ext uri="{BB962C8B-B14F-4D97-AF65-F5344CB8AC3E}">
        <p14:creationId xmlns:p14="http://schemas.microsoft.com/office/powerpoint/2010/main" val="3912347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000" b="1" u="sng" dirty="0"/>
              <a:t>Importance of hospitality, &amp; how hotels exceed guest expectation</a:t>
            </a:r>
            <a:br>
              <a:rPr lang="en-IN" sz="2000" b="1" u="sng" dirty="0"/>
            </a:br>
            <a:endParaRPr lang="en-IN" sz="2000" dirty="0"/>
          </a:p>
        </p:txBody>
      </p:sp>
      <p:sp>
        <p:nvSpPr>
          <p:cNvPr id="3" name="Content Placeholder 2"/>
          <p:cNvSpPr>
            <a:spLocks noGrp="1"/>
          </p:cNvSpPr>
          <p:nvPr>
            <p:ph sz="quarter" idx="1"/>
          </p:nvPr>
        </p:nvSpPr>
        <p:spPr>
          <a:xfrm>
            <a:off x="914400" y="1447800"/>
            <a:ext cx="4593704" cy="4861520"/>
          </a:xfrm>
        </p:spPr>
        <p:txBody>
          <a:bodyPr>
            <a:normAutofit/>
          </a:bodyPr>
          <a:lstStyle/>
          <a:p>
            <a:pPr algn="just">
              <a:lnSpc>
                <a:spcPct val="150000"/>
              </a:lnSpc>
            </a:pPr>
            <a:r>
              <a:rPr lang="en-US" sz="1600" dirty="0"/>
              <a:t>Hospitality is important for gaining the loyal customers in Conrad Hotels &amp; Resorts Brand.</a:t>
            </a:r>
            <a:r>
              <a:rPr lang="en-US" sz="1600" b="1" dirty="0"/>
              <a:t> </a:t>
            </a:r>
            <a:r>
              <a:rPr lang="en-US" sz="1600" dirty="0"/>
              <a:t>It is the key for growth of any business providing excellent customers services will help  in gaining of loyal customers and that a help the business or the hotel industries grow faster. Hospitality is the art of making someone feel welcome in the home. </a:t>
            </a:r>
            <a:endParaRPr lang="en-IN" sz="1600" dirty="0"/>
          </a:p>
        </p:txBody>
      </p:sp>
      <p:pic>
        <p:nvPicPr>
          <p:cNvPr id="5122" name="Picture 2"/>
          <p:cNvPicPr>
            <a:picLocks noChangeAspect="1" noChangeArrowheads="1"/>
          </p:cNvPicPr>
          <p:nvPr/>
        </p:nvPicPr>
        <p:blipFill>
          <a:blip r:embed="rId3"/>
          <a:srcRect/>
          <a:stretch>
            <a:fillRect/>
          </a:stretch>
        </p:blipFill>
        <p:spPr bwMode="auto">
          <a:xfrm>
            <a:off x="928662" y="4286256"/>
            <a:ext cx="4929222" cy="1928826"/>
          </a:xfrm>
          <a:prstGeom prst="rect">
            <a:avLst/>
          </a:prstGeom>
          <a:noFill/>
          <a:ln w="9525">
            <a:noFill/>
            <a:miter lim="800000"/>
            <a:headEnd/>
            <a:tailEnd/>
          </a:ln>
          <a:effectLst/>
        </p:spPr>
      </p:pic>
    </p:spTree>
    <p:extLst>
      <p:ext uri="{BB962C8B-B14F-4D97-AF65-F5344CB8AC3E}">
        <p14:creationId xmlns:p14="http://schemas.microsoft.com/office/powerpoint/2010/main" val="29196243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000" dirty="0"/>
              <a:t>Continue..</a:t>
            </a:r>
            <a:endParaRPr lang="en-IN" sz="2000" dirty="0"/>
          </a:p>
        </p:txBody>
      </p:sp>
      <p:sp>
        <p:nvSpPr>
          <p:cNvPr id="3" name="Content Placeholder 2"/>
          <p:cNvSpPr>
            <a:spLocks noGrp="1"/>
          </p:cNvSpPr>
          <p:nvPr>
            <p:ph sz="quarter" idx="1"/>
          </p:nvPr>
        </p:nvSpPr>
        <p:spPr>
          <a:xfrm>
            <a:off x="914400" y="1447800"/>
            <a:ext cx="4371980" cy="4572000"/>
          </a:xfrm>
        </p:spPr>
        <p:txBody>
          <a:bodyPr>
            <a:normAutofit/>
          </a:bodyPr>
          <a:lstStyle/>
          <a:p>
            <a:pPr algn="just">
              <a:lnSpc>
                <a:spcPct val="150000"/>
              </a:lnSpc>
            </a:pPr>
            <a:r>
              <a:rPr lang="en-US" sz="1600" dirty="0"/>
              <a:t>By providing all these facilities and the amenities to  guest,  the hotel can exceed the guest expectations  in the hotels.</a:t>
            </a:r>
          </a:p>
          <a:p>
            <a:pPr algn="just">
              <a:lnSpc>
                <a:spcPct val="150000"/>
              </a:lnSpc>
            </a:pPr>
            <a:r>
              <a:rPr lang="en-US" sz="1600" dirty="0"/>
              <a:t>Use technologies</a:t>
            </a:r>
          </a:p>
          <a:p>
            <a:pPr algn="just">
              <a:lnSpc>
                <a:spcPct val="150000"/>
              </a:lnSpc>
            </a:pPr>
            <a:r>
              <a:rPr lang="en-US" sz="1600" dirty="0"/>
              <a:t>Excellent services</a:t>
            </a:r>
          </a:p>
          <a:p>
            <a:pPr algn="just">
              <a:lnSpc>
                <a:spcPct val="150000"/>
              </a:lnSpc>
            </a:pPr>
            <a:r>
              <a:rPr lang="en-US" sz="1600" dirty="0"/>
              <a:t>Providing Amenities</a:t>
            </a:r>
          </a:p>
          <a:p>
            <a:pPr algn="just">
              <a:lnSpc>
                <a:spcPct val="150000"/>
              </a:lnSpc>
            </a:pPr>
            <a:r>
              <a:rPr lang="en-US" sz="1600" dirty="0"/>
              <a:t>Good Quality of price ratio</a:t>
            </a:r>
          </a:p>
          <a:p>
            <a:pPr algn="just">
              <a:lnSpc>
                <a:spcPct val="150000"/>
              </a:lnSpc>
            </a:pPr>
            <a:r>
              <a:rPr lang="en-US" sz="1600" dirty="0"/>
              <a:t>Personalization</a:t>
            </a:r>
          </a:p>
          <a:p>
            <a:pPr algn="just">
              <a:lnSpc>
                <a:spcPct val="150000"/>
              </a:lnSpc>
            </a:pPr>
            <a:r>
              <a:rPr lang="en-US" sz="1600" dirty="0"/>
              <a:t>Breakfast included packages in Conrad Hotels &amp; Resorts Brand hotel </a:t>
            </a:r>
          </a:p>
          <a:p>
            <a:pPr algn="just">
              <a:lnSpc>
                <a:spcPct val="150000"/>
              </a:lnSpc>
            </a:pPr>
            <a:endParaRPr lang="en-IN" sz="1600" dirty="0"/>
          </a:p>
        </p:txBody>
      </p:sp>
      <p:pic>
        <p:nvPicPr>
          <p:cNvPr id="6146" name="Picture 2"/>
          <p:cNvPicPr>
            <a:picLocks noChangeAspect="1" noChangeArrowheads="1"/>
          </p:cNvPicPr>
          <p:nvPr/>
        </p:nvPicPr>
        <p:blipFill>
          <a:blip r:embed="rId3"/>
          <a:srcRect/>
          <a:stretch>
            <a:fillRect/>
          </a:stretch>
        </p:blipFill>
        <p:spPr bwMode="auto">
          <a:xfrm>
            <a:off x="6072198" y="571480"/>
            <a:ext cx="2857520" cy="2214578"/>
          </a:xfrm>
          <a:prstGeom prst="rect">
            <a:avLst/>
          </a:prstGeom>
          <a:noFill/>
          <a:ln w="9525">
            <a:noFill/>
            <a:miter lim="800000"/>
            <a:headEnd/>
            <a:tailEnd/>
          </a:ln>
          <a:effectLst/>
        </p:spPr>
      </p:pic>
      <p:pic>
        <p:nvPicPr>
          <p:cNvPr id="6147" name="Picture 3"/>
          <p:cNvPicPr>
            <a:picLocks noChangeAspect="1" noChangeArrowheads="1"/>
          </p:cNvPicPr>
          <p:nvPr/>
        </p:nvPicPr>
        <p:blipFill>
          <a:blip r:embed="rId4"/>
          <a:srcRect/>
          <a:stretch>
            <a:fillRect/>
          </a:stretch>
        </p:blipFill>
        <p:spPr bwMode="auto">
          <a:xfrm>
            <a:off x="6072198" y="4071942"/>
            <a:ext cx="2886079" cy="2100268"/>
          </a:xfrm>
          <a:prstGeom prst="rect">
            <a:avLst/>
          </a:prstGeom>
          <a:noFill/>
          <a:ln w="9525">
            <a:noFill/>
            <a:miter lim="800000"/>
            <a:headEnd/>
            <a:tailEnd/>
          </a:ln>
          <a:effectLst/>
        </p:spPr>
      </p:pic>
    </p:spTree>
    <p:extLst>
      <p:ext uri="{BB962C8B-B14F-4D97-AF65-F5344CB8AC3E}">
        <p14:creationId xmlns:p14="http://schemas.microsoft.com/office/powerpoint/2010/main" val="41387661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000" b="1" dirty="0"/>
              <a:t>CONCLUSION</a:t>
            </a:r>
            <a:br>
              <a:rPr lang="en-IN" sz="2000" b="1" dirty="0"/>
            </a:br>
            <a:endParaRPr lang="en-IN" sz="2000" dirty="0"/>
          </a:p>
        </p:txBody>
      </p:sp>
      <p:sp>
        <p:nvSpPr>
          <p:cNvPr id="3" name="Content Placeholder 2"/>
          <p:cNvSpPr>
            <a:spLocks noGrp="1"/>
          </p:cNvSpPr>
          <p:nvPr>
            <p:ph sz="quarter" idx="1"/>
          </p:nvPr>
        </p:nvSpPr>
        <p:spPr>
          <a:xfrm>
            <a:off x="914400" y="1447800"/>
            <a:ext cx="6825952" cy="4572000"/>
          </a:xfrm>
        </p:spPr>
        <p:txBody>
          <a:bodyPr>
            <a:normAutofit/>
          </a:bodyPr>
          <a:lstStyle/>
          <a:p>
            <a:pPr algn="just">
              <a:lnSpc>
                <a:spcPct val="150000"/>
              </a:lnSpc>
            </a:pPr>
            <a:r>
              <a:rPr lang="en-US" sz="1600" dirty="0"/>
              <a:t>The report of the Conrad Hotels &amp; Resorts Brand hotel is discussed the about the   luxury hotel Conrad Hotels &amp; Resorts Brand which is based on American brand the report is discussed about the main consumers of the Conrad Hotels &amp; Resorts Brand hotel, the nature and the scope of the hotel. The report includes the guest services of the Conrad Hotels &amp; Resorts Brand and what kind of facilities the Conrad Hotels &amp; Resorts Brand hotel provides to their consumers. The report also includes the need to consider the role and function of guest services and the facilities that are provided by the Conrad Hotels &amp; Resorts Brand hotel. At last the report discussed the importance of hospitality and hotels meet the guest expectation.</a:t>
            </a:r>
            <a:endParaRPr lang="en-IN" sz="1600" dirty="0"/>
          </a:p>
          <a:p>
            <a:pPr marL="0" indent="0" algn="just">
              <a:lnSpc>
                <a:spcPct val="150000"/>
              </a:lnSpc>
              <a:buNone/>
            </a:pPr>
            <a:br>
              <a:rPr lang="en-US" sz="1600" dirty="0"/>
            </a:br>
            <a:r>
              <a:rPr lang="en-US" sz="1600" dirty="0"/>
              <a:t> </a:t>
            </a:r>
            <a:endParaRPr lang="en-IN" sz="1600" dirty="0"/>
          </a:p>
          <a:p>
            <a:pPr algn="just">
              <a:lnSpc>
                <a:spcPct val="150000"/>
              </a:lnSpc>
            </a:pPr>
            <a:endParaRPr lang="en-IN" sz="1600" dirty="0"/>
          </a:p>
        </p:txBody>
      </p:sp>
    </p:spTree>
    <p:extLst>
      <p:ext uri="{BB962C8B-B14F-4D97-AF65-F5344CB8AC3E}">
        <p14:creationId xmlns:p14="http://schemas.microsoft.com/office/powerpoint/2010/main" val="3164449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b="1" dirty="0"/>
              <a:t>REFERENCES</a:t>
            </a:r>
            <a:endParaRPr lang="en-IN" sz="2000" dirty="0"/>
          </a:p>
        </p:txBody>
      </p:sp>
      <p:sp>
        <p:nvSpPr>
          <p:cNvPr id="3" name="Content Placeholder 2"/>
          <p:cNvSpPr>
            <a:spLocks noGrp="1"/>
          </p:cNvSpPr>
          <p:nvPr>
            <p:ph sz="quarter" idx="1"/>
          </p:nvPr>
        </p:nvSpPr>
        <p:spPr/>
        <p:txBody>
          <a:bodyPr>
            <a:normAutofit/>
          </a:bodyPr>
          <a:lstStyle/>
          <a:p>
            <a:pPr algn="just">
              <a:lnSpc>
                <a:spcPct val="150000"/>
              </a:lnSpc>
            </a:pPr>
            <a:r>
              <a:rPr lang="en-US" sz="1600" u="sng" dirty="0"/>
              <a:t>Books and journal</a:t>
            </a:r>
            <a:endParaRPr lang="en-IN" sz="1600" dirty="0"/>
          </a:p>
          <a:p>
            <a:pPr algn="just">
              <a:lnSpc>
                <a:spcPct val="150000"/>
              </a:lnSpc>
            </a:pPr>
            <a:r>
              <a:rPr lang="en-GB" sz="1600" dirty="0" err="1"/>
              <a:t>Davari</a:t>
            </a:r>
            <a:r>
              <a:rPr lang="en-GB" sz="1600" dirty="0"/>
              <a:t>, D., and et. Al., (2022). Hotel experiences during the COVID-19 pandemic: high-touch versus high-tech. </a:t>
            </a:r>
            <a:r>
              <a:rPr lang="en-GB" sz="1600" i="1" dirty="0"/>
              <a:t>International Journal of Contemporary Hospitality Management</a:t>
            </a:r>
            <a:r>
              <a:rPr lang="en-GB" sz="1600" dirty="0"/>
              <a:t>. 34(4). pp.1312-1330.</a:t>
            </a:r>
            <a:endParaRPr lang="en-IN" sz="1600" dirty="0"/>
          </a:p>
          <a:p>
            <a:pPr algn="just">
              <a:lnSpc>
                <a:spcPct val="150000"/>
              </a:lnSpc>
            </a:pPr>
            <a:r>
              <a:rPr lang="en-GB" sz="1600" dirty="0"/>
              <a:t>Deng, J.. (2022). Hotel Brands and the Impact of Brand Differentiation on the Success of the Global Hotel Brands. </a:t>
            </a:r>
            <a:r>
              <a:rPr lang="en-GB" sz="1600" i="1" dirty="0"/>
              <a:t>Highlights in Business, Economics and Management</a:t>
            </a:r>
            <a:r>
              <a:rPr lang="en-GB" sz="1600" dirty="0"/>
              <a:t>. 1. pp.265-276.</a:t>
            </a:r>
            <a:endParaRPr lang="en-IN" sz="1600" dirty="0"/>
          </a:p>
          <a:p>
            <a:pPr algn="just">
              <a:lnSpc>
                <a:spcPct val="150000"/>
              </a:lnSpc>
            </a:pPr>
            <a:r>
              <a:rPr lang="en-GB" sz="1600" dirty="0" err="1"/>
              <a:t>Irgashevich</a:t>
            </a:r>
            <a:r>
              <a:rPr lang="en-GB" sz="1600" dirty="0"/>
              <a:t>, S.T., </a:t>
            </a:r>
            <a:r>
              <a:rPr lang="en-GB" sz="1600" dirty="0" err="1"/>
              <a:t>Erkin</a:t>
            </a:r>
            <a:r>
              <a:rPr lang="en-GB" sz="1600" dirty="0"/>
              <a:t>, G. and </a:t>
            </a:r>
            <a:r>
              <a:rPr lang="en-GB" sz="1600" dirty="0" err="1"/>
              <a:t>Dilnoza</a:t>
            </a:r>
            <a:r>
              <a:rPr lang="en-GB" sz="1600" dirty="0"/>
              <a:t>, S., (2022). IMPORTANCE OF FOREIGN LANGUAGES IN DEVELOPING HOSPITALITY AND TOURISM SECTOR OF UZBEKISTAN. </a:t>
            </a:r>
            <a:r>
              <a:rPr lang="en-GB" sz="1600" i="1" dirty="0"/>
              <a:t>Web of Scientist: International Scientific Research Journal</a:t>
            </a:r>
            <a:r>
              <a:rPr lang="en-GB" sz="1600" dirty="0"/>
              <a:t>. 3(9). pp.48-56. </a:t>
            </a:r>
            <a:endParaRPr lang="en-IN" sz="1600" dirty="0"/>
          </a:p>
        </p:txBody>
      </p:sp>
    </p:spTree>
    <p:extLst>
      <p:ext uri="{BB962C8B-B14F-4D97-AF65-F5344CB8AC3E}">
        <p14:creationId xmlns:p14="http://schemas.microsoft.com/office/powerpoint/2010/main" val="32595459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438978"/>
            <a:ext cx="7772400" cy="792088"/>
          </a:xfrm>
        </p:spPr>
        <p:txBody>
          <a:bodyPr>
            <a:normAutofit fontScale="90000"/>
          </a:bodyPr>
          <a:lstStyle/>
          <a:p>
            <a:r>
              <a:rPr lang="en-US" sz="2200" b="1" dirty="0"/>
              <a:t>REFERENCES</a:t>
            </a:r>
            <a:br>
              <a:rPr lang="en-IN" b="1" dirty="0"/>
            </a:br>
            <a:endParaRPr lang="en-IN" dirty="0"/>
          </a:p>
        </p:txBody>
      </p:sp>
      <p:sp>
        <p:nvSpPr>
          <p:cNvPr id="3" name="Content Placeholder 2"/>
          <p:cNvSpPr>
            <a:spLocks noGrp="1"/>
          </p:cNvSpPr>
          <p:nvPr>
            <p:ph sz="quarter" idx="1"/>
          </p:nvPr>
        </p:nvSpPr>
        <p:spPr>
          <a:xfrm>
            <a:off x="914400" y="1231066"/>
            <a:ext cx="7978080" cy="5222270"/>
          </a:xfrm>
        </p:spPr>
        <p:txBody>
          <a:bodyPr>
            <a:normAutofit fontScale="92500"/>
          </a:bodyPr>
          <a:lstStyle/>
          <a:p>
            <a:pPr algn="just">
              <a:lnSpc>
                <a:spcPct val="150000"/>
              </a:lnSpc>
            </a:pPr>
            <a:r>
              <a:rPr lang="en-GB" sz="1600" dirty="0" err="1"/>
              <a:t>Maidment</a:t>
            </a:r>
            <a:r>
              <a:rPr lang="en-GB" sz="1600" dirty="0"/>
              <a:t>, I., and et. Al., (2021). Rapid realist review of the role of community pharmacy in the public health response to COVID-19. </a:t>
            </a:r>
            <a:r>
              <a:rPr lang="en-GB" sz="1600" i="1" dirty="0"/>
              <a:t>BMJ open</a:t>
            </a:r>
            <a:r>
              <a:rPr lang="en-GB" sz="1600" dirty="0"/>
              <a:t>. 11(6). p.e050043.</a:t>
            </a:r>
            <a:endParaRPr lang="en-IN" sz="1600" dirty="0"/>
          </a:p>
          <a:p>
            <a:pPr algn="just">
              <a:lnSpc>
                <a:spcPct val="150000"/>
              </a:lnSpc>
            </a:pPr>
            <a:r>
              <a:rPr lang="en-GB" sz="1600" dirty="0"/>
              <a:t>McCourt, G., Tensions between brand standards and building constraints in York, America. In </a:t>
            </a:r>
            <a:r>
              <a:rPr lang="en-GB" sz="1600" i="1" dirty="0"/>
              <a:t>Developing Hospitality Properties and Facilities</a:t>
            </a:r>
            <a:r>
              <a:rPr lang="en-GB" sz="1600" dirty="0"/>
              <a:t> (pp. 311-314). Routledge.</a:t>
            </a:r>
            <a:endParaRPr lang="en-IN" sz="1600" dirty="0"/>
          </a:p>
          <a:p>
            <a:pPr algn="just">
              <a:lnSpc>
                <a:spcPct val="150000"/>
              </a:lnSpc>
            </a:pPr>
            <a:r>
              <a:rPr lang="en-GB" sz="1600" dirty="0" err="1"/>
              <a:t>Mourmoura</a:t>
            </a:r>
            <a:r>
              <a:rPr lang="en-GB" sz="1600" dirty="0"/>
              <a:t>, M. (2020). The use of smartphones applications for customer service purposes.</a:t>
            </a:r>
            <a:endParaRPr lang="en-IN" sz="1600" dirty="0"/>
          </a:p>
          <a:p>
            <a:pPr algn="just">
              <a:lnSpc>
                <a:spcPct val="150000"/>
              </a:lnSpc>
            </a:pPr>
            <a:r>
              <a:rPr lang="en-GB" sz="1600" dirty="0" err="1"/>
              <a:t>Olorunsola</a:t>
            </a:r>
            <a:r>
              <a:rPr lang="en-GB" sz="1600" dirty="0"/>
              <a:t>, V.O., and et. Al., (2022). Guest service experience in eco-centric hotels: a content analysis. </a:t>
            </a:r>
            <a:r>
              <a:rPr lang="en-GB" sz="1600" i="1" dirty="0"/>
              <a:t>International Hospitality Review</a:t>
            </a:r>
            <a:r>
              <a:rPr lang="en-GB" sz="1600" dirty="0"/>
              <a:t>, (ahead-of-print).</a:t>
            </a:r>
            <a:endParaRPr lang="en-IN" sz="1600" dirty="0"/>
          </a:p>
          <a:p>
            <a:pPr algn="just">
              <a:lnSpc>
                <a:spcPct val="150000"/>
              </a:lnSpc>
            </a:pPr>
            <a:r>
              <a:rPr lang="en-GB" sz="1600" dirty="0" err="1"/>
              <a:t>Panchapakesan</a:t>
            </a:r>
            <a:r>
              <a:rPr lang="en-GB" sz="1600" dirty="0"/>
              <a:t>, P., Amin, M. and </a:t>
            </a:r>
            <a:r>
              <a:rPr lang="en-GB" sz="1600" dirty="0" err="1"/>
              <a:t>Herjanto</a:t>
            </a:r>
            <a:r>
              <a:rPr lang="en-GB" sz="1600" dirty="0"/>
              <a:t>, H. (2022). How luxury restaurants will enhance the concept of guest delight. </a:t>
            </a:r>
            <a:r>
              <a:rPr lang="en-GB" sz="1600" i="1" dirty="0"/>
              <a:t>Journal of Hospitality and Tourism Insights</a:t>
            </a:r>
            <a:r>
              <a:rPr lang="en-GB" sz="1600" dirty="0"/>
              <a:t>. 5(2). pp.311-330.</a:t>
            </a:r>
            <a:endParaRPr lang="en-IN" sz="1600" dirty="0"/>
          </a:p>
          <a:p>
            <a:pPr algn="just">
              <a:lnSpc>
                <a:spcPct val="150000"/>
              </a:lnSpc>
            </a:pPr>
            <a:r>
              <a:rPr lang="en-GB" sz="1600" dirty="0" err="1"/>
              <a:t>Reidhead</a:t>
            </a:r>
            <a:r>
              <a:rPr lang="en-GB" sz="1600" dirty="0"/>
              <a:t>, C.. (2020). Impact of organizational culture on employee satisfaction: A case of Conrad Hotels &amp; Resorts Brand hotel, United Kingdom. </a:t>
            </a:r>
            <a:r>
              <a:rPr lang="en-GB" sz="1600" i="1" dirty="0"/>
              <a:t>Journal of Economics and Business</a:t>
            </a:r>
            <a:r>
              <a:rPr lang="en-GB" sz="1600" dirty="0"/>
              <a:t>. 3(1).</a:t>
            </a:r>
            <a:endParaRPr lang="en-IN" sz="1600" dirty="0"/>
          </a:p>
          <a:p>
            <a:pPr algn="just">
              <a:lnSpc>
                <a:spcPct val="150000"/>
              </a:lnSpc>
            </a:pPr>
            <a:r>
              <a:rPr lang="en-GB" sz="1600" dirty="0"/>
              <a:t>Wang, F.X. and Anderson, C.. (2023). How Firm Strategies Affect Consumer Biases in Online Reviews. </a:t>
            </a:r>
            <a:r>
              <a:rPr lang="en-GB" sz="1600" i="1" dirty="0"/>
              <a:t>Service Science</a:t>
            </a:r>
            <a:r>
              <a:rPr lang="en-GB" sz="1600" dirty="0"/>
              <a:t>.</a:t>
            </a:r>
            <a:endParaRPr lang="en-IN" sz="1600" dirty="0"/>
          </a:p>
          <a:p>
            <a:pPr algn="just">
              <a:lnSpc>
                <a:spcPct val="150000"/>
              </a:lnSpc>
            </a:pPr>
            <a:endParaRPr lang="en-IN" sz="1600" dirty="0"/>
          </a:p>
        </p:txBody>
      </p:sp>
    </p:spTree>
    <p:extLst>
      <p:ext uri="{BB962C8B-B14F-4D97-AF65-F5344CB8AC3E}">
        <p14:creationId xmlns:p14="http://schemas.microsoft.com/office/powerpoint/2010/main" val="28016539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srcRect/>
          <a:stretch>
            <a:fillRect/>
          </a:stretch>
        </p:blipFill>
        <p:spPr bwMode="auto">
          <a:xfrm>
            <a:off x="1643042" y="2357430"/>
            <a:ext cx="5929353" cy="2714643"/>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Custom 2">
      <a:majorFont>
        <a:latin typeface="Times New Roman"/>
        <a:ea typeface=""/>
        <a:cs typeface=""/>
      </a:majorFont>
      <a:minorFont>
        <a:latin typeface="Times New Roman"/>
        <a:ea typeface=""/>
        <a:cs typeface=""/>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412</TotalTime>
  <Words>2048</Words>
  <Application>Microsoft Office PowerPoint</Application>
  <PresentationFormat>On-screen Show (4:3)</PresentationFormat>
  <Paragraphs>70</Paragraphs>
  <Slides>12</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Times New Roman</vt:lpstr>
      <vt:lpstr>Wingdings 2</vt:lpstr>
      <vt:lpstr>Equity</vt:lpstr>
      <vt:lpstr>Hospitality and Guest Service Management Assessment </vt:lpstr>
      <vt:lpstr>Table of content</vt:lpstr>
      <vt:lpstr>INTRODUCTION </vt:lpstr>
      <vt:lpstr>STP of Conrad Hotels &amp; Resorts Brand hotel </vt:lpstr>
      <vt:lpstr>Nature and Role of the customer services and amenities  </vt:lpstr>
      <vt:lpstr>Role and function of the guest services </vt:lpstr>
      <vt:lpstr>Importance of hospitality, &amp; how hotels exceed guest expectation </vt:lpstr>
      <vt:lpstr>Continue..</vt:lpstr>
      <vt:lpstr>CONCLUSION </vt:lpstr>
      <vt:lpstr>REFERENCES</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&amp; Developing Innovation &amp; Creativity PR1</dc:title>
  <dc:creator>2223648@student.uwtsd.ac.uk</dc:creator>
  <cp:lastModifiedBy>Alecu Mihaela</cp:lastModifiedBy>
  <cp:revision>82</cp:revision>
  <dcterms:created xsi:type="dcterms:W3CDTF">2023-05-03T09:31:19Z</dcterms:created>
  <dcterms:modified xsi:type="dcterms:W3CDTF">2023-05-16T23:37:43Z</dcterms:modified>
</cp:coreProperties>
</file>