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6.xml" ContentType="application/vnd.openxmlformats-officedocument.theme+xml"/>
  <Override PartName="/ppt/slideLayouts/slideLayout6.xml" ContentType="application/vnd.openxmlformats-officedocument.presentationml.slideLayout+xml"/>
  <Override PartName="/ppt/theme/theme7.xml" ContentType="application/vnd.openxmlformats-officedocument.theme+xml"/>
  <Override PartName="/ppt/slideLayouts/slideLayout7.xml" ContentType="application/vnd.openxmlformats-officedocument.presentationml.slideLayout+xml"/>
  <Override PartName="/ppt/theme/theme8.xml" ContentType="application/vnd.openxmlformats-officedocument.theme+xml"/>
  <Override PartName="/ppt/slideLayouts/slideLayout8.xml" ContentType="application/vnd.openxmlformats-officedocument.presentationml.slideLayout+xml"/>
  <Override PartName="/ppt/theme/theme9.xml" ContentType="application/vnd.openxmlformats-officedocument.theme+xml"/>
  <Override PartName="/ppt/slideLayouts/slideLayout9.xml" ContentType="application/vnd.openxmlformats-officedocument.presentationml.slideLayout+xml"/>
  <Override PartName="/ppt/theme/theme10.xml" ContentType="application/vnd.openxmlformats-officedocument.theme+xml"/>
  <Override PartName="/ppt/slideLayouts/slideLayout10.xml" ContentType="application/vnd.openxmlformats-officedocument.presentationml.slideLayout+xml"/>
  <Override PartName="/ppt/theme/theme11.xml" ContentType="application/vnd.openxmlformats-officedocument.theme+xml"/>
  <Override PartName="/ppt/slideLayouts/slideLayout11.xml" ContentType="application/vnd.openxmlformats-officedocument.presentationml.slideLayout+xml"/>
  <Override PartName="/ppt/theme/theme12.xml" ContentType="application/vnd.openxmlformats-officedocument.theme+xml"/>
  <Override PartName="/ppt/slideLayouts/slideLayout12.xml" ContentType="application/vnd.openxmlformats-officedocument.presentationml.slideLayout+xml"/>
  <Override PartName="/ppt/theme/theme13.xml" ContentType="application/vnd.openxmlformats-officedocument.theme+xml"/>
  <Override PartName="/ppt/slideLayouts/slideLayout13.xml" ContentType="application/vnd.openxmlformats-officedocument.presentationml.slideLayout+xml"/>
  <Override PartName="/ppt/theme/theme14.xml" ContentType="application/vnd.openxmlformats-officedocument.theme+xml"/>
  <Override PartName="/ppt/slideLayouts/slideLayout14.xml" ContentType="application/vnd.openxmlformats-officedocument.presentationml.slideLayout+xml"/>
  <Override PartName="/ppt/theme/theme15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42"/>
  </p:notesMasterIdLst>
  <p:sldIdLst>
    <p:sldId id="256" r:id="rId23"/>
    <p:sldId id="257" r:id="rId24"/>
    <p:sldId id="274" r:id="rId25"/>
    <p:sldId id="279" r:id="rId26"/>
    <p:sldId id="277" r:id="rId27"/>
    <p:sldId id="280" r:id="rId28"/>
    <p:sldId id="278" r:id="rId29"/>
    <p:sldId id="284" r:id="rId30"/>
    <p:sldId id="285" r:id="rId31"/>
    <p:sldId id="286" r:id="rId32"/>
    <p:sldId id="281" r:id="rId33"/>
    <p:sldId id="266" r:id="rId34"/>
    <p:sldId id="269" r:id="rId35"/>
    <p:sldId id="283" r:id="rId36"/>
    <p:sldId id="265" r:id="rId37"/>
    <p:sldId id="273" r:id="rId38"/>
    <p:sldId id="272" r:id="rId39"/>
    <p:sldId id="271" r:id="rId40"/>
    <p:sldId id="282" r:id="rId4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FDDBAC-1759-4F58-BA9E-C7DE1204362F}" v="17" dt="2024-07-05T17:59:23.2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20"/>
    <p:restoredTop sz="94830"/>
  </p:normalViewPr>
  <p:slideViewPr>
    <p:cSldViewPr snapToGrid="0" snapToObjects="1">
      <p:cViewPr varScale="1">
        <p:scale>
          <a:sx n="98" d="100"/>
          <a:sy n="98" d="100"/>
        </p:scale>
        <p:origin x="696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notesMaster" Target="notesMasters/notesMaster1.xml"/><Relationship Id="rId47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5T17:22:25.0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2136 0 24575,'-6'10'0,"0"-1"0,0 0 0,-1 0 0,0-1 0,-1 0 0,-9 9 0,-4 4 0,-167 168 0,-249 194 0,316-283 0,-194 206 0,86-65 0,-14 4 0,34-37 0,146-146 0,34-36 0,-47 58 0,16-13 0,35-43 0,-30 46 0,47-63-1365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5T17:22:27.25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5T17:22:27.5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5T17:22:29.2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24575,'4'0'0,"7"0"0,5 0 0,5 0 0,3 0 0,2 0 0,1 0 0,0 0 0,-4 0-8191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5T17:22:29.56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5T17:22:38.6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24575,'4'0'0,"2"5"0,4 6 0,1 5 0,2 5 0,0 3 0,-3 2 0,-3 1 0,2-4 0,-1-2 0,3-3 0,0-2 0,-3 2 0,-2 2 0,-2 3 0,-2 1 0,-1 1 0,-1-3-8191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5T17:22:40.05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5T17:22:40.6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5T17:23:25.2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3216 0 24575,'-22'13'0,"0"1"0,0 0 0,-23 23 0,3-4 0,-130 98 0,-673 556 0,249-189 0,525-447 0,-425 325 0,276-169 0,152-137 0,-3-3 0,-101 73 0,150-121 0,1 0 0,1 2 0,1 0 0,1 2 0,-22 34 0,21-31 0,-8 13-117,-1 0-299,0 0 0,-62 61 0,70-83-6410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5T17:23:27.07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24575,'4'0'0,"7"0"0,10 0 0,5 0 0,9 5 0,1 1 0,5-1 0,3 0 0,-4-2-8191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5T17:23:27.45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5T17:23:30.1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 0 24575,'-2'85'0,"0"-49"0,1-1 0,1 1 0,3-1 0,0 1 0,12 46 0,11-14 62,-17-49-537,-2 1-1,10 37 0,-14-38-6350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5T17:23:31.8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5T17:23:33.3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PIN – game ready  20 mins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369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6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1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2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3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4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mailto:s.bradley@uwtsd.ac.uk" TargetMode="Externa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our-hometowns-ysbw7sw834igdjbi" TargetMode="Externa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hyperlink" Target="https://www.youtube.com/watch?v=H0_yKBitO8M" TargetMode="External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hoot.it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what-we-remember-from-today-s-classes-u6hs589m3zipo1om" TargetMode="External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mailto:s.bradley@uwtsd.ac.uk" TargetMode="Externa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13" Type="http://schemas.openxmlformats.org/officeDocument/2006/relationships/image" Target="../media/image33.png"/><Relationship Id="rId18" Type="http://schemas.openxmlformats.org/officeDocument/2006/relationships/customXml" Target="../ink/ink10.xml"/><Relationship Id="rId3" Type="http://schemas.openxmlformats.org/officeDocument/2006/relationships/image" Target="../media/image29.emf"/><Relationship Id="rId21" Type="http://schemas.openxmlformats.org/officeDocument/2006/relationships/customXml" Target="../ink/ink12.xml"/><Relationship Id="rId7" Type="http://schemas.openxmlformats.org/officeDocument/2006/relationships/image" Target="../media/image31.png"/><Relationship Id="rId12" Type="http://schemas.openxmlformats.org/officeDocument/2006/relationships/customXml" Target="../ink/ink6.xml"/><Relationship Id="rId17" Type="http://schemas.openxmlformats.org/officeDocument/2006/relationships/image" Target="../media/image34.png"/><Relationship Id="rId2" Type="http://schemas.openxmlformats.org/officeDocument/2006/relationships/oleObject" Target="../embeddings/oleObject1.bin"/><Relationship Id="rId16" Type="http://schemas.openxmlformats.org/officeDocument/2006/relationships/customXml" Target="../ink/ink9.xml"/><Relationship Id="rId20" Type="http://schemas.openxmlformats.org/officeDocument/2006/relationships/customXml" Target="../ink/ink11.xml"/><Relationship Id="rId1" Type="http://schemas.openxmlformats.org/officeDocument/2006/relationships/slideLayout" Target="../slideLayouts/slideLayout16.xml"/><Relationship Id="rId6" Type="http://schemas.openxmlformats.org/officeDocument/2006/relationships/customXml" Target="../ink/ink2.xml"/><Relationship Id="rId11" Type="http://schemas.openxmlformats.org/officeDocument/2006/relationships/customXml" Target="../ink/ink5.xml"/><Relationship Id="rId24" Type="http://schemas.openxmlformats.org/officeDocument/2006/relationships/customXml" Target="../ink/ink14.xml"/><Relationship Id="rId5" Type="http://schemas.openxmlformats.org/officeDocument/2006/relationships/image" Target="../media/image30.png"/><Relationship Id="rId15" Type="http://schemas.openxmlformats.org/officeDocument/2006/relationships/customXml" Target="../ink/ink8.xml"/><Relationship Id="rId23" Type="http://schemas.openxmlformats.org/officeDocument/2006/relationships/customXml" Target="../ink/ink13.xml"/><Relationship Id="rId10" Type="http://schemas.openxmlformats.org/officeDocument/2006/relationships/image" Target="../media/image32.png"/><Relationship Id="rId19" Type="http://schemas.openxmlformats.org/officeDocument/2006/relationships/image" Target="../media/image35.png"/><Relationship Id="rId4" Type="http://schemas.openxmlformats.org/officeDocument/2006/relationships/customXml" Target="../ink/ink1.xml"/><Relationship Id="rId9" Type="http://schemas.openxmlformats.org/officeDocument/2006/relationships/customXml" Target="../ink/ink4.xml"/><Relationship Id="rId14" Type="http://schemas.openxmlformats.org/officeDocument/2006/relationships/customXml" Target="../ink/ink7.xml"/><Relationship Id="rId22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760" y="1516008"/>
            <a:ext cx="3880287" cy="3607785"/>
          </a:xfrm>
        </p:spPr>
        <p:txBody>
          <a:bodyPr/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Pre-Sessional Programme</a:t>
            </a:r>
            <a:br>
              <a:rPr lang="en-GB" sz="3600" b="1" dirty="0"/>
            </a:br>
            <a:br>
              <a:rPr lang="en-GB" dirty="0"/>
            </a:br>
            <a:r>
              <a:rPr lang="en-GB" dirty="0"/>
              <a:t>with Stephanie Bradley, Dip. Ed., Dip TEFLA, MA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8</a:t>
            </a:r>
            <a:r>
              <a:rPr lang="en-GB" baseline="30000" dirty="0"/>
              <a:t>th</a:t>
            </a:r>
            <a:r>
              <a:rPr lang="en-GB" dirty="0"/>
              <a:t> July – 13</a:t>
            </a:r>
            <a:r>
              <a:rPr lang="en-GB" baseline="30000" dirty="0"/>
              <a:t>th</a:t>
            </a:r>
            <a:r>
              <a:rPr lang="en-GB" dirty="0"/>
              <a:t> September 2024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r>
              <a:rPr lang="en-GB" dirty="0"/>
              <a:t>10 Week Course (10 PSE)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WEEK ONE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- </a:t>
            </a:r>
            <a:r>
              <a:rPr lang="en-GB" dirty="0"/>
              <a:t>Course Introduction</a:t>
            </a:r>
            <a:br>
              <a:rPr lang="en-GB" dirty="0"/>
            </a:br>
            <a:r>
              <a:rPr lang="en-GB" dirty="0"/>
              <a:t>- Getting to Know Each Other</a:t>
            </a:r>
            <a:br>
              <a:rPr lang="en-GB" dirty="0"/>
            </a:br>
            <a:r>
              <a:rPr lang="en-GB" dirty="0"/>
              <a:t>- Exploring Teams and Class Apps</a:t>
            </a:r>
            <a:br>
              <a:rPr lang="en-GB" dirty="0"/>
            </a:br>
            <a:r>
              <a:rPr lang="en-GB" dirty="0"/>
              <a:t>- Needs Analysis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82486-FD08-293D-4C67-4ED231CA5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C4641-5D7B-E8D1-58C0-AC98F8DD60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Today we will:</a:t>
            </a:r>
          </a:p>
          <a:p>
            <a:r>
              <a:rPr lang="en-GB" dirty="0"/>
              <a:t>1. Get to know each other</a:t>
            </a:r>
          </a:p>
          <a:p>
            <a:r>
              <a:rPr lang="en-GB" dirty="0"/>
              <a:t>2. Find out about your learning needs</a:t>
            </a:r>
          </a:p>
          <a:p>
            <a:r>
              <a:rPr lang="en-GB" dirty="0"/>
              <a:t>3. Find out about the course</a:t>
            </a:r>
          </a:p>
          <a:p>
            <a:r>
              <a:rPr lang="en-GB" dirty="0"/>
              <a:t>4. Understand the course assessment</a:t>
            </a:r>
          </a:p>
          <a:p>
            <a:r>
              <a:rPr lang="en-GB" dirty="0"/>
              <a:t>5. Understand how to access the course materials.</a:t>
            </a:r>
          </a:p>
          <a:p>
            <a:r>
              <a:rPr lang="en-GB" dirty="0"/>
              <a:t>6. Find out how to access UWTSD online services.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339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ONE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One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Two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Introduction to the Coursebook.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Getting to Know Each Other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Find out about the UWTSD services.</a:t>
            </a:r>
          </a:p>
        </p:txBody>
      </p:sp>
    </p:spTree>
    <p:extLst>
      <p:ext uri="{BB962C8B-B14F-4D97-AF65-F5344CB8AC3E}">
        <p14:creationId xmlns:p14="http://schemas.microsoft.com/office/powerpoint/2010/main" val="137735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3C486-D3A1-09B8-3FD7-090E634F1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Get to Know your 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197D8-207D-BBB2-E836-6814204C7B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Open your books and read pages 6-7 </a:t>
            </a:r>
          </a:p>
          <a:p>
            <a:r>
              <a:rPr lang="en-GB" dirty="0"/>
              <a:t>Study p189. Choose 3 new phrases to use in class this week.</a:t>
            </a:r>
          </a:p>
        </p:txBody>
      </p:sp>
    </p:spTree>
    <p:extLst>
      <p:ext uri="{BB962C8B-B14F-4D97-AF65-F5344CB8AC3E}">
        <p14:creationId xmlns:p14="http://schemas.microsoft.com/office/powerpoint/2010/main" val="34539331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D2C33-DBFA-6F48-80EC-7DBF7C0E2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Any Problems?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12F57-482C-BB3C-C395-11B0CE64A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24000"/>
            <a:ext cx="7886700" cy="4652963"/>
          </a:xfrm>
        </p:spPr>
        <p:txBody>
          <a:bodyPr/>
          <a:lstStyle/>
          <a:p>
            <a:r>
              <a:rPr lang="en-GB" dirty="0"/>
              <a:t>Please tell me in this session if you cannot open your e-books or</a:t>
            </a:r>
          </a:p>
          <a:p>
            <a:r>
              <a:rPr lang="en-GB" dirty="0"/>
              <a:t>If you have any other technical issues.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Ways to Communicate with me outside class</a:t>
            </a:r>
            <a:r>
              <a:rPr lang="en-GB" dirty="0"/>
              <a:t>:</a:t>
            </a:r>
          </a:p>
          <a:p>
            <a:r>
              <a:rPr lang="en-GB" dirty="0"/>
              <a:t>Send me a private chat message on Teams.</a:t>
            </a:r>
          </a:p>
          <a:p>
            <a:r>
              <a:rPr lang="en-GB" dirty="0"/>
              <a:t>Send me an email. </a:t>
            </a:r>
            <a:r>
              <a:rPr lang="en-GB" dirty="0">
                <a:hlinkClick r:id="rId2"/>
              </a:rPr>
              <a:t>s.bradley@uwtsd.ac.uk</a:t>
            </a:r>
            <a:r>
              <a:rPr lang="en-GB" dirty="0"/>
              <a:t>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51142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638C77-EED0-DC2D-E9BC-8318A9640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 b="1" dirty="0"/>
              <a:t>From Weeks 1-4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C073A-6CEF-1F82-5865-C51218C2D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dirty="0"/>
              <a:t>Your classroom </a:t>
            </a:r>
          </a:p>
          <a:p>
            <a:pPr marL="0" indent="0">
              <a:buNone/>
            </a:pPr>
            <a:r>
              <a:rPr lang="en-GB" sz="1900" dirty="0"/>
              <a:t>will be T&amp;L 14.</a:t>
            </a:r>
          </a:p>
          <a:p>
            <a:endParaRPr lang="en-GB" sz="1900" dirty="0"/>
          </a:p>
          <a:p>
            <a:pPr marL="0" indent="0">
              <a:buNone/>
            </a:pPr>
            <a:r>
              <a:rPr lang="en-GB" sz="1900" dirty="0"/>
              <a:t>The room will be open from 9:30 each day.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dirty="0"/>
              <a:t>Note: the café will not be open.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</p:txBody>
      </p:sp>
      <p:pic>
        <p:nvPicPr>
          <p:cNvPr id="5" name="Picture 4" descr="A building with many windows&#10;&#10;Description automatically generated">
            <a:extLst>
              <a:ext uri="{FF2B5EF4-FFF2-40B4-BE49-F238E27FC236}">
                <a16:creationId xmlns:a16="http://schemas.microsoft.com/office/drawing/2014/main" id="{73A76F70-9D99-6593-276D-69B80B3BB8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58" r="33527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4964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ED173-E8F5-7F00-C48D-78B31563F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Where to eat on campus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68284-CA29-9F7C-96EC-480D833699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2075"/>
            <a:ext cx="3724275" cy="4814888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b="1" dirty="0">
                <a:solidFill>
                  <a:srgbClr val="0070C0"/>
                </a:solidFill>
              </a:rPr>
              <a:t>Merlin restaurant</a:t>
            </a:r>
          </a:p>
          <a:p>
            <a:pPr marL="0" indent="0">
              <a:buNone/>
            </a:pPr>
            <a:r>
              <a:rPr lang="en-GB" dirty="0"/>
              <a:t>Hot meals from 8:30 – 14:30</a:t>
            </a:r>
          </a:p>
          <a:p>
            <a:pPr marL="0" indent="0">
              <a:buNone/>
            </a:pPr>
            <a:r>
              <a:rPr lang="en-GB" dirty="0"/>
              <a:t>It’s cheap!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Or head over to S4C and have soup and snacks at </a:t>
            </a:r>
            <a:r>
              <a:rPr lang="en-GB" b="1" dirty="0">
                <a:solidFill>
                  <a:srgbClr val="0070C0"/>
                </a:solidFill>
              </a:rPr>
              <a:t>Y </a:t>
            </a:r>
            <a:r>
              <a:rPr lang="en-GB" b="1" dirty="0" err="1">
                <a:solidFill>
                  <a:srgbClr val="0070C0"/>
                </a:solidFill>
              </a:rPr>
              <a:t>Gegin</a:t>
            </a:r>
            <a:r>
              <a:rPr lang="en-GB" b="1" dirty="0">
                <a:solidFill>
                  <a:srgbClr val="0070C0"/>
                </a:solidFill>
              </a:rPr>
              <a:t> Café </a:t>
            </a:r>
            <a:r>
              <a:rPr lang="en-GB" dirty="0"/>
              <a:t>from 8:30 -4pm</a:t>
            </a:r>
          </a:p>
          <a:p>
            <a:pPr marL="0" indent="0">
              <a:buNone/>
            </a:pPr>
            <a:r>
              <a:rPr lang="en-GB" dirty="0"/>
              <a:t>It’s delicious!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9D7242-B01A-3DF6-B2DA-1DDE2C34AF3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>
              <a:solidFill>
                <a:srgbClr val="0070C0"/>
              </a:solidFill>
            </a:endParaRPr>
          </a:p>
          <a:p>
            <a:r>
              <a:rPr lang="en-GB" b="1" dirty="0" err="1">
                <a:solidFill>
                  <a:srgbClr val="0070C0"/>
                </a:solidFill>
              </a:rPr>
              <a:t>Cwad</a:t>
            </a:r>
            <a:r>
              <a:rPr lang="en-GB" b="1" dirty="0">
                <a:solidFill>
                  <a:srgbClr val="0070C0"/>
                </a:solidFill>
              </a:rPr>
              <a:t> Café</a:t>
            </a:r>
          </a:p>
          <a:p>
            <a:pPr marL="0" indent="0">
              <a:buNone/>
            </a:pPr>
            <a:r>
              <a:rPr lang="en-GB" dirty="0"/>
              <a:t>Sandwiches &amp; snacks from 08:30 – 15:30</a:t>
            </a:r>
          </a:p>
          <a:p>
            <a:pPr marL="0" indent="0">
              <a:buNone/>
            </a:pPr>
            <a:r>
              <a:rPr lang="en-GB" dirty="0"/>
              <a:t>It’s convenient!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168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D6A2B-1D10-7D8E-5111-FDFF195B4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to shop for food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A979A-C9F4-2417-3984-30E63B65EA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95400"/>
            <a:ext cx="7886700" cy="48815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SUPERMARKETS</a:t>
            </a:r>
          </a:p>
          <a:p>
            <a:r>
              <a:rPr lang="en-GB" dirty="0"/>
              <a:t>The Coop -  Job Well Road (the nearest).</a:t>
            </a:r>
          </a:p>
          <a:p>
            <a:r>
              <a:rPr lang="en-GB" dirty="0"/>
              <a:t>Tesco -  (the biggest choice, can book an online delivery).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>
                <a:solidFill>
                  <a:srgbClr val="0070C0"/>
                </a:solidFill>
              </a:rPr>
              <a:t>Shops in Carmarthen</a:t>
            </a:r>
            <a:r>
              <a:rPr lang="en-GB" dirty="0"/>
              <a:t> (25-minute walk):</a:t>
            </a:r>
          </a:p>
          <a:p>
            <a:r>
              <a:rPr lang="en-GB" dirty="0"/>
              <a:t>Marks &amp; Spencer (M&amp;S) good quality food.</a:t>
            </a:r>
          </a:p>
          <a:p>
            <a:r>
              <a:rPr lang="en-GB" dirty="0"/>
              <a:t>Aardvark, Lammas Road:  health food, vegetarian and vegan food.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Nearest Chinese supermarket: Swansea.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86939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638C77-EED0-DC2D-E9BC-8318A9640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 b="1"/>
              <a:t>From Weeks 5-10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C073A-6CEF-1F82-5865-C51218C2D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900"/>
          </a:p>
          <a:p>
            <a:pPr marL="0" indent="0">
              <a:buNone/>
            </a:pPr>
            <a:endParaRPr lang="en-GB" sz="1900"/>
          </a:p>
          <a:p>
            <a:pPr marL="0" indent="0">
              <a:buNone/>
            </a:pPr>
            <a:r>
              <a:rPr lang="en-GB" sz="1900"/>
              <a:t>Your classroom </a:t>
            </a:r>
          </a:p>
          <a:p>
            <a:pPr marL="0" indent="0">
              <a:buNone/>
            </a:pPr>
            <a:r>
              <a:rPr lang="en-GB" sz="1900"/>
              <a:t>will be T&amp;L 11.</a:t>
            </a:r>
          </a:p>
          <a:p>
            <a:endParaRPr lang="en-GB" sz="1900"/>
          </a:p>
          <a:p>
            <a:pPr marL="0" indent="0">
              <a:buNone/>
            </a:pPr>
            <a:r>
              <a:rPr lang="en-GB" sz="1900"/>
              <a:t>The 6PSE group will join us.</a:t>
            </a:r>
          </a:p>
          <a:p>
            <a:pPr marL="0" indent="0">
              <a:buNone/>
            </a:pPr>
            <a:endParaRPr lang="en-GB" sz="1900"/>
          </a:p>
          <a:p>
            <a:pPr marL="0" indent="0">
              <a:buNone/>
            </a:pPr>
            <a:endParaRPr lang="en-GB" sz="1900"/>
          </a:p>
          <a:p>
            <a:pPr marL="0" indent="0">
              <a:buNone/>
            </a:pPr>
            <a:endParaRPr lang="en-GB" sz="1900"/>
          </a:p>
        </p:txBody>
      </p:sp>
      <p:pic>
        <p:nvPicPr>
          <p:cNvPr id="5" name="Picture 4" descr="A building with many windows&#10;&#10;Description automatically generated">
            <a:extLst>
              <a:ext uri="{FF2B5EF4-FFF2-40B4-BE49-F238E27FC236}">
                <a16:creationId xmlns:a16="http://schemas.microsoft.com/office/drawing/2014/main" id="{73A76F70-9D99-6593-276D-69B80B3BB8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58" r="33527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33464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98467-38E1-4C32-96E9-250E6D567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Self-Study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EDB97-24B9-EE5C-1BA4-638EAA08B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32271"/>
            <a:ext cx="7886700" cy="4601497"/>
          </a:xfrm>
        </p:spPr>
        <p:txBody>
          <a:bodyPr/>
          <a:lstStyle/>
          <a:p>
            <a:r>
              <a:rPr lang="en-GB" dirty="0"/>
              <a:t>Where in the world?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https://padlet.com/transitiontales/our-hometowns-ysbw7sw834igdjbi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Add an image and some information about your hometown to the Padlet.</a:t>
            </a:r>
          </a:p>
          <a:p>
            <a:r>
              <a:rPr lang="en-GB" b="1" dirty="0">
                <a:solidFill>
                  <a:srgbClr val="002060"/>
                </a:solidFill>
              </a:rPr>
              <a:t>Do not</a:t>
            </a:r>
            <a:r>
              <a:rPr lang="en-GB" b="1" dirty="0"/>
              <a:t> </a:t>
            </a:r>
            <a:r>
              <a:rPr lang="en-GB" dirty="0"/>
              <a:t>use text from the internet – write about what you know in your own words.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75660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97DA6-156B-A657-4B58-0DDCE19BD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Speaking and Listening Practise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7ED5D-2B83-A4E5-4641-6C65EB075A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Tell the class about your hometown</a:t>
            </a:r>
          </a:p>
          <a:p>
            <a:endParaRPr lang="en-GB" dirty="0"/>
          </a:p>
          <a:p>
            <a:r>
              <a:rPr lang="en-GB" dirty="0"/>
              <a:t>What is it famous for?</a:t>
            </a:r>
          </a:p>
          <a:p>
            <a:r>
              <a:rPr lang="en-GB" dirty="0"/>
              <a:t>What do you like best about it?</a:t>
            </a:r>
          </a:p>
          <a:p>
            <a:r>
              <a:rPr lang="en-GB" dirty="0"/>
              <a:t>What can you do there at the weekends?</a:t>
            </a:r>
          </a:p>
        </p:txBody>
      </p:sp>
    </p:spTree>
    <p:extLst>
      <p:ext uri="{BB962C8B-B14F-4D97-AF65-F5344CB8AC3E}">
        <p14:creationId xmlns:p14="http://schemas.microsoft.com/office/powerpoint/2010/main" val="10388470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744C27-4EB7-B840-AC17-0851D5595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" y="639520"/>
            <a:ext cx="2571750" cy="1719072"/>
          </a:xfrm>
        </p:spPr>
        <p:txBody>
          <a:bodyPr anchor="b">
            <a:normAutofit/>
          </a:bodyPr>
          <a:lstStyle/>
          <a:p>
            <a:r>
              <a:rPr lang="en-GB" sz="3300"/>
              <a:t>The Marshmallow Challenge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573756"/>
            <a:ext cx="2441321" cy="18288"/>
          </a:xfrm>
          <a:custGeom>
            <a:avLst/>
            <a:gdLst>
              <a:gd name="connsiteX0" fmla="*/ 0 w 2441321"/>
              <a:gd name="connsiteY0" fmla="*/ 0 h 18288"/>
              <a:gd name="connsiteX1" fmla="*/ 585917 w 2441321"/>
              <a:gd name="connsiteY1" fmla="*/ 0 h 18288"/>
              <a:gd name="connsiteX2" fmla="*/ 1196247 w 2441321"/>
              <a:gd name="connsiteY2" fmla="*/ 0 h 18288"/>
              <a:gd name="connsiteX3" fmla="*/ 1806578 w 2441321"/>
              <a:gd name="connsiteY3" fmla="*/ 0 h 18288"/>
              <a:gd name="connsiteX4" fmla="*/ 2441321 w 2441321"/>
              <a:gd name="connsiteY4" fmla="*/ 0 h 18288"/>
              <a:gd name="connsiteX5" fmla="*/ 2441321 w 2441321"/>
              <a:gd name="connsiteY5" fmla="*/ 18288 h 18288"/>
              <a:gd name="connsiteX6" fmla="*/ 1830991 w 2441321"/>
              <a:gd name="connsiteY6" fmla="*/ 18288 h 18288"/>
              <a:gd name="connsiteX7" fmla="*/ 1269487 w 2441321"/>
              <a:gd name="connsiteY7" fmla="*/ 18288 h 18288"/>
              <a:gd name="connsiteX8" fmla="*/ 707983 w 2441321"/>
              <a:gd name="connsiteY8" fmla="*/ 18288 h 18288"/>
              <a:gd name="connsiteX9" fmla="*/ 0 w 2441321"/>
              <a:gd name="connsiteY9" fmla="*/ 18288 h 18288"/>
              <a:gd name="connsiteX10" fmla="*/ 0 w 2441321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523EE-96C2-CC52-1DB1-FA2B34A2F9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202" y="2807208"/>
            <a:ext cx="2571750" cy="3410712"/>
          </a:xfrm>
        </p:spPr>
        <p:txBody>
          <a:bodyPr anchor="t">
            <a:normAutofit/>
          </a:bodyPr>
          <a:lstStyle/>
          <a:p>
            <a:r>
              <a:rPr lang="en-US" sz="1900">
                <a:hlinkClick r:id="rId2"/>
              </a:rPr>
              <a:t>Build a tower, build a team | Tom Wujec (youtube.com)</a:t>
            </a:r>
            <a:r>
              <a:rPr lang="en-US" sz="1900"/>
              <a:t> </a:t>
            </a:r>
          </a:p>
          <a:p>
            <a:pPr marL="0" indent="0">
              <a:buNone/>
            </a:pPr>
            <a:endParaRPr lang="en-GB" sz="1900"/>
          </a:p>
        </p:txBody>
      </p:sp>
      <p:pic>
        <p:nvPicPr>
          <p:cNvPr id="5" name="Picture 4" descr="A close-up of a banner&#10;&#10;Description automatically generated">
            <a:extLst>
              <a:ext uri="{FF2B5EF4-FFF2-40B4-BE49-F238E27FC236}">
                <a16:creationId xmlns:a16="http://schemas.microsoft.com/office/drawing/2014/main" id="{78B37CD2-17F1-A3C9-281E-FF084A182B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0722" y="1500273"/>
            <a:ext cx="5177790" cy="3857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1195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Take a 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17382716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5B688-B1E8-B0DF-D841-ED88449E6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Review – What do you know about the Pre-Sessional Course?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FFCE5-88C6-149D-E4C3-91179E8DC0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Play Kahoot!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www.kahoot.it</a:t>
            </a:r>
            <a:r>
              <a:rPr lang="en-GB" dirty="0"/>
              <a:t> </a:t>
            </a:r>
          </a:p>
          <a:p>
            <a:r>
              <a:rPr lang="en-GB" dirty="0"/>
              <a:t>PIN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can you remember from today?</a:t>
            </a:r>
          </a:p>
        </p:txBody>
      </p:sp>
    </p:spTree>
    <p:extLst>
      <p:ext uri="{BB962C8B-B14F-4D97-AF65-F5344CB8AC3E}">
        <p14:creationId xmlns:p14="http://schemas.microsoft.com/office/powerpoint/2010/main" val="40424699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0F0F1-141C-F190-3A0F-8096A5C21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213F4-F44E-145B-4462-B474FBAA96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Today we have learnt:</a:t>
            </a:r>
          </a:p>
          <a:p>
            <a:endParaRPr lang="en-GB" dirty="0"/>
          </a:p>
          <a:p>
            <a:r>
              <a:rPr lang="en-GB" dirty="0"/>
              <a:t>Add your answers to the PADLET. One idea on each small </a:t>
            </a:r>
            <a:r>
              <a:rPr lang="en-GB" dirty="0" err="1"/>
              <a:t>padlet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https://padlet.com/transitiontales/what-we-remember-from-today-s-classes-u6hs589m3zipo1om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482491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1EF57-7532-5F43-2801-F792AD4F9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solidFill>
                  <a:srgbClr val="002060"/>
                </a:solidFill>
              </a:rPr>
              <a:t>Homework Reminder</a:t>
            </a:r>
            <a:br>
              <a:rPr lang="en-GB" sz="3200" b="1" dirty="0">
                <a:solidFill>
                  <a:srgbClr val="002060"/>
                </a:solidFill>
              </a:rPr>
            </a:br>
            <a:r>
              <a:rPr lang="en-GB" sz="3200" b="1" dirty="0">
                <a:solidFill>
                  <a:srgbClr val="002060"/>
                </a:solidFill>
              </a:rPr>
              <a:t>Email to </a:t>
            </a:r>
            <a:r>
              <a:rPr lang="en-GB" sz="3200" b="1" dirty="0">
                <a:solidFill>
                  <a:srgbClr val="002060"/>
                </a:solidFill>
                <a:hlinkClick r:id="rId2"/>
              </a:rPr>
              <a:t>s.bradley@uwtsd.ac.uk</a:t>
            </a:r>
            <a:r>
              <a:rPr lang="en-GB" sz="3200" b="1" dirty="0">
                <a:solidFill>
                  <a:srgbClr val="002060"/>
                </a:solidFill>
              </a:rPr>
              <a:t>  before next class.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8F985-86A5-12B7-0553-B46AE5CA9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43722"/>
            <a:ext cx="7886700" cy="4633241"/>
          </a:xfrm>
        </p:spPr>
        <p:txBody>
          <a:bodyPr/>
          <a:lstStyle/>
          <a:p>
            <a:endParaRPr lang="en-GB" sz="2600" dirty="0"/>
          </a:p>
          <a:p>
            <a:r>
              <a:rPr lang="en-GB" sz="2600" dirty="0"/>
              <a:t>Write </a:t>
            </a:r>
            <a:r>
              <a:rPr lang="en-GB" sz="2600" dirty="0">
                <a:solidFill>
                  <a:srgbClr val="002060"/>
                </a:solidFill>
              </a:rPr>
              <a:t>1 page</a:t>
            </a:r>
            <a:r>
              <a:rPr lang="en-GB" sz="2600" dirty="0"/>
              <a:t> talking about yourself. Write in a neutral or formal style.</a:t>
            </a:r>
          </a:p>
          <a:p>
            <a:r>
              <a:rPr lang="en-GB" sz="2600" dirty="0"/>
              <a:t>Tell us where you are from and where you study/have studied and a little about your family, friends and pets.</a:t>
            </a:r>
          </a:p>
          <a:p>
            <a:r>
              <a:rPr lang="en-GB" sz="2600" dirty="0"/>
              <a:t>You should include your interests, your area of study (and any qualifications) as well as your future plans.</a:t>
            </a:r>
          </a:p>
          <a:p>
            <a:r>
              <a:rPr lang="en-GB" sz="2600" dirty="0"/>
              <a:t>Do not use AI, Chat GPT, or translation tools. It is important to know what your writing abilities truly are.</a:t>
            </a:r>
          </a:p>
          <a:p>
            <a:r>
              <a:rPr lang="en-GB" sz="2600" dirty="0"/>
              <a:t>Submit your essay on Assignments.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7807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35042-B262-891B-72E4-E8847189D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Visit IT &amp; The Library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8B18DB0-C952-A6BC-DAE3-0D0380DBF76D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6845650"/>
              </p:ext>
            </p:extLst>
          </p:nvPr>
        </p:nvGraphicFramePr>
        <p:xfrm>
          <a:off x="695326" y="1219200"/>
          <a:ext cx="7153274" cy="4562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2" imgW="11343845" imgH="8019689" progId="Acrobat.Document.DC">
                  <p:embed/>
                </p:oleObj>
              </mc:Choice>
              <mc:Fallback>
                <p:oleObj name="Acrobat Document" r:id="rId2" imgW="11343845" imgH="8019689" progId="Acrobat.Document.DC">
                  <p:embed/>
                  <p:pic>
                    <p:nvPicPr>
                      <p:cNvPr id="4" name="Content Placeholder 3">
                        <a:extLst>
                          <a:ext uri="{FF2B5EF4-FFF2-40B4-BE49-F238E27FC236}">
                            <a16:creationId xmlns:a16="http://schemas.microsoft.com/office/drawing/2014/main" id="{08B18DB0-C952-A6BC-DAE3-0D0380DBF76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95326" y="1219200"/>
                        <a:ext cx="7153274" cy="45624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4" name="Group 13">
            <a:extLst>
              <a:ext uri="{FF2B5EF4-FFF2-40B4-BE49-F238E27FC236}">
                <a16:creationId xmlns:a16="http://schemas.microsoft.com/office/drawing/2014/main" id="{B9775C0B-23AA-5495-D5F3-8876220F8B8F}"/>
              </a:ext>
            </a:extLst>
          </p:cNvPr>
          <p:cNvGrpSpPr/>
          <p:nvPr/>
        </p:nvGrpSpPr>
        <p:grpSpPr>
          <a:xfrm>
            <a:off x="3145830" y="3590655"/>
            <a:ext cx="807840" cy="762840"/>
            <a:chOff x="3145830" y="3590655"/>
            <a:chExt cx="807840" cy="7628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9BF8F1C1-BB61-9E32-15B2-1DD5A1F3E137}"/>
                    </a:ext>
                  </a:extLst>
                </p14:cNvPr>
                <p14:cNvContentPartPr/>
                <p14:nvPr/>
              </p14:nvContentPartPr>
              <p14:xfrm>
                <a:off x="3145830" y="3590655"/>
                <a:ext cx="769320" cy="762840"/>
              </p14:xfrm>
            </p:contentPart>
          </mc:Choice>
          <mc:Fallback xmlns=""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9BF8F1C1-BB61-9E32-15B2-1DD5A1F3E137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3136830" y="3581655"/>
                  <a:ext cx="786960" cy="78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5770ACC9-0AA7-226F-9171-883ABD7829FB}"/>
                    </a:ext>
                  </a:extLst>
                </p14:cNvPr>
                <p14:cNvContentPartPr/>
                <p14:nvPr/>
              </p14:nvContentPartPr>
              <p14:xfrm>
                <a:off x="3771510" y="3590655"/>
                <a:ext cx="360" cy="36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5770ACC9-0AA7-226F-9171-883ABD7829FB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3762870" y="358165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134C282F-33A4-1273-7BD1-EE489B12666A}"/>
                    </a:ext>
                  </a:extLst>
                </p14:cNvPr>
                <p14:cNvContentPartPr/>
                <p14:nvPr/>
              </p14:nvContentPartPr>
              <p14:xfrm>
                <a:off x="3771510" y="3590655"/>
                <a:ext cx="360" cy="36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134C282F-33A4-1273-7BD1-EE489B12666A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3762870" y="358165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DBE51CCD-44FF-2A25-7934-36E61151FDDC}"/>
                    </a:ext>
                  </a:extLst>
                </p14:cNvPr>
                <p14:cNvContentPartPr/>
                <p14:nvPr/>
              </p14:nvContentPartPr>
              <p14:xfrm>
                <a:off x="3781230" y="3590655"/>
                <a:ext cx="6480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DBE51CCD-44FF-2A25-7934-36E61151FDDC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3772590" y="3581655"/>
                  <a:ext cx="8244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EB9718C2-2549-21F4-0D16-F79C0231997A}"/>
                    </a:ext>
                  </a:extLst>
                </p14:cNvPr>
                <p14:cNvContentPartPr/>
                <p14:nvPr/>
              </p14:nvContentPartPr>
              <p14:xfrm>
                <a:off x="3857190" y="3590655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EB9718C2-2549-21F4-0D16-F79C0231997A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3848550" y="358165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965EDE02-AD1F-6604-0E0F-C1C1A745B543}"/>
                    </a:ext>
                  </a:extLst>
                </p14:cNvPr>
                <p14:cNvContentPartPr/>
                <p14:nvPr/>
              </p14:nvContentPartPr>
              <p14:xfrm>
                <a:off x="3905070" y="3628815"/>
                <a:ext cx="48600" cy="12240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965EDE02-AD1F-6604-0E0F-C1C1A745B543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3896430" y="3619815"/>
                  <a:ext cx="66240" cy="1400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C680944A-0B59-0D1B-6C39-74F69D8897DC}"/>
                  </a:ext>
                </a:extLst>
              </p14:cNvPr>
              <p14:cNvContentPartPr/>
              <p14:nvPr/>
            </p14:nvContentPartPr>
            <p14:xfrm>
              <a:off x="104550" y="4485975"/>
              <a:ext cx="360" cy="3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C680944A-0B59-0D1B-6C39-74F69D8897DC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95910" y="4476975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C96937D2-AE72-33D2-A94E-1A161CC47E53}"/>
                  </a:ext>
                </a:extLst>
              </p14:cNvPr>
              <p14:cNvContentPartPr/>
              <p14:nvPr/>
            </p14:nvContentPartPr>
            <p14:xfrm>
              <a:off x="-209730" y="4448175"/>
              <a:ext cx="360" cy="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C96937D2-AE72-33D2-A94E-1A161CC47E53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-218370" y="4439175"/>
                <a:ext cx="18000" cy="18000"/>
              </a:xfrm>
              <a:prstGeom prst="rect">
                <a:avLst/>
              </a:prstGeom>
            </p:spPr>
          </p:pic>
        </mc:Fallback>
      </mc:AlternateContent>
      <p:grpSp>
        <p:nvGrpSpPr>
          <p:cNvPr id="22" name="Group 21">
            <a:extLst>
              <a:ext uri="{FF2B5EF4-FFF2-40B4-BE49-F238E27FC236}">
                <a16:creationId xmlns:a16="http://schemas.microsoft.com/office/drawing/2014/main" id="{87D05EF9-BECF-73A4-534A-B450ECAB9D4F}"/>
              </a:ext>
            </a:extLst>
          </p:cNvPr>
          <p:cNvGrpSpPr/>
          <p:nvPr/>
        </p:nvGrpSpPr>
        <p:grpSpPr>
          <a:xfrm>
            <a:off x="3271470" y="3867135"/>
            <a:ext cx="1186200" cy="1002600"/>
            <a:chOff x="3271470" y="3867135"/>
            <a:chExt cx="1186200" cy="1002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6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CFC23591-F666-1CEF-05DA-32240639261B}"/>
                    </a:ext>
                  </a:extLst>
                </p14:cNvPr>
                <p14:cNvContentPartPr/>
                <p14:nvPr/>
              </p14:nvContentPartPr>
              <p14:xfrm>
                <a:off x="3271470" y="3876495"/>
                <a:ext cx="1158120" cy="99324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CFC23591-F666-1CEF-05DA-32240639261B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3262470" y="3867495"/>
                  <a:ext cx="1175760" cy="101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BA827C52-1B91-21FC-8318-163D09A3939B}"/>
                    </a:ext>
                  </a:extLst>
                </p14:cNvPr>
                <p14:cNvContentPartPr/>
                <p14:nvPr/>
              </p14:nvContentPartPr>
              <p14:xfrm>
                <a:off x="4181190" y="3867135"/>
                <a:ext cx="93240" cy="900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BA827C52-1B91-21FC-8318-163D09A3939B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4172550" y="3858135"/>
                  <a:ext cx="110880" cy="2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BDF388F2-57BB-096B-AAAD-2B0902C95884}"/>
                    </a:ext>
                  </a:extLst>
                </p14:cNvPr>
                <p14:cNvContentPartPr/>
                <p14:nvPr/>
              </p14:nvContentPartPr>
              <p14:xfrm>
                <a:off x="4295310" y="3876495"/>
                <a:ext cx="360" cy="36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BDF388F2-57BB-096B-AAAD-2B0902C95884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4286670" y="386749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DCE5CD70-2D66-254F-FA94-5A9432201DF7}"/>
                    </a:ext>
                  </a:extLst>
                </p14:cNvPr>
                <p14:cNvContentPartPr/>
                <p14:nvPr/>
              </p14:nvContentPartPr>
              <p14:xfrm>
                <a:off x="4427070" y="3895575"/>
                <a:ext cx="30600" cy="190440"/>
              </p14:xfrm>
            </p:contentPart>
          </mc:Choice>
          <mc:Fallback xmlns=""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DCE5CD70-2D66-254F-FA94-5A9432201DF7}"/>
                    </a:ext>
                  </a:extLst>
                </p:cNvPr>
                <p:cNvPicPr/>
                <p:nvPr/>
              </p:nvPicPr>
              <p:blipFill>
                <a:blip r:embed="rId22"/>
                <a:stretch>
                  <a:fillRect/>
                </a:stretch>
              </p:blipFill>
              <p:spPr>
                <a:xfrm>
                  <a:off x="4418430" y="3886575"/>
                  <a:ext cx="48240" cy="2080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AF9F879C-3F3F-0952-2AE5-5EF71159D494}"/>
                  </a:ext>
                </a:extLst>
              </p14:cNvPr>
              <p14:cNvContentPartPr/>
              <p14:nvPr/>
            </p14:nvContentPartPr>
            <p14:xfrm>
              <a:off x="9372390" y="2238135"/>
              <a:ext cx="360" cy="36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AF9F879C-3F3F-0952-2AE5-5EF71159D494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9363750" y="2229135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B9CEC51B-B6B0-5A4D-33E6-85AF135D2FA7}"/>
                  </a:ext>
                </a:extLst>
              </p14:cNvPr>
              <p14:cNvContentPartPr/>
              <p14:nvPr/>
            </p14:nvContentPartPr>
            <p14:xfrm>
              <a:off x="9372390" y="2257215"/>
              <a:ext cx="360" cy="36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B9CEC51B-B6B0-5A4D-33E6-85AF135D2FA7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9363750" y="2248215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42638328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5" ma:contentTypeDescription="Create a new document." ma:contentTypeScope="" ma:versionID="f22164921e69ada7df33b474d3dcac3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e2230e2f827e95bf01ad4d49bcae7e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A1B967D-DC7F-4C05-B411-2B4022817C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8CB21A0-8CF4-435C-9D93-2C7E1309F06A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1687</TotalTime>
  <Words>676</Words>
  <Application>Microsoft Office PowerPoint</Application>
  <PresentationFormat>On-screen Show (4:3)</PresentationFormat>
  <Paragraphs>110</Paragraphs>
  <Slides>19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19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41" baseType="lpstr">
      <vt:lpstr>Arial</vt:lpstr>
      <vt:lpstr>Calibri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Acrobat Document</vt:lpstr>
      <vt:lpstr>PowerPoint Presentation</vt:lpstr>
      <vt:lpstr>  Pre-Sessional Programme  with Stephanie Bradley, Dip. Ed., Dip TEFLA, MA   8th July – 13th September 2024</vt:lpstr>
      <vt:lpstr> 10 Week Course (10 PSE)  WEEK ONE  - Course Introduction - Getting to Know Each Other - Exploring Teams and Class Apps - Needs Analysis</vt:lpstr>
      <vt:lpstr>Aims</vt:lpstr>
      <vt:lpstr>  WEEK ONE   Day One   Session Two</vt:lpstr>
      <vt:lpstr>Get to Know your Book</vt:lpstr>
      <vt:lpstr>Any Problems?</vt:lpstr>
      <vt:lpstr>From Weeks 1-4</vt:lpstr>
      <vt:lpstr>Where to eat on campus</vt:lpstr>
      <vt:lpstr>Where to shop for food</vt:lpstr>
      <vt:lpstr>From Weeks 5-10</vt:lpstr>
      <vt:lpstr>Self-Study Task</vt:lpstr>
      <vt:lpstr>Speaking and Listening Practise</vt:lpstr>
      <vt:lpstr>The Marshmallow Challenge</vt:lpstr>
      <vt:lpstr>Take a break</vt:lpstr>
      <vt:lpstr>Review – What do you know about the Pre-Sessional Course?</vt:lpstr>
      <vt:lpstr>Summary</vt:lpstr>
      <vt:lpstr>Homework Reminder Email to s.bradley@uwtsd.ac.uk  before next class.</vt:lpstr>
      <vt:lpstr>Visit IT &amp; The Library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13</cp:revision>
  <dcterms:created xsi:type="dcterms:W3CDTF">2021-03-10T12:10:47Z</dcterms:created>
  <dcterms:modified xsi:type="dcterms:W3CDTF">2024-07-05T18:02:13Z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