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20" r:id="rId4"/>
  </p:sldMasterIdLst>
  <p:notesMasterIdLst>
    <p:notesMasterId r:id="rId16"/>
  </p:notesMasterIdLst>
  <p:handoutMasterIdLst>
    <p:handoutMasterId r:id="rId17"/>
  </p:handoutMasterIdLst>
  <p:sldIdLst>
    <p:sldId id="256" r:id="rId5"/>
    <p:sldId id="267" r:id="rId6"/>
    <p:sldId id="264" r:id="rId7"/>
    <p:sldId id="266" r:id="rId8"/>
    <p:sldId id="270" r:id="rId9"/>
    <p:sldId id="277" r:id="rId10"/>
    <p:sldId id="269" r:id="rId11"/>
    <p:sldId id="278" r:id="rId12"/>
    <p:sldId id="271" r:id="rId13"/>
    <p:sldId id="275" r:id="rId14"/>
    <p:sldId id="276"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96706"/>
    <a:srgbClr val="04291F"/>
    <a:srgbClr val="D2EB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29" autoAdjust="0"/>
    <p:restoredTop sz="95707"/>
  </p:normalViewPr>
  <p:slideViewPr>
    <p:cSldViewPr snapToGrid="0">
      <p:cViewPr>
        <p:scale>
          <a:sx n="100" d="100"/>
          <a:sy n="100" d="100"/>
        </p:scale>
        <p:origin x="536" y="352"/>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08C23B-EE55-43C3-A25C-FC4F95A42FF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8F4B293-556D-43A9-80A8-9A0AD06FFA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369DF8-DE7A-47EC-9926-737ADF187FD0}" type="datetime1">
              <a:rPr lang="en-GB" smtClean="0"/>
              <a:t>07/11/2020</a:t>
            </a:fld>
            <a:endParaRPr lang="en-GB"/>
          </a:p>
        </p:txBody>
      </p:sp>
      <p:sp>
        <p:nvSpPr>
          <p:cNvPr id="4" name="Footer Placeholder 3">
            <a:extLst>
              <a:ext uri="{FF2B5EF4-FFF2-40B4-BE49-F238E27FC236}">
                <a16:creationId xmlns:a16="http://schemas.microsoft.com/office/drawing/2014/main" id="{501478D0-1FFF-42ED-ABFB-7D4DBA4A6F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491CCCB-08AA-4CA2-AFD9-059225F9E1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078F16-281C-45BE-88EF-157FD7231D00}" type="slidenum">
              <a:rPr lang="en-GB" smtClean="0"/>
              <a:t>‹#›</a:t>
            </a:fld>
            <a:endParaRPr lang="en-GB"/>
          </a:p>
        </p:txBody>
      </p:sp>
    </p:spTree>
    <p:extLst>
      <p:ext uri="{BB962C8B-B14F-4D97-AF65-F5344CB8AC3E}">
        <p14:creationId xmlns:p14="http://schemas.microsoft.com/office/powerpoint/2010/main" val="14355236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87CB7-AE98-4571-A473-6175AD47E979}" type="datetime1">
              <a:rPr lang="en-GB" noProof="0" smtClean="0"/>
              <a:t>07/11/2020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437861-F6CA-40D6-89FA-54BFEBBE4418}" type="slidenum">
              <a:rPr lang="en-GB" noProof="0" smtClean="0"/>
              <a:t>‹#›</a:t>
            </a:fld>
            <a:endParaRPr lang="en-GB" noProof="0"/>
          </a:p>
        </p:txBody>
      </p:sp>
    </p:spTree>
    <p:extLst>
      <p:ext uri="{BB962C8B-B14F-4D97-AF65-F5344CB8AC3E}">
        <p14:creationId xmlns:p14="http://schemas.microsoft.com/office/powerpoint/2010/main" val="175772587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9437861-F6CA-40D6-89FA-54BFEBBE4418}" type="slidenum">
              <a:rPr lang="en-GB" smtClean="0"/>
              <a:t>1</a:t>
            </a:fld>
            <a:endParaRPr lang="en-GB"/>
          </a:p>
        </p:txBody>
      </p:sp>
    </p:spTree>
    <p:extLst>
      <p:ext uri="{BB962C8B-B14F-4D97-AF65-F5344CB8AC3E}">
        <p14:creationId xmlns:p14="http://schemas.microsoft.com/office/powerpoint/2010/main" val="138354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2800"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4</a:t>
            </a:fld>
            <a:endParaRPr lang="en-GB" noProof="0"/>
          </a:p>
        </p:txBody>
      </p:sp>
    </p:spTree>
    <p:extLst>
      <p:ext uri="{BB962C8B-B14F-4D97-AF65-F5344CB8AC3E}">
        <p14:creationId xmlns:p14="http://schemas.microsoft.com/office/powerpoint/2010/main" val="145051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order to act in that manner, a public body must take account of the following things—</a:t>
            </a:r>
          </a:p>
          <a:p>
            <a:r>
              <a:rPr lang="en-GB" sz="1200" b="0" i="0" kern="1200" dirty="0">
                <a:solidFill>
                  <a:schemeClr val="tx1"/>
                </a:solidFill>
                <a:effectLst/>
                <a:latin typeface="+mn-lt"/>
                <a:ea typeface="+mn-ea"/>
                <a:cs typeface="+mn-cs"/>
              </a:rPr>
              <a:t>(a)the importance of balancing short term needs with the need to safeguard the ability to meet long term needs, especially where things done to meet short term needs may have detrimental long term effect;</a:t>
            </a:r>
          </a:p>
          <a:p>
            <a:r>
              <a:rPr lang="en-GB" sz="1200" b="0" i="0" kern="1200" dirty="0">
                <a:solidFill>
                  <a:schemeClr val="tx1"/>
                </a:solidFill>
                <a:effectLst/>
                <a:latin typeface="+mn-lt"/>
                <a:ea typeface="+mn-ea"/>
                <a:cs typeface="+mn-cs"/>
              </a:rPr>
              <a:t>(b)the need to take an integrated approach, by considering how—</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)the body’s well-being objectives may impact upon each of the well-being goals;</a:t>
            </a:r>
          </a:p>
          <a:p>
            <a:r>
              <a:rPr lang="en-GB" sz="1200" b="0" i="0" kern="1200" dirty="0">
                <a:solidFill>
                  <a:schemeClr val="tx1"/>
                </a:solidFill>
                <a:effectLst/>
                <a:latin typeface="+mn-lt"/>
                <a:ea typeface="+mn-ea"/>
                <a:cs typeface="+mn-cs"/>
              </a:rPr>
              <a:t>(ii)the body’s well-being objectives impact upon each other or upon other public bodies’ objectives, in particular where steps taken by the body may contribute to meeting one objective but may be detrimental to meeting another;</a:t>
            </a:r>
          </a:p>
          <a:p>
            <a:r>
              <a:rPr lang="en-GB" sz="1200" b="0" i="0" kern="1200" dirty="0">
                <a:solidFill>
                  <a:schemeClr val="tx1"/>
                </a:solidFill>
                <a:effectLst/>
                <a:latin typeface="+mn-lt"/>
                <a:ea typeface="+mn-ea"/>
                <a:cs typeface="+mn-cs"/>
              </a:rPr>
              <a:t>(c)the importance of involving other persons with an interest in achieving the well-being goals and of ensuring those persons reflect the diversity of the population of⁠—</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)Wales (where the body exercises functions in relation to the whole of Wales), or</a:t>
            </a:r>
          </a:p>
          <a:p>
            <a:r>
              <a:rPr lang="en-GB" sz="1200" b="0" i="0" kern="1200" dirty="0">
                <a:solidFill>
                  <a:schemeClr val="tx1"/>
                </a:solidFill>
                <a:effectLst/>
                <a:latin typeface="+mn-lt"/>
                <a:ea typeface="+mn-ea"/>
                <a:cs typeface="+mn-cs"/>
              </a:rPr>
              <a:t>(ii)the part of Wales in relation to which the body exercises functions;</a:t>
            </a:r>
          </a:p>
          <a:p>
            <a:r>
              <a:rPr lang="en-GB" sz="1200" b="0" i="0" kern="1200" dirty="0">
                <a:solidFill>
                  <a:schemeClr val="tx1"/>
                </a:solidFill>
                <a:effectLst/>
                <a:latin typeface="+mn-lt"/>
                <a:ea typeface="+mn-ea"/>
                <a:cs typeface="+mn-cs"/>
              </a:rPr>
              <a:t>(d)how acting in collaboration with any other person (or how different parts of the body acting together) could assist the body to meet its well-being objectives, or assist another body to meet its objectives;</a:t>
            </a:r>
          </a:p>
          <a:p>
            <a:r>
              <a:rPr lang="en-GB" sz="1200" b="0" i="0" kern="1200" dirty="0">
                <a:solidFill>
                  <a:schemeClr val="tx1"/>
                </a:solidFill>
                <a:effectLst/>
                <a:latin typeface="+mn-lt"/>
                <a:ea typeface="+mn-ea"/>
                <a:cs typeface="+mn-cs"/>
              </a:rPr>
              <a:t>(e)how deploying resources to prevent problems occurring or getting w</a:t>
            </a:r>
          </a:p>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5</a:t>
            </a:fld>
            <a:endParaRPr lang="en-GB" noProof="0"/>
          </a:p>
        </p:txBody>
      </p:sp>
    </p:spTree>
    <p:extLst>
      <p:ext uri="{BB962C8B-B14F-4D97-AF65-F5344CB8AC3E}">
        <p14:creationId xmlns:p14="http://schemas.microsoft.com/office/powerpoint/2010/main" val="4177931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order to act in that manner, a public body must take account of the following things—</a:t>
            </a:r>
          </a:p>
          <a:p>
            <a:r>
              <a:rPr lang="en-GB" sz="1200" b="0" i="0" kern="1200" dirty="0">
                <a:solidFill>
                  <a:schemeClr val="tx1"/>
                </a:solidFill>
                <a:effectLst/>
                <a:latin typeface="+mn-lt"/>
                <a:ea typeface="+mn-ea"/>
                <a:cs typeface="+mn-cs"/>
              </a:rPr>
              <a:t>(a)the importance of balancing short term needs with the need to safeguard the ability to meet long term needs, especially where things done to meet short term needs may have detrimental long term effect;</a:t>
            </a:r>
          </a:p>
          <a:p>
            <a:r>
              <a:rPr lang="en-GB" sz="1200" b="0" i="0" kern="1200" dirty="0">
                <a:solidFill>
                  <a:schemeClr val="tx1"/>
                </a:solidFill>
                <a:effectLst/>
                <a:latin typeface="+mn-lt"/>
                <a:ea typeface="+mn-ea"/>
                <a:cs typeface="+mn-cs"/>
              </a:rPr>
              <a:t>(b)the need to take an integrated approach, by considering how—</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)the body’s well-being objectives may impact upon each of the well-being goals;</a:t>
            </a:r>
          </a:p>
          <a:p>
            <a:r>
              <a:rPr lang="en-GB" sz="1200" b="0" i="0" kern="1200" dirty="0">
                <a:solidFill>
                  <a:schemeClr val="tx1"/>
                </a:solidFill>
                <a:effectLst/>
                <a:latin typeface="+mn-lt"/>
                <a:ea typeface="+mn-ea"/>
                <a:cs typeface="+mn-cs"/>
              </a:rPr>
              <a:t>(ii)the body’s well-being objectives impact upon each other or upon other public bodies’ objectives, in particular where steps taken by the body may contribute to meeting one objective but may be detrimental to meeting another;</a:t>
            </a:r>
          </a:p>
          <a:p>
            <a:r>
              <a:rPr lang="en-GB" sz="1200" b="0" i="0" kern="1200" dirty="0">
                <a:solidFill>
                  <a:schemeClr val="tx1"/>
                </a:solidFill>
                <a:effectLst/>
                <a:latin typeface="+mn-lt"/>
                <a:ea typeface="+mn-ea"/>
                <a:cs typeface="+mn-cs"/>
              </a:rPr>
              <a:t>(c)the importance of involving other persons with an interest in achieving the well-being goals and of ensuring those persons reflect the diversity of the population of⁠—</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)Wales (where the body exercises functions in relation to the whole of Wales), or</a:t>
            </a:r>
          </a:p>
          <a:p>
            <a:r>
              <a:rPr lang="en-GB" sz="1200" b="0" i="0" kern="1200" dirty="0">
                <a:solidFill>
                  <a:schemeClr val="tx1"/>
                </a:solidFill>
                <a:effectLst/>
                <a:latin typeface="+mn-lt"/>
                <a:ea typeface="+mn-ea"/>
                <a:cs typeface="+mn-cs"/>
              </a:rPr>
              <a:t>(ii)the part of Wales in relation to which the body exercises functions;</a:t>
            </a:r>
          </a:p>
          <a:p>
            <a:r>
              <a:rPr lang="en-GB" sz="1200" b="0" i="0" kern="1200" dirty="0">
                <a:solidFill>
                  <a:schemeClr val="tx1"/>
                </a:solidFill>
                <a:effectLst/>
                <a:latin typeface="+mn-lt"/>
                <a:ea typeface="+mn-ea"/>
                <a:cs typeface="+mn-cs"/>
              </a:rPr>
              <a:t>(d)how acting in collaboration with any other person (or how different parts of the body acting together) could assist the body to meet its well-being objectives, or assist another body to meet its objectives;</a:t>
            </a:r>
          </a:p>
          <a:p>
            <a:r>
              <a:rPr lang="en-GB" sz="1200" b="0" i="0" kern="1200" dirty="0">
                <a:solidFill>
                  <a:schemeClr val="tx1"/>
                </a:solidFill>
                <a:effectLst/>
                <a:latin typeface="+mn-lt"/>
                <a:ea typeface="+mn-ea"/>
                <a:cs typeface="+mn-cs"/>
              </a:rPr>
              <a:t>(e)how deploying resources to prevent problems occurring or getting w</a:t>
            </a:r>
          </a:p>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6</a:t>
            </a:fld>
            <a:endParaRPr lang="en-GB" noProof="0"/>
          </a:p>
        </p:txBody>
      </p:sp>
    </p:spTree>
    <p:extLst>
      <p:ext uri="{BB962C8B-B14F-4D97-AF65-F5344CB8AC3E}">
        <p14:creationId xmlns:p14="http://schemas.microsoft.com/office/powerpoint/2010/main" val="2784875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7</a:t>
            </a:fld>
            <a:endParaRPr lang="en-GB" noProof="0"/>
          </a:p>
        </p:txBody>
      </p:sp>
    </p:spTree>
    <p:extLst>
      <p:ext uri="{BB962C8B-B14F-4D97-AF65-F5344CB8AC3E}">
        <p14:creationId xmlns:p14="http://schemas.microsoft.com/office/powerpoint/2010/main" val="110330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8</a:t>
            </a:fld>
            <a:endParaRPr lang="en-GB" noProof="0"/>
          </a:p>
        </p:txBody>
      </p:sp>
    </p:spTree>
    <p:extLst>
      <p:ext uri="{BB962C8B-B14F-4D97-AF65-F5344CB8AC3E}">
        <p14:creationId xmlns:p14="http://schemas.microsoft.com/office/powerpoint/2010/main" val="1635502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rtlCol="0" anchor="t">
            <a:normAutofit/>
          </a:bodyPr>
          <a:lstStyle>
            <a:lvl1pPr algn="r">
              <a:defRPr sz="6000"/>
            </a:lvl1pPr>
          </a:lstStyle>
          <a:p>
            <a:pPr rtl="0"/>
            <a:r>
              <a:rPr lang="en-GB" noProof="0"/>
              <a:t>Click to edit Master title style</a:t>
            </a:r>
          </a:p>
        </p:txBody>
      </p:sp>
      <p:sp>
        <p:nvSpPr>
          <p:cNvPr id="3" name="Subtitle 2"/>
          <p:cNvSpPr>
            <a:spLocks noGrp="1"/>
          </p:cNvSpPr>
          <p:nvPr>
            <p:ph type="subTitle" idx="1"/>
          </p:nvPr>
        </p:nvSpPr>
        <p:spPr>
          <a:xfrm>
            <a:off x="2772274" y="2268786"/>
            <a:ext cx="5357600" cy="1160213"/>
          </a:xfrm>
        </p:spPr>
        <p:txBody>
          <a:bodyPr tIns="0" rtlCol="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5A0304E5-08EC-4A8F-B9A9-8C4180EC06D9}" type="datetime1">
              <a:rPr lang="en-GB" noProof="0" smtClean="0"/>
              <a:t>07/11/2020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Ins="45720" rtlCol="0"/>
          <a:lstStyle/>
          <a:p>
            <a:pPr rtl="0"/>
            <a:fld id="{6D22F896-40B5-4ADD-8801-0D06FADFA095}" type="slidenum">
              <a:rPr lang="en-GB" noProof="0" smtClean="0"/>
              <a:t>‹#›</a:t>
            </a:fld>
            <a:endParaRPr lang="en-GB" noProof="0"/>
          </a:p>
        </p:txBody>
      </p:sp>
      <p:sp>
        <p:nvSpPr>
          <p:cNvPr id="13" name="TextBox 12"/>
          <p:cNvSpPr txBox="1"/>
          <p:nvPr/>
        </p:nvSpPr>
        <p:spPr>
          <a:xfrm>
            <a:off x="2191282" y="3262852"/>
            <a:ext cx="415636" cy="461665"/>
          </a:xfrm>
          <a:prstGeom prst="rect">
            <a:avLst/>
          </a:prstGeom>
          <a:noFill/>
        </p:spPr>
        <p:txBody>
          <a:bodyPr wrap="square" rtlCol="0">
            <a:spAutoFit/>
          </a:bodyPr>
          <a:lstStyle/>
          <a:p>
            <a:pPr algn="r" rtl="0"/>
            <a:r>
              <a:rPr lang="en-GB" sz="2400" noProof="0">
                <a:solidFill>
                  <a:schemeClr val="accent6"/>
                </a:solidFill>
                <a:latin typeface="Wingdings 3" panose="05040102010807070707" pitchFamily="18" charset="2"/>
              </a:rPr>
              <a:t>z</a:t>
            </a:r>
            <a:endParaRPr lang="en-GB" sz="24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5159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3C0C89D-BC16-459B-824A-95F6CDF36A4B}" type="datetime1">
              <a:rPr lang="en-GB" noProof="0" smtClean="0"/>
              <a:t>07/11/2020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7" name="TextBox 6"/>
          <p:cNvSpPr txBox="1"/>
          <p:nvPr/>
        </p:nvSpPr>
        <p:spPr>
          <a:xfrm>
            <a:off x="2194943"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8843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rtlCol="0" anchor="t">
            <a:normAutofit/>
          </a:bodyPr>
          <a:lstStyle>
            <a:lvl1pPr algn="r">
              <a:defRPr sz="3200"/>
            </a:lvl1pPr>
          </a:lstStyle>
          <a:p>
            <a:pPr rtl="0"/>
            <a:r>
              <a:rPr lang="en-GB" noProof="0"/>
              <a:t>Click to edit Master title style</a:t>
            </a:r>
          </a:p>
        </p:txBody>
      </p:sp>
      <p:sp>
        <p:nvSpPr>
          <p:cNvPr id="3" name="Text Placeholder 2"/>
          <p:cNvSpPr>
            <a:spLocks noGrp="1"/>
          </p:cNvSpPr>
          <p:nvPr>
            <p:ph type="body" idx="1"/>
          </p:nvPr>
        </p:nvSpPr>
        <p:spPr>
          <a:xfrm>
            <a:off x="2773968" y="2268786"/>
            <a:ext cx="7791931" cy="878468"/>
          </a:xfrm>
        </p:spPr>
        <p:txBody>
          <a:bodyPr tIns="0" rtlCol="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D4CDE65-F3F2-4FFC-8F86-0F8BFC3DD096}" type="datetime1">
              <a:rPr lang="en-GB" noProof="0" smtClean="0"/>
              <a:t>07/11/2020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4809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rtlCol="0"/>
          <a:lstStyle/>
          <a:p>
            <a:pPr rtl="0"/>
            <a:r>
              <a:rPr lang="en-GB" noProof="0"/>
              <a:t>Click to edit Master title style</a:t>
            </a:r>
          </a:p>
        </p:txBody>
      </p:sp>
      <p:sp>
        <p:nvSpPr>
          <p:cNvPr id="3" name="Content Placeholder 2"/>
          <p:cNvSpPr>
            <a:spLocks noGrp="1"/>
          </p:cNvSpPr>
          <p:nvPr>
            <p:ph sz="half" idx="1"/>
          </p:nvPr>
        </p:nvSpPr>
        <p:spPr>
          <a:xfrm>
            <a:off x="2605374" y="2052116"/>
            <a:ext cx="3891960" cy="399782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666636" y="2052114"/>
            <a:ext cx="3894222" cy="399782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8FAB9661-08F1-46A6-89E5-36EA28EB40F1}" type="datetime1">
              <a:rPr lang="en-GB" noProof="0" smtClean="0"/>
              <a:t>07/11/2020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0" name="TextBox 9"/>
          <p:cNvSpPr txBox="1"/>
          <p:nvPr/>
        </p:nvSpPr>
        <p:spPr>
          <a:xfrm>
            <a:off x="2196172" y="641223"/>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89104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rtlCol="0"/>
          <a:lstStyle/>
          <a:p>
            <a:pPr rtl="0"/>
            <a:r>
              <a:rPr lang="en-GB" noProof="0"/>
              <a:t>Click to edit Master title style</a:t>
            </a:r>
          </a:p>
        </p:txBody>
      </p:sp>
      <p:sp>
        <p:nvSpPr>
          <p:cNvPr id="3" name="Text Placeholder 2"/>
          <p:cNvSpPr>
            <a:spLocks noGrp="1"/>
          </p:cNvSpPr>
          <p:nvPr>
            <p:ph type="body" idx="1"/>
          </p:nvPr>
        </p:nvSpPr>
        <p:spPr>
          <a:xfrm>
            <a:off x="2609285" y="2052115"/>
            <a:ext cx="3896467"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2609285" y="2851331"/>
            <a:ext cx="3893623" cy="307143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666634" y="2052115"/>
            <a:ext cx="3899798"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666635" y="2851331"/>
            <a:ext cx="3899798" cy="307143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751569F-B2D5-4160-8DCB-F0E5460F8B4D}" type="datetime1">
              <a:rPr lang="en-GB" noProof="0" smtClean="0"/>
              <a:t>07/11/2020</a:t>
            </a:fld>
            <a:endParaRPr lang="en-GB" noProof="0"/>
          </a:p>
        </p:txBody>
      </p:sp>
      <p:sp>
        <p:nvSpPr>
          <p:cNvPr id="8" name="Footer Placeholder 7"/>
          <p:cNvSpPr>
            <a:spLocks noGrp="1"/>
          </p:cNvSpPr>
          <p:nvPr>
            <p:ph type="ftr" sz="quarter" idx="11"/>
          </p:nvPr>
        </p:nvSpPr>
        <p:spPr/>
        <p:txBody>
          <a:bodyPr rtlCol="0"/>
          <a:lstStyle/>
          <a:p>
            <a:pPr rtl="0"/>
            <a:r>
              <a:rPr lang="en-GB" noProof="0"/>
              <a:t>
              </a:t>
            </a:r>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03078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9CEC77-DE37-4C6A-B854-F38D394CEF3F}" type="datetime1">
              <a:rPr lang="en-GB" noProof="0" smtClean="0"/>
              <a:t>07/11/2020</a:t>
            </a:fld>
            <a:endParaRPr lang="en-GB" noProof="0"/>
          </a:p>
        </p:txBody>
      </p:sp>
      <p:sp>
        <p:nvSpPr>
          <p:cNvPr id="4" name="Footer Placeholder 3"/>
          <p:cNvSpPr>
            <a:spLocks noGrp="1"/>
          </p:cNvSpPr>
          <p:nvPr>
            <p:ph type="ftr" sz="quarter" idx="11"/>
          </p:nvPr>
        </p:nvSpPr>
        <p:spPr/>
        <p:txBody>
          <a:bodyPr rtlCol="0"/>
          <a:lstStyle/>
          <a:p>
            <a:pPr rtl="0"/>
            <a:r>
              <a:rPr lang="en-GB" noProof="0"/>
              <a:t>
              </a:t>
            </a:r>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8" name="TextBox 7"/>
          <p:cNvSpPr txBox="1"/>
          <p:nvPr/>
        </p:nvSpPr>
        <p:spPr>
          <a:xfrm>
            <a:off x="2196172" y="64122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64456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2890E355-865B-41C5-A2E1-327ABA88FDFD}" type="datetime1">
              <a:rPr lang="en-GB" noProof="0" smtClean="0"/>
              <a:t>07/11/2020</a:t>
            </a:fld>
            <a:endParaRPr lang="en-GB" noProof="0"/>
          </a:p>
        </p:txBody>
      </p:sp>
      <p:sp>
        <p:nvSpPr>
          <p:cNvPr id="3" name="Footer Placeholder 2"/>
          <p:cNvSpPr>
            <a:spLocks noGrp="1"/>
          </p:cNvSpPr>
          <p:nvPr>
            <p:ph type="ftr" sz="quarter" idx="11"/>
          </p:nvPr>
        </p:nvSpPr>
        <p:spPr/>
        <p:txBody>
          <a:bodyPr rtlCol="0"/>
          <a:lstStyle/>
          <a:p>
            <a:pPr rtl="0"/>
            <a:r>
              <a:rPr lang="en-GB" noProof="0"/>
              <a:t>
              </a:t>
            </a:r>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290198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rtlCol="0" anchor="b">
            <a:normAutofit/>
          </a:bodyPr>
          <a:lstStyle>
            <a:lvl1pPr algn="l">
              <a:defRPr sz="2400"/>
            </a:lvl1pPr>
          </a:lstStyle>
          <a:p>
            <a:pPr rtl="0"/>
            <a:r>
              <a:rPr lang="en-GB" noProof="0"/>
              <a:t>Click to edit Master title style</a:t>
            </a:r>
          </a:p>
        </p:txBody>
      </p:sp>
      <p:sp>
        <p:nvSpPr>
          <p:cNvPr id="3" name="Content Placeholder 2"/>
          <p:cNvSpPr>
            <a:spLocks noGrp="1"/>
          </p:cNvSpPr>
          <p:nvPr>
            <p:ph idx="1"/>
          </p:nvPr>
        </p:nvSpPr>
        <p:spPr>
          <a:xfrm>
            <a:off x="5120154" y="805818"/>
            <a:ext cx="5446278" cy="5244126"/>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970322" y="3186154"/>
            <a:ext cx="2664361" cy="2386397"/>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9389C6E-AC1F-4BAA-9F3D-9F292A9396FB}" type="datetime1">
              <a:rPr lang="en-GB" noProof="0" smtClean="0"/>
              <a:t>07/11/2020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6972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rtlCol="0"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rtlCol="0" anchor="b">
            <a:normAutofit/>
          </a:bodyP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970322" y="3182928"/>
            <a:ext cx="3971874" cy="2386394"/>
          </a:xfrm>
        </p:spPr>
        <p:txBody>
          <a:bodyPr rtlCol="0">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4F4DBC68-55AA-4531-8DE4-CB169DC3EFF1}" type="datetime1">
              <a:rPr lang="en-GB" noProof="0" smtClean="0"/>
              <a:t>07/11/2020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567214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CF7E738-F121-4CDD-B09E-0D7302C3F85A}" type="datetime1">
              <a:rPr lang="en-GB" noProof="0" smtClean="0"/>
              <a:t>07/11/2020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63923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1576DAE-85E0-4AA3-8D3E-0E053AEF155E}" type="datetime1">
              <a:rPr lang="en-GB" noProof="0" smtClean="0"/>
              <a:t>07/11/2020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430049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pPr rtl="0"/>
            <a:fld id="{64FE8DB5-AC4E-4483-8ACD-B873FD909FD5}" type="datetime1">
              <a:rPr lang="en-GB" noProof="0" smtClean="0"/>
              <a:t>07/11/2020</a:t>
            </a:fld>
            <a:endParaRPr lang="en-GB" noProof="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pPr rtl="0"/>
            <a:r>
              <a:rPr lang="en-GB" noProof="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pPr rtl="0"/>
            <a:fld id="{6D22F896-40B5-4ADD-8801-0D06FADFA095}" type="slidenum">
              <a:rPr lang="en-GB" noProof="0" smtClean="0"/>
              <a:pPr/>
              <a:t>‹#›</a:t>
            </a:fld>
            <a:endParaRPr lang="en-GB" noProof="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303062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tiff"/><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5.tif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fph.org.uk/policy-campaigns/special-interest-groups/special-interest-groups-list/public-mental-health-special-interest-group/better-mental-health-for-all/concepts-of-mental-and-social-wellbeing/" TargetMode="External"/><Relationship Id="rId3" Type="http://schemas.openxmlformats.org/officeDocument/2006/relationships/hyperlink" Target="https://stats.oecd.org/glossary/detail.asp?ID=2625#:~:text=Sustainability%20refers%20to%3A,resource%20depletion%20and%20environmental%20degradation" TargetMode="External"/><Relationship Id="rId7" Type="http://schemas.openxmlformats.org/officeDocument/2006/relationships/hyperlink" Target="https://www.cswe.org/Centers-Initiatives/Initiatives/Clearinghouse-for-Economic-Well-Being/Working-Definition-of-Economic-Well-Being#:~:text=Economic%20well%2Dbeing%20may%20be,generating%20income%20and%20asset%2Dbuilding" TargetMode="External"/><Relationship Id="rId2" Type="http://schemas.openxmlformats.org/officeDocument/2006/relationships/hyperlink" Target="https://www.nhs.uk/conditions/stress-anxiety-depression/improve-mental-wellbeing/" TargetMode="External"/><Relationship Id="rId1" Type="http://schemas.openxmlformats.org/officeDocument/2006/relationships/slideLayout" Target="../slideLayouts/slideLayout6.xml"/><Relationship Id="rId6" Type="http://schemas.openxmlformats.org/officeDocument/2006/relationships/hyperlink" Target="https://senedd.wales/research%20documents/18-033/18-033-web-english.pdf" TargetMode="External"/><Relationship Id="rId11" Type="http://schemas.openxmlformats.org/officeDocument/2006/relationships/hyperlink" Target="https://sites.duke.edu/trillium/2016/10/06/sustainability-dependency-revamping-a-graduate-level-forestry-course/" TargetMode="External"/><Relationship Id="rId5" Type="http://schemas.openxmlformats.org/officeDocument/2006/relationships/hyperlink" Target="https://www.legislation.gov.uk/anaw/2015/2/section/5/enacted" TargetMode="External"/><Relationship Id="rId10" Type="http://schemas.openxmlformats.org/officeDocument/2006/relationships/hyperlink" Target="http://www.ourcwmtaf.wales/SharedFiles/Download.aspx?pageid=181&amp;mid=444&amp;fileid=35" TargetMode="External"/><Relationship Id="rId4" Type="http://schemas.openxmlformats.org/officeDocument/2006/relationships/hyperlink" Target="https://www.sid-israel.org/en/Development-Issues/What-is-Development" TargetMode="External"/><Relationship Id="rId9" Type="http://schemas.openxmlformats.org/officeDocument/2006/relationships/hyperlink" Target="https://neweconomics.org/uploads/files/88cb2c4314731314d0_gxm6bq37b.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corrconcepts.com/sustainability-101/what-is-sustainability/" TargetMode="External"/><Relationship Id="rId3" Type="http://schemas.openxmlformats.org/officeDocument/2006/relationships/hyperlink" Target="http://clipart-library.com/clipart/8TxnLbBgc.htm" TargetMode="External"/><Relationship Id="rId7" Type="http://schemas.openxmlformats.org/officeDocument/2006/relationships/hyperlink" Target="http://clipart-library.com/clipart/health-clipart-9.htm" TargetMode="External"/><Relationship Id="rId2" Type="http://schemas.openxmlformats.org/officeDocument/2006/relationships/hyperlink" Target="https://youmatter.world/en/definition/definitions-sustainability-definition-examples-principles/" TargetMode="External"/><Relationship Id="rId1" Type="http://schemas.openxmlformats.org/officeDocument/2006/relationships/slideLayout" Target="../slideLayouts/slideLayout6.xml"/><Relationship Id="rId6" Type="http://schemas.openxmlformats.org/officeDocument/2006/relationships/hyperlink" Target="https://www.pinclipart.com/maxpin/ihhmmmi/" TargetMode="External"/><Relationship Id="rId5" Type="http://schemas.openxmlformats.org/officeDocument/2006/relationships/hyperlink" Target="https://freesvg.org/1544216276" TargetMode="External"/><Relationship Id="rId4" Type="http://schemas.openxmlformats.org/officeDocument/2006/relationships/hyperlink" Target="http://clipart-library.com/green-tic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4">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7" name="Picture 66">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9" name="Rectangle 68">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974254" y="5166421"/>
            <a:ext cx="8445357" cy="883524"/>
          </a:xfrm>
          <a:prstGeom prst="parallelogram">
            <a:avLst>
              <a:gd name="adj" fmla="val 99234"/>
            </a:avLst>
          </a:prstGeom>
        </p:spPr>
        <p:txBody>
          <a:bodyPr lIns="0" rIns="0" rtlCol="0">
            <a:normAutofit/>
          </a:bodyPr>
          <a:lstStyle/>
          <a:p>
            <a:pPr rtl="0"/>
            <a:r>
              <a:rPr lang="en-GB" sz="1900" b="1" u="sng"/>
              <a:t>Well-being of Future Generation (Wales) Act 2015</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2133536" y="4752007"/>
            <a:ext cx="8286075" cy="414413"/>
          </a:xfrm>
          <a:prstGeom prst="parallelogram">
            <a:avLst>
              <a:gd name="adj" fmla="val 100759"/>
            </a:avLst>
          </a:prstGeom>
        </p:spPr>
        <p:txBody>
          <a:bodyPr lIns="0" rIns="0" rtlCol="0">
            <a:normAutofit/>
          </a:bodyPr>
          <a:lstStyle/>
          <a:p>
            <a:pPr rtl="0">
              <a:lnSpc>
                <a:spcPct val="110000"/>
              </a:lnSpc>
            </a:pPr>
            <a:r>
              <a:rPr lang="en-GB" i="1" dirty="0"/>
              <a:t>Equality and Sustainability SJSS6003</a:t>
            </a:r>
          </a:p>
        </p:txBody>
      </p:sp>
      <p:sp>
        <p:nvSpPr>
          <p:cNvPr id="73" name="Rectangle 72">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C0D5598-8EA2-3242-86B8-4C5F518B9085}"/>
              </a:ext>
            </a:extLst>
          </p:cNvPr>
          <p:cNvPicPr>
            <a:picLocks noChangeAspect="1"/>
          </p:cNvPicPr>
          <p:nvPr/>
        </p:nvPicPr>
        <p:blipFill rotWithShape="1">
          <a:blip r:embed="rId6"/>
          <a:srcRect t="25951" r="-1" b="15875"/>
          <a:stretch/>
        </p:blipFill>
        <p:spPr>
          <a:xfrm>
            <a:off x="1005401" y="-1"/>
            <a:ext cx="10380133" cy="4030679"/>
          </a:xfrm>
          <a:prstGeom prst="rect">
            <a:avLst/>
          </a:prstGeom>
          <a:ln>
            <a:solidFill>
              <a:schemeClr val="accent6"/>
            </a:solidFill>
          </a:ln>
        </p:spPr>
      </p:pic>
      <p:sp>
        <p:nvSpPr>
          <p:cNvPr id="75" name="Rectangle 74">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E2DD76-9D04-BE4C-9756-285CDBBBAE98}"/>
              </a:ext>
            </a:extLst>
          </p:cNvPr>
          <p:cNvSpPr txBox="1"/>
          <p:nvPr/>
        </p:nvSpPr>
        <p:spPr>
          <a:xfrm>
            <a:off x="1149298" y="3541147"/>
            <a:ext cx="2145792" cy="369332"/>
          </a:xfrm>
          <a:prstGeom prst="rect">
            <a:avLst/>
          </a:prstGeom>
          <a:noFill/>
        </p:spPr>
        <p:txBody>
          <a:bodyPr wrap="square" rtlCol="0">
            <a:spAutoFit/>
          </a:bodyPr>
          <a:lstStyle/>
          <a:p>
            <a:pPr>
              <a:spcAft>
                <a:spcPts val="600"/>
              </a:spcAft>
            </a:pPr>
            <a:r>
              <a:rPr lang="en-US" dirty="0"/>
              <a:t>(Image 1, 2020) </a:t>
            </a:r>
            <a:endParaRPr lang="en-US"/>
          </a:p>
        </p:txBody>
      </p: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D07CF-9A01-8748-ADA8-43257E4D008D}"/>
              </a:ext>
            </a:extLst>
          </p:cNvPr>
          <p:cNvSpPr>
            <a:spLocks noGrp="1"/>
          </p:cNvSpPr>
          <p:nvPr>
            <p:ph type="title"/>
          </p:nvPr>
        </p:nvSpPr>
        <p:spPr>
          <a:xfrm>
            <a:off x="7294255" y="48774"/>
            <a:ext cx="3119745" cy="592451"/>
          </a:xfrm>
        </p:spPr>
        <p:txBody>
          <a:bodyPr vert="horz" lIns="91440" tIns="45720" rIns="91440" bIns="45720" rtlCol="0" anchor="t">
            <a:normAutofit/>
          </a:bodyPr>
          <a:lstStyle/>
          <a:p>
            <a:pPr algn="l"/>
            <a:r>
              <a:rPr lang="en-US" b="1" u="sng" dirty="0"/>
              <a:t>Content Page </a:t>
            </a:r>
          </a:p>
        </p:txBody>
      </p:sp>
      <p:sp>
        <p:nvSpPr>
          <p:cNvPr id="34" name="Rectangle 33">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2D5CFA-ABAC-DB43-A311-2534F4C25280}"/>
              </a:ext>
            </a:extLst>
          </p:cNvPr>
          <p:cNvSpPr txBox="1"/>
          <p:nvPr/>
        </p:nvSpPr>
        <p:spPr>
          <a:xfrm>
            <a:off x="5664200" y="689999"/>
            <a:ext cx="5520267" cy="6015601"/>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b="1" dirty="0"/>
              <a:t>Slide 3</a:t>
            </a:r>
            <a:r>
              <a:rPr lang="en-US" dirty="0"/>
              <a:t>...................................................</a:t>
            </a:r>
            <a:r>
              <a:rPr lang="en-US" i="1" dirty="0"/>
              <a:t>Defining Key Terms</a:t>
            </a:r>
          </a:p>
          <a:p>
            <a:pPr defTabSz="914400">
              <a:lnSpc>
                <a:spcPct val="110000"/>
              </a:lnSpc>
              <a:spcAft>
                <a:spcPts val="600"/>
              </a:spcAft>
              <a:buClr>
                <a:schemeClr val="accent6"/>
              </a:buClr>
              <a:buSzPct val="90000"/>
              <a:buFont typeface="Wingdings" panose="05000000000000000000" pitchFamily="2" charset="2"/>
              <a:buChar char="§"/>
            </a:pPr>
            <a:endParaRPr lang="en-US" b="1" dirty="0"/>
          </a:p>
          <a:p>
            <a:pPr defTabSz="914400">
              <a:lnSpc>
                <a:spcPct val="110000"/>
              </a:lnSpc>
              <a:spcAft>
                <a:spcPts val="600"/>
              </a:spcAft>
              <a:buClr>
                <a:schemeClr val="accent6"/>
              </a:buClr>
              <a:buSzPct val="90000"/>
              <a:buFont typeface="Wingdings" panose="05000000000000000000" pitchFamily="2" charset="2"/>
              <a:buChar char="§"/>
            </a:pPr>
            <a:r>
              <a:rPr lang="en-US" b="1" dirty="0"/>
              <a:t>Slide 4</a:t>
            </a:r>
            <a:r>
              <a:rPr lang="en-US" dirty="0"/>
              <a:t>................................................... </a:t>
            </a:r>
            <a:r>
              <a:rPr lang="en-US" i="1" dirty="0"/>
              <a:t>The Well-being of Future Generations (Wales) Act 2015: Facts</a:t>
            </a:r>
          </a:p>
          <a:p>
            <a:pPr defTabSz="914400">
              <a:lnSpc>
                <a:spcPct val="110000"/>
              </a:lnSpc>
              <a:spcAft>
                <a:spcPts val="600"/>
              </a:spcAft>
              <a:buClr>
                <a:schemeClr val="accent6"/>
              </a:buClr>
              <a:buSzPct val="90000"/>
              <a:buFont typeface="Wingdings" panose="05000000000000000000" pitchFamily="2" charset="2"/>
              <a:buChar char="§"/>
            </a:pPr>
            <a:endParaRPr lang="en-US" i="1" dirty="0"/>
          </a:p>
          <a:p>
            <a:pPr defTabSz="914400">
              <a:lnSpc>
                <a:spcPct val="110000"/>
              </a:lnSpc>
              <a:spcAft>
                <a:spcPts val="600"/>
              </a:spcAft>
              <a:buClr>
                <a:schemeClr val="accent6"/>
              </a:buClr>
              <a:buSzPct val="90000"/>
              <a:buFont typeface="Wingdings" panose="05000000000000000000" pitchFamily="2" charset="2"/>
              <a:buChar char="§"/>
            </a:pPr>
            <a:r>
              <a:rPr lang="en-US" b="1" dirty="0"/>
              <a:t>Slide 5</a:t>
            </a:r>
            <a:r>
              <a:rPr lang="en-US" dirty="0"/>
              <a:t>................................................... </a:t>
            </a:r>
            <a:r>
              <a:rPr lang="en-US" i="1" dirty="0"/>
              <a:t>The Well-being of Future Generations (Wales) Act 2015: Goals</a:t>
            </a:r>
          </a:p>
          <a:p>
            <a:pPr defTabSz="914400">
              <a:lnSpc>
                <a:spcPct val="110000"/>
              </a:lnSpc>
              <a:spcAft>
                <a:spcPts val="600"/>
              </a:spcAft>
              <a:buClr>
                <a:schemeClr val="accent6"/>
              </a:buClr>
              <a:buSzPct val="90000"/>
              <a:buFont typeface="Wingdings" panose="05000000000000000000" pitchFamily="2" charset="2"/>
              <a:buChar char="§"/>
            </a:pPr>
            <a:endParaRPr lang="en-US" dirty="0"/>
          </a:p>
          <a:p>
            <a:pPr defTabSz="914400">
              <a:lnSpc>
                <a:spcPct val="110000"/>
              </a:lnSpc>
              <a:spcAft>
                <a:spcPts val="600"/>
              </a:spcAft>
              <a:buClr>
                <a:schemeClr val="accent6"/>
              </a:buClr>
              <a:buSzPct val="90000"/>
              <a:buFont typeface="Wingdings" panose="05000000000000000000" pitchFamily="2" charset="2"/>
              <a:buChar char="§"/>
            </a:pPr>
            <a:r>
              <a:rPr lang="en-US" b="1" dirty="0"/>
              <a:t>Slide 6-7</a:t>
            </a:r>
            <a:r>
              <a:rPr lang="en-US" dirty="0"/>
              <a:t>................................................ </a:t>
            </a:r>
            <a:r>
              <a:rPr lang="en-US" i="1" dirty="0"/>
              <a:t>Sustainability and The Act </a:t>
            </a:r>
          </a:p>
          <a:p>
            <a:pPr defTabSz="914400">
              <a:lnSpc>
                <a:spcPct val="110000"/>
              </a:lnSpc>
              <a:spcAft>
                <a:spcPts val="600"/>
              </a:spcAft>
              <a:buClr>
                <a:schemeClr val="accent6"/>
              </a:buClr>
              <a:buSzPct val="90000"/>
              <a:buFont typeface="Wingdings" panose="05000000000000000000" pitchFamily="2" charset="2"/>
              <a:buChar char="§"/>
            </a:pPr>
            <a:endParaRPr lang="en-US" dirty="0"/>
          </a:p>
          <a:p>
            <a:pPr defTabSz="914400">
              <a:lnSpc>
                <a:spcPct val="110000"/>
              </a:lnSpc>
              <a:spcAft>
                <a:spcPts val="600"/>
              </a:spcAft>
              <a:buClr>
                <a:schemeClr val="accent6"/>
              </a:buClr>
              <a:buSzPct val="90000"/>
              <a:buFont typeface="Wingdings" panose="05000000000000000000" pitchFamily="2" charset="2"/>
              <a:buChar char="§"/>
            </a:pPr>
            <a:r>
              <a:rPr lang="en-US" b="1" dirty="0"/>
              <a:t>Slide 8</a:t>
            </a:r>
            <a:r>
              <a:rPr lang="en-US" dirty="0"/>
              <a:t>................................................... </a:t>
            </a:r>
            <a:r>
              <a:rPr lang="en-US" i="1" dirty="0"/>
              <a:t>Sustainability Theory </a:t>
            </a:r>
          </a:p>
          <a:p>
            <a:pPr defTabSz="914400">
              <a:lnSpc>
                <a:spcPct val="110000"/>
              </a:lnSpc>
              <a:spcAft>
                <a:spcPts val="600"/>
              </a:spcAft>
              <a:buClr>
                <a:schemeClr val="accent6"/>
              </a:buClr>
              <a:buSzPct val="90000"/>
              <a:buFont typeface="Wingdings" panose="05000000000000000000" pitchFamily="2" charset="2"/>
              <a:buChar char="§"/>
            </a:pPr>
            <a:endParaRPr lang="en-US" dirty="0"/>
          </a:p>
          <a:p>
            <a:pPr defTabSz="914400">
              <a:lnSpc>
                <a:spcPct val="110000"/>
              </a:lnSpc>
              <a:spcAft>
                <a:spcPts val="600"/>
              </a:spcAft>
              <a:buClr>
                <a:schemeClr val="accent6"/>
              </a:buClr>
              <a:buSzPct val="90000"/>
              <a:buFont typeface="Wingdings" panose="05000000000000000000" pitchFamily="2" charset="2"/>
              <a:buChar char="§"/>
            </a:pPr>
            <a:r>
              <a:rPr lang="en-US" b="1" dirty="0"/>
              <a:t>Slide 9</a:t>
            </a:r>
            <a:r>
              <a:rPr lang="en-US" dirty="0"/>
              <a:t>...................................................</a:t>
            </a:r>
            <a:r>
              <a:rPr lang="en-US" i="1" dirty="0"/>
              <a:t>Conclusion</a:t>
            </a:r>
          </a:p>
        </p:txBody>
      </p:sp>
      <p:sp>
        <p:nvSpPr>
          <p:cNvPr id="36" name="Rectangle 35">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3F42A37-1E48-C444-9F7D-68A5AAD233DA}"/>
              </a:ext>
            </a:extLst>
          </p:cNvPr>
          <p:cNvSpPr txBox="1"/>
          <p:nvPr/>
        </p:nvSpPr>
        <p:spPr>
          <a:xfrm>
            <a:off x="1048066" y="48774"/>
            <a:ext cx="2532921" cy="369332"/>
          </a:xfrm>
          <a:prstGeom prst="rect">
            <a:avLst/>
          </a:prstGeom>
          <a:noFill/>
        </p:spPr>
        <p:txBody>
          <a:bodyPr wrap="square" rtlCol="0">
            <a:spAutoFit/>
          </a:bodyPr>
          <a:lstStyle/>
          <a:p>
            <a:r>
              <a:rPr lang="en-US" dirty="0">
                <a:solidFill>
                  <a:schemeClr val="bg1"/>
                </a:solidFill>
              </a:rPr>
              <a:t>(Image 2, 2019).</a:t>
            </a:r>
          </a:p>
        </p:txBody>
      </p:sp>
      <p:pic>
        <p:nvPicPr>
          <p:cNvPr id="8" name="Picture 7">
            <a:extLst>
              <a:ext uri="{FF2B5EF4-FFF2-40B4-BE49-F238E27FC236}">
                <a16:creationId xmlns:a16="http://schemas.microsoft.com/office/drawing/2014/main" id="{D4D94D7E-ABFF-9642-A051-2E714B0826D6}"/>
              </a:ext>
            </a:extLst>
          </p:cNvPr>
          <p:cNvPicPr>
            <a:picLocks noChangeAspect="1"/>
          </p:cNvPicPr>
          <p:nvPr/>
        </p:nvPicPr>
        <p:blipFill>
          <a:blip r:embed="rId5"/>
          <a:stretch>
            <a:fillRect/>
          </a:stretch>
        </p:blipFill>
        <p:spPr>
          <a:xfrm>
            <a:off x="1182884" y="1069281"/>
            <a:ext cx="4219018" cy="5134826"/>
          </a:xfrm>
          <a:prstGeom prst="rect">
            <a:avLst/>
          </a:prstGeom>
        </p:spPr>
      </p:pic>
    </p:spTree>
    <p:extLst>
      <p:ext uri="{BB962C8B-B14F-4D97-AF65-F5344CB8AC3E}">
        <p14:creationId xmlns:p14="http://schemas.microsoft.com/office/powerpoint/2010/main" val="179191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082C-3FDB-6F42-8F39-FE9927ECCFB5}"/>
              </a:ext>
            </a:extLst>
          </p:cNvPr>
          <p:cNvSpPr>
            <a:spLocks noGrp="1"/>
          </p:cNvSpPr>
          <p:nvPr>
            <p:ph type="title"/>
          </p:nvPr>
        </p:nvSpPr>
        <p:spPr>
          <a:xfrm>
            <a:off x="2691144" y="159641"/>
            <a:ext cx="7950984" cy="852295"/>
          </a:xfrm>
        </p:spPr>
        <p:txBody>
          <a:bodyPr/>
          <a:lstStyle/>
          <a:p>
            <a:r>
              <a:rPr lang="en-US" b="1" u="sng" dirty="0"/>
              <a:t>Defining Key Terms</a:t>
            </a:r>
            <a:endParaRPr lang="en-US" dirty="0"/>
          </a:p>
        </p:txBody>
      </p:sp>
      <p:sp>
        <p:nvSpPr>
          <p:cNvPr id="4" name="Content Placeholder 3">
            <a:extLst>
              <a:ext uri="{FF2B5EF4-FFF2-40B4-BE49-F238E27FC236}">
                <a16:creationId xmlns:a16="http://schemas.microsoft.com/office/drawing/2014/main" id="{7BA39515-7E58-064E-8A11-CB19B2827B0B}"/>
              </a:ext>
            </a:extLst>
          </p:cNvPr>
          <p:cNvSpPr>
            <a:spLocks noGrp="1"/>
          </p:cNvSpPr>
          <p:nvPr>
            <p:ph sz="half" idx="2"/>
          </p:nvPr>
        </p:nvSpPr>
        <p:spPr>
          <a:xfrm>
            <a:off x="3517900" y="914400"/>
            <a:ext cx="7696448" cy="5410201"/>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0" indent="0">
              <a:buNone/>
            </a:pPr>
            <a:r>
              <a:rPr lang="en-US" sz="1800" dirty="0">
                <a:solidFill>
                  <a:srgbClr val="096706"/>
                </a:solidFill>
              </a:rPr>
              <a:t>1).  Well-being </a:t>
            </a:r>
            <a:r>
              <a:rPr lang="en-US" sz="1800" dirty="0">
                <a:solidFill>
                  <a:schemeClr val="bg1"/>
                </a:solidFill>
              </a:rPr>
              <a:t>Is often referred to as a broad term, it goes beyond an individual's happiness; it can include the ability to build relationships, engaging in physical activity, connecting to others on an emotional, and social level (NHS, 2019). </a:t>
            </a:r>
          </a:p>
          <a:p>
            <a:pPr marL="0" indent="0">
              <a:buNone/>
            </a:pPr>
            <a:r>
              <a:rPr lang="en-US" sz="1800" dirty="0">
                <a:solidFill>
                  <a:srgbClr val="096706"/>
                </a:solidFill>
              </a:rPr>
              <a:t>2). Sustainability </a:t>
            </a:r>
            <a:r>
              <a:rPr lang="en-US" sz="1800" dirty="0">
                <a:solidFill>
                  <a:schemeClr val="bg1"/>
                </a:solidFill>
              </a:rPr>
              <a:t>it is normally associated with environmentalism, however, OECD (2003) states that it is paramount for the current members of society to preserve the use of the ecosystems for the future generations as it aids societal, and economical mechanism (OECD, 2003).</a:t>
            </a:r>
          </a:p>
          <a:p>
            <a:pPr marL="0" indent="0">
              <a:buNone/>
            </a:pPr>
            <a:r>
              <a:rPr lang="en-US" sz="1800" dirty="0">
                <a:solidFill>
                  <a:srgbClr val="096706"/>
                </a:solidFill>
              </a:rPr>
              <a:t>3). Development </a:t>
            </a:r>
            <a:r>
              <a:rPr lang="en-US" sz="1800" b="1" dirty="0">
                <a:solidFill>
                  <a:schemeClr val="bg1"/>
                </a:solidFill>
              </a:rPr>
              <a:t>’...is a  process that creates growth, progress, positive change or the addition of physical, economic, environmental, social and demographic, components. The purpose of development is a rise in the level and quality of life of the population, and the creation or expansion of local regional income and employment opportunities  without damaging the resources of the environment</a:t>
            </a:r>
            <a:r>
              <a:rPr lang="en-US" sz="1800" b="1" dirty="0">
                <a:solidFill>
                  <a:srgbClr val="FFFF00"/>
                </a:solidFill>
              </a:rPr>
              <a:t>’ </a:t>
            </a:r>
            <a:r>
              <a:rPr lang="en-US" sz="1800" dirty="0">
                <a:solidFill>
                  <a:schemeClr val="bg1"/>
                </a:solidFill>
              </a:rPr>
              <a:t>(Society for International Development Israel, 2018). </a:t>
            </a:r>
          </a:p>
        </p:txBody>
      </p:sp>
      <p:pic>
        <p:nvPicPr>
          <p:cNvPr id="5" name="Picture 4">
            <a:extLst>
              <a:ext uri="{FF2B5EF4-FFF2-40B4-BE49-F238E27FC236}">
                <a16:creationId xmlns:a16="http://schemas.microsoft.com/office/drawing/2014/main" id="{994FCB0E-19A7-4F44-88F2-84EC233AD6CB}"/>
              </a:ext>
            </a:extLst>
          </p:cNvPr>
          <p:cNvPicPr>
            <a:picLocks noChangeAspect="1"/>
          </p:cNvPicPr>
          <p:nvPr/>
        </p:nvPicPr>
        <p:blipFill>
          <a:blip r:embed="rId2"/>
          <a:stretch>
            <a:fillRect/>
          </a:stretch>
        </p:blipFill>
        <p:spPr>
          <a:xfrm>
            <a:off x="1109473" y="2705100"/>
            <a:ext cx="2023826" cy="2151759"/>
          </a:xfrm>
          <a:prstGeom prst="rect">
            <a:avLst/>
          </a:prstGeom>
        </p:spPr>
      </p:pic>
      <p:sp>
        <p:nvSpPr>
          <p:cNvPr id="6" name="TextBox 5">
            <a:extLst>
              <a:ext uri="{FF2B5EF4-FFF2-40B4-BE49-F238E27FC236}">
                <a16:creationId xmlns:a16="http://schemas.microsoft.com/office/drawing/2014/main" id="{C041A387-1741-4245-AD91-A656009D148C}"/>
              </a:ext>
            </a:extLst>
          </p:cNvPr>
          <p:cNvSpPr txBox="1"/>
          <p:nvPr/>
        </p:nvSpPr>
        <p:spPr>
          <a:xfrm>
            <a:off x="1139437" y="5045491"/>
            <a:ext cx="1584960" cy="307777"/>
          </a:xfrm>
          <a:prstGeom prst="rect">
            <a:avLst/>
          </a:prstGeom>
          <a:noFill/>
        </p:spPr>
        <p:txBody>
          <a:bodyPr wrap="square" rtlCol="0">
            <a:spAutoFit/>
          </a:bodyPr>
          <a:lstStyle/>
          <a:p>
            <a:r>
              <a:rPr lang="en-US" sz="1400" dirty="0"/>
              <a:t>(Image 3, 2018) </a:t>
            </a:r>
          </a:p>
        </p:txBody>
      </p:sp>
    </p:spTree>
    <p:extLst>
      <p:ext uri="{BB962C8B-B14F-4D97-AF65-F5344CB8AC3E}">
        <p14:creationId xmlns:p14="http://schemas.microsoft.com/office/powerpoint/2010/main" val="4233973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87C6C-4D3A-A74B-9D61-ACB920A06D8F}"/>
              </a:ext>
            </a:extLst>
          </p:cNvPr>
          <p:cNvSpPr>
            <a:spLocks noGrp="1"/>
          </p:cNvSpPr>
          <p:nvPr>
            <p:ph type="title"/>
          </p:nvPr>
        </p:nvSpPr>
        <p:spPr>
          <a:xfrm>
            <a:off x="1133856" y="110873"/>
            <a:ext cx="10082783" cy="1081705"/>
          </a:xfrm>
        </p:spPr>
        <p:txBody>
          <a:bodyPr/>
          <a:lstStyle/>
          <a:p>
            <a:r>
              <a:rPr lang="en-US" b="1" u="sng" dirty="0"/>
              <a:t>The Well-being of Future Generations (Wales) Act 2015: Goals </a:t>
            </a:r>
            <a:endParaRPr lang="en-US" dirty="0"/>
          </a:p>
        </p:txBody>
      </p:sp>
      <p:sp>
        <p:nvSpPr>
          <p:cNvPr id="5" name="Content Placeholder 3">
            <a:extLst>
              <a:ext uri="{FF2B5EF4-FFF2-40B4-BE49-F238E27FC236}">
                <a16:creationId xmlns:a16="http://schemas.microsoft.com/office/drawing/2014/main" id="{9E2E9E16-F786-E54E-9C27-8C2112D61D2E}"/>
              </a:ext>
            </a:extLst>
          </p:cNvPr>
          <p:cNvSpPr txBox="1">
            <a:spLocks/>
          </p:cNvSpPr>
          <p:nvPr/>
        </p:nvSpPr>
        <p:spPr>
          <a:xfrm>
            <a:off x="6223000" y="1178147"/>
            <a:ext cx="4993639" cy="5505781"/>
          </a:xfrm>
          <a:prstGeom prst="rect">
            <a:avLst/>
          </a:prstGeom>
          <a:solidFill>
            <a:schemeClr val="tx1">
              <a:lumMod val="65000"/>
            </a:schemeClr>
          </a:solidFill>
        </p:spPr>
        <p:txBody>
          <a:bodyPr vert="horz" lIns="91440" tIns="45720" rIns="91440" bIns="45720" rtlCol="0">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r>
              <a:rPr lang="en-US" sz="1600" b="1" u="sng" dirty="0">
                <a:solidFill>
                  <a:schemeClr val="bg1"/>
                </a:solidFill>
              </a:rPr>
              <a:t>A More Equal Wales</a:t>
            </a:r>
          </a:p>
          <a:p>
            <a:pPr marL="0" indent="0">
              <a:buNone/>
            </a:pPr>
            <a:r>
              <a:rPr lang="en-US" sz="1400" i="1" dirty="0">
                <a:solidFill>
                  <a:srgbClr val="096706"/>
                </a:solidFill>
              </a:rPr>
              <a:t>Refers to everyone having equal opportunities regardless of their conditions such as, socio-economic factors</a:t>
            </a:r>
            <a:endParaRPr lang="en-US" sz="1400" b="1" dirty="0">
              <a:solidFill>
                <a:schemeClr val="bg1"/>
              </a:solidFill>
            </a:endParaRPr>
          </a:p>
          <a:p>
            <a:r>
              <a:rPr lang="en-US" sz="1400" b="1" u="sng" dirty="0">
                <a:solidFill>
                  <a:schemeClr val="bg1"/>
                </a:solidFill>
              </a:rPr>
              <a:t>A Wales of Cohesive Communities </a:t>
            </a:r>
          </a:p>
          <a:p>
            <a:pPr marL="0" indent="0">
              <a:buNone/>
            </a:pPr>
            <a:r>
              <a:rPr lang="en-US" sz="1400" i="1" dirty="0">
                <a:solidFill>
                  <a:srgbClr val="096706"/>
                </a:solidFill>
              </a:rPr>
              <a:t>aims to aid the current population to form viable, healthy relationships which will result in stable communities. </a:t>
            </a:r>
            <a:endParaRPr lang="en-US" sz="1400" b="1" dirty="0">
              <a:solidFill>
                <a:srgbClr val="096706"/>
              </a:solidFill>
            </a:endParaRPr>
          </a:p>
          <a:p>
            <a:r>
              <a:rPr lang="en-US" sz="1400" b="1" u="sng" dirty="0">
                <a:solidFill>
                  <a:schemeClr val="bg1"/>
                </a:solidFill>
              </a:rPr>
              <a:t>A Wales of Vibrant Culture and Thriving Welsh Language </a:t>
            </a:r>
          </a:p>
          <a:p>
            <a:pPr marL="0" indent="0">
              <a:buNone/>
            </a:pPr>
            <a:r>
              <a:rPr lang="en-US" sz="1400" i="1" dirty="0">
                <a:solidFill>
                  <a:srgbClr val="096706"/>
                </a:solidFill>
              </a:rPr>
              <a:t>Recognizes the value of culture within society, it aims to protect and encourages heritage for instance, participating  in recreation like Art. </a:t>
            </a:r>
            <a:endParaRPr lang="en-US" sz="1600" b="1" dirty="0">
              <a:solidFill>
                <a:schemeClr val="bg1"/>
              </a:solidFill>
            </a:endParaRPr>
          </a:p>
          <a:p>
            <a:r>
              <a:rPr lang="en-US" sz="1400" b="1" u="sng" dirty="0">
                <a:solidFill>
                  <a:schemeClr val="bg1"/>
                </a:solidFill>
              </a:rPr>
              <a:t>A Globally Responsive Wales</a:t>
            </a:r>
          </a:p>
          <a:p>
            <a:pPr marL="0" indent="0">
              <a:buNone/>
            </a:pPr>
            <a:r>
              <a:rPr lang="en-US" sz="1400" i="1" dirty="0">
                <a:solidFill>
                  <a:srgbClr val="096706"/>
                </a:solidFill>
              </a:rPr>
              <a:t>Refers to a nation that is devotes their resources and energy to improve the societal, environmental, economical and cultural well-being. </a:t>
            </a:r>
          </a:p>
        </p:txBody>
      </p:sp>
      <p:sp>
        <p:nvSpPr>
          <p:cNvPr id="6" name="Content Placeholder 3">
            <a:extLst>
              <a:ext uri="{FF2B5EF4-FFF2-40B4-BE49-F238E27FC236}">
                <a16:creationId xmlns:a16="http://schemas.microsoft.com/office/drawing/2014/main" id="{694BA553-48A0-E647-8310-6C1B4A58E2A0}"/>
              </a:ext>
            </a:extLst>
          </p:cNvPr>
          <p:cNvSpPr txBox="1">
            <a:spLocks/>
          </p:cNvSpPr>
          <p:nvPr/>
        </p:nvSpPr>
        <p:spPr>
          <a:xfrm>
            <a:off x="1133856" y="1192578"/>
            <a:ext cx="4641124" cy="5505782"/>
          </a:xfrm>
          <a:prstGeom prst="rect">
            <a:avLst/>
          </a:prstGeom>
          <a:solidFill>
            <a:schemeClr val="tx1">
              <a:lumMod val="65000"/>
            </a:schemeClr>
          </a:solidFill>
        </p:spPr>
        <p:txBody>
          <a:bodyPr vert="horz" lIns="91440" tIns="45720" rIns="91440" bIns="45720" rtlCol="0">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r>
              <a:rPr lang="en-US" sz="1600" b="1" u="sng" dirty="0">
                <a:solidFill>
                  <a:schemeClr val="bg1"/>
                </a:solidFill>
              </a:rPr>
              <a:t>A Prosperous Wales </a:t>
            </a:r>
          </a:p>
          <a:p>
            <a:pPr marL="0" indent="0">
              <a:buNone/>
            </a:pPr>
            <a:r>
              <a:rPr lang="en-US" sz="1400" i="1" dirty="0">
                <a:solidFill>
                  <a:srgbClr val="096706"/>
                </a:solidFill>
              </a:rPr>
              <a:t>It acknowledges the limits of natural resources and the worlds ecosystems,; it aims to use those resources efficiently. In addition,  it focuses on the current population and the economy which will aid individuals in employment and opportunities.</a:t>
            </a:r>
          </a:p>
          <a:p>
            <a:r>
              <a:rPr lang="en-US" sz="1600" b="1" u="sng" dirty="0">
                <a:solidFill>
                  <a:schemeClr val="bg1"/>
                </a:solidFill>
              </a:rPr>
              <a:t>A Resilient Wales </a:t>
            </a:r>
          </a:p>
          <a:p>
            <a:pPr marL="0" indent="0">
              <a:buNone/>
            </a:pPr>
            <a:r>
              <a:rPr lang="en-US" sz="1400" i="1" dirty="0">
                <a:solidFill>
                  <a:srgbClr val="096706"/>
                </a:solidFill>
              </a:rPr>
              <a:t>Highlights the importance of the environment which enables society to thrive in social, ecological and economic aspects. It also brings attention to impending issues for example, climate change.</a:t>
            </a:r>
            <a:endParaRPr lang="en-US" sz="1200" i="1" dirty="0">
              <a:solidFill>
                <a:srgbClr val="096706"/>
              </a:solidFill>
            </a:endParaRPr>
          </a:p>
          <a:p>
            <a:r>
              <a:rPr lang="en-US" sz="1600" b="1" u="sng" dirty="0">
                <a:solidFill>
                  <a:schemeClr val="bg1"/>
                </a:solidFill>
              </a:rPr>
              <a:t>A Healthier Wales </a:t>
            </a:r>
          </a:p>
          <a:p>
            <a:pPr marL="0" indent="0">
              <a:buNone/>
            </a:pPr>
            <a:r>
              <a:rPr lang="en-US" sz="1400" i="1" dirty="0">
                <a:solidFill>
                  <a:srgbClr val="096706"/>
                </a:solidFill>
              </a:rPr>
              <a:t>Concentrates on an individual’s over-all health (PIES) for example, their physical, intellectual, emotional and social development. Furthermore, There is emphasis placed on a persons physical and mental well-being. </a:t>
            </a:r>
            <a:endParaRPr lang="en-US" sz="1600" b="1" dirty="0">
              <a:solidFill>
                <a:schemeClr val="bg1"/>
              </a:solidFill>
            </a:endParaRPr>
          </a:p>
          <a:p>
            <a:endParaRPr lang="en-US" sz="1400" i="1" dirty="0">
              <a:solidFill>
                <a:srgbClr val="096706"/>
              </a:solidFill>
            </a:endParaRPr>
          </a:p>
        </p:txBody>
      </p:sp>
      <p:sp>
        <p:nvSpPr>
          <p:cNvPr id="7" name="TextBox 6">
            <a:extLst>
              <a:ext uri="{FF2B5EF4-FFF2-40B4-BE49-F238E27FC236}">
                <a16:creationId xmlns:a16="http://schemas.microsoft.com/office/drawing/2014/main" id="{234CCF2E-8DB9-144D-9BB8-ED09E62FE275}"/>
              </a:ext>
            </a:extLst>
          </p:cNvPr>
          <p:cNvSpPr txBox="1"/>
          <p:nvPr/>
        </p:nvSpPr>
        <p:spPr>
          <a:xfrm rot="16200000">
            <a:off x="4265169" y="3275111"/>
            <a:ext cx="3327400" cy="307777"/>
          </a:xfrm>
          <a:prstGeom prst="rect">
            <a:avLst/>
          </a:prstGeom>
          <a:noFill/>
        </p:spPr>
        <p:txBody>
          <a:bodyPr wrap="square" rtlCol="0">
            <a:spAutoFit/>
          </a:bodyPr>
          <a:lstStyle/>
          <a:p>
            <a:r>
              <a:rPr lang="en-US" sz="1400" dirty="0"/>
              <a:t>(Welsh Government, 2015. p6) </a:t>
            </a:r>
            <a:endParaRPr lang="en-US" dirty="0"/>
          </a:p>
        </p:txBody>
      </p:sp>
    </p:spTree>
    <p:extLst>
      <p:ext uri="{BB962C8B-B14F-4D97-AF65-F5344CB8AC3E}">
        <p14:creationId xmlns:p14="http://schemas.microsoft.com/office/powerpoint/2010/main" val="423789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397976" y="0"/>
            <a:ext cx="7958331" cy="1077229"/>
          </a:xfrm>
        </p:spPr>
        <p:txBody>
          <a:bodyPr>
            <a:normAutofit/>
          </a:bodyPr>
          <a:lstStyle/>
          <a:p>
            <a:pPr algn="ctr"/>
            <a:r>
              <a:rPr lang="en-US" sz="3200" b="1" u="sng" dirty="0"/>
              <a:t>Sustainability and the Act</a:t>
            </a:r>
          </a:p>
        </p:txBody>
      </p:sp>
      <p:pic>
        <p:nvPicPr>
          <p:cNvPr id="4" name="Picture 3">
            <a:extLst>
              <a:ext uri="{FF2B5EF4-FFF2-40B4-BE49-F238E27FC236}">
                <a16:creationId xmlns:a16="http://schemas.microsoft.com/office/drawing/2014/main" id="{74BD5808-2E1A-CF47-8652-CCBB8AF0EF6F}"/>
              </a:ext>
            </a:extLst>
          </p:cNvPr>
          <p:cNvPicPr>
            <a:picLocks noChangeAspect="1"/>
          </p:cNvPicPr>
          <p:nvPr/>
        </p:nvPicPr>
        <p:blipFill>
          <a:blip r:embed="rId3"/>
          <a:stretch>
            <a:fillRect/>
          </a:stretch>
        </p:blipFill>
        <p:spPr>
          <a:xfrm>
            <a:off x="1183385" y="2998372"/>
            <a:ext cx="2575816" cy="3295111"/>
          </a:xfrm>
          <a:prstGeom prst="rect">
            <a:avLst/>
          </a:prstGeom>
        </p:spPr>
      </p:pic>
      <p:sp>
        <p:nvSpPr>
          <p:cNvPr id="5" name="TextBox 4">
            <a:extLst>
              <a:ext uri="{FF2B5EF4-FFF2-40B4-BE49-F238E27FC236}">
                <a16:creationId xmlns:a16="http://schemas.microsoft.com/office/drawing/2014/main" id="{34C946FA-1274-4C4F-B037-9F6E39FBA3C9}"/>
              </a:ext>
            </a:extLst>
          </p:cNvPr>
          <p:cNvSpPr txBox="1"/>
          <p:nvPr/>
        </p:nvSpPr>
        <p:spPr>
          <a:xfrm>
            <a:off x="1562101" y="6414904"/>
            <a:ext cx="2387600" cy="307777"/>
          </a:xfrm>
          <a:prstGeom prst="rect">
            <a:avLst/>
          </a:prstGeom>
          <a:noFill/>
        </p:spPr>
        <p:txBody>
          <a:bodyPr wrap="square" rtlCol="0">
            <a:spAutoFit/>
          </a:bodyPr>
          <a:lstStyle/>
          <a:p>
            <a:r>
              <a:rPr lang="en-US" sz="1400" dirty="0"/>
              <a:t>(Image 5, no date)</a:t>
            </a:r>
          </a:p>
        </p:txBody>
      </p:sp>
      <p:sp>
        <p:nvSpPr>
          <p:cNvPr id="7" name="TextBox 6">
            <a:extLst>
              <a:ext uri="{FF2B5EF4-FFF2-40B4-BE49-F238E27FC236}">
                <a16:creationId xmlns:a16="http://schemas.microsoft.com/office/drawing/2014/main" id="{59332B0E-8505-7A4F-808C-1E982AFFC4C5}"/>
              </a:ext>
            </a:extLst>
          </p:cNvPr>
          <p:cNvSpPr txBox="1"/>
          <p:nvPr/>
        </p:nvSpPr>
        <p:spPr>
          <a:xfrm rot="16200000">
            <a:off x="9642416" y="3089663"/>
            <a:ext cx="3992773" cy="276999"/>
          </a:xfrm>
          <a:prstGeom prst="rect">
            <a:avLst/>
          </a:prstGeom>
          <a:noFill/>
        </p:spPr>
        <p:txBody>
          <a:bodyPr wrap="square" rtlCol="0">
            <a:spAutoFit/>
          </a:bodyPr>
          <a:lstStyle/>
          <a:p>
            <a:r>
              <a:rPr lang="en-US" sz="1200" dirty="0">
                <a:solidFill>
                  <a:schemeClr val="bg1"/>
                </a:solidFill>
              </a:rPr>
              <a:t>(National Assembly for Wales, 2018. p4)</a:t>
            </a:r>
            <a:endParaRPr lang="en-US" sz="1600" dirty="0">
              <a:solidFill>
                <a:schemeClr val="bg1"/>
              </a:solidFill>
            </a:endParaRPr>
          </a:p>
        </p:txBody>
      </p:sp>
      <p:sp>
        <p:nvSpPr>
          <p:cNvPr id="9" name="Cloud 8">
            <a:extLst>
              <a:ext uri="{FF2B5EF4-FFF2-40B4-BE49-F238E27FC236}">
                <a16:creationId xmlns:a16="http://schemas.microsoft.com/office/drawing/2014/main" id="{B6D6144A-33B9-D34A-BB7B-DA851A1C874A}"/>
              </a:ext>
            </a:extLst>
          </p:cNvPr>
          <p:cNvSpPr/>
          <p:nvPr/>
        </p:nvSpPr>
        <p:spPr>
          <a:xfrm>
            <a:off x="4067855" y="876299"/>
            <a:ext cx="6984999" cy="3769629"/>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marL="285750" indent="-285750">
              <a:buFont typeface="Arial" panose="020B0604020202020204" pitchFamily="34" charset="0"/>
              <a:buChar char="•"/>
            </a:pPr>
            <a:r>
              <a:rPr lang="en-US" dirty="0">
                <a:solidFill>
                  <a:schemeClr val="bg1"/>
                </a:solidFill>
              </a:rPr>
              <a:t>Under part 2 of the Act, entitled </a:t>
            </a:r>
            <a:r>
              <a:rPr lang="en-US" i="1" dirty="0">
                <a:solidFill>
                  <a:schemeClr val="bg1"/>
                </a:solidFill>
              </a:rPr>
              <a:t>‘Improving Well-being’  </a:t>
            </a:r>
            <a:r>
              <a:rPr lang="en-US" dirty="0">
                <a:solidFill>
                  <a:schemeClr val="bg1"/>
                </a:solidFill>
              </a:rPr>
              <a:t>The Sustainable Development Principle can be located under point 5 (Legislation.gov.uk, 2015).</a:t>
            </a:r>
          </a:p>
          <a:p>
            <a:pPr marL="285750" indent="-285750">
              <a:buFont typeface="Arial" panose="020B0604020202020204" pitchFamily="34" charset="0"/>
              <a:buChar char="•"/>
            </a:pPr>
            <a:r>
              <a:rPr lang="en-US" dirty="0">
                <a:solidFill>
                  <a:schemeClr val="bg1"/>
                </a:solidFill>
              </a:rPr>
              <a:t>For the </a:t>
            </a:r>
            <a:r>
              <a:rPr lang="en-US" i="1" dirty="0">
                <a:solidFill>
                  <a:schemeClr val="bg1"/>
                </a:solidFill>
              </a:rPr>
              <a:t>Sustainable Development Principle</a:t>
            </a:r>
            <a:r>
              <a:rPr lang="en-US" dirty="0">
                <a:solidFill>
                  <a:schemeClr val="bg1"/>
                </a:solidFill>
              </a:rPr>
              <a:t> to be achieved, the public bodies have 5 procedures  they need to follow to demonstrate they have applied this style of thinking for instance, </a:t>
            </a:r>
          </a:p>
        </p:txBody>
      </p:sp>
    </p:spTree>
    <p:extLst>
      <p:ext uri="{BB962C8B-B14F-4D97-AF65-F5344CB8AC3E}">
        <p14:creationId xmlns:p14="http://schemas.microsoft.com/office/powerpoint/2010/main" val="1691032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1951524" y="134484"/>
            <a:ext cx="7958331" cy="1077229"/>
          </a:xfrm>
        </p:spPr>
        <p:txBody>
          <a:bodyPr>
            <a:normAutofit/>
          </a:bodyPr>
          <a:lstStyle/>
          <a:p>
            <a:pPr algn="ctr"/>
            <a:r>
              <a:rPr lang="en-US" sz="3200" b="1" u="sng" dirty="0"/>
              <a:t>Sustainability and the Act</a:t>
            </a:r>
          </a:p>
        </p:txBody>
      </p:sp>
      <p:graphicFrame>
        <p:nvGraphicFramePr>
          <p:cNvPr id="6" name="Table 5">
            <a:extLst>
              <a:ext uri="{FF2B5EF4-FFF2-40B4-BE49-F238E27FC236}">
                <a16:creationId xmlns:a16="http://schemas.microsoft.com/office/drawing/2014/main" id="{60A592E4-A55E-1043-B6CD-C4BB57107204}"/>
              </a:ext>
            </a:extLst>
          </p:cNvPr>
          <p:cNvGraphicFramePr>
            <a:graphicFrameLocks noGrp="1"/>
          </p:cNvGraphicFramePr>
          <p:nvPr>
            <p:extLst>
              <p:ext uri="{D42A27DB-BD31-4B8C-83A1-F6EECF244321}">
                <p14:modId xmlns:p14="http://schemas.microsoft.com/office/powerpoint/2010/main" val="3655662188"/>
              </p:ext>
            </p:extLst>
          </p:nvPr>
        </p:nvGraphicFramePr>
        <p:xfrm>
          <a:off x="1714500" y="1346201"/>
          <a:ext cx="8801100" cy="4838700"/>
        </p:xfrm>
        <a:graphic>
          <a:graphicData uri="http://schemas.openxmlformats.org/drawingml/2006/table">
            <a:tbl>
              <a:tblPr firstRow="1" bandRow="1">
                <a:tableStyleId>{5C22544A-7EE6-4342-B048-85BDC9FD1C3A}</a:tableStyleId>
              </a:tblPr>
              <a:tblGrid>
                <a:gridCol w="8801100">
                  <a:extLst>
                    <a:ext uri="{9D8B030D-6E8A-4147-A177-3AD203B41FA5}">
                      <a16:colId xmlns:a16="http://schemas.microsoft.com/office/drawing/2014/main" val="2943733676"/>
                    </a:ext>
                  </a:extLst>
                </a:gridCol>
              </a:tblGrid>
              <a:tr h="379898">
                <a:tc>
                  <a:txBody>
                    <a:bodyPr/>
                    <a:lstStyle/>
                    <a:p>
                      <a:pPr algn="ctr"/>
                      <a:r>
                        <a:rPr lang="en-US" b="1" u="none" dirty="0">
                          <a:solidFill>
                            <a:schemeClr val="bg1"/>
                          </a:solidFill>
                        </a:rPr>
                        <a:t>Sustainable Development Principle </a:t>
                      </a:r>
                    </a:p>
                  </a:txBody>
                  <a:tcPr/>
                </a:tc>
                <a:extLst>
                  <a:ext uri="{0D108BD9-81ED-4DB2-BD59-A6C34878D82A}">
                    <a16:rowId xmlns:a16="http://schemas.microsoft.com/office/drawing/2014/main" val="1696416307"/>
                  </a:ext>
                </a:extLst>
              </a:tr>
              <a:tr h="4458802">
                <a:tc>
                  <a:txBody>
                    <a:bodyPr/>
                    <a:lstStyle/>
                    <a:p>
                      <a:pPr marL="285750" indent="-285750">
                        <a:buFont typeface="Arial" panose="020B0604020202020204" pitchFamily="34" charset="0"/>
                        <a:buChar char="•"/>
                      </a:pPr>
                      <a:endParaRPr lang="en-US" sz="1600" i="0" dirty="0"/>
                    </a:p>
                    <a:p>
                      <a:pPr marL="0" indent="0">
                        <a:buFont typeface="Arial" panose="020B0604020202020204" pitchFamily="34" charset="0"/>
                        <a:buNone/>
                      </a:pPr>
                      <a:r>
                        <a:rPr lang="en-US" sz="1800" b="1" i="0" dirty="0"/>
                        <a:t> </a:t>
                      </a:r>
                      <a:r>
                        <a:rPr lang="en-US" sz="1800" b="1" i="0" dirty="0">
                          <a:solidFill>
                            <a:schemeClr val="accent5">
                              <a:lumMod val="75000"/>
                            </a:schemeClr>
                          </a:solidFill>
                        </a:rPr>
                        <a:t>Long-Term </a:t>
                      </a:r>
                      <a:r>
                        <a:rPr lang="en-US" sz="1800" i="1" dirty="0">
                          <a:solidFill>
                            <a:schemeClr val="bg1"/>
                          </a:solidFill>
                        </a:rPr>
                        <a:t>Evaluating the benefits and consequences between the short-, and long-term needs for the individual </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Prevention</a:t>
                      </a:r>
                      <a:r>
                        <a:rPr lang="en-US" sz="1800" i="0" dirty="0">
                          <a:solidFill>
                            <a:schemeClr val="accent5">
                              <a:lumMod val="75000"/>
                            </a:schemeClr>
                          </a:solidFill>
                        </a:rPr>
                        <a:t> </a:t>
                      </a:r>
                      <a:r>
                        <a:rPr lang="en-US" sz="1800" i="1" dirty="0">
                          <a:solidFill>
                            <a:schemeClr val="bg1"/>
                          </a:solidFill>
                        </a:rPr>
                        <a:t>Public bodies can meet the needs of the individual, whilst meeting their aims and objections over-all</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Integration</a:t>
                      </a:r>
                      <a:r>
                        <a:rPr lang="en-US" sz="1800" i="0" dirty="0">
                          <a:solidFill>
                            <a:schemeClr val="accent5">
                              <a:lumMod val="75000"/>
                            </a:schemeClr>
                          </a:solidFill>
                        </a:rPr>
                        <a:t> </a:t>
                      </a:r>
                      <a:r>
                        <a:rPr lang="en-US" sz="1800" i="1" dirty="0">
                          <a:solidFill>
                            <a:schemeClr val="bg1"/>
                          </a:solidFill>
                        </a:rPr>
                        <a:t>Exploring how the Acts Well-being goals, the Sustainable Development Principles, and the Public Bodies interpretation of the goals integrate effectively </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Collaboration</a:t>
                      </a:r>
                      <a:r>
                        <a:rPr lang="en-US" sz="1800" i="0" dirty="0"/>
                        <a:t> </a:t>
                      </a:r>
                      <a:r>
                        <a:rPr lang="en-US" sz="1800" i="1" dirty="0"/>
                        <a:t>Working in partnership with other individuals, groups, or agencies that encourage the aim to be obtained</a:t>
                      </a:r>
                    </a:p>
                    <a:p>
                      <a:pPr marL="0" indent="0">
                        <a:buFont typeface="Arial" panose="020B0604020202020204" pitchFamily="34" charset="0"/>
                        <a:buNone/>
                      </a:pPr>
                      <a:endParaRPr lang="en-US" sz="1800" i="1" dirty="0"/>
                    </a:p>
                    <a:p>
                      <a:pPr marL="0" indent="0">
                        <a:buFont typeface="Arial" panose="020B0604020202020204" pitchFamily="34" charset="0"/>
                        <a:buNone/>
                      </a:pPr>
                      <a:r>
                        <a:rPr lang="en-US" sz="1800" b="1" i="0" dirty="0">
                          <a:solidFill>
                            <a:schemeClr val="accent5">
                              <a:lumMod val="75000"/>
                            </a:schemeClr>
                          </a:solidFill>
                        </a:rPr>
                        <a:t>Involvement</a:t>
                      </a:r>
                      <a:r>
                        <a:rPr lang="en-US" sz="1800" i="0" dirty="0">
                          <a:solidFill>
                            <a:schemeClr val="accent5">
                              <a:lumMod val="75000"/>
                            </a:schemeClr>
                          </a:solidFill>
                        </a:rPr>
                        <a:t> </a:t>
                      </a:r>
                      <a:r>
                        <a:rPr lang="en-US" sz="1800" i="1" dirty="0">
                          <a:solidFill>
                            <a:schemeClr val="bg1"/>
                          </a:solidFill>
                        </a:rPr>
                        <a:t>Similarly, Collaboration and involvement work hand in hand as the Acts intentions are paramount to the present, and future generation</a:t>
                      </a:r>
                    </a:p>
                  </a:txBody>
                  <a:tcPr/>
                </a:tc>
                <a:extLst>
                  <a:ext uri="{0D108BD9-81ED-4DB2-BD59-A6C34878D82A}">
                    <a16:rowId xmlns:a16="http://schemas.microsoft.com/office/drawing/2014/main" val="4229152083"/>
                  </a:ext>
                </a:extLst>
              </a:tr>
            </a:tbl>
          </a:graphicData>
        </a:graphic>
      </p:graphicFrame>
      <p:sp>
        <p:nvSpPr>
          <p:cNvPr id="7" name="TextBox 6">
            <a:extLst>
              <a:ext uri="{FF2B5EF4-FFF2-40B4-BE49-F238E27FC236}">
                <a16:creationId xmlns:a16="http://schemas.microsoft.com/office/drawing/2014/main" id="{59332B0E-8505-7A4F-808C-1E982AFFC4C5}"/>
              </a:ext>
            </a:extLst>
          </p:cNvPr>
          <p:cNvSpPr txBox="1"/>
          <p:nvPr/>
        </p:nvSpPr>
        <p:spPr>
          <a:xfrm rot="16200000">
            <a:off x="9642416" y="3089663"/>
            <a:ext cx="3992773" cy="276999"/>
          </a:xfrm>
          <a:prstGeom prst="rect">
            <a:avLst/>
          </a:prstGeom>
          <a:noFill/>
        </p:spPr>
        <p:txBody>
          <a:bodyPr wrap="square" rtlCol="0">
            <a:spAutoFit/>
          </a:bodyPr>
          <a:lstStyle/>
          <a:p>
            <a:r>
              <a:rPr lang="en-US" sz="1200" dirty="0">
                <a:solidFill>
                  <a:schemeClr val="bg1"/>
                </a:solidFill>
              </a:rPr>
              <a:t>(National Assembly for Wales, 2018. p4)</a:t>
            </a:r>
            <a:endParaRPr lang="en-US" sz="1600" dirty="0">
              <a:solidFill>
                <a:schemeClr val="bg1"/>
              </a:solidFill>
            </a:endParaRPr>
          </a:p>
        </p:txBody>
      </p:sp>
    </p:spTree>
    <p:extLst>
      <p:ext uri="{BB962C8B-B14F-4D97-AF65-F5344CB8AC3E}">
        <p14:creationId xmlns:p14="http://schemas.microsoft.com/office/powerpoint/2010/main" val="390217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1003300" y="12700"/>
            <a:ext cx="7958331" cy="1077229"/>
          </a:xfrm>
        </p:spPr>
        <p:txBody>
          <a:bodyPr>
            <a:normAutofit/>
          </a:bodyPr>
          <a:lstStyle/>
          <a:p>
            <a:pPr algn="l"/>
            <a:r>
              <a:rPr lang="en-US" sz="3200" b="1" u="sng" dirty="0"/>
              <a:t>Sustainability and the Act</a:t>
            </a:r>
          </a:p>
        </p:txBody>
      </p:sp>
      <p:pic>
        <p:nvPicPr>
          <p:cNvPr id="8" name="Picture 7">
            <a:extLst>
              <a:ext uri="{FF2B5EF4-FFF2-40B4-BE49-F238E27FC236}">
                <a16:creationId xmlns:a16="http://schemas.microsoft.com/office/drawing/2014/main" id="{76EB4EC4-3E75-3243-BE24-1A5F8EE5E48C}"/>
              </a:ext>
            </a:extLst>
          </p:cNvPr>
          <p:cNvPicPr>
            <a:picLocks noChangeAspect="1"/>
          </p:cNvPicPr>
          <p:nvPr/>
        </p:nvPicPr>
        <p:blipFill>
          <a:blip r:embed="rId3"/>
          <a:stretch>
            <a:fillRect/>
          </a:stretch>
        </p:blipFill>
        <p:spPr>
          <a:xfrm>
            <a:off x="1219200" y="3975100"/>
            <a:ext cx="2330700" cy="2742000"/>
          </a:xfrm>
          <a:prstGeom prst="rect">
            <a:avLst/>
          </a:prstGeom>
        </p:spPr>
      </p:pic>
      <p:sp>
        <p:nvSpPr>
          <p:cNvPr id="9" name="TextBox 8">
            <a:extLst>
              <a:ext uri="{FF2B5EF4-FFF2-40B4-BE49-F238E27FC236}">
                <a16:creationId xmlns:a16="http://schemas.microsoft.com/office/drawing/2014/main" id="{632CC9B4-1FAA-F541-AC91-393F82AD33E6}"/>
              </a:ext>
            </a:extLst>
          </p:cNvPr>
          <p:cNvSpPr txBox="1"/>
          <p:nvPr/>
        </p:nvSpPr>
        <p:spPr>
          <a:xfrm>
            <a:off x="1003300" y="6409323"/>
            <a:ext cx="1870153" cy="307777"/>
          </a:xfrm>
          <a:prstGeom prst="rect">
            <a:avLst/>
          </a:prstGeom>
          <a:noFill/>
        </p:spPr>
        <p:txBody>
          <a:bodyPr wrap="square" rtlCol="0">
            <a:spAutoFit/>
          </a:bodyPr>
          <a:lstStyle/>
          <a:p>
            <a:r>
              <a:rPr lang="en-US" sz="1400" dirty="0"/>
              <a:t>(Image 6, 2019)</a:t>
            </a:r>
          </a:p>
        </p:txBody>
      </p:sp>
      <p:sp>
        <p:nvSpPr>
          <p:cNvPr id="11" name="Cloud 10">
            <a:extLst>
              <a:ext uri="{FF2B5EF4-FFF2-40B4-BE49-F238E27FC236}">
                <a16:creationId xmlns:a16="http://schemas.microsoft.com/office/drawing/2014/main" id="{078F924D-1589-454F-9403-A4350A73BDAB}"/>
              </a:ext>
            </a:extLst>
          </p:cNvPr>
          <p:cNvSpPr/>
          <p:nvPr/>
        </p:nvSpPr>
        <p:spPr>
          <a:xfrm>
            <a:off x="4178299" y="843414"/>
            <a:ext cx="6888945" cy="4787900"/>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Arial" panose="020B0604020202020204" pitchFamily="34" charset="0"/>
              <a:buChar char="•"/>
            </a:pPr>
            <a:r>
              <a:rPr lang="en-US" dirty="0"/>
              <a:t>Under part 3 of the Act, entitled </a:t>
            </a:r>
            <a:r>
              <a:rPr lang="en-US" i="1" dirty="0"/>
              <a:t>‘Improving Well-being’ </a:t>
            </a:r>
            <a:r>
              <a:rPr lang="en-US" dirty="0"/>
              <a:t>The Well-being Duty can be located under point 3 (Legislation.gov.uk, 2015).</a:t>
            </a:r>
          </a:p>
          <a:p>
            <a:pPr marL="285750" indent="-285750">
              <a:buFont typeface="Arial" panose="020B0604020202020204" pitchFamily="34" charset="0"/>
              <a:buChar char="•"/>
            </a:pPr>
            <a:r>
              <a:rPr lang="en-US" dirty="0"/>
              <a:t>According to the Welsh Government (2015) the </a:t>
            </a:r>
            <a:r>
              <a:rPr lang="en-US" b="1" dirty="0"/>
              <a:t>Well-being Objectives </a:t>
            </a:r>
            <a:r>
              <a:rPr lang="en-US" dirty="0"/>
              <a:t>must be published for the general public to view, it has also been stated that the objectives must address the following needs (Legislation.gov.uk, 2015) </a:t>
            </a:r>
          </a:p>
        </p:txBody>
      </p:sp>
    </p:spTree>
    <p:extLst>
      <p:ext uri="{BB962C8B-B14F-4D97-AF65-F5344CB8AC3E}">
        <p14:creationId xmlns:p14="http://schemas.microsoft.com/office/powerpoint/2010/main" val="464231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3225800" y="85956"/>
            <a:ext cx="7958331" cy="1077229"/>
          </a:xfrm>
        </p:spPr>
        <p:txBody>
          <a:bodyPr>
            <a:normAutofit/>
          </a:bodyPr>
          <a:lstStyle/>
          <a:p>
            <a:pPr algn="l"/>
            <a:r>
              <a:rPr lang="en-US" sz="3200" b="1" u="sng" dirty="0"/>
              <a:t>Sustainability and the Act</a:t>
            </a:r>
          </a:p>
        </p:txBody>
      </p:sp>
      <p:graphicFrame>
        <p:nvGraphicFramePr>
          <p:cNvPr id="6" name="Table 5">
            <a:extLst>
              <a:ext uri="{FF2B5EF4-FFF2-40B4-BE49-F238E27FC236}">
                <a16:creationId xmlns:a16="http://schemas.microsoft.com/office/drawing/2014/main" id="{60A592E4-A55E-1043-B6CD-C4BB57107204}"/>
              </a:ext>
            </a:extLst>
          </p:cNvPr>
          <p:cNvGraphicFramePr>
            <a:graphicFrameLocks noGrp="1"/>
          </p:cNvGraphicFramePr>
          <p:nvPr>
            <p:extLst>
              <p:ext uri="{D42A27DB-BD31-4B8C-83A1-F6EECF244321}">
                <p14:modId xmlns:p14="http://schemas.microsoft.com/office/powerpoint/2010/main" val="3056541273"/>
              </p:ext>
            </p:extLst>
          </p:nvPr>
        </p:nvGraphicFramePr>
        <p:xfrm>
          <a:off x="1504950" y="1089929"/>
          <a:ext cx="9182099" cy="5400780"/>
        </p:xfrm>
        <a:graphic>
          <a:graphicData uri="http://schemas.openxmlformats.org/drawingml/2006/table">
            <a:tbl>
              <a:tblPr firstRow="1" bandRow="1">
                <a:tableStyleId>{5C22544A-7EE6-4342-B048-85BDC9FD1C3A}</a:tableStyleId>
              </a:tblPr>
              <a:tblGrid>
                <a:gridCol w="9182099">
                  <a:extLst>
                    <a:ext uri="{9D8B030D-6E8A-4147-A177-3AD203B41FA5}">
                      <a16:colId xmlns:a16="http://schemas.microsoft.com/office/drawing/2014/main" val="2943733676"/>
                    </a:ext>
                  </a:extLst>
                </a:gridCol>
              </a:tblGrid>
              <a:tr h="432540">
                <a:tc>
                  <a:txBody>
                    <a:bodyPr/>
                    <a:lstStyle/>
                    <a:p>
                      <a:pPr algn="ctr"/>
                      <a:r>
                        <a:rPr lang="en-US" b="1" u="none" dirty="0">
                          <a:solidFill>
                            <a:schemeClr val="bg1"/>
                          </a:solidFill>
                        </a:rPr>
                        <a:t>Well-being Duty</a:t>
                      </a:r>
                    </a:p>
                  </a:txBody>
                  <a:tcPr/>
                </a:tc>
                <a:extLst>
                  <a:ext uri="{0D108BD9-81ED-4DB2-BD59-A6C34878D82A}">
                    <a16:rowId xmlns:a16="http://schemas.microsoft.com/office/drawing/2014/main" val="1696416307"/>
                  </a:ext>
                </a:extLst>
              </a:tr>
              <a:tr h="4710960">
                <a:tc>
                  <a:txBody>
                    <a:bodyPr/>
                    <a:lstStyle/>
                    <a:p>
                      <a:pPr marL="285750" indent="-285750">
                        <a:buFont typeface="Arial" panose="020B0604020202020204" pitchFamily="34" charset="0"/>
                        <a:buChar char="•"/>
                      </a:pPr>
                      <a:endParaRPr lang="en-US" sz="1600" b="0" i="0" dirty="0"/>
                    </a:p>
                    <a:p>
                      <a:pPr marL="0" indent="0">
                        <a:buFont typeface="Arial" panose="020B0604020202020204" pitchFamily="34" charset="0"/>
                        <a:buNone/>
                      </a:pPr>
                      <a:r>
                        <a:rPr lang="en-US" sz="1600" b="1" i="0" dirty="0">
                          <a:solidFill>
                            <a:schemeClr val="accent5">
                              <a:lumMod val="75000"/>
                            </a:schemeClr>
                          </a:solidFill>
                        </a:rPr>
                        <a:t>Economic Well-being </a:t>
                      </a:r>
                      <a:r>
                        <a:rPr lang="en-US" sz="1600" b="0" i="1" dirty="0">
                          <a:solidFill>
                            <a:schemeClr val="bg1"/>
                          </a:solidFill>
                        </a:rPr>
                        <a:t>According to CSWE (2020) they state that it is possible to achieve Economic </a:t>
                      </a:r>
                      <a:r>
                        <a:rPr lang="en-US" sz="1800" b="0" i="1" dirty="0">
                          <a:solidFill>
                            <a:schemeClr val="bg1"/>
                          </a:solidFill>
                        </a:rPr>
                        <a:t>Well-being by having an affecting public bodies and polices. However, in addition individuals need employment opportunities, affordable products (CSWE, 2020). </a:t>
                      </a:r>
                      <a:endParaRPr lang="en-US" sz="1800" b="1" i="0" dirty="0">
                        <a:solidFill>
                          <a:schemeClr val="accent5">
                            <a:lumMod val="75000"/>
                          </a:schemeClr>
                        </a:solidFill>
                      </a:endParaRPr>
                    </a:p>
                    <a:p>
                      <a:pPr marL="0" indent="0">
                        <a:buFont typeface="Arial" panose="020B0604020202020204" pitchFamily="34" charset="0"/>
                        <a:buNone/>
                      </a:pPr>
                      <a:endParaRPr lang="en-US" sz="1800" b="1" i="0" dirty="0">
                        <a:solidFill>
                          <a:schemeClr val="accent5">
                            <a:lumMod val="75000"/>
                          </a:schemeClr>
                        </a:solidFill>
                      </a:endParaRPr>
                    </a:p>
                    <a:p>
                      <a:pPr marL="0" indent="0">
                        <a:buFont typeface="Arial" panose="020B0604020202020204" pitchFamily="34" charset="0"/>
                        <a:buNone/>
                      </a:pPr>
                      <a:r>
                        <a:rPr lang="en-US" sz="1800" b="1" i="0" dirty="0">
                          <a:solidFill>
                            <a:schemeClr val="accent5">
                              <a:lumMod val="75000"/>
                            </a:schemeClr>
                          </a:solidFill>
                        </a:rPr>
                        <a:t>Social Well-being </a:t>
                      </a:r>
                      <a:r>
                        <a:rPr lang="en-US" sz="1800" b="0" i="1" dirty="0">
                          <a:solidFill>
                            <a:schemeClr val="bg1"/>
                          </a:solidFill>
                        </a:rPr>
                        <a:t>refers to equality, connection with family, friends, public bodies, communities and engagement to essential services (Faculty of Public Health, 2020)  </a:t>
                      </a:r>
                      <a:endParaRPr lang="en-US" sz="1800" b="1" i="0" dirty="0">
                        <a:solidFill>
                          <a:schemeClr val="accent5">
                            <a:lumMod val="75000"/>
                          </a:schemeClr>
                        </a:solidFill>
                      </a:endParaRPr>
                    </a:p>
                    <a:p>
                      <a:pPr marL="0" indent="0">
                        <a:buFont typeface="Arial" panose="020B0604020202020204" pitchFamily="34" charset="0"/>
                        <a:buNone/>
                      </a:pPr>
                      <a:endParaRPr lang="en-US" sz="1800" b="1" i="0" dirty="0">
                        <a:solidFill>
                          <a:schemeClr val="accent5">
                            <a:lumMod val="75000"/>
                          </a:schemeClr>
                        </a:solidFill>
                      </a:endParaRPr>
                    </a:p>
                    <a:p>
                      <a:pPr marL="0" indent="0">
                        <a:buFont typeface="Arial" panose="020B0604020202020204" pitchFamily="34" charset="0"/>
                        <a:buNone/>
                      </a:pPr>
                      <a:r>
                        <a:rPr lang="en-US" sz="1800" b="1" i="0" dirty="0">
                          <a:solidFill>
                            <a:schemeClr val="accent5">
                              <a:lumMod val="75000"/>
                            </a:schemeClr>
                          </a:solidFill>
                        </a:rPr>
                        <a:t>Environmental Well-being </a:t>
                      </a:r>
                      <a:r>
                        <a:rPr lang="en-US" sz="1800" b="0" i="1" dirty="0">
                          <a:solidFill>
                            <a:schemeClr val="bg1"/>
                          </a:solidFill>
                        </a:rPr>
                        <a:t>discusses how having access unpolluted air, and fresh water aids to an individual's well-being. Additionally, it explores the idea a person's mental wellbeing may improve by the environment for instance, they reveal that ‘90 percent of people valued the countryside for relaxation, fresh air and peace.’ (NEF, 2005) </a:t>
                      </a:r>
                      <a:endParaRPr lang="en-US" sz="1800" b="1" i="0" dirty="0">
                        <a:solidFill>
                          <a:schemeClr val="accent5">
                            <a:lumMod val="75000"/>
                          </a:schemeClr>
                        </a:solidFill>
                      </a:endParaRPr>
                    </a:p>
                    <a:p>
                      <a:pPr marL="0" indent="0">
                        <a:buFont typeface="Arial" panose="020B0604020202020204" pitchFamily="34" charset="0"/>
                        <a:buNone/>
                      </a:pPr>
                      <a:endParaRPr lang="en-US" sz="1800" b="1" i="0" dirty="0">
                        <a:solidFill>
                          <a:schemeClr val="accent5">
                            <a:lumMod val="75000"/>
                          </a:schemeClr>
                        </a:solidFill>
                      </a:endParaRPr>
                    </a:p>
                    <a:p>
                      <a:pPr marL="0" indent="0">
                        <a:buFont typeface="Arial" panose="020B0604020202020204" pitchFamily="34" charset="0"/>
                        <a:buNone/>
                      </a:pPr>
                      <a:r>
                        <a:rPr lang="en-US" sz="1800" b="1" i="0" dirty="0">
                          <a:solidFill>
                            <a:schemeClr val="accent5">
                              <a:lumMod val="75000"/>
                            </a:schemeClr>
                          </a:solidFill>
                        </a:rPr>
                        <a:t>Cultural Well-being </a:t>
                      </a:r>
                      <a:r>
                        <a:rPr lang="en-US" sz="1800" b="0" i="1" dirty="0">
                          <a:solidFill>
                            <a:schemeClr val="bg1"/>
                          </a:solidFill>
                        </a:rPr>
                        <a:t>is centered around socialization, culture is like a bridge to connect with individuals and groups that share a common factor for instance, language, location, environment, heritage. Although, culture can be celebrated through recreational activities for example, music, art, theatre (Our Cwm </a:t>
                      </a:r>
                      <a:r>
                        <a:rPr lang="en-US" sz="1800" b="0" i="1" dirty="0" err="1">
                          <a:solidFill>
                            <a:schemeClr val="bg1"/>
                          </a:solidFill>
                        </a:rPr>
                        <a:t>Taf</a:t>
                      </a:r>
                      <a:r>
                        <a:rPr lang="en-US" sz="1800" b="0" i="1" dirty="0">
                          <a:solidFill>
                            <a:schemeClr val="bg1"/>
                          </a:solidFill>
                        </a:rPr>
                        <a:t>, 2020).</a:t>
                      </a:r>
                      <a:endParaRPr lang="en-US" sz="1800" b="1" i="0" dirty="0">
                        <a:solidFill>
                          <a:schemeClr val="accent5">
                            <a:lumMod val="75000"/>
                          </a:schemeClr>
                        </a:solidFill>
                      </a:endParaRPr>
                    </a:p>
                    <a:p>
                      <a:pPr marL="285750" indent="-285750">
                        <a:buFont typeface="Arial" panose="020B0604020202020204" pitchFamily="34" charset="0"/>
                        <a:buChar char="•"/>
                      </a:pPr>
                      <a:endParaRPr lang="en-US" sz="1800" b="0" i="0" dirty="0"/>
                    </a:p>
                  </a:txBody>
                  <a:tcPr/>
                </a:tc>
                <a:extLst>
                  <a:ext uri="{0D108BD9-81ED-4DB2-BD59-A6C34878D82A}">
                    <a16:rowId xmlns:a16="http://schemas.microsoft.com/office/drawing/2014/main" val="4229152083"/>
                  </a:ext>
                </a:extLst>
              </a:tr>
            </a:tbl>
          </a:graphicData>
        </a:graphic>
      </p:graphicFrame>
    </p:spTree>
    <p:extLst>
      <p:ext uri="{BB962C8B-B14F-4D97-AF65-F5344CB8AC3E}">
        <p14:creationId xmlns:p14="http://schemas.microsoft.com/office/powerpoint/2010/main" val="104092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1DC0-82BF-3041-A766-444710A882EF}"/>
              </a:ext>
            </a:extLst>
          </p:cNvPr>
          <p:cNvSpPr>
            <a:spLocks noGrp="1"/>
          </p:cNvSpPr>
          <p:nvPr>
            <p:ph type="title"/>
          </p:nvPr>
        </p:nvSpPr>
        <p:spPr>
          <a:xfrm>
            <a:off x="3259508" y="160357"/>
            <a:ext cx="7958331" cy="550844"/>
          </a:xfrm>
        </p:spPr>
        <p:txBody>
          <a:bodyPr>
            <a:normAutofit/>
          </a:bodyPr>
          <a:lstStyle/>
          <a:p>
            <a:r>
              <a:rPr lang="en-US" sz="3100" b="1" u="sng" dirty="0"/>
              <a:t>Three Nested Circles of Sustainability</a:t>
            </a:r>
          </a:p>
        </p:txBody>
      </p:sp>
      <p:pic>
        <p:nvPicPr>
          <p:cNvPr id="6" name="Picture 5">
            <a:extLst>
              <a:ext uri="{FF2B5EF4-FFF2-40B4-BE49-F238E27FC236}">
                <a16:creationId xmlns:a16="http://schemas.microsoft.com/office/drawing/2014/main" id="{A54FAFCE-54B3-F146-A325-D0190390A4BA}"/>
              </a:ext>
            </a:extLst>
          </p:cNvPr>
          <p:cNvPicPr>
            <a:picLocks noChangeAspect="1"/>
          </p:cNvPicPr>
          <p:nvPr/>
        </p:nvPicPr>
        <p:blipFill>
          <a:blip r:embed="rId2"/>
          <a:stretch>
            <a:fillRect/>
          </a:stretch>
        </p:blipFill>
        <p:spPr>
          <a:xfrm>
            <a:off x="6198415" y="1866900"/>
            <a:ext cx="5019425" cy="4830743"/>
          </a:xfrm>
          <a:prstGeom prst="rect">
            <a:avLst/>
          </a:prstGeom>
        </p:spPr>
      </p:pic>
      <p:graphicFrame>
        <p:nvGraphicFramePr>
          <p:cNvPr id="11" name="Table 10">
            <a:extLst>
              <a:ext uri="{FF2B5EF4-FFF2-40B4-BE49-F238E27FC236}">
                <a16:creationId xmlns:a16="http://schemas.microsoft.com/office/drawing/2014/main" id="{66DC217A-E380-354E-8DEE-FF55E6E90C96}"/>
              </a:ext>
            </a:extLst>
          </p:cNvPr>
          <p:cNvGraphicFramePr>
            <a:graphicFrameLocks noGrp="1"/>
          </p:cNvGraphicFramePr>
          <p:nvPr>
            <p:extLst>
              <p:ext uri="{D42A27DB-BD31-4B8C-83A1-F6EECF244321}">
                <p14:modId xmlns:p14="http://schemas.microsoft.com/office/powerpoint/2010/main" val="2582550972"/>
              </p:ext>
            </p:extLst>
          </p:nvPr>
        </p:nvGraphicFramePr>
        <p:xfrm>
          <a:off x="1168399" y="1155700"/>
          <a:ext cx="4825187" cy="5294764"/>
        </p:xfrm>
        <a:graphic>
          <a:graphicData uri="http://schemas.openxmlformats.org/drawingml/2006/table">
            <a:tbl>
              <a:tblPr firstRow="1" bandRow="1">
                <a:tableStyleId>{D7AC3CCA-C797-4891-BE02-D94E43425B78}</a:tableStyleId>
              </a:tblPr>
              <a:tblGrid>
                <a:gridCol w="4825187">
                  <a:extLst>
                    <a:ext uri="{9D8B030D-6E8A-4147-A177-3AD203B41FA5}">
                      <a16:colId xmlns:a16="http://schemas.microsoft.com/office/drawing/2014/main" val="2738124296"/>
                    </a:ext>
                  </a:extLst>
                </a:gridCol>
              </a:tblGrid>
              <a:tr h="5294764">
                <a:tc>
                  <a:txBody>
                    <a:bodyPr/>
                    <a:lstStyle/>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Similarly to </a:t>
                      </a:r>
                      <a:r>
                        <a:rPr lang="en-US" sz="1700" b="1" dirty="0">
                          <a:solidFill>
                            <a:srgbClr val="096706"/>
                          </a:solidFill>
                        </a:rPr>
                        <a:t>The Three Pillars of Sustainability</a:t>
                      </a:r>
                      <a:r>
                        <a:rPr lang="en-US" sz="1700" b="0" dirty="0"/>
                        <a:t>, </a:t>
                      </a:r>
                      <a:r>
                        <a:rPr lang="en-US" sz="1700" b="1" dirty="0">
                          <a:solidFill>
                            <a:srgbClr val="096706"/>
                          </a:solidFill>
                        </a:rPr>
                        <a:t>The Three-Legged Stool</a:t>
                      </a:r>
                      <a:r>
                        <a:rPr lang="en-US" sz="1700" b="0" dirty="0"/>
                        <a:t>, </a:t>
                      </a:r>
                      <a:r>
                        <a:rPr lang="en-US" sz="1700" b="1" dirty="0">
                          <a:solidFill>
                            <a:srgbClr val="096706"/>
                          </a:solidFill>
                        </a:rPr>
                        <a:t>Venn Diagram of Sustainability </a:t>
                      </a:r>
                      <a:r>
                        <a:rPr lang="en-US" sz="1700" b="0" dirty="0"/>
                        <a:t>are all represented all the Environment, Society, Economy. </a:t>
                      </a:r>
                    </a:p>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The diagram used on this slide, is known as the </a:t>
                      </a:r>
                      <a:r>
                        <a:rPr lang="en-US" sz="1700" b="1" dirty="0"/>
                        <a:t>Three Nested Circles of Sustainability. </a:t>
                      </a:r>
                    </a:p>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It was discussed by Doppett (2008) in his book entitled ‘</a:t>
                      </a:r>
                      <a:r>
                        <a:rPr lang="en-US" sz="1700" b="0" i="1" dirty="0"/>
                        <a:t>The Power of Sustainable Thinking’ </a:t>
                      </a:r>
                    </a:p>
                    <a:p>
                      <a:pPr marL="285750" indent="-285750">
                        <a:buFont typeface="Arial" panose="020B0604020202020204" pitchFamily="34" charset="0"/>
                        <a:buChar char="•"/>
                      </a:pPr>
                      <a:endParaRPr lang="en-US" sz="1700" b="0" i="1" dirty="0"/>
                    </a:p>
                    <a:p>
                      <a:pPr marL="285750" indent="-285750">
                        <a:buFont typeface="Arial" panose="020B0604020202020204" pitchFamily="34" charset="0"/>
                        <a:buChar char="•"/>
                      </a:pPr>
                      <a:r>
                        <a:rPr lang="en-US" sz="1700" b="0" i="0" dirty="0"/>
                        <a:t>The way the circles are presented, it shows that the environment is settled in society and economy is settled in the society. This represents the hierarchy between the three components.   </a:t>
                      </a:r>
                    </a:p>
                  </a:txBody>
                  <a:tcPr/>
                </a:tc>
                <a:extLst>
                  <a:ext uri="{0D108BD9-81ED-4DB2-BD59-A6C34878D82A}">
                    <a16:rowId xmlns:a16="http://schemas.microsoft.com/office/drawing/2014/main" val="1957966568"/>
                  </a:ext>
                </a:extLst>
              </a:tr>
            </a:tbl>
          </a:graphicData>
        </a:graphic>
      </p:graphicFrame>
      <p:sp>
        <p:nvSpPr>
          <p:cNvPr id="12" name="TextBox 11">
            <a:extLst>
              <a:ext uri="{FF2B5EF4-FFF2-40B4-BE49-F238E27FC236}">
                <a16:creationId xmlns:a16="http://schemas.microsoft.com/office/drawing/2014/main" id="{6BF716D9-9285-DD45-9AE3-8700D1B4E5D0}"/>
              </a:ext>
            </a:extLst>
          </p:cNvPr>
          <p:cNvSpPr txBox="1"/>
          <p:nvPr/>
        </p:nvSpPr>
        <p:spPr>
          <a:xfrm>
            <a:off x="9747251" y="1713011"/>
            <a:ext cx="2552700" cy="307777"/>
          </a:xfrm>
          <a:prstGeom prst="rect">
            <a:avLst/>
          </a:prstGeom>
          <a:noFill/>
        </p:spPr>
        <p:txBody>
          <a:bodyPr wrap="square" rtlCol="0">
            <a:spAutoFit/>
          </a:bodyPr>
          <a:lstStyle/>
          <a:p>
            <a:r>
              <a:rPr lang="en-US" sz="1400" dirty="0"/>
              <a:t>(Image 7, 2020) </a:t>
            </a:r>
          </a:p>
        </p:txBody>
      </p:sp>
    </p:spTree>
    <p:extLst>
      <p:ext uri="{BB962C8B-B14F-4D97-AF65-F5344CB8AC3E}">
        <p14:creationId xmlns:p14="http://schemas.microsoft.com/office/powerpoint/2010/main" val="2530654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40413-618E-3B4A-A151-CDEC5FF9D812}"/>
              </a:ext>
            </a:extLst>
          </p:cNvPr>
          <p:cNvSpPr>
            <a:spLocks noGrp="1"/>
          </p:cNvSpPr>
          <p:nvPr>
            <p:ph type="title"/>
          </p:nvPr>
        </p:nvSpPr>
        <p:spPr>
          <a:xfrm>
            <a:off x="2648384" y="176785"/>
            <a:ext cx="7958331" cy="603504"/>
          </a:xfrm>
        </p:spPr>
        <p:txBody>
          <a:bodyPr/>
          <a:lstStyle/>
          <a:p>
            <a:r>
              <a:rPr lang="en-US" b="1" u="sng" dirty="0"/>
              <a:t>References </a:t>
            </a:r>
            <a:r>
              <a:rPr lang="en-US" dirty="0"/>
              <a:t> </a:t>
            </a:r>
          </a:p>
        </p:txBody>
      </p:sp>
      <p:sp>
        <p:nvSpPr>
          <p:cNvPr id="3" name="TextBox 2">
            <a:extLst>
              <a:ext uri="{FF2B5EF4-FFF2-40B4-BE49-F238E27FC236}">
                <a16:creationId xmlns:a16="http://schemas.microsoft.com/office/drawing/2014/main" id="{C2A00182-EB7A-7244-802B-1FCBAC8F8EC0}"/>
              </a:ext>
            </a:extLst>
          </p:cNvPr>
          <p:cNvSpPr txBox="1"/>
          <p:nvPr/>
        </p:nvSpPr>
        <p:spPr>
          <a:xfrm>
            <a:off x="998728" y="1443990"/>
            <a:ext cx="10520172" cy="5601533"/>
          </a:xfrm>
          <a:prstGeom prst="rect">
            <a:avLst/>
          </a:prstGeom>
          <a:noFill/>
        </p:spPr>
        <p:txBody>
          <a:bodyPr wrap="square" rtlCol="0">
            <a:spAutoFit/>
          </a:bodyPr>
          <a:lstStyle/>
          <a:p>
            <a:r>
              <a:rPr lang="en-US" sz="1100" dirty="0"/>
              <a:t>NHS (2019) </a:t>
            </a:r>
            <a:r>
              <a:rPr lang="en-US" sz="1100" i="1" dirty="0"/>
              <a:t>5 Steps to Mental Wellbeing. </a:t>
            </a:r>
            <a:r>
              <a:rPr lang="en-US" sz="1100" dirty="0"/>
              <a:t>Available at:</a:t>
            </a:r>
          </a:p>
          <a:p>
            <a:r>
              <a:rPr lang="en-US" sz="1100" dirty="0">
                <a:hlinkClick r:id="rId2">
                  <a:extLst>
                    <a:ext uri="{A12FA001-AC4F-418D-AE19-62706E023703}">
                      <ahyp:hlinkClr xmlns:ahyp="http://schemas.microsoft.com/office/drawing/2018/hyperlinkcolor" val="tx"/>
                    </a:ext>
                  </a:extLst>
                </a:hlinkClick>
              </a:rPr>
              <a:t>https://www.nhs.uk/conditions/stress-anxiety-depression/improve-mental-wellbeing/</a:t>
            </a:r>
            <a:r>
              <a:rPr lang="en-US" sz="1100" dirty="0"/>
              <a:t> (Accessed on: 07.11.2020). </a:t>
            </a:r>
          </a:p>
          <a:p>
            <a:endParaRPr lang="en-US" sz="1100" dirty="0"/>
          </a:p>
          <a:p>
            <a:r>
              <a:rPr lang="en-US" sz="1100" dirty="0"/>
              <a:t>OECD (2003) </a:t>
            </a:r>
            <a:r>
              <a:rPr lang="en-US" sz="1100" i="1" dirty="0"/>
              <a:t>Glossary. </a:t>
            </a:r>
            <a:r>
              <a:rPr lang="en-US" sz="1100" dirty="0"/>
              <a:t>Available at: </a:t>
            </a:r>
            <a:r>
              <a:rPr lang="en-US" sz="1100" dirty="0">
                <a:hlinkClick r:id="rId3">
                  <a:extLst>
                    <a:ext uri="{A12FA001-AC4F-418D-AE19-62706E023703}">
                      <ahyp:hlinkClr xmlns:ahyp="http://schemas.microsoft.com/office/drawing/2018/hyperlinkcolor" val="tx"/>
                    </a:ext>
                  </a:extLst>
                </a:hlinkClick>
              </a:rPr>
              <a:t>https://stats.oecd.org/glossary/detail.asp?ID=2625#:~:text=Sustainability%20refers%20to%3A,resource%20depletion%20and%20environmental%20degradation</a:t>
            </a:r>
            <a:r>
              <a:rPr lang="en-US" sz="1100" dirty="0"/>
              <a:t>.  (Accessed on: 07.11.2020). </a:t>
            </a:r>
          </a:p>
          <a:p>
            <a:endParaRPr lang="en-US" sz="1100" dirty="0"/>
          </a:p>
          <a:p>
            <a:r>
              <a:rPr lang="en-US" sz="1100" dirty="0"/>
              <a:t>Society for International Development Israel (2018 </a:t>
            </a:r>
            <a:r>
              <a:rPr lang="en-US" sz="1100" i="1" dirty="0"/>
              <a:t>What is Development. </a:t>
            </a:r>
            <a:r>
              <a:rPr lang="en-US" sz="1100" dirty="0"/>
              <a:t>Available at: </a:t>
            </a:r>
            <a:r>
              <a:rPr lang="en-US" sz="1100" dirty="0">
                <a:hlinkClick r:id="rId4">
                  <a:extLst>
                    <a:ext uri="{A12FA001-AC4F-418D-AE19-62706E023703}">
                      <ahyp:hlinkClr xmlns:ahyp="http://schemas.microsoft.com/office/drawing/2018/hyperlinkcolor" val="tx"/>
                    </a:ext>
                  </a:extLst>
                </a:hlinkClick>
              </a:rPr>
              <a:t>https://www.sid-israel.org/en/Development-Issues/What-is-Development</a:t>
            </a:r>
            <a:r>
              <a:rPr lang="en-US" sz="1100" dirty="0"/>
              <a:t> (Accessed on: 07.11.2020)</a:t>
            </a:r>
          </a:p>
          <a:p>
            <a:endParaRPr lang="en-US" sz="1100" dirty="0"/>
          </a:p>
          <a:p>
            <a:r>
              <a:rPr lang="en-US" sz="1100" dirty="0"/>
              <a:t>Legislation.gov.uk (2015) </a:t>
            </a:r>
            <a:r>
              <a:rPr lang="en-US" sz="1100" i="1" dirty="0"/>
              <a:t>Well-being of Future Generations (Wales) Act 2015. </a:t>
            </a:r>
            <a:r>
              <a:rPr lang="en-US" sz="1100" dirty="0"/>
              <a:t>Available at: </a:t>
            </a:r>
            <a:r>
              <a:rPr lang="en-US" sz="1100" dirty="0">
                <a:hlinkClick r:id="rId5">
                  <a:extLst>
                    <a:ext uri="{A12FA001-AC4F-418D-AE19-62706E023703}">
                      <ahyp:hlinkClr xmlns:ahyp="http://schemas.microsoft.com/office/drawing/2018/hyperlinkcolor" val="tx"/>
                    </a:ext>
                  </a:extLst>
                </a:hlinkClick>
              </a:rPr>
              <a:t>https://www.legislation.gov.uk/anaw/2015/2/section/5/enacted</a:t>
            </a:r>
            <a:r>
              <a:rPr lang="en-US" sz="1100" dirty="0"/>
              <a:t> (Accessed on: 07.11.2020). </a:t>
            </a:r>
          </a:p>
          <a:p>
            <a:endParaRPr lang="en-US" sz="1100" dirty="0"/>
          </a:p>
          <a:p>
            <a:r>
              <a:rPr lang="en-US" sz="1100" dirty="0"/>
              <a:t>National Assembly Wales (2018) </a:t>
            </a:r>
            <a:r>
              <a:rPr lang="en-US" sz="1100" i="1" dirty="0"/>
              <a:t>Research Briefing: The Wall-being of Future Generations Act. </a:t>
            </a:r>
            <a:r>
              <a:rPr lang="en-US" sz="1100" dirty="0"/>
              <a:t>Available at: </a:t>
            </a:r>
            <a:r>
              <a:rPr lang="en-US" sz="1100" dirty="0">
                <a:hlinkClick r:id="rId6">
                  <a:extLst>
                    <a:ext uri="{A12FA001-AC4F-418D-AE19-62706E023703}">
                      <ahyp:hlinkClr xmlns:ahyp="http://schemas.microsoft.com/office/drawing/2018/hyperlinkcolor" val="tx"/>
                    </a:ext>
                  </a:extLst>
                </a:hlinkClick>
              </a:rPr>
              <a:t>https://senedd.wales/research%20documents/18-033/18-033-web-english.pdf</a:t>
            </a:r>
            <a:r>
              <a:rPr lang="en-US" sz="1100" dirty="0"/>
              <a:t> (Accessed on: 07.11.2020).</a:t>
            </a:r>
          </a:p>
          <a:p>
            <a:endParaRPr lang="en-US" sz="1100" dirty="0"/>
          </a:p>
          <a:p>
            <a:r>
              <a:rPr lang="en-US" sz="1100" dirty="0"/>
              <a:t>Council on 	Social Work Education (2020) </a:t>
            </a:r>
            <a:r>
              <a:rPr lang="en-US" sz="1100" i="1" dirty="0"/>
              <a:t>Working Definition of Economic Well-being. </a:t>
            </a:r>
            <a:r>
              <a:rPr lang="en-US" sz="1100" dirty="0"/>
              <a:t>Available at: </a:t>
            </a:r>
            <a:r>
              <a:rPr lang="en-US" sz="1100" dirty="0">
                <a:hlinkClick r:id="rId7">
                  <a:extLst>
                    <a:ext uri="{A12FA001-AC4F-418D-AE19-62706E023703}">
                      <ahyp:hlinkClr xmlns:ahyp="http://schemas.microsoft.com/office/drawing/2018/hyperlinkcolor" val="tx"/>
                    </a:ext>
                  </a:extLst>
                </a:hlinkClick>
              </a:rPr>
              <a:t>https://www.cswe.org/Centers-Initiatives/Initiatives/Clearinghouse-for-Economic-Well-Being/Working-Definition-of-Economic-Well-Being#:~:text=Economic%20well%2Dbeing%20may%20be,generating%20income%20and%20asset%2Dbuilding</a:t>
            </a:r>
            <a:r>
              <a:rPr lang="en-US" sz="1100" dirty="0"/>
              <a:t>. (Accessed on: 7.11.2020).</a:t>
            </a:r>
          </a:p>
          <a:p>
            <a:endParaRPr lang="en-US" sz="1100" dirty="0"/>
          </a:p>
          <a:p>
            <a:r>
              <a:rPr lang="en-US" sz="1100" dirty="0"/>
              <a:t>Faculty of Public Health (2020)  </a:t>
            </a:r>
            <a:r>
              <a:rPr lang="en-US" sz="1100" i="1" dirty="0"/>
              <a:t>Concepts of Mental and Social Wellbeing. </a:t>
            </a:r>
            <a:r>
              <a:rPr lang="en-US" sz="1100" dirty="0"/>
              <a:t>Available at: </a:t>
            </a:r>
            <a:r>
              <a:rPr lang="en-US" sz="1100" dirty="0">
                <a:hlinkClick r:id="rId8">
                  <a:extLst>
                    <a:ext uri="{A12FA001-AC4F-418D-AE19-62706E023703}">
                      <ahyp:hlinkClr xmlns:ahyp="http://schemas.microsoft.com/office/drawing/2018/hyperlinkcolor" val="tx"/>
                    </a:ext>
                  </a:extLst>
                </a:hlinkClick>
              </a:rPr>
              <a:t>https://www.fph.org.uk/policy-campaigns/special-interest-groups/special-interest-groups-list/public-mental-health-special-interest-group/better-mental-health-for-all/concepts-of-mental-and-social-wellbeing/</a:t>
            </a:r>
            <a:r>
              <a:rPr lang="en-US" sz="1100" dirty="0"/>
              <a:t> (Accessed on: 7.11.2020). </a:t>
            </a:r>
          </a:p>
          <a:p>
            <a:endParaRPr lang="en-US" sz="1100" dirty="0"/>
          </a:p>
          <a:p>
            <a:r>
              <a:rPr lang="en-US" sz="1100" dirty="0"/>
              <a:t>NEF (2005) </a:t>
            </a:r>
            <a:r>
              <a:rPr lang="en-US" sz="1100" i="1" dirty="0"/>
              <a:t>Well-being and the Environment. </a:t>
            </a:r>
            <a:r>
              <a:rPr lang="en-US" sz="1100" dirty="0"/>
              <a:t>Available at: </a:t>
            </a:r>
            <a:r>
              <a:rPr lang="en-US" sz="1100" dirty="0">
                <a:hlinkClick r:id="rId9">
                  <a:extLst>
                    <a:ext uri="{A12FA001-AC4F-418D-AE19-62706E023703}">
                      <ahyp:hlinkClr xmlns:ahyp="http://schemas.microsoft.com/office/drawing/2018/hyperlinkcolor" val="tx"/>
                    </a:ext>
                  </a:extLst>
                </a:hlinkClick>
              </a:rPr>
              <a:t>https://neweconomics.org/uploads/files/88cb2c4314731314d0_gxm6bq37b.pdf</a:t>
            </a:r>
            <a:r>
              <a:rPr lang="en-US" sz="1100" dirty="0"/>
              <a:t> (Accessed on: 07.11.2020). </a:t>
            </a:r>
          </a:p>
          <a:p>
            <a:endParaRPr lang="en-US" sz="1100" dirty="0"/>
          </a:p>
          <a:p>
            <a:r>
              <a:rPr lang="en-US" sz="1100" dirty="0"/>
              <a:t>Our </a:t>
            </a:r>
            <a:r>
              <a:rPr lang="en-US" sz="1100" dirty="0" err="1"/>
              <a:t>Cwn</a:t>
            </a:r>
            <a:r>
              <a:rPr lang="en-US" sz="1100" dirty="0"/>
              <a:t> </a:t>
            </a:r>
            <a:r>
              <a:rPr lang="en-US" sz="1100" dirty="0" err="1"/>
              <a:t>Taf</a:t>
            </a:r>
            <a:r>
              <a:rPr lang="en-US" sz="1100" dirty="0"/>
              <a:t> (2020) </a:t>
            </a:r>
            <a:r>
              <a:rPr lang="en-US" sz="1100" i="1" dirty="0"/>
              <a:t>Well-being Assessment Briefing Document: Culture. </a:t>
            </a:r>
            <a:r>
              <a:rPr lang="en-US" sz="1100" dirty="0"/>
              <a:t>Available at: </a:t>
            </a:r>
            <a:r>
              <a:rPr lang="en-US" sz="1100" dirty="0">
                <a:hlinkClick r:id="rId10">
                  <a:extLst>
                    <a:ext uri="{A12FA001-AC4F-418D-AE19-62706E023703}">
                      <ahyp:hlinkClr xmlns:ahyp="http://schemas.microsoft.com/office/drawing/2018/hyperlinkcolor" val="tx"/>
                    </a:ext>
                  </a:extLst>
                </a:hlinkClick>
              </a:rPr>
              <a:t>http://www.ourcwmtaf.wales/SharedFiles/Download.aspx?pageid=181&amp;mid=444&amp;fileid=35</a:t>
            </a:r>
            <a:r>
              <a:rPr lang="en-US" sz="1100" dirty="0"/>
              <a:t> (Accessed on: 07.11.2020). </a:t>
            </a:r>
          </a:p>
          <a:p>
            <a:endParaRPr lang="en-US" sz="1100" dirty="0"/>
          </a:p>
          <a:p>
            <a:r>
              <a:rPr lang="en-US" sz="1100" dirty="0"/>
              <a:t>Cagle, N. (2016) </a:t>
            </a:r>
            <a:r>
              <a:rPr lang="en-US" sz="1100" i="1" dirty="0" err="1"/>
              <a:t>Sustainablity</a:t>
            </a:r>
            <a:r>
              <a:rPr lang="en-US" sz="1100" i="1" dirty="0"/>
              <a:t> &amp; </a:t>
            </a:r>
            <a:r>
              <a:rPr lang="en-US" sz="1100" i="1" dirty="0" err="1"/>
              <a:t>Dependacy</a:t>
            </a:r>
            <a:r>
              <a:rPr lang="en-US" sz="1100" i="1" dirty="0"/>
              <a:t>: Revamping a Gradate –Level Forestry Course. </a:t>
            </a:r>
            <a:r>
              <a:rPr lang="en-US" sz="1100" dirty="0"/>
              <a:t>Available at: </a:t>
            </a:r>
            <a:r>
              <a:rPr lang="en-US" sz="1100" dirty="0">
                <a:hlinkClick r:id="rId11"/>
              </a:rPr>
              <a:t>https://sites.duke.edu/trillium/2016/10/06/sustainability-dependency-revamping-a-graduate-level-forestry-course/</a:t>
            </a:r>
            <a:r>
              <a:rPr lang="en-US" sz="1100" dirty="0"/>
              <a:t> (Accessed on: 07.11.2020). </a:t>
            </a:r>
          </a:p>
          <a:p>
            <a:endParaRPr lang="en-US" sz="1400" dirty="0"/>
          </a:p>
          <a:p>
            <a:r>
              <a:rPr lang="en-US" sz="1400" dirty="0"/>
              <a:t> </a:t>
            </a:r>
          </a:p>
        </p:txBody>
      </p:sp>
    </p:spTree>
    <p:extLst>
      <p:ext uri="{BB962C8B-B14F-4D97-AF65-F5344CB8AC3E}">
        <p14:creationId xmlns:p14="http://schemas.microsoft.com/office/powerpoint/2010/main" val="3888132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40413-618E-3B4A-A151-CDEC5FF9D812}"/>
              </a:ext>
            </a:extLst>
          </p:cNvPr>
          <p:cNvSpPr>
            <a:spLocks noGrp="1"/>
          </p:cNvSpPr>
          <p:nvPr>
            <p:ph type="title"/>
          </p:nvPr>
        </p:nvSpPr>
        <p:spPr>
          <a:xfrm>
            <a:off x="2648384" y="176785"/>
            <a:ext cx="7958331" cy="603504"/>
          </a:xfrm>
        </p:spPr>
        <p:txBody>
          <a:bodyPr/>
          <a:lstStyle/>
          <a:p>
            <a:r>
              <a:rPr lang="en-US" b="1" u="sng" dirty="0"/>
              <a:t>Image References: </a:t>
            </a:r>
            <a:r>
              <a:rPr lang="en-US" dirty="0"/>
              <a:t> </a:t>
            </a:r>
          </a:p>
        </p:txBody>
      </p:sp>
      <p:sp>
        <p:nvSpPr>
          <p:cNvPr id="3" name="TextBox 2">
            <a:extLst>
              <a:ext uri="{FF2B5EF4-FFF2-40B4-BE49-F238E27FC236}">
                <a16:creationId xmlns:a16="http://schemas.microsoft.com/office/drawing/2014/main" id="{C2A00182-EB7A-7244-802B-1FCBAC8F8EC0}"/>
              </a:ext>
            </a:extLst>
          </p:cNvPr>
          <p:cNvSpPr txBox="1"/>
          <p:nvPr/>
        </p:nvSpPr>
        <p:spPr>
          <a:xfrm>
            <a:off x="1121664" y="1109472"/>
            <a:ext cx="10143744" cy="3539430"/>
          </a:xfrm>
          <a:prstGeom prst="rect">
            <a:avLst/>
          </a:prstGeom>
          <a:noFill/>
        </p:spPr>
        <p:txBody>
          <a:bodyPr wrap="square" rtlCol="0">
            <a:spAutoFit/>
          </a:bodyPr>
          <a:lstStyle/>
          <a:p>
            <a:r>
              <a:rPr lang="en-US" sz="1400" dirty="0"/>
              <a:t>Image 1: </a:t>
            </a:r>
            <a:r>
              <a:rPr lang="en-US" sz="1400" dirty="0">
                <a:hlinkClick r:id="rId2">
                  <a:extLst>
                    <a:ext uri="{A12FA001-AC4F-418D-AE19-62706E023703}">
                      <ahyp:hlinkClr xmlns:ahyp="http://schemas.microsoft.com/office/drawing/2018/hyperlinkcolor" val="tx"/>
                    </a:ext>
                  </a:extLst>
                </a:hlinkClick>
              </a:rPr>
              <a:t>https://youmatter.world/en/definition/definitions-sustainability-definition-examples-principles/</a:t>
            </a:r>
            <a:r>
              <a:rPr lang="en-US" sz="1400" dirty="0"/>
              <a:t> (Accessed on: 06.11.2020).  </a:t>
            </a:r>
          </a:p>
          <a:p>
            <a:endParaRPr lang="en-US" sz="1400" dirty="0"/>
          </a:p>
          <a:p>
            <a:r>
              <a:rPr lang="en-US" sz="1400" dirty="0"/>
              <a:t>Image 2: </a:t>
            </a:r>
            <a:r>
              <a:rPr lang="en-US" sz="1400" dirty="0">
                <a:hlinkClick r:id="rId3">
                  <a:extLst>
                    <a:ext uri="{A12FA001-AC4F-418D-AE19-62706E023703}">
                      <ahyp:hlinkClr xmlns:ahyp="http://schemas.microsoft.com/office/drawing/2018/hyperlinkcolor" val="tx"/>
                    </a:ext>
                  </a:extLst>
                </a:hlinkClick>
              </a:rPr>
              <a:t>http://clipart-library.com/clipart/8TxnLbBgc.htm</a:t>
            </a:r>
            <a:r>
              <a:rPr lang="en-US" sz="1400" dirty="0"/>
              <a:t>  (Accessed on: 06.11.2019).</a:t>
            </a:r>
          </a:p>
          <a:p>
            <a:endParaRPr lang="en-US" sz="1400" dirty="0"/>
          </a:p>
          <a:p>
            <a:r>
              <a:rPr lang="en-US" sz="1400" dirty="0"/>
              <a:t>Image 3: </a:t>
            </a:r>
            <a:r>
              <a:rPr lang="en-US" sz="1400" dirty="0">
                <a:hlinkClick r:id="rId4">
                  <a:extLst>
                    <a:ext uri="{A12FA001-AC4F-418D-AE19-62706E023703}">
                      <ahyp:hlinkClr xmlns:ahyp="http://schemas.microsoft.com/office/drawing/2018/hyperlinkcolor" val="tx"/>
                    </a:ext>
                  </a:extLst>
                </a:hlinkClick>
              </a:rPr>
              <a:t>http://clipart-library.com/green-tick.html</a:t>
            </a:r>
            <a:r>
              <a:rPr lang="en-US" sz="1400" dirty="0"/>
              <a:t> (Accessed on: 06.11.2020). </a:t>
            </a:r>
          </a:p>
          <a:p>
            <a:endParaRPr lang="en-US" sz="1400" dirty="0"/>
          </a:p>
          <a:p>
            <a:r>
              <a:rPr lang="en-US" sz="1400" dirty="0"/>
              <a:t>Image 4: </a:t>
            </a:r>
            <a:r>
              <a:rPr lang="en-US" sz="1400" dirty="0">
                <a:hlinkClick r:id="rId5">
                  <a:extLst>
                    <a:ext uri="{A12FA001-AC4F-418D-AE19-62706E023703}">
                      <ahyp:hlinkClr xmlns:ahyp="http://schemas.microsoft.com/office/drawing/2018/hyperlinkcolor" val="tx"/>
                    </a:ext>
                  </a:extLst>
                </a:hlinkClick>
              </a:rPr>
              <a:t>https://freesvg.org/1544216276</a:t>
            </a:r>
            <a:r>
              <a:rPr lang="en-US" sz="1400" dirty="0"/>
              <a:t> (Accessed on: 06.11.2020). </a:t>
            </a:r>
          </a:p>
          <a:p>
            <a:endParaRPr lang="en-US" sz="1400" dirty="0"/>
          </a:p>
          <a:p>
            <a:r>
              <a:rPr lang="en-US" sz="1400" dirty="0"/>
              <a:t>Image 5: </a:t>
            </a:r>
            <a:r>
              <a:rPr lang="en-US" sz="1400" dirty="0">
                <a:hlinkClick r:id="rId6">
                  <a:extLst>
                    <a:ext uri="{A12FA001-AC4F-418D-AE19-62706E023703}">
                      <ahyp:hlinkClr xmlns:ahyp="http://schemas.microsoft.com/office/drawing/2018/hyperlinkcolor" val="tx"/>
                    </a:ext>
                  </a:extLst>
                </a:hlinkClick>
              </a:rPr>
              <a:t>https://www.pinclipart.com/maxpin/ihhmmmi/</a:t>
            </a:r>
            <a:r>
              <a:rPr lang="en-US" sz="1400" dirty="0"/>
              <a:t> (Accessed on: 07.11.2020). </a:t>
            </a:r>
          </a:p>
          <a:p>
            <a:endParaRPr lang="en-US" sz="1400" dirty="0"/>
          </a:p>
          <a:p>
            <a:r>
              <a:rPr lang="en-US" sz="1400" dirty="0"/>
              <a:t>Image 6: </a:t>
            </a:r>
            <a:r>
              <a:rPr lang="en-US" sz="1400" dirty="0">
                <a:hlinkClick r:id="rId7">
                  <a:extLst>
                    <a:ext uri="{A12FA001-AC4F-418D-AE19-62706E023703}">
                      <ahyp:hlinkClr xmlns:ahyp="http://schemas.microsoft.com/office/drawing/2018/hyperlinkcolor" val="tx"/>
                    </a:ext>
                  </a:extLst>
                </a:hlinkClick>
              </a:rPr>
              <a:t>http://clipart-library.com/clipart/health-clipart-9.htm</a:t>
            </a:r>
            <a:r>
              <a:rPr lang="en-US" sz="1400" dirty="0"/>
              <a:t> (Accessed on: 07.11.2020).</a:t>
            </a:r>
          </a:p>
          <a:p>
            <a:endParaRPr lang="en-US" sz="1400" dirty="0"/>
          </a:p>
          <a:p>
            <a:r>
              <a:rPr lang="en-US" sz="1400" dirty="0"/>
              <a:t>Image 7: </a:t>
            </a:r>
            <a:r>
              <a:rPr lang="en-US" sz="1400" dirty="0">
                <a:hlinkClick r:id="rId8">
                  <a:extLst>
                    <a:ext uri="{A12FA001-AC4F-418D-AE19-62706E023703}">
                      <ahyp:hlinkClr xmlns:ahyp="http://schemas.microsoft.com/office/drawing/2018/hyperlinkcolor" val="tx"/>
                    </a:ext>
                  </a:extLst>
                </a:hlinkClick>
              </a:rPr>
              <a:t>https://www.corrconcepts.com/sustainability-101/what-is-sustainability/</a:t>
            </a:r>
            <a:r>
              <a:rPr lang="en-US" sz="1400" dirty="0"/>
              <a:t> (Accessed on: 07.11.2020). </a:t>
            </a:r>
          </a:p>
          <a:p>
            <a:endParaRPr lang="en-US" sz="1400" dirty="0"/>
          </a:p>
          <a:p>
            <a:r>
              <a:rPr lang="en-US" sz="1400" dirty="0"/>
              <a:t> </a:t>
            </a:r>
          </a:p>
        </p:txBody>
      </p:sp>
    </p:spTree>
    <p:extLst>
      <p:ext uri="{BB962C8B-B14F-4D97-AF65-F5344CB8AC3E}">
        <p14:creationId xmlns:p14="http://schemas.microsoft.com/office/powerpoint/2010/main" val="41295400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20C3BE9-B80F-42DD-B3CF-AC060017D10E}">
  <ds:schemaRefs>
    <ds:schemaRef ds:uri="http://schemas.microsoft.com/sharepoint/v3/contenttype/forms"/>
  </ds:schemaRefs>
</ds:datastoreItem>
</file>

<file path=customXml/itemProps2.xml><?xml version="1.0" encoding="utf-8"?>
<ds:datastoreItem xmlns:ds="http://schemas.openxmlformats.org/officeDocument/2006/customXml" ds:itemID="{C7453241-7E3B-42A5-BE0A-EDA7F3D107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A758F0-393B-4B1D-982C-AD52A38C838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2174</Words>
  <Application>Microsoft Macintosh PowerPoint</Application>
  <PresentationFormat>Widescreen</PresentationFormat>
  <Paragraphs>145</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MS Shell Dlg 2</vt:lpstr>
      <vt:lpstr>Wingdings</vt:lpstr>
      <vt:lpstr>Wingdings 3</vt:lpstr>
      <vt:lpstr>Madison</vt:lpstr>
      <vt:lpstr>Well-being of Future Generation (Wales) Act 2015</vt:lpstr>
      <vt:lpstr>Content Page </vt:lpstr>
      <vt:lpstr>Defining Key Terms</vt:lpstr>
      <vt:lpstr>The Well-being of Future Generations (Wales) Act 2015: Goals </vt:lpstr>
      <vt:lpstr>Sustainability and the Act</vt:lpstr>
      <vt:lpstr>Sustainability and the Act</vt:lpstr>
      <vt:lpstr>Sustainability and the Act</vt:lpstr>
      <vt:lpstr>Sustainability and the Act</vt:lpstr>
      <vt:lpstr>Three Nested Circles of Sustainability</vt:lpstr>
      <vt:lpstr>References  </vt:lpstr>
      <vt:lpstr>Image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Scarlett Dunne (1702194)</dc:creator>
  <cp:lastModifiedBy/>
  <cp:revision>1</cp:revision>
  <dcterms:created xsi:type="dcterms:W3CDTF">2020-11-09T16:11:53Z</dcterms:created>
  <dcterms:modified xsi:type="dcterms:W3CDTF">2020-11-09T19:55:32Z</dcterms:modified>
</cp:coreProperties>
</file>