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9" r:id="rId3"/>
    <p:sldId id="260" r:id="rId4"/>
    <p:sldId id="258" r:id="rId5"/>
    <p:sldId id="257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76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36D0D-2752-44A2-9BD2-8B5E68A17D01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5BDB3-D77A-4128-BE1A-5997F1427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5127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36D0D-2752-44A2-9BD2-8B5E68A17D01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5BDB3-D77A-4128-BE1A-5997F1427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99251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36D0D-2752-44A2-9BD2-8B5E68A17D01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5BDB3-D77A-4128-BE1A-5997F1427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58713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36D0D-2752-44A2-9BD2-8B5E68A17D01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5BDB3-D77A-4128-BE1A-5997F1427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54919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36D0D-2752-44A2-9BD2-8B5E68A17D01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5BDB3-D77A-4128-BE1A-5997F1427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85453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36D0D-2752-44A2-9BD2-8B5E68A17D01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5BDB3-D77A-4128-BE1A-5997F1427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56763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36D0D-2752-44A2-9BD2-8B5E68A17D01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5BDB3-D77A-4128-BE1A-5997F1427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66996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36D0D-2752-44A2-9BD2-8B5E68A17D01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5BDB3-D77A-4128-BE1A-5997F1427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3836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36D0D-2752-44A2-9BD2-8B5E68A17D01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5BDB3-D77A-4128-BE1A-5997F1427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0533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36D0D-2752-44A2-9BD2-8B5E68A17D01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5BDB3-D77A-4128-BE1A-5997F1427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53632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36D0D-2752-44A2-9BD2-8B5E68A17D01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5BDB3-D77A-4128-BE1A-5997F1427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85527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D36D0D-2752-44A2-9BD2-8B5E68A17D01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E5BDB3-D77A-4128-BE1A-5997F1427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15426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moodle.uwtsd.ac.uk/course/view.php?id=6307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3A25D70-4A55-4F72-B9C5-A69CDBF4DB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4957100-6D8B-4161-9F2F-C0A949EC84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BD8B065-EE51-4AE2-A94C-86249998FD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4073914" y="1666927"/>
            <a:ext cx="7135649" cy="2387918"/>
          </a:xfrm>
        </p:spPr>
        <p:txBody>
          <a:bodyPr anchor="b">
            <a:normAutofit fontScale="90000"/>
          </a:bodyPr>
          <a:lstStyle/>
          <a:p>
            <a:r>
              <a:rPr lang="en-GB" sz="4400" dirty="0">
                <a:solidFill>
                  <a:schemeClr val="tx2"/>
                </a:solidFill>
              </a:rPr>
              <a:t>ACCB4017 Software Development</a:t>
            </a:r>
            <a:br>
              <a:rPr lang="en-GB" sz="4400" dirty="0">
                <a:solidFill>
                  <a:schemeClr val="tx2"/>
                </a:solidFill>
              </a:rPr>
            </a:br>
            <a:br>
              <a:rPr lang="en-GB" sz="3600" dirty="0">
                <a:solidFill>
                  <a:schemeClr val="tx2"/>
                </a:solidFill>
              </a:rPr>
            </a:br>
            <a:r>
              <a:rPr lang="en-GB" sz="3600" dirty="0">
                <a:solidFill>
                  <a:schemeClr val="tx2"/>
                </a:solidFill>
              </a:rPr>
              <a:t>(Software Engineering,</a:t>
            </a:r>
            <a:br>
              <a:rPr lang="en-GB" sz="3600" dirty="0">
                <a:solidFill>
                  <a:schemeClr val="tx2"/>
                </a:solidFill>
              </a:rPr>
            </a:br>
            <a:r>
              <a:rPr lang="en-GB" sz="3600" dirty="0">
                <a:solidFill>
                  <a:schemeClr val="tx2"/>
                </a:solidFill>
              </a:rPr>
              <a:t>Games Development and [some] Applied Computing students)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32568" y="4551141"/>
            <a:ext cx="5449982" cy="1229198"/>
          </a:xfrm>
        </p:spPr>
        <p:txBody>
          <a:bodyPr>
            <a:normAutofit/>
          </a:bodyPr>
          <a:lstStyle/>
          <a:p>
            <a:r>
              <a:rPr lang="en-GB" sz="3200" dirty="0">
                <a:solidFill>
                  <a:schemeClr val="tx2"/>
                </a:solidFill>
              </a:rPr>
              <a:t>20 credits</a:t>
            </a:r>
          </a:p>
          <a:p>
            <a:r>
              <a:rPr lang="en-GB" sz="3200" dirty="0">
                <a:solidFill>
                  <a:schemeClr val="tx2"/>
                </a:solidFill>
              </a:rPr>
              <a:t>Semester 1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18999293-B054-4B57-A26F-D04C2BB113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-18230" y="-43336"/>
            <a:ext cx="5163047" cy="2657478"/>
            <a:chOff x="6867015" y="-1"/>
            <a:chExt cx="5324985" cy="3251912"/>
          </a:xfrm>
          <a:solidFill>
            <a:schemeClr val="bg1">
              <a:alpha val="30000"/>
            </a:schemeClr>
          </a:solidFill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5E505D8A-F41A-450D-A648-E77DF6B8D8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E2BD6DCE-6A81-4F34-9958-67B578EA16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C462BE8-CD72-48CF-8A7B-C716D2B99E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1C2CDB70-40F1-4D00-8F17-A532E732EB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761945C4-D997-42F3-B59A-984CF00667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9058275" y="4146310"/>
            <a:ext cx="3142400" cy="2716805"/>
            <a:chOff x="-305" y="-4155"/>
            <a:chExt cx="2514948" cy="2174333"/>
          </a:xfrm>
          <a:solidFill>
            <a:schemeClr val="bg1">
              <a:alpha val="30000"/>
            </a:schemeClr>
          </a:solidFill>
        </p:grpSpPr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4651FE4A-9487-43BE-A388-134535743B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F44B0EF3-9992-4B95-8A43-6206B3FC3F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041B1C1F-C2FE-4C47-9D74-ADB9B53F4B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1048177B-A49E-4E24-9007-07A0EDD6A2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0322348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3C823D3-D619-407C-89E0-C6F6B1E7A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47F8E3E-2FFA-4A0F-B3C7-E57ADDCFB4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8564" y="871579"/>
            <a:ext cx="9833548" cy="1325563"/>
          </a:xfrm>
        </p:spPr>
        <p:txBody>
          <a:bodyPr anchor="b">
            <a:normAutofit/>
          </a:bodyPr>
          <a:lstStyle/>
          <a:p>
            <a:pPr algn="ctr"/>
            <a:r>
              <a:rPr lang="en-GB" sz="4000" b="1" dirty="0">
                <a:solidFill>
                  <a:schemeClr val="tx2"/>
                </a:solidFill>
              </a:rPr>
              <a:t>Brief overview of module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3D939F1-7ABE-4D0E-946A-43F37F556A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3346102" cy="2510865"/>
            <a:chOff x="-305" y="-1"/>
            <a:chExt cx="3832880" cy="2876136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63FE0426-0FE4-451E-A8BB-08DA6A6AC2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4A32F7E8-35B4-451F-AA07-AECF7CA1D5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E1097796-C3C8-4772-9EBD-9F5CA368F5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EC4BC137-BB50-4235-A83F-4B4EEE1590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78564" y="2884256"/>
            <a:ext cx="9833548" cy="3410408"/>
          </a:xfrm>
        </p:spPr>
        <p:txBody>
          <a:bodyPr>
            <a:normAutofit/>
          </a:bodyPr>
          <a:lstStyle/>
          <a:p>
            <a:r>
              <a:rPr lang="en-GB" sz="2400" dirty="0">
                <a:solidFill>
                  <a:schemeClr val="tx2"/>
                </a:solidFill>
              </a:rPr>
              <a:t>Introduction to programming concepts:</a:t>
            </a:r>
          </a:p>
          <a:p>
            <a:pPr marL="0" indent="0">
              <a:buNone/>
            </a:pPr>
            <a:r>
              <a:rPr lang="en-GB" sz="2400" dirty="0">
                <a:solidFill>
                  <a:schemeClr val="tx2"/>
                </a:solidFill>
              </a:rPr>
              <a:t>	- Procedural</a:t>
            </a:r>
          </a:p>
          <a:p>
            <a:pPr marL="0" indent="0">
              <a:buNone/>
            </a:pPr>
            <a:r>
              <a:rPr lang="en-GB" sz="2400" dirty="0">
                <a:solidFill>
                  <a:schemeClr val="tx2"/>
                </a:solidFill>
              </a:rPr>
              <a:t>	- C  (note: not C++ or C#!)</a:t>
            </a:r>
          </a:p>
          <a:p>
            <a:pPr marL="0" indent="0">
              <a:buNone/>
            </a:pPr>
            <a:r>
              <a:rPr lang="en-GB" sz="2400" dirty="0">
                <a:solidFill>
                  <a:schemeClr val="tx2"/>
                </a:solidFill>
              </a:rPr>
              <a:t>	- Fundamental concepts of programming</a:t>
            </a:r>
          </a:p>
          <a:p>
            <a:pPr marL="0" indent="0">
              <a:buNone/>
            </a:pPr>
            <a:r>
              <a:rPr lang="en-GB" sz="2400" dirty="0">
                <a:solidFill>
                  <a:schemeClr val="tx2"/>
                </a:solidFill>
              </a:rPr>
              <a:t>	 </a:t>
            </a:r>
            <a:r>
              <a:rPr lang="en-GB" sz="2400" dirty="0" err="1">
                <a:solidFill>
                  <a:schemeClr val="tx2"/>
                </a:solidFill>
              </a:rPr>
              <a:t>eg</a:t>
            </a:r>
            <a:r>
              <a:rPr lang="en-GB" sz="2400" dirty="0">
                <a:solidFill>
                  <a:schemeClr val="tx2"/>
                </a:solidFill>
              </a:rPr>
              <a:t> input and output, decisions, loops, arrays, 		   </a:t>
            </a:r>
          </a:p>
          <a:p>
            <a:pPr marL="0" indent="0">
              <a:buNone/>
            </a:pPr>
            <a:r>
              <a:rPr lang="en-GB" sz="2400" dirty="0">
                <a:solidFill>
                  <a:schemeClr val="tx2"/>
                </a:solidFill>
              </a:rPr>
              <a:t> 	functions, structures, pointers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9DB3963A-4187-4A72-9DA4-CA6BADE229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9072780" y="3734338"/>
            <a:ext cx="3878664" cy="2368659"/>
            <a:chOff x="6867015" y="-1"/>
            <a:chExt cx="5324985" cy="3251912"/>
          </a:xfrm>
          <a:solidFill>
            <a:schemeClr val="accent5">
              <a:alpha val="10000"/>
            </a:schemeClr>
          </a:solidFill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2428E75E-001A-4568-B035-574F1303EF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64AC8CFC-1164-4525-82A0-25F75ADCF4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6F35C856-5B70-4CA2-BB8F-A37197D8F9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550FD8B0-DE97-47B1-84ED-67A3BD00FE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275995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3C823D3-D619-407C-89E0-C6F6B1E7A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47F8E3E-2FFA-4A0F-B3C7-E57ADDCFB4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9226" y="1594707"/>
            <a:ext cx="9833548" cy="1325563"/>
          </a:xfrm>
        </p:spPr>
        <p:txBody>
          <a:bodyPr anchor="b">
            <a:normAutofit/>
          </a:bodyPr>
          <a:lstStyle/>
          <a:p>
            <a:pPr algn="ctr"/>
            <a:r>
              <a:rPr lang="en-GB" dirty="0">
                <a:solidFill>
                  <a:schemeClr val="tx2"/>
                </a:solidFill>
              </a:rPr>
              <a:t>Software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3D939F1-7ABE-4D0E-946A-43F37F556A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3346102" cy="2510865"/>
            <a:chOff x="-305" y="-1"/>
            <a:chExt cx="3832880" cy="2876136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63FE0426-0FE4-451E-A8BB-08DA6A6AC2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4A32F7E8-35B4-451F-AA07-AECF7CA1D5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E1097796-C3C8-4772-9EBD-9F5CA368F5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EC4BC137-BB50-4235-A83F-4B4EEE1590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79226" y="3329677"/>
            <a:ext cx="9833548" cy="2457269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en-GB" dirty="0">
                <a:solidFill>
                  <a:schemeClr val="tx2"/>
                </a:solidFill>
              </a:rPr>
              <a:t>Code editor – Visual Studio Enterprise Edition 2022</a:t>
            </a:r>
          </a:p>
          <a:p>
            <a:pPr>
              <a:buFontTx/>
              <a:buChar char="-"/>
            </a:pPr>
            <a:endParaRPr lang="en-GB" dirty="0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r>
              <a:rPr lang="en-GB" dirty="0">
                <a:solidFill>
                  <a:schemeClr val="tx2"/>
                </a:solidFill>
              </a:rPr>
              <a:t>Software is freely downloadable from Microsoft Azure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9DB3963A-4187-4A72-9DA4-CA6BADE229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9072780" y="3734338"/>
            <a:ext cx="3878664" cy="2368659"/>
            <a:chOff x="6867015" y="-1"/>
            <a:chExt cx="5324985" cy="3251912"/>
          </a:xfrm>
          <a:solidFill>
            <a:schemeClr val="accent5">
              <a:alpha val="10000"/>
            </a:schemeClr>
          </a:solidFill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2428E75E-001A-4568-B035-574F1303EF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64AC8CFC-1164-4525-82A0-25F75ADCF4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6F35C856-5B70-4CA2-BB8F-A37197D8F9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550FD8B0-DE97-47B1-84ED-67A3BD00FE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9856032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3C823D3-D619-407C-89E0-C6F6B1E7A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47F8E3E-2FFA-4A0F-B3C7-E57ADDCFB4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178564" y="164104"/>
            <a:ext cx="9833548" cy="1325563"/>
          </a:xfrm>
        </p:spPr>
        <p:txBody>
          <a:bodyPr anchor="b">
            <a:normAutofit/>
          </a:bodyPr>
          <a:lstStyle/>
          <a:p>
            <a:pPr algn="ctr"/>
            <a:r>
              <a:rPr lang="en-GB" dirty="0">
                <a:solidFill>
                  <a:schemeClr val="tx2"/>
                </a:solidFill>
              </a:rPr>
              <a:t>Assessment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33D939F1-7ABE-4D0E-946A-43F37F556A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3346102" cy="2510865"/>
            <a:chOff x="-305" y="-1"/>
            <a:chExt cx="3832880" cy="2876136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63FE0426-0FE4-451E-A8BB-08DA6A6AC2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4A32F7E8-35B4-451F-AA07-AECF7CA1D5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E1097796-C3C8-4772-9EBD-9F5CA368F5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EC4BC137-BB50-4235-A83F-4B4EEE1590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6613" y="1525687"/>
            <a:ext cx="9833548" cy="4311777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en-GB" sz="1000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GB" sz="3800" dirty="0">
                <a:solidFill>
                  <a:schemeClr val="tx2"/>
                </a:solidFill>
              </a:rPr>
              <a:t>Assignment (70%)</a:t>
            </a:r>
          </a:p>
          <a:p>
            <a:pPr marL="0" indent="0">
              <a:buNone/>
            </a:pPr>
            <a:r>
              <a:rPr lang="en-GB" sz="3800" dirty="0">
                <a:solidFill>
                  <a:schemeClr val="tx2"/>
                </a:solidFill>
              </a:rPr>
              <a:t>In-class test (30%)</a:t>
            </a:r>
          </a:p>
          <a:p>
            <a:pPr marL="0" indent="0">
              <a:buNone/>
            </a:pPr>
            <a:endParaRPr lang="en-GB" sz="3800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GB" sz="3800" u="sng" dirty="0">
                <a:solidFill>
                  <a:schemeClr val="tx2"/>
                </a:solidFill>
              </a:rPr>
              <a:t>Hand in: </a:t>
            </a:r>
          </a:p>
          <a:p>
            <a:pPr marL="0" indent="0">
              <a:buNone/>
            </a:pPr>
            <a:r>
              <a:rPr lang="en-GB" sz="3800" dirty="0">
                <a:solidFill>
                  <a:schemeClr val="tx2"/>
                </a:solidFill>
              </a:rPr>
              <a:t>Assignment - Programming, in class TBA</a:t>
            </a:r>
            <a:br>
              <a:rPr lang="en-GB" sz="3800" dirty="0">
                <a:solidFill>
                  <a:schemeClr val="tx2"/>
                </a:solidFill>
              </a:rPr>
            </a:br>
            <a:r>
              <a:rPr lang="en-GB" sz="3800" dirty="0">
                <a:solidFill>
                  <a:schemeClr val="tx2"/>
                </a:solidFill>
              </a:rPr>
              <a:t>		  - Test sheets, just after Christmas, </a:t>
            </a:r>
          </a:p>
          <a:p>
            <a:pPr marL="0" indent="0">
              <a:buNone/>
            </a:pPr>
            <a:r>
              <a:rPr lang="en-GB" sz="3800" dirty="0">
                <a:solidFill>
                  <a:schemeClr val="tx2"/>
                </a:solidFill>
              </a:rPr>
              <a:t>		    (Test Sheets 1+2, early December, Test Sheets 3-5,</a:t>
            </a:r>
          </a:p>
          <a:p>
            <a:pPr marL="0" indent="0">
              <a:buNone/>
            </a:pPr>
            <a:r>
              <a:rPr lang="en-GB" sz="3800" dirty="0">
                <a:solidFill>
                  <a:schemeClr val="tx2"/>
                </a:solidFill>
              </a:rPr>
              <a:t>		    January)</a:t>
            </a:r>
          </a:p>
          <a:p>
            <a:pPr marL="0" indent="0">
              <a:buNone/>
            </a:pPr>
            <a:r>
              <a:rPr lang="en-GB" sz="3800" dirty="0">
                <a:solidFill>
                  <a:schemeClr val="tx2"/>
                </a:solidFill>
              </a:rPr>
              <a:t>In-class test – after Christmas </a:t>
            </a:r>
          </a:p>
          <a:p>
            <a:pPr marL="0" indent="0">
              <a:buNone/>
            </a:pPr>
            <a:r>
              <a:rPr lang="en-GB" sz="3800" dirty="0">
                <a:solidFill>
                  <a:schemeClr val="tx2"/>
                </a:solidFill>
              </a:rPr>
              <a:t>		    (likely Tuesday 5</a:t>
            </a:r>
            <a:r>
              <a:rPr lang="en-GB" sz="3800" baseline="30000" dirty="0">
                <a:solidFill>
                  <a:schemeClr val="tx2"/>
                </a:solidFill>
              </a:rPr>
              <a:t>th</a:t>
            </a:r>
            <a:r>
              <a:rPr lang="en-GB" sz="3800" dirty="0">
                <a:solidFill>
                  <a:schemeClr val="tx2"/>
                </a:solidFill>
              </a:rPr>
              <a:t> January 2027)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9DB3963A-4187-4A72-9DA4-CA6BADE229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9072780" y="3734338"/>
            <a:ext cx="3878664" cy="2368659"/>
            <a:chOff x="6867015" y="-1"/>
            <a:chExt cx="5324985" cy="3251912"/>
          </a:xfrm>
          <a:solidFill>
            <a:schemeClr val="accent5">
              <a:alpha val="10000"/>
            </a:schemeClr>
          </a:solidFill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2428E75E-001A-4568-B035-574F1303EF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64AC8CFC-1164-4525-82A0-25F75ADCF4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6F35C856-5B70-4CA2-BB8F-A37197D8F9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550FD8B0-DE97-47B1-84ED-67A3BD00FE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9689683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3C823D3-D619-407C-89E0-C6F6B1E7A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47F8E3E-2FFA-4A0F-B3C7-E57ADDCFB4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3D939F1-7ABE-4D0E-946A-43F37F556A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3346102" cy="2510865"/>
            <a:chOff x="-305" y="-1"/>
            <a:chExt cx="3832880" cy="2876136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63FE0426-0FE4-451E-A8BB-08DA6A6AC2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4A32F7E8-35B4-451F-AA07-AECF7CA1D5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E1097796-C3C8-4772-9EBD-9F5CA368F5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EC4BC137-BB50-4235-A83F-4B4EEE1590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79226" y="3015354"/>
            <a:ext cx="9833548" cy="2771592"/>
          </a:xfrm>
        </p:spPr>
        <p:txBody>
          <a:bodyPr>
            <a:normAutofit/>
          </a:bodyPr>
          <a:lstStyle/>
          <a:p>
            <a:r>
              <a:rPr lang="en-GB" sz="3200" dirty="0">
                <a:solidFill>
                  <a:schemeClr val="tx2"/>
                </a:solidFill>
              </a:rPr>
              <a:t>Moodle – can we all see the right module tile?</a:t>
            </a:r>
          </a:p>
          <a:p>
            <a:endParaRPr lang="en-GB" sz="3200" dirty="0">
              <a:solidFill>
                <a:schemeClr val="tx2"/>
              </a:solidFill>
            </a:endParaRPr>
          </a:p>
          <a:p>
            <a:pPr fontAlgn="ctr"/>
            <a:r>
              <a:rPr lang="en-GB" sz="3200" u="sng" dirty="0">
                <a:solidFill>
                  <a:schemeClr val="tx2"/>
                </a:solidFill>
                <a:hlinkClick r:id="rId2"/>
              </a:rPr>
              <a:t>L4 - Software Development (SEM 1 - C) (ACCB4017)</a:t>
            </a:r>
          </a:p>
          <a:p>
            <a:pPr marL="0" indent="0">
              <a:buNone/>
            </a:pPr>
            <a:endParaRPr lang="en-GB" sz="2000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n-GB" sz="1800" dirty="0">
              <a:solidFill>
                <a:schemeClr val="tx2"/>
              </a:solidFill>
            </a:endParaRP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9DB3963A-4187-4A72-9DA4-CA6BADE229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9072780" y="3734338"/>
            <a:ext cx="3878664" cy="2368659"/>
            <a:chOff x="6867015" y="-1"/>
            <a:chExt cx="5324985" cy="3251912"/>
          </a:xfrm>
          <a:solidFill>
            <a:schemeClr val="accent5">
              <a:alpha val="10000"/>
            </a:schemeClr>
          </a:solidFill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2428E75E-001A-4568-B035-574F1303EF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64AC8CFC-1164-4525-82A0-25F75ADCF4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6F35C856-5B70-4CA2-BB8F-A37197D8F9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550FD8B0-DE97-47B1-84ED-67A3BD00FE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CF5A47F0-ACF2-4F10-3657-4AC8AE4D90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98414" y="690586"/>
            <a:ext cx="2400423" cy="1657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07270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184</Words>
  <Application>Microsoft Office PowerPoint</Application>
  <PresentationFormat>Widescreen</PresentationFormat>
  <Paragraphs>29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ACCB4017 Software Development  (Software Engineering, Games Development and [some] Applied Computing students)</vt:lpstr>
      <vt:lpstr>Brief overview of module</vt:lpstr>
      <vt:lpstr>Software</vt:lpstr>
      <vt:lpstr>Assessment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Web and Mobile Technologies</dc:title>
  <dc:creator>Gaynor Thomas</dc:creator>
  <cp:lastModifiedBy>Gaynor Thomas</cp:lastModifiedBy>
  <cp:revision>27</cp:revision>
  <dcterms:created xsi:type="dcterms:W3CDTF">2020-09-26T08:38:11Z</dcterms:created>
  <dcterms:modified xsi:type="dcterms:W3CDTF">2026-09-25T16:07:33Z</dcterms:modified>
</cp:coreProperties>
</file>