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1" r:id="rId5"/>
    <p:sldId id="262"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A2B4B16E-9C95-48FD-9C94-38CE25E03DA0}"/>
    <pc:docChg chg="modSld">
      <pc:chgData name="Jessica Keady" userId="d5cf11c5-e56a-49df-a769-678840f2ac78" providerId="ADAL" clId="{A2B4B16E-9C95-48FD-9C94-38CE25E03DA0}" dt="2025-10-22T13:43:56.262" v="0" actId="20577"/>
      <pc:docMkLst>
        <pc:docMk/>
      </pc:docMkLst>
      <pc:sldChg chg="modSp mod">
        <pc:chgData name="Jessica Keady" userId="d5cf11c5-e56a-49df-a769-678840f2ac78" providerId="ADAL" clId="{A2B4B16E-9C95-48FD-9C94-38CE25E03DA0}" dt="2025-10-22T13:43:56.262" v="0" actId="20577"/>
        <pc:sldMkLst>
          <pc:docMk/>
          <pc:sldMk cId="1226438720" sldId="257"/>
        </pc:sldMkLst>
        <pc:spChg chg="mod">
          <ac:chgData name="Jessica Keady" userId="d5cf11c5-e56a-49df-a769-678840f2ac78" providerId="ADAL" clId="{A2B4B16E-9C95-48FD-9C94-38CE25E03DA0}" dt="2025-10-22T13:43:56.262" v="0" actId="20577"/>
          <ac:spMkLst>
            <pc:docMk/>
            <pc:sldMk cId="1226438720" sldId="257"/>
            <ac:spMk id="3" creationId="{6594544B-9343-4EB6-81B3-BCC7E689736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DFF58C-B1BD-457D-848C-AE8622B3A52A}"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E84A25-EE04-4616-8319-9CC3D6F18F6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179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DFF58C-B1BD-457D-848C-AE8622B3A52A}"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E84A25-EE04-4616-8319-9CC3D6F18F6D}" type="slidenum">
              <a:rPr lang="en-GB" smtClean="0"/>
              <a:t>‹#›</a:t>
            </a:fld>
            <a:endParaRPr lang="en-GB"/>
          </a:p>
        </p:txBody>
      </p:sp>
    </p:spTree>
    <p:extLst>
      <p:ext uri="{BB962C8B-B14F-4D97-AF65-F5344CB8AC3E}">
        <p14:creationId xmlns:p14="http://schemas.microsoft.com/office/powerpoint/2010/main" val="2585318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DFF58C-B1BD-457D-848C-AE8622B3A52A}"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E84A25-EE04-4616-8319-9CC3D6F18F6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8808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2DFF58C-B1BD-457D-848C-AE8622B3A52A}"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E84A25-EE04-4616-8319-9CC3D6F18F6D}" type="slidenum">
              <a:rPr lang="en-GB" smtClean="0"/>
              <a:t>‹#›</a:t>
            </a:fld>
            <a:endParaRPr lang="en-GB"/>
          </a:p>
        </p:txBody>
      </p:sp>
    </p:spTree>
    <p:extLst>
      <p:ext uri="{BB962C8B-B14F-4D97-AF65-F5344CB8AC3E}">
        <p14:creationId xmlns:p14="http://schemas.microsoft.com/office/powerpoint/2010/main" val="2164662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DFF58C-B1BD-457D-848C-AE8622B3A52A}" type="datetimeFigureOut">
              <a:rPr lang="en-GB" smtClean="0"/>
              <a:t>22/10/2025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E84A25-EE04-4616-8319-9CC3D6F18F6D}" type="slidenum">
              <a:rPr lang="en-GB" smtClean="0"/>
              <a:t>‹#›</a:t>
            </a:fld>
            <a:endParaRPr lang="en-GB"/>
          </a:p>
        </p:txBody>
      </p:sp>
    </p:spTree>
    <p:extLst>
      <p:ext uri="{BB962C8B-B14F-4D97-AF65-F5344CB8AC3E}">
        <p14:creationId xmlns:p14="http://schemas.microsoft.com/office/powerpoint/2010/main" val="2022990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2DFF58C-B1BD-457D-848C-AE8622B3A52A}" type="datetimeFigureOut">
              <a:rPr lang="en-GB" smtClean="0"/>
              <a:t>22/10/2025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E84A25-EE04-4616-8319-9CC3D6F18F6D}" type="slidenum">
              <a:rPr lang="en-GB" smtClean="0"/>
              <a:t>‹#›</a:t>
            </a:fld>
            <a:endParaRPr lang="en-GB"/>
          </a:p>
        </p:txBody>
      </p:sp>
    </p:spTree>
    <p:extLst>
      <p:ext uri="{BB962C8B-B14F-4D97-AF65-F5344CB8AC3E}">
        <p14:creationId xmlns:p14="http://schemas.microsoft.com/office/powerpoint/2010/main" val="2596556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2DFF58C-B1BD-457D-848C-AE8622B3A52A}" type="datetimeFigureOut">
              <a:rPr lang="en-GB" smtClean="0"/>
              <a:t>22/10/2025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EE84A25-EE04-4616-8319-9CC3D6F18F6D}" type="slidenum">
              <a:rPr lang="en-GB" smtClean="0"/>
              <a:t>‹#›</a:t>
            </a:fld>
            <a:endParaRPr lang="en-GB"/>
          </a:p>
        </p:txBody>
      </p:sp>
    </p:spTree>
    <p:extLst>
      <p:ext uri="{BB962C8B-B14F-4D97-AF65-F5344CB8AC3E}">
        <p14:creationId xmlns:p14="http://schemas.microsoft.com/office/powerpoint/2010/main" val="1400782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2DFF58C-B1BD-457D-848C-AE8622B3A52A}" type="datetimeFigureOut">
              <a:rPr lang="en-GB" smtClean="0"/>
              <a:t>22/10/2025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EE84A25-EE04-4616-8319-9CC3D6F18F6D}" type="slidenum">
              <a:rPr lang="en-GB" smtClean="0"/>
              <a:t>‹#›</a:t>
            </a:fld>
            <a:endParaRPr lang="en-GB"/>
          </a:p>
        </p:txBody>
      </p:sp>
    </p:spTree>
    <p:extLst>
      <p:ext uri="{BB962C8B-B14F-4D97-AF65-F5344CB8AC3E}">
        <p14:creationId xmlns:p14="http://schemas.microsoft.com/office/powerpoint/2010/main" val="1028920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DFF58C-B1BD-457D-848C-AE8622B3A52A}"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E84A25-EE04-4616-8319-9CC3D6F18F6D}" type="slidenum">
              <a:rPr lang="en-GB" smtClean="0"/>
              <a:t>‹#›</a:t>
            </a:fld>
            <a:endParaRPr lang="en-GB"/>
          </a:p>
        </p:txBody>
      </p:sp>
    </p:spTree>
    <p:extLst>
      <p:ext uri="{BB962C8B-B14F-4D97-AF65-F5344CB8AC3E}">
        <p14:creationId xmlns:p14="http://schemas.microsoft.com/office/powerpoint/2010/main" val="315805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DFF58C-B1BD-457D-848C-AE8622B3A52A}"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E84A25-EE04-4616-8319-9CC3D6F18F6D}" type="slidenum">
              <a:rPr lang="en-GB" smtClean="0"/>
              <a:t>‹#›</a:t>
            </a:fld>
            <a:endParaRPr lang="en-GB"/>
          </a:p>
        </p:txBody>
      </p:sp>
    </p:spTree>
    <p:extLst>
      <p:ext uri="{BB962C8B-B14F-4D97-AF65-F5344CB8AC3E}">
        <p14:creationId xmlns:p14="http://schemas.microsoft.com/office/powerpoint/2010/main" val="3927947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DFF58C-B1BD-457D-848C-AE8622B3A52A}"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E84A25-EE04-4616-8319-9CC3D6F18F6D}" type="slidenum">
              <a:rPr lang="en-GB" smtClean="0"/>
              <a:t>‹#›</a:t>
            </a:fld>
            <a:endParaRPr lang="en-GB"/>
          </a:p>
        </p:txBody>
      </p:sp>
    </p:spTree>
    <p:extLst>
      <p:ext uri="{BB962C8B-B14F-4D97-AF65-F5344CB8AC3E}">
        <p14:creationId xmlns:p14="http://schemas.microsoft.com/office/powerpoint/2010/main" val="879677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2DFF58C-B1BD-457D-848C-AE8622B3A52A}" type="datetimeFigureOut">
              <a:rPr lang="en-GB" smtClean="0"/>
              <a:t>22/10/2025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EE84A25-EE04-4616-8319-9CC3D6F18F6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57353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drive.google.com/file/d/0BwA21tmQBoRQZHB4eEFNSURSNjA/view?resourcekey=0-sUeG2mh6ZvBDxzo5aYhL3g" TargetMode="External"/><Relationship Id="rId2" Type="http://schemas.openxmlformats.org/officeDocument/2006/relationships/hyperlink" Target="https://drive.google.com/file/d/0BwA21tmQBoRQMHMzdGEtdGNPVk0/view?resourcekey=0-RfOR4fm4QDfLKTX5DKTxc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rhb.theology.ox.ac.uk/home" TargetMode="External"/><Relationship Id="rId2" Type="http://schemas.openxmlformats.org/officeDocument/2006/relationships/hyperlink" Target="https://thevcs.org/abou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82132-D8F4-4A92-83D1-21749FE4B59D}"/>
              </a:ext>
            </a:extLst>
          </p:cNvPr>
          <p:cNvSpPr>
            <a:spLocks noGrp="1"/>
          </p:cNvSpPr>
          <p:nvPr>
            <p:ph type="ctrTitle"/>
          </p:nvPr>
        </p:nvSpPr>
        <p:spPr/>
        <p:txBody>
          <a:bodyPr/>
          <a:lstStyle/>
          <a:p>
            <a:r>
              <a:rPr lang="en-GB" dirty="0"/>
              <a:t>Patriarchs and Prophets </a:t>
            </a:r>
          </a:p>
        </p:txBody>
      </p:sp>
      <p:sp>
        <p:nvSpPr>
          <p:cNvPr id="3" name="Subtitle 2">
            <a:extLst>
              <a:ext uri="{FF2B5EF4-FFF2-40B4-BE49-F238E27FC236}">
                <a16:creationId xmlns:a16="http://schemas.microsoft.com/office/drawing/2014/main" id="{A2BEB4A4-36F6-4874-AABE-221A66E301F7}"/>
              </a:ext>
            </a:extLst>
          </p:cNvPr>
          <p:cNvSpPr>
            <a:spLocks noGrp="1"/>
          </p:cNvSpPr>
          <p:nvPr>
            <p:ph type="subTitle" idx="1"/>
          </p:nvPr>
        </p:nvSpPr>
        <p:spPr/>
        <p:txBody>
          <a:bodyPr/>
          <a:lstStyle/>
          <a:p>
            <a:r>
              <a:rPr lang="en-GB" dirty="0"/>
              <a:t>Assessment One: </a:t>
            </a:r>
            <a:r>
              <a:rPr lang="en-GB"/>
              <a:t>best practice </a:t>
            </a:r>
            <a:endParaRPr lang="en-GB" dirty="0"/>
          </a:p>
        </p:txBody>
      </p:sp>
    </p:spTree>
    <p:extLst>
      <p:ext uri="{BB962C8B-B14F-4D97-AF65-F5344CB8AC3E}">
        <p14:creationId xmlns:p14="http://schemas.microsoft.com/office/powerpoint/2010/main" val="320896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AC715-7738-4DA6-A6A5-C2064F016EA8}"/>
              </a:ext>
            </a:extLst>
          </p:cNvPr>
          <p:cNvSpPr>
            <a:spLocks noGrp="1"/>
          </p:cNvSpPr>
          <p:nvPr>
            <p:ph type="title"/>
          </p:nvPr>
        </p:nvSpPr>
        <p:spPr/>
        <p:txBody>
          <a:bodyPr/>
          <a:lstStyle/>
          <a:p>
            <a:r>
              <a:rPr lang="en-GB" b="1" i="0" dirty="0">
                <a:solidFill>
                  <a:srgbClr val="373A3C"/>
                </a:solidFill>
                <a:effectLst/>
                <a:latin typeface="-apple-system"/>
              </a:rPr>
              <a:t>Assessment One (Reception Focus)</a:t>
            </a:r>
            <a:endParaRPr lang="en-GB" dirty="0"/>
          </a:p>
        </p:txBody>
      </p:sp>
      <p:sp>
        <p:nvSpPr>
          <p:cNvPr id="3" name="Content Placeholder 2">
            <a:extLst>
              <a:ext uri="{FF2B5EF4-FFF2-40B4-BE49-F238E27FC236}">
                <a16:creationId xmlns:a16="http://schemas.microsoft.com/office/drawing/2014/main" id="{6594544B-9343-4EB6-81B3-BCC7E6897362}"/>
              </a:ext>
            </a:extLst>
          </p:cNvPr>
          <p:cNvSpPr>
            <a:spLocks noGrp="1"/>
          </p:cNvSpPr>
          <p:nvPr>
            <p:ph idx="1"/>
          </p:nvPr>
        </p:nvSpPr>
        <p:spPr>
          <a:xfrm>
            <a:off x="1066800" y="2211494"/>
            <a:ext cx="10058400" cy="4023360"/>
          </a:xfrm>
        </p:spPr>
        <p:txBody>
          <a:bodyPr/>
          <a:lstStyle/>
          <a:p>
            <a:pPr algn="l"/>
            <a:r>
              <a:rPr lang="en-GB" b="0" i="0" dirty="0">
                <a:solidFill>
                  <a:srgbClr val="373A3C"/>
                </a:solidFill>
                <a:effectLst/>
                <a:latin typeface="-apple-system"/>
              </a:rPr>
              <a:t>1,500 words</a:t>
            </a:r>
          </a:p>
          <a:p>
            <a:pPr algn="l"/>
            <a:r>
              <a:rPr lang="en-GB" b="0" i="0" dirty="0">
                <a:solidFill>
                  <a:srgbClr val="373A3C"/>
                </a:solidFill>
                <a:effectLst/>
                <a:latin typeface="-apple-system"/>
              </a:rPr>
              <a:t>Drawing on secondary scholarship and your own reflections, please answer the following: What is reception history and does it have value in Biblical Studies?</a:t>
            </a:r>
          </a:p>
          <a:p>
            <a:endParaRPr lang="en-GB" dirty="0"/>
          </a:p>
        </p:txBody>
      </p:sp>
    </p:spTree>
    <p:extLst>
      <p:ext uri="{BB962C8B-B14F-4D97-AF65-F5344CB8AC3E}">
        <p14:creationId xmlns:p14="http://schemas.microsoft.com/office/powerpoint/2010/main" val="1226438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41BC6-E22A-42FB-B21D-8D21145C4CBD}"/>
              </a:ext>
            </a:extLst>
          </p:cNvPr>
          <p:cNvSpPr>
            <a:spLocks noGrp="1"/>
          </p:cNvSpPr>
          <p:nvPr>
            <p:ph type="title"/>
          </p:nvPr>
        </p:nvSpPr>
        <p:spPr/>
        <p:txBody>
          <a:bodyPr/>
          <a:lstStyle/>
          <a:p>
            <a:r>
              <a:rPr lang="en-GB" dirty="0"/>
              <a:t>Layout: Suggestions</a:t>
            </a:r>
          </a:p>
        </p:txBody>
      </p:sp>
      <p:sp>
        <p:nvSpPr>
          <p:cNvPr id="3" name="Content Placeholder 2">
            <a:extLst>
              <a:ext uri="{FF2B5EF4-FFF2-40B4-BE49-F238E27FC236}">
                <a16:creationId xmlns:a16="http://schemas.microsoft.com/office/drawing/2014/main" id="{965E9DA1-3F01-4800-9EF0-C73FFB256E13}"/>
              </a:ext>
            </a:extLst>
          </p:cNvPr>
          <p:cNvSpPr>
            <a:spLocks noGrp="1"/>
          </p:cNvSpPr>
          <p:nvPr>
            <p:ph idx="1"/>
          </p:nvPr>
        </p:nvSpPr>
        <p:spPr>
          <a:xfrm>
            <a:off x="563880" y="1899074"/>
            <a:ext cx="10058400" cy="4023360"/>
          </a:xfrm>
        </p:spPr>
        <p:txBody>
          <a:bodyPr>
            <a:normAutofit fontScale="92500" lnSpcReduction="20000"/>
          </a:bodyPr>
          <a:lstStyle/>
          <a:p>
            <a:r>
              <a:rPr lang="en-GB" dirty="0"/>
              <a:t>Subheadings can be helpful, for instance:</a:t>
            </a:r>
          </a:p>
          <a:p>
            <a:endParaRPr lang="en-GB" dirty="0"/>
          </a:p>
          <a:p>
            <a:pPr marL="0" indent="0">
              <a:buNone/>
            </a:pPr>
            <a:r>
              <a:rPr lang="en-GB" sz="1800" u="sng" dirty="0">
                <a:effectLst/>
                <a:latin typeface="Arial" panose="020B0604020202020204" pitchFamily="34" charset="0"/>
                <a:ea typeface="Calibri" panose="020F0502020204030204" pitchFamily="34" charset="0"/>
                <a:cs typeface="Arial" panose="020B0604020202020204" pitchFamily="34" charset="0"/>
              </a:rPr>
              <a:t>Definitions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u="sng" dirty="0">
                <a:effectLst/>
                <a:latin typeface="Arial" panose="020B0604020202020204" pitchFamily="34" charset="0"/>
                <a:ea typeface="Calibri" panose="020F0502020204030204" pitchFamily="34" charset="0"/>
                <a:cs typeface="Arial" panose="020B0604020202020204" pitchFamily="34" charset="0"/>
              </a:rPr>
              <a:t>Reception History and Biblical Interpretation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u="sng" dirty="0">
                <a:effectLst/>
                <a:latin typeface="Arial" panose="020B0604020202020204" pitchFamily="34" charset="0"/>
                <a:ea typeface="Calibri" panose="020F0502020204030204" pitchFamily="34" charset="0"/>
                <a:cs typeface="Arial" panose="020B0604020202020204" pitchFamily="34" charset="0"/>
              </a:rPr>
              <a:t>Future Directions</a:t>
            </a:r>
          </a:p>
          <a:p>
            <a:pPr marL="0" indent="0">
              <a:buNone/>
            </a:pPr>
            <a:r>
              <a:rPr lang="en-GB" sz="1800" u="sng" dirty="0">
                <a:effectLst/>
                <a:latin typeface="Arial" panose="020B0604020202020204" pitchFamily="34" charset="0"/>
                <a:ea typeface="Calibri" panose="020F0502020204030204" pitchFamily="34" charset="0"/>
                <a:cs typeface="Arial" panose="020B0604020202020204" pitchFamily="34" charset="0"/>
              </a:rPr>
              <a:t>Conclusion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b="1" dirty="0"/>
          </a:p>
          <a:p>
            <a:pPr marL="0" indent="0">
              <a:buNone/>
            </a:pPr>
            <a:r>
              <a:rPr lang="en-GB" b="1" dirty="0"/>
              <a:t>Reminder – ‘does it have value’ might be a good idea to look at pros and cons of Reception History  another way of looking at the ‘value’ might be through a Case Study of the pros and cons from a biblical text</a:t>
            </a:r>
          </a:p>
          <a:p>
            <a:pPr marL="0" indent="0">
              <a:buNone/>
            </a:pPr>
            <a:r>
              <a:rPr lang="en-GB" b="1" dirty="0"/>
              <a:t>As I am asking for your opinion, on this occasion you can use I (a rare occurrence!) if you don’t feel comfortable with I then you do not have to use it.</a:t>
            </a:r>
          </a:p>
        </p:txBody>
      </p:sp>
    </p:spTree>
    <p:extLst>
      <p:ext uri="{BB962C8B-B14F-4D97-AF65-F5344CB8AC3E}">
        <p14:creationId xmlns:p14="http://schemas.microsoft.com/office/powerpoint/2010/main" val="1875735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29C62E-29F5-4223-92DE-BE97C5F4617F}"/>
              </a:ext>
            </a:extLst>
          </p:cNvPr>
          <p:cNvSpPr>
            <a:spLocks noGrp="1"/>
          </p:cNvSpPr>
          <p:nvPr>
            <p:ph idx="1"/>
          </p:nvPr>
        </p:nvSpPr>
        <p:spPr/>
        <p:txBody>
          <a:bodyPr>
            <a:normAutofit lnSpcReduction="10000"/>
          </a:bodyPr>
          <a:lstStyle/>
          <a:p>
            <a:r>
              <a:rPr lang="en-GB" sz="1800" dirty="0">
                <a:effectLst/>
                <a:latin typeface="Calibri" panose="020F0502020204030204" pitchFamily="34" charset="0"/>
                <a:ea typeface="Times New Roman" panose="02020603050405020304" pitchFamily="18" charset="0"/>
              </a:rPr>
              <a:t>Reception history can broadly be defined as “the study of the way in which a text’s interpreters have read the text in their various social and religious contexts.” </a:t>
            </a:r>
            <a:r>
              <a:rPr lang="en-GB" sz="1800" b="1" dirty="0">
                <a:effectLst/>
                <a:latin typeface="Calibri" panose="020F0502020204030204" pitchFamily="34" charset="0"/>
                <a:ea typeface="Calibri" panose="020F0502020204030204" pitchFamily="34" charset="0"/>
                <a:cs typeface="Arial" panose="020B0604020202020204" pitchFamily="34" charset="0"/>
              </a:rPr>
              <a:t>C. Rowland, “Reception History”, in P. </a:t>
            </a:r>
            <a:r>
              <a:rPr lang="en-GB" sz="1800" b="1" dirty="0" err="1">
                <a:effectLst/>
                <a:latin typeface="Calibri" panose="020F0502020204030204" pitchFamily="34" charset="0"/>
                <a:ea typeface="Calibri" panose="020F0502020204030204" pitchFamily="34" charset="0"/>
                <a:cs typeface="Arial" panose="020B0604020202020204" pitchFamily="34" charset="0"/>
              </a:rPr>
              <a:t>Gooder</a:t>
            </a:r>
            <a:r>
              <a:rPr lang="en-GB" sz="1800" b="1" dirty="0">
                <a:effectLst/>
                <a:latin typeface="Calibri" panose="020F0502020204030204" pitchFamily="34" charset="0"/>
                <a:ea typeface="Calibri" panose="020F0502020204030204" pitchFamily="34" charset="0"/>
                <a:cs typeface="Arial" panose="020B0604020202020204" pitchFamily="34" charset="0"/>
              </a:rPr>
              <a:t> (ed.) </a:t>
            </a:r>
            <a:r>
              <a:rPr lang="en-GB" sz="1800" b="1" i="1" dirty="0">
                <a:effectLst/>
                <a:latin typeface="Calibri" panose="020F0502020204030204" pitchFamily="34" charset="0"/>
                <a:ea typeface="Calibri" panose="020F0502020204030204" pitchFamily="34" charset="0"/>
                <a:cs typeface="Arial" panose="020B0604020202020204" pitchFamily="34" charset="0"/>
              </a:rPr>
              <a:t>Searching for Meaning </a:t>
            </a:r>
            <a:r>
              <a:rPr lang="en-GB" sz="1800" b="1" dirty="0">
                <a:effectLst/>
                <a:latin typeface="Calibri" panose="020F0502020204030204" pitchFamily="34" charset="0"/>
                <a:ea typeface="Calibri" panose="020F0502020204030204" pitchFamily="34" charset="0"/>
                <a:cs typeface="Arial" panose="020B0604020202020204" pitchFamily="34" charset="0"/>
              </a:rPr>
              <a:t>(London: SPCK, 2008), p.111.</a:t>
            </a:r>
          </a:p>
          <a:p>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Calibri" panose="020F0502020204030204" pitchFamily="34" charset="0"/>
                <a:ea typeface="Times New Roman" panose="02020603050405020304" pitchFamily="18" charset="0"/>
                <a:cs typeface="Calibri" panose="020F0502020204030204" pitchFamily="34" charset="0"/>
              </a:rPr>
              <a:t>What makes it unique in comparison to other methods of Biblical interpretation is that it is not limited solely to interpretive writings, but utilises poetry, art, film, novels and many other genre, provided it has in some way interpreted the text in question.</a:t>
            </a:r>
            <a:r>
              <a:rPr lang="en-GB" sz="1800" dirty="0">
                <a:latin typeface="Calibri" panose="020F0502020204030204" pitchFamily="34" charset="0"/>
                <a:ea typeface="Times New Roman" panose="02020603050405020304" pitchFamily="18" charset="0"/>
                <a:cs typeface="Arial" panose="020B0604020202020204" pitchFamily="34" charset="0"/>
              </a:rPr>
              <a:t> – See </a:t>
            </a:r>
            <a:r>
              <a:rPr lang="en-GB" sz="1800" dirty="0">
                <a:effectLst/>
                <a:latin typeface="Calibri" panose="020F0502020204030204" pitchFamily="34" charset="0"/>
                <a:ea typeface="Times New Roman" panose="02020603050405020304" pitchFamily="18" charset="0"/>
              </a:rPr>
              <a:t>C. E. </a:t>
            </a:r>
            <a:r>
              <a:rPr lang="en-GB" sz="1800" dirty="0" err="1">
                <a:effectLst/>
                <a:latin typeface="Calibri" panose="020F0502020204030204" pitchFamily="34" charset="0"/>
                <a:ea typeface="Times New Roman" panose="02020603050405020304" pitchFamily="18" charset="0"/>
              </a:rPr>
              <a:t>Joynes</a:t>
            </a:r>
            <a:r>
              <a:rPr lang="en-GB" sz="1800" dirty="0">
                <a:effectLst/>
                <a:latin typeface="Calibri" panose="020F0502020204030204" pitchFamily="34" charset="0"/>
                <a:ea typeface="Times New Roman" panose="02020603050405020304" pitchFamily="18" charset="0"/>
              </a:rPr>
              <a:t>, “Changing Horizons: Reflections on a Decade at Oxford University’s Centre for Reception History of the Bible</a:t>
            </a:r>
            <a:r>
              <a:rPr lang="en-GB" sz="1800" b="1" dirty="0">
                <a:effectLst/>
                <a:latin typeface="Calibri" panose="020F0502020204030204" pitchFamily="34" charset="0"/>
                <a:ea typeface="Times New Roman" panose="02020603050405020304" pitchFamily="18" charset="0"/>
              </a:rPr>
              <a:t>”, </a:t>
            </a:r>
            <a:r>
              <a:rPr lang="en-GB" sz="1800" i="1" dirty="0">
                <a:effectLst/>
                <a:latin typeface="Calibri" panose="020F0502020204030204" pitchFamily="34" charset="0"/>
                <a:ea typeface="Times New Roman" panose="02020603050405020304" pitchFamily="18" charset="0"/>
              </a:rPr>
              <a:t>J Bible </a:t>
            </a:r>
            <a:r>
              <a:rPr lang="en-GB" sz="1800" i="1" dirty="0" err="1">
                <a:effectLst/>
                <a:latin typeface="Calibri" panose="020F0502020204030204" pitchFamily="34" charset="0"/>
                <a:ea typeface="Times New Roman" panose="02020603050405020304" pitchFamily="18" charset="0"/>
              </a:rPr>
              <a:t>Recept</a:t>
            </a:r>
            <a:r>
              <a:rPr lang="en-GB" sz="1800" dirty="0">
                <a:effectLst/>
                <a:latin typeface="Calibri" panose="020F0502020204030204" pitchFamily="34" charset="0"/>
                <a:ea typeface="Times New Roman" panose="02020603050405020304" pitchFamily="18" charset="0"/>
              </a:rPr>
              <a:t> 2014; 1(1), p.164</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Calibri" panose="020F0502020204030204" pitchFamily="34" charset="0"/>
                <a:ea typeface="Times New Roman" panose="02020603050405020304" pitchFamily="18" charset="0"/>
              </a:rPr>
              <a:t>There is general agreement that the hermeneutical principles undergirding reception history originate in the writings of Hans George Gadamer, most notably his landmark 1960 monograph </a:t>
            </a:r>
            <a:r>
              <a:rPr lang="en-GB" sz="1800" i="1" dirty="0">
                <a:effectLst/>
                <a:latin typeface="Calibri" panose="020F0502020204030204" pitchFamily="34" charset="0"/>
                <a:ea typeface="Times New Roman" panose="02020603050405020304" pitchFamily="18" charset="0"/>
              </a:rPr>
              <a:t>Truth and Method</a:t>
            </a:r>
            <a:r>
              <a:rPr lang="en-GB" sz="1800" dirty="0">
                <a:effectLst/>
                <a:latin typeface="Calibri" panose="020F0502020204030204" pitchFamily="34" charset="0"/>
                <a:ea typeface="Times New Roman" panose="02020603050405020304" pitchFamily="18" charset="0"/>
              </a:rPr>
              <a:t>. See more -  M. Knight, “</a:t>
            </a:r>
            <a:r>
              <a:rPr lang="en-GB" sz="1800" i="1" dirty="0" err="1">
                <a:effectLst/>
                <a:latin typeface="Calibri" panose="020F0502020204030204" pitchFamily="34" charset="0"/>
                <a:ea typeface="Times New Roman" panose="02020603050405020304" pitchFamily="18" charset="0"/>
              </a:rPr>
              <a:t>Wirkungsgeschichte</a:t>
            </a:r>
            <a:r>
              <a:rPr lang="en-GB" sz="1800" dirty="0">
                <a:effectLst/>
                <a:latin typeface="Calibri" panose="020F0502020204030204" pitchFamily="34" charset="0"/>
                <a:ea typeface="Times New Roman" panose="02020603050405020304" pitchFamily="18" charset="0"/>
              </a:rPr>
              <a:t>, Reception History, Reception Theory”, </a:t>
            </a:r>
            <a:r>
              <a:rPr lang="en-GB" sz="1800" i="1" dirty="0">
                <a:effectLst/>
                <a:latin typeface="Calibri" panose="020F0502020204030204" pitchFamily="34" charset="0"/>
                <a:ea typeface="Times New Roman" panose="02020603050405020304" pitchFamily="18" charset="0"/>
              </a:rPr>
              <a:t>JSNT</a:t>
            </a:r>
            <a:r>
              <a:rPr lang="en-GB" sz="1800" b="1" i="1" dirty="0">
                <a:effectLst/>
                <a:latin typeface="Calibri" panose="020F0502020204030204" pitchFamily="34" charset="0"/>
                <a:ea typeface="Times New Roman" panose="02020603050405020304" pitchFamily="18" charset="0"/>
              </a:rPr>
              <a:t> </a:t>
            </a:r>
            <a:r>
              <a:rPr lang="en-GB" sz="1800" dirty="0">
                <a:effectLst/>
                <a:latin typeface="Calibri" panose="020F0502020204030204" pitchFamily="34" charset="0"/>
                <a:ea typeface="Times New Roman" panose="02020603050405020304" pitchFamily="18" charset="0"/>
              </a:rPr>
              <a:t>2010; 33(2), pp.137-138.</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43001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20983-75C4-4F97-AF7C-B62A20529931}"/>
              </a:ext>
            </a:extLst>
          </p:cNvPr>
          <p:cNvSpPr>
            <a:spLocks noGrp="1"/>
          </p:cNvSpPr>
          <p:nvPr>
            <p:ph type="title"/>
          </p:nvPr>
        </p:nvSpPr>
        <p:spPr/>
        <p:txBody>
          <a:bodyPr/>
          <a:lstStyle/>
          <a:p>
            <a:r>
              <a:rPr lang="en-GB" dirty="0"/>
              <a:t>Some Useful Sources</a:t>
            </a:r>
          </a:p>
        </p:txBody>
      </p:sp>
      <p:sp>
        <p:nvSpPr>
          <p:cNvPr id="3" name="Content Placeholder 2">
            <a:extLst>
              <a:ext uri="{FF2B5EF4-FFF2-40B4-BE49-F238E27FC236}">
                <a16:creationId xmlns:a16="http://schemas.microsoft.com/office/drawing/2014/main" id="{54CB928F-4878-4B52-8C55-DFD58244A2F4}"/>
              </a:ext>
            </a:extLst>
          </p:cNvPr>
          <p:cNvSpPr>
            <a:spLocks noGrp="1"/>
          </p:cNvSpPr>
          <p:nvPr>
            <p:ph idx="1"/>
          </p:nvPr>
        </p:nvSpPr>
        <p:spPr/>
        <p:txBody>
          <a:bodyPr>
            <a:normAutofit fontScale="92500" lnSpcReduction="20000"/>
          </a:bodyPr>
          <a:lstStyle/>
          <a:p>
            <a:r>
              <a:rPr lang="en-GB" sz="1800" dirty="0">
                <a:effectLst/>
                <a:latin typeface="Calibri" panose="020F0502020204030204" pitchFamily="34" charset="0"/>
                <a:ea typeface="Times New Roman" panose="02020603050405020304" pitchFamily="18" charset="0"/>
                <a:cs typeface="Calibri" panose="020F0502020204030204" pitchFamily="34" charset="0"/>
              </a:rPr>
              <a:t>Gadamer argued </a:t>
            </a:r>
            <a:r>
              <a:rPr lang="en-GB" sz="1800" i="1" dirty="0" err="1">
                <a:effectLst/>
                <a:latin typeface="Calibri" panose="020F0502020204030204" pitchFamily="34" charset="0"/>
                <a:ea typeface="Calibri" panose="020F0502020204030204" pitchFamily="34" charset="0"/>
                <a:cs typeface="Calibri" panose="020F0502020204030204" pitchFamily="34" charset="0"/>
              </a:rPr>
              <a:t>Wirkungsgeschite</a:t>
            </a:r>
            <a:r>
              <a:rPr lang="en-GB" sz="1800" dirty="0">
                <a:effectLst/>
                <a:latin typeface="Calibri" panose="020F0502020204030204" pitchFamily="34" charset="0"/>
                <a:ea typeface="Calibri" panose="020F0502020204030204" pitchFamily="34" charset="0"/>
                <a:cs typeface="Calibri" panose="020F0502020204030204" pitchFamily="34" charset="0"/>
              </a:rPr>
              <a:t> should not be a distinct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discipline within Biblical studies, but rather a hermeneutical approach that encompassed the various methodologies (including the historical-critical approach).</a:t>
            </a:r>
            <a:r>
              <a:rPr lang="en-GB" sz="1800" dirty="0">
                <a:effectLst/>
                <a:latin typeface="Calibri" panose="020F0502020204030204" pitchFamily="34" charset="0"/>
                <a:ea typeface="Calibri" panose="020F0502020204030204" pitchFamily="34" charset="0"/>
                <a:cs typeface="Calibri" panose="020F0502020204030204" pitchFamily="34" charset="0"/>
              </a:rPr>
              <a:t> It was Gadamer’s student, Hans Robert </a:t>
            </a:r>
            <a:r>
              <a:rPr lang="en-GB" sz="1800" dirty="0" err="1">
                <a:effectLst/>
                <a:latin typeface="Calibri" panose="020F0502020204030204" pitchFamily="34" charset="0"/>
                <a:ea typeface="Calibri" panose="020F0502020204030204" pitchFamily="34" charset="0"/>
                <a:cs typeface="Calibri" panose="020F0502020204030204" pitchFamily="34" charset="0"/>
              </a:rPr>
              <a:t>Jauss</a:t>
            </a:r>
            <a:r>
              <a:rPr lang="en-GB" sz="1800" dirty="0">
                <a:effectLst/>
                <a:latin typeface="Calibri" panose="020F0502020204030204" pitchFamily="34" charset="0"/>
                <a:ea typeface="Calibri" panose="020F0502020204030204" pitchFamily="34" charset="0"/>
                <a:cs typeface="Calibri" panose="020F0502020204030204" pitchFamily="34" charset="0"/>
              </a:rPr>
              <a:t>, who built upon the foundation of his mentor and more explicitly developed the concept of “reception theory” (</a:t>
            </a:r>
            <a:r>
              <a:rPr lang="en-GB" sz="1800" i="1" dirty="0" err="1">
                <a:effectLst/>
                <a:latin typeface="Calibri" panose="020F0502020204030204" pitchFamily="34" charset="0"/>
                <a:ea typeface="Calibri" panose="020F0502020204030204" pitchFamily="34" charset="0"/>
                <a:cs typeface="Calibri" panose="020F0502020204030204" pitchFamily="34" charset="0"/>
              </a:rPr>
              <a:t>Rezeptionsaesthetik</a:t>
            </a:r>
            <a:r>
              <a:rPr lang="en-GB" sz="1800" dirty="0">
                <a:effectLst/>
                <a:latin typeface="Calibri" panose="020F0502020204030204" pitchFamily="34" charset="0"/>
                <a:ea typeface="Calibri" panose="020F0502020204030204" pitchFamily="34" charset="0"/>
                <a:cs typeface="Calibri" panose="020F0502020204030204" pitchFamily="34" charset="0"/>
              </a:rPr>
              <a:t>) as a distinct method in literary hermeneutics that have been utilised in Biblical studies.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Calibri" panose="020F0502020204030204" pitchFamily="34" charset="0"/>
                <a:ea typeface="Times New Roman" panose="02020603050405020304" pitchFamily="18" charset="0"/>
              </a:rPr>
              <a:t>Helpful Text: H. G. Gadamer, </a:t>
            </a:r>
            <a:r>
              <a:rPr lang="en-GB" sz="1800" i="1" dirty="0">
                <a:effectLst/>
                <a:latin typeface="Calibri" panose="020F0502020204030204" pitchFamily="34" charset="0"/>
                <a:ea typeface="Times New Roman" panose="02020603050405020304" pitchFamily="18" charset="0"/>
              </a:rPr>
              <a:t>Truth and Method</a:t>
            </a:r>
            <a:r>
              <a:rPr lang="en-GB" sz="1800" dirty="0">
                <a:effectLst/>
                <a:latin typeface="Calibri" panose="020F0502020204030204" pitchFamily="34" charset="0"/>
                <a:ea typeface="Times New Roman" panose="02020603050405020304" pitchFamily="18" charset="0"/>
              </a:rPr>
              <a:t>, trans. J. </a:t>
            </a:r>
            <a:r>
              <a:rPr lang="en-GB" sz="1800" dirty="0" err="1">
                <a:effectLst/>
                <a:latin typeface="Calibri" panose="020F0502020204030204" pitchFamily="34" charset="0"/>
                <a:ea typeface="Times New Roman" panose="02020603050405020304" pitchFamily="18" charset="0"/>
              </a:rPr>
              <a:t>Weinsheimer</a:t>
            </a:r>
            <a:r>
              <a:rPr lang="en-GB" sz="1800" dirty="0">
                <a:effectLst/>
                <a:latin typeface="Calibri" panose="020F0502020204030204" pitchFamily="34" charset="0"/>
                <a:ea typeface="Times New Roman" panose="02020603050405020304" pitchFamily="18" charset="0"/>
              </a:rPr>
              <a:t> and D., G. Mar­shall, 2nd </a:t>
            </a:r>
            <a:r>
              <a:rPr lang="en-GB" sz="1800" dirty="0" err="1">
                <a:effectLst/>
                <a:latin typeface="Calibri" panose="020F0502020204030204" pitchFamily="34" charset="0"/>
                <a:ea typeface="Times New Roman" panose="02020603050405020304" pitchFamily="18" charset="0"/>
              </a:rPr>
              <a:t>edn</a:t>
            </a:r>
            <a:r>
              <a:rPr lang="en-GB" sz="1800" dirty="0">
                <a:effectLst/>
                <a:latin typeface="Calibri" panose="020F0502020204030204" pitchFamily="34" charset="0"/>
                <a:ea typeface="Times New Roman" panose="02020603050405020304" pitchFamily="18" charset="0"/>
              </a:rPr>
              <a:t>. (London: Continuum, 2004)</a:t>
            </a:r>
            <a:endParaRPr lang="en-GB" sz="1800" dirty="0">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Calibri" panose="020F0502020204030204" pitchFamily="34" charset="0"/>
                <a:ea typeface="Calibri" panose="020F0502020204030204" pitchFamily="34" charset="0"/>
                <a:cs typeface="Calibri" panose="020F0502020204030204" pitchFamily="34" charset="0"/>
              </a:rPr>
              <a:t>For a helpful consideration of the terms see M.C. Callaway, “What’s the Use of Reception History?” Presentation given at the Society of Biblical Literature meeting, San Antonio, Texas, 2004. Accessed at </a:t>
            </a:r>
            <a:r>
              <a:rPr lang="en-GB" sz="18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https://drive.google.com/file/d/0BwA21tmQBoRQMHMzdGEtdGNPVk0/view?resourcekey=0-RfOR4fm4QDfLKTX5DKTxcg</a:t>
            </a:r>
            <a:endParaRPr lang="en-GB" sz="1800" u="sng" dirty="0">
              <a:solidFill>
                <a:srgbClr val="0563C1"/>
              </a:solidFill>
              <a:latin typeface="Calibri" panose="020F0502020204030204" pitchFamily="34" charset="0"/>
              <a:ea typeface="Calibri" panose="020F0502020204030204" pitchFamily="34" charset="0"/>
              <a:cs typeface="Calibri" panose="020F0502020204030204" pitchFamily="34" charset="0"/>
            </a:endParaRPr>
          </a:p>
          <a:p>
            <a:r>
              <a:rPr lang="en-GB" sz="1800" dirty="0">
                <a:effectLst/>
                <a:latin typeface="Calibri" panose="020F0502020204030204" pitchFamily="34" charset="0"/>
                <a:ea typeface="Times New Roman" panose="02020603050405020304" pitchFamily="18" charset="0"/>
              </a:rPr>
              <a:t>J. F. A. Sawyer, “The Role of Reception Theory, Reader-Response Criticism and/or Impact History in the Study of the Bible: Definition and Evaluation”, Presentation given at the Society of Biblical Literature meeting, San Antonio, Texas, 2004. Accessed at </a:t>
            </a:r>
            <a:r>
              <a:rPr lang="en-GB" sz="1800" u="sng" dirty="0">
                <a:solidFill>
                  <a:srgbClr val="0563C1"/>
                </a:solidFill>
                <a:effectLst/>
                <a:latin typeface="Calibri" panose="020F0502020204030204" pitchFamily="34" charset="0"/>
                <a:ea typeface="Times New Roman" panose="02020603050405020304" pitchFamily="18" charset="0"/>
                <a:hlinkClick r:id="rId3"/>
              </a:rPr>
              <a:t>https://drive.google.com/file/d/0BwA21tmQBoRQZHB4eEFNSURSNjA/view?resourcekey=0-sUeG2mh6ZvBDxzo5aYhL3g</a:t>
            </a:r>
            <a:r>
              <a:rPr lang="en-GB" sz="1800" dirty="0">
                <a:effectLst/>
                <a:latin typeface="Calibri" panose="020F0502020204030204" pitchFamily="34" charset="0"/>
                <a:ea typeface="Times New Roman" panose="02020603050405020304" pitchFamily="18" charset="0"/>
              </a:rPr>
              <a:t> </a:t>
            </a:r>
          </a:p>
          <a:p>
            <a:r>
              <a:rPr lang="en-GB" sz="1800" dirty="0">
                <a:effectLst/>
                <a:latin typeface="Calibri" panose="020F0502020204030204" pitchFamily="34" charset="0"/>
                <a:ea typeface="Times New Roman" panose="02020603050405020304" pitchFamily="18" charset="0"/>
              </a:rPr>
              <a:t>A. </a:t>
            </a:r>
            <a:r>
              <a:rPr lang="en-GB" sz="1800" dirty="0" err="1">
                <a:effectLst/>
                <a:latin typeface="Calibri" panose="020F0502020204030204" pitchFamily="34" charset="0"/>
                <a:ea typeface="Times New Roman" panose="02020603050405020304" pitchFamily="18" charset="0"/>
              </a:rPr>
              <a:t>Thiselton</a:t>
            </a:r>
            <a:r>
              <a:rPr lang="en-GB" sz="1800" dirty="0">
                <a:effectLst/>
                <a:latin typeface="Calibri" panose="020F0502020204030204" pitchFamily="34" charset="0"/>
                <a:ea typeface="Times New Roman" panose="02020603050405020304" pitchFamily="18" charset="0"/>
              </a:rPr>
              <a:t>,  “Reception Theory, H. R. </a:t>
            </a:r>
            <a:r>
              <a:rPr lang="en-GB" sz="1800" dirty="0" err="1">
                <a:effectLst/>
                <a:latin typeface="Calibri" panose="020F0502020204030204" pitchFamily="34" charset="0"/>
                <a:ea typeface="Times New Roman" panose="02020603050405020304" pitchFamily="18" charset="0"/>
              </a:rPr>
              <a:t>Jauss</a:t>
            </a:r>
            <a:r>
              <a:rPr lang="en-GB" sz="1800" dirty="0">
                <a:effectLst/>
                <a:latin typeface="Calibri" panose="020F0502020204030204" pitchFamily="34" charset="0"/>
                <a:ea typeface="Times New Roman" panose="02020603050405020304" pitchFamily="18" charset="0"/>
              </a:rPr>
              <a:t> and the Formative Power of Scripture”,  </a:t>
            </a:r>
            <a:r>
              <a:rPr lang="en-GB" sz="1800" i="1" dirty="0">
                <a:effectLst/>
                <a:latin typeface="Calibri" panose="020F0502020204030204" pitchFamily="34" charset="0"/>
                <a:ea typeface="Times New Roman" panose="02020603050405020304" pitchFamily="18" charset="0"/>
              </a:rPr>
              <a:t>SJT</a:t>
            </a:r>
            <a:r>
              <a:rPr lang="en-GB" sz="1800" dirty="0">
                <a:effectLst/>
                <a:latin typeface="Calibri" panose="020F0502020204030204" pitchFamily="34" charset="0"/>
                <a:ea typeface="Times New Roman" panose="02020603050405020304" pitchFamily="18" charset="0"/>
              </a:rPr>
              <a:t> 2012, 65(3): pp.289–308.</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929530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B3620-4092-4056-B3F4-947228112E47}"/>
              </a:ext>
            </a:extLst>
          </p:cNvPr>
          <p:cNvSpPr>
            <a:spLocks noGrp="1"/>
          </p:cNvSpPr>
          <p:nvPr>
            <p:ph type="title"/>
          </p:nvPr>
        </p:nvSpPr>
        <p:spPr/>
        <p:txBody>
          <a:bodyPr/>
          <a:lstStyle/>
          <a:p>
            <a:r>
              <a:rPr lang="en-GB" dirty="0"/>
              <a:t>Other tools that are helpful (for all assignments)</a:t>
            </a:r>
          </a:p>
        </p:txBody>
      </p:sp>
      <p:sp>
        <p:nvSpPr>
          <p:cNvPr id="3" name="Content Placeholder 2">
            <a:extLst>
              <a:ext uri="{FF2B5EF4-FFF2-40B4-BE49-F238E27FC236}">
                <a16:creationId xmlns:a16="http://schemas.microsoft.com/office/drawing/2014/main" id="{D219F3CB-B66F-4F42-AE4A-6EF4123F1CAF}"/>
              </a:ext>
            </a:extLst>
          </p:cNvPr>
          <p:cNvSpPr>
            <a:spLocks noGrp="1"/>
          </p:cNvSpPr>
          <p:nvPr>
            <p:ph idx="1"/>
          </p:nvPr>
        </p:nvSpPr>
        <p:spPr/>
        <p:txBody>
          <a:bodyPr/>
          <a:lstStyle/>
          <a:p>
            <a:r>
              <a:rPr lang="en-GB" dirty="0">
                <a:hlinkClick r:id="rId2"/>
              </a:rPr>
              <a:t>About the VCS | VCS</a:t>
            </a:r>
            <a:endParaRPr lang="en-GB" dirty="0"/>
          </a:p>
          <a:p>
            <a:endParaRPr lang="en-GB" dirty="0"/>
          </a:p>
          <a:p>
            <a:r>
              <a:rPr lang="en-GB" dirty="0">
                <a:hlinkClick r:id="rId3"/>
              </a:rPr>
              <a:t>Home | Centre for Reception History of the Bible (ox.ac.uk)</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39930976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0</TotalTime>
  <Words>651</Words>
  <Application>Microsoft Office PowerPoint</Application>
  <PresentationFormat>Widescreen</PresentationFormat>
  <Paragraphs>31</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-apple-system</vt:lpstr>
      <vt:lpstr>Arial</vt:lpstr>
      <vt:lpstr>Calibri</vt:lpstr>
      <vt:lpstr>Calibri Light</vt:lpstr>
      <vt:lpstr>Times New Roman</vt:lpstr>
      <vt:lpstr>Retrospect</vt:lpstr>
      <vt:lpstr>Patriarchs and Prophets </vt:lpstr>
      <vt:lpstr>Assessment One (Reception Focus)</vt:lpstr>
      <vt:lpstr>Layout: Suggestions</vt:lpstr>
      <vt:lpstr>PowerPoint Presentation</vt:lpstr>
      <vt:lpstr>Some Useful Sources</vt:lpstr>
      <vt:lpstr>Other tools that are helpful (for all assignments)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Patriarchs and Prophets </dc:title>
  <dc:creator>Jessica Keady</dc:creator>
  <cp:lastModifiedBy>Jessica Keady</cp:lastModifiedBy>
  <cp:revision>2</cp:revision>
  <dcterms:created xsi:type="dcterms:W3CDTF">2023-06-15T08:10:30Z</dcterms:created>
  <dcterms:modified xsi:type="dcterms:W3CDTF">2025-10-22T13:43:56Z</dcterms:modified>
</cp:coreProperties>
</file>