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Default Extension="tiff" ContentType="image/tiff"/>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8"/>
  </p:notesMasterIdLst>
  <p:sldIdLst>
    <p:sldId id="256" r:id="rId2"/>
    <p:sldId id="327" r:id="rId3"/>
    <p:sldId id="257" r:id="rId4"/>
    <p:sldId id="258" r:id="rId5"/>
    <p:sldId id="259" r:id="rId6"/>
    <p:sldId id="260" r:id="rId7"/>
    <p:sldId id="261" r:id="rId8"/>
    <p:sldId id="328"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332"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84542" autoAdjust="0"/>
  </p:normalViewPr>
  <p:slideViewPr>
    <p:cSldViewPr snapToGrid="0" snapToObjects="1">
      <p:cViewPr varScale="1">
        <p:scale>
          <a:sx n="74" d="100"/>
          <a:sy n="74" d="100"/>
        </p:scale>
        <p:origin x="-1690" y="-77"/>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B9A329-9A3F-024D-B743-962DBFE9B63A}" type="datetimeFigureOut">
              <a:rPr lang="en-US" smtClean="0"/>
              <a:pPr/>
              <a:t>11/13/2012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65E286-7DC1-F448-8B8E-EAB26C1A6882}" type="slidenum">
              <a:rPr lang="en-US" smtClean="0"/>
              <a:pPr/>
              <a:t>‹#›</a:t>
            </a:fld>
            <a:endParaRPr lang="en-US"/>
          </a:p>
        </p:txBody>
      </p:sp>
    </p:spTree>
    <p:extLst>
      <p:ext uri="{BB962C8B-B14F-4D97-AF65-F5344CB8AC3E}">
        <p14:creationId xmlns="" xmlns:p14="http://schemas.microsoft.com/office/powerpoint/2010/main" val="37854283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lvl="1"/>
            <a:r>
              <a:rPr lang="en-US" dirty="0" smtClean="0"/>
              <a:t>OSPF is an open-standard protocol based primarily on Requests For Comments (RFC) 2328. </a:t>
            </a:r>
          </a:p>
          <a:p>
            <a:pPr lvl="1"/>
            <a:r>
              <a:rPr lang="en-US" dirty="0" smtClean="0"/>
              <a:t>OSPF is a fairly complex protocol made up of several protocol handshakes, database advertisements, and packet types. </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b="1" dirty="0" smtClean="0"/>
              <a:t>Its immediate neighbor routers</a:t>
            </a:r>
            <a:r>
              <a:rPr lang="en-US" dirty="0" smtClean="0"/>
              <a:t>—If the router loses contact with a neighbor router, within a few seconds it invalidates all paths through that router and recalculates its paths through the network. For OSPF, adjacency information about neighbors is stored in the OSPF neighbor table, also known as an adjacency database.</a:t>
            </a:r>
          </a:p>
          <a:p>
            <a:r>
              <a:rPr lang="en-US" b="1" dirty="0" smtClean="0"/>
              <a:t>All the other routers in the network, or in its area of the network, and their attached networks</a:t>
            </a:r>
            <a:r>
              <a:rPr lang="en-US" dirty="0" smtClean="0"/>
              <a:t>—The router recognizes other routers and networks through LSAs, which are flooded through the network. LSAs are stored in a topology table or database (which is also called an </a:t>
            </a:r>
            <a:r>
              <a:rPr lang="en-US" dirty="0" err="1" smtClean="0"/>
              <a:t>LSDB</a:t>
            </a:r>
            <a:r>
              <a:rPr lang="en-US" dirty="0" smtClean="0"/>
              <a:t>).</a:t>
            </a:r>
          </a:p>
          <a:p>
            <a:r>
              <a:rPr lang="en-US" b="1" dirty="0" smtClean="0"/>
              <a:t>The best paths to each destination</a:t>
            </a:r>
            <a:r>
              <a:rPr lang="en-US" dirty="0" smtClean="0"/>
              <a:t>—Each router independently calculates the best paths to each destination in the network using Dijkstra’s (SPF) algorithm. All paths are kept in the </a:t>
            </a:r>
            <a:r>
              <a:rPr lang="en-US" dirty="0" err="1" smtClean="0"/>
              <a:t>LSDB</a:t>
            </a:r>
            <a:r>
              <a:rPr lang="en-US" dirty="0" smtClean="0"/>
              <a:t>. The best paths are then offered to the routing table (also called the forwarding database). Packets arriving at the router are forwarded based on the information held in the routing table.</a:t>
            </a:r>
          </a:p>
          <a:p>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US" dirty="0">
                <a:latin typeface="Arial" charset="0"/>
              </a:rPr>
              <a:t>Link-state information must be synchronized between routers. To accomplish this, LSAs have the following characteristics:</a:t>
            </a:r>
          </a:p>
          <a:p>
            <a:r>
              <a:rPr lang="en-US" dirty="0">
                <a:latin typeface="Arial" charset="0"/>
              </a:rPr>
              <a:t>LSAs are reliable; there is a method for acknowledging their delivery.</a:t>
            </a:r>
          </a:p>
          <a:p>
            <a:r>
              <a:rPr lang="en-US" dirty="0">
                <a:latin typeface="Arial" charset="0"/>
              </a:rPr>
              <a:t>LSAs are flooded throughout the area (or throughout the domain if there is only one area).</a:t>
            </a:r>
          </a:p>
          <a:p>
            <a:r>
              <a:rPr lang="en-US" dirty="0">
                <a:latin typeface="Arial" charset="0"/>
              </a:rPr>
              <a:t>LSAs have a sequence number and a set lifetime, so each router recognizes that it has the most current version of the LSA.</a:t>
            </a:r>
          </a:p>
          <a:p>
            <a:r>
              <a:rPr lang="en-US" dirty="0">
                <a:latin typeface="Arial" charset="0"/>
              </a:rPr>
              <a:t>LSAs are periodically refreshed to confirm topology information before they age out of the </a:t>
            </a:r>
            <a:r>
              <a:rPr lang="en-US" dirty="0" err="1">
                <a:latin typeface="Arial" charset="0"/>
              </a:rPr>
              <a:t>LSDB</a:t>
            </a:r>
            <a:r>
              <a:rPr lang="en-US" dirty="0">
                <a:latin typeface="Arial" charset="0"/>
              </a:rPr>
              <a:t>.</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11</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8587" indent="-228587"/>
            <a:r>
              <a:rPr lang="en-US" dirty="0" smtClean="0"/>
              <a:t>OSPF allows for the creation of multiple areas so that the network administrator can:</a:t>
            </a:r>
          </a:p>
          <a:p>
            <a:pPr marL="228587" indent="-228587">
              <a:buFontTx/>
              <a:buAutoNum type="arabicPeriod"/>
            </a:pPr>
            <a:r>
              <a:rPr lang="en-US" dirty="0" smtClean="0"/>
              <a:t>Reduce the size of routing tables</a:t>
            </a:r>
          </a:p>
          <a:p>
            <a:pPr marL="228587" indent="-228587">
              <a:buFontTx/>
              <a:buAutoNum type="arabicPeriod"/>
            </a:pPr>
            <a:r>
              <a:rPr lang="en-US" dirty="0" smtClean="0"/>
              <a:t>Isolate topology changes as much as possible to the area in which they occur</a:t>
            </a:r>
          </a:p>
          <a:p>
            <a:pPr marL="228587" indent="-228587">
              <a:buFontTx/>
              <a:buAutoNum type="arabicPeriod"/>
            </a:pPr>
            <a:r>
              <a:rPr lang="en-US" dirty="0" smtClean="0"/>
              <a:t>Allow only summary LSA updates to cross area boundaries</a:t>
            </a:r>
          </a:p>
          <a:p>
            <a:pPr marL="228587" indent="-228587">
              <a:buFontTx/>
              <a:buAutoNum type="arabicPeriod"/>
            </a:pPr>
            <a:r>
              <a:rPr lang="en-US" dirty="0" smtClean="0"/>
              <a:t>Reap all the benefits of using a hierarchical addressing scheme.</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14</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FDCE5C7-C4BD-40D3-97B7-F4E34E28281E}" type="slidenum">
              <a:rPr lang="en-US"/>
              <a:pPr/>
              <a:t>15</a:t>
            </a:fld>
            <a:endParaRPr lang="en-US"/>
          </a:p>
        </p:txBody>
      </p:sp>
      <p:sp>
        <p:nvSpPr>
          <p:cNvPr id="11266" name="Rectangle 2"/>
          <p:cNvSpPr>
            <a:spLocks noGrp="1" noRot="1" noChangeAspect="1" noChangeArrowheads="1" noTextEdit="1"/>
          </p:cNvSpPr>
          <p:nvPr>
            <p:ph type="sldImg"/>
          </p:nvPr>
        </p:nvSpPr>
        <p:spPr>
          <a:xfrm>
            <a:off x="1243013" y="563563"/>
            <a:ext cx="4381500" cy="3287712"/>
          </a:xfrm>
          <a:ln/>
        </p:spPr>
      </p:sp>
      <p:sp>
        <p:nvSpPr>
          <p:cNvPr id="11267" name="Rectangle 3"/>
          <p:cNvSpPr>
            <a:spLocks noGrp="1" noChangeArrowheads="1"/>
          </p:cNvSpPr>
          <p:nvPr>
            <p:ph type="body" idx="1"/>
          </p:nvPr>
        </p:nvSpPr>
        <p:spPr>
          <a:xfrm>
            <a:off x="858838" y="3997325"/>
            <a:ext cx="5160962" cy="4306888"/>
          </a:xfrm>
        </p:spPr>
        <p:txBody>
          <a:bodyPr lIns="89792" tIns="44895" rIns="89792" bIns="44895"/>
          <a:lstStyle/>
          <a:p>
            <a:r>
              <a:rPr lang="en-US" dirty="0" smtClean="0"/>
              <a:t>You should be aware that the backbone area is also referred to as a transit area. This distinction is a minor one, but is enough to cause confusion. Another type of transit area is one that is configured with virtual links. Recall that virtual links are a temporary solution when an organization has two backbones that are physically and logically disconnected. A virtual link between the two backbones is also called a transit area. </a:t>
            </a:r>
          </a:p>
          <a:p>
            <a:r>
              <a:rPr lang="en-US" dirty="0" smtClean="0"/>
              <a:t>All other areas are known as regular areas (standard areas, stub areas, totally stubby areas, and NSSAs). These are covered later in the presentation.</a:t>
            </a:r>
          </a:p>
          <a:p>
            <a:endParaRPr lang="en-US" dirty="0" smtClean="0"/>
          </a:p>
          <a:p>
            <a:pPr marL="0" marR="0" lvl="0" indent="0" algn="l" defTabSz="814388" rtl="0" eaLnBrk="1" fontAlgn="base" latinLnBrk="0" hangingPunct="1">
              <a:lnSpc>
                <a:spcPct val="100000"/>
              </a:lnSpc>
              <a:spcBef>
                <a:spcPts val="0"/>
              </a:spcBef>
              <a:spcAft>
                <a:spcPts val="600"/>
              </a:spcAft>
              <a:buClr>
                <a:srgbClr val="708CA1"/>
              </a:buClr>
              <a:buSzTx/>
              <a:buFont typeface="Wingdings" pitchFamily="2" charset="2"/>
              <a:buNone/>
              <a:tabLst/>
              <a:defRPr/>
            </a:pPr>
            <a:r>
              <a:rPr kumimoji="0" lang="en-US" sz="2000" b="0" i="0" u="none" strike="noStrike" kern="0" cap="none" spc="0" normalizeH="0" baseline="0" noProof="0" dirty="0" smtClean="0">
                <a:ln>
                  <a:noFill/>
                </a:ln>
                <a:solidFill>
                  <a:schemeClr val="tx1"/>
                </a:solidFill>
                <a:effectLst/>
                <a:uLnTx/>
                <a:uFillTx/>
                <a:latin typeface="+mn-lt"/>
                <a:ea typeface="+mn-ea"/>
                <a:cs typeface="+mn-cs"/>
              </a:rPr>
              <a:t>The optimal number of routers per area varies based on factors such as network stability, but Cisco recommends:</a:t>
            </a:r>
          </a:p>
          <a:p>
            <a:pPr marL="461963" marR="0" lvl="1" indent="-236538" algn="l" defTabSz="814388" rtl="0" eaLnBrk="1" fontAlgn="base" latinLnBrk="0" hangingPunct="1">
              <a:lnSpc>
                <a:spcPct val="100000"/>
              </a:lnSpc>
              <a:spcBef>
                <a:spcPts val="0"/>
              </a:spcBef>
              <a:spcAft>
                <a:spcPts val="600"/>
              </a:spcAft>
              <a:buClr>
                <a:srgbClr val="708CA1"/>
              </a:buClr>
              <a:buSzTx/>
              <a:buFont typeface="Arial" pitchFamily="34" charset="0"/>
              <a:buChar char="•"/>
              <a:tabLst/>
              <a:defRPr/>
            </a:pPr>
            <a:r>
              <a:rPr kumimoji="0" lang="en-US" sz="1800" b="0" i="0" u="none" strike="noStrike" kern="0" cap="none" spc="0" normalizeH="0" baseline="0" noProof="0" dirty="0" smtClean="0">
                <a:ln>
                  <a:noFill/>
                </a:ln>
                <a:solidFill>
                  <a:schemeClr val="tx1"/>
                </a:solidFill>
                <a:effectLst/>
                <a:uLnTx/>
                <a:uFillTx/>
                <a:latin typeface="+mn-lt"/>
              </a:rPr>
              <a:t>An area should have no more than 50 routers.</a:t>
            </a:r>
          </a:p>
          <a:p>
            <a:pPr marL="461963" marR="0" lvl="1" indent="-236538" algn="l" defTabSz="814388" rtl="0" eaLnBrk="1" fontAlgn="base" latinLnBrk="0" hangingPunct="1">
              <a:lnSpc>
                <a:spcPct val="100000"/>
              </a:lnSpc>
              <a:spcBef>
                <a:spcPts val="0"/>
              </a:spcBef>
              <a:spcAft>
                <a:spcPts val="600"/>
              </a:spcAft>
              <a:buClr>
                <a:srgbClr val="708CA1"/>
              </a:buClr>
              <a:buSzTx/>
              <a:buFont typeface="Arial" pitchFamily="34" charset="0"/>
              <a:buChar char="•"/>
              <a:tabLst/>
              <a:defRPr/>
            </a:pPr>
            <a:r>
              <a:rPr kumimoji="0" lang="en-US" sz="1800" b="0" i="0" u="none" strike="noStrike" kern="0" cap="none" spc="0" normalizeH="0" baseline="0" noProof="0" dirty="0" smtClean="0">
                <a:ln>
                  <a:noFill/>
                </a:ln>
                <a:solidFill>
                  <a:schemeClr val="tx1"/>
                </a:solidFill>
                <a:effectLst/>
                <a:uLnTx/>
                <a:uFillTx/>
                <a:latin typeface="+mn-lt"/>
              </a:rPr>
              <a:t>A router should not be in more than 3 areas.</a:t>
            </a:r>
          </a:p>
          <a:p>
            <a:pPr marL="688975" marR="0" lvl="2" indent="-227013" algn="l" defTabSz="814388" rtl="0" eaLnBrk="1" fontAlgn="base" latinLnBrk="0" hangingPunct="1">
              <a:lnSpc>
                <a:spcPct val="100000"/>
              </a:lnSpc>
              <a:spcBef>
                <a:spcPts val="0"/>
              </a:spcBef>
              <a:spcAft>
                <a:spcPts val="600"/>
              </a:spcAft>
              <a:buClr>
                <a:srgbClr val="708CA1"/>
              </a:buClr>
              <a:buSzTx/>
              <a:buFont typeface="Arial" pitchFamily="34" charset="0"/>
              <a:buChar char="•"/>
              <a:tabLst/>
              <a:defRPr/>
            </a:pPr>
            <a:endParaRPr kumimoji="0" lang="en-US" sz="1600" b="0" i="0" u="none" strike="noStrike" kern="0" cap="none" spc="0" normalizeH="0" baseline="0" noProof="0" dirty="0" smtClean="0">
              <a:ln>
                <a:noFill/>
              </a:ln>
              <a:solidFill>
                <a:schemeClr val="tx1"/>
              </a:solidFill>
              <a:effectLst/>
              <a:uLnTx/>
              <a:uFillTx/>
              <a:latin typeface="+mn-lt"/>
            </a:endParaRPr>
          </a:p>
          <a:p>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16</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17</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Backbone</a:t>
            </a:r>
          </a:p>
          <a:p>
            <a:r>
              <a:rPr lang="en-US" dirty="0" smtClean="0"/>
              <a:t>ABR</a:t>
            </a:r>
          </a:p>
          <a:p>
            <a:r>
              <a:rPr lang="en-US" dirty="0" smtClean="0"/>
              <a:t>Internal </a:t>
            </a:r>
            <a:endParaRPr lang="en-US"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22</a:t>
            </a:fld>
            <a:endParaRPr lang="en-US"/>
          </a:p>
        </p:txBody>
      </p:sp>
    </p:spTree>
    <p:extLst>
      <p:ext uri="{BB962C8B-B14F-4D97-AF65-F5344CB8AC3E}">
        <p14:creationId xmlns="" xmlns:p14="http://schemas.microsoft.com/office/powerpoint/2010/main" val="36405666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23</a:t>
            </a:fld>
            <a:endParaRPr lang="en-US"/>
          </a:p>
        </p:txBody>
      </p:sp>
    </p:spTree>
    <p:extLst>
      <p:ext uri="{BB962C8B-B14F-4D97-AF65-F5344CB8AC3E}">
        <p14:creationId xmlns="" xmlns:p14="http://schemas.microsoft.com/office/powerpoint/2010/main" val="29027532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For interfaces faster than 100 Mbps,</a:t>
            </a:r>
            <a:r>
              <a:rPr lang="en-US" baseline="0" dirty="0" smtClean="0"/>
              <a:t> the cost reference can be altered using the </a:t>
            </a:r>
            <a:r>
              <a:rPr lang="en-US" b="1" baseline="0" dirty="0" smtClean="0"/>
              <a:t>auto-cost reference-bandwidth </a:t>
            </a:r>
            <a:r>
              <a:rPr lang="en-US" b="0" baseline="0" dirty="0" smtClean="0"/>
              <a:t>command which is covered later in this presentation.</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25</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11/13/2012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11/13/2012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11/13/2012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11/13/2012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11/13/2012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11/13/2012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11/13/2012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11/13/2012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11/13/2012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11/13/2012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11/13/2012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11/13/2012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 Rows Graphic Bottom">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740664"/>
          </a:xfrm>
          <a:prstGeom prst="rect">
            <a:avLst/>
          </a:prstGeom>
        </p:spPr>
        <p:txBody>
          <a:bodyPr>
            <a:normAutofit/>
          </a:bodyPr>
          <a:lstStyle>
            <a:lvl1pPr>
              <a:defRPr baseline="0"/>
            </a:lvl1pPr>
          </a:lstStyle>
          <a:p>
            <a:r>
              <a:rPr lang="en-US" smtClean="0"/>
              <a:t>2 Rows Graphic Bottom</a:t>
            </a:r>
            <a:endParaRPr lang="en-US"/>
          </a:p>
        </p:txBody>
      </p:sp>
      <p:sp>
        <p:nvSpPr>
          <p:cNvPr id="4" name="Content Placeholder 2"/>
          <p:cNvSpPr>
            <a:spLocks noGrp="1"/>
          </p:cNvSpPr>
          <p:nvPr>
            <p:ph idx="10"/>
          </p:nvPr>
        </p:nvSpPr>
        <p:spPr>
          <a:xfrm>
            <a:off x="279400" y="1174380"/>
            <a:ext cx="8520354" cy="2160492"/>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6" name="Content Placeholder 5"/>
          <p:cNvSpPr>
            <a:spLocks noGrp="1"/>
          </p:cNvSpPr>
          <p:nvPr>
            <p:ph sz="quarter" idx="11"/>
          </p:nvPr>
        </p:nvSpPr>
        <p:spPr>
          <a:xfrm>
            <a:off x="279400" y="3443288"/>
            <a:ext cx="8520113" cy="3097212"/>
          </a:xfrm>
        </p:spPr>
        <p:txBody>
          <a:bodyPr>
            <a:normAutofit/>
          </a:bodyPr>
          <a:lstStyle>
            <a:lvl1pPr>
              <a:buNone/>
              <a:defRPr/>
            </a:lvl1pPr>
            <a:lvl2pPr>
              <a:buNone/>
              <a:defRPr/>
            </a:lvl2pPr>
            <a:lvl3pPr>
              <a:buNone/>
              <a:defRPr/>
            </a:lvl3pPr>
          </a:lstStyle>
          <a:p>
            <a:pPr lvl="0"/>
            <a:r>
              <a:rPr lang="en-US" smtClean="0"/>
              <a:t>Click to edit Master text styles</a:t>
            </a:r>
          </a:p>
        </p:txBody>
      </p:sp>
    </p:spTree>
    <p:extLst>
      <p:ext uri="{BB962C8B-B14F-4D97-AF65-F5344CB8AC3E}">
        <p14:creationId xmlns="" xmlns:p14="http://schemas.microsoft.com/office/powerpoint/2010/main" val="24784408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 column horizontal">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740664"/>
          </a:xfrm>
          <a:prstGeom prst="rect">
            <a:avLst/>
          </a:prstGeom>
        </p:spPr>
        <p:txBody>
          <a:bodyPr>
            <a:normAutofit/>
          </a:bodyPr>
          <a:lstStyle>
            <a:lvl1pPr>
              <a:defRPr baseline="0"/>
            </a:lvl1pPr>
          </a:lstStyle>
          <a:p>
            <a:r>
              <a:rPr lang="en-US" smtClean="0"/>
              <a:t>2 Rows</a:t>
            </a:r>
            <a:endParaRPr lang="en-US"/>
          </a:p>
        </p:txBody>
      </p:sp>
      <p:sp>
        <p:nvSpPr>
          <p:cNvPr id="4" name="Content Placeholder 2"/>
          <p:cNvSpPr>
            <a:spLocks noGrp="1"/>
          </p:cNvSpPr>
          <p:nvPr>
            <p:ph idx="10"/>
          </p:nvPr>
        </p:nvSpPr>
        <p:spPr>
          <a:xfrm>
            <a:off x="279400" y="1206653"/>
            <a:ext cx="8520354" cy="2526255"/>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5" name="Content Placeholder 2"/>
          <p:cNvSpPr>
            <a:spLocks noGrp="1"/>
          </p:cNvSpPr>
          <p:nvPr>
            <p:ph idx="11"/>
          </p:nvPr>
        </p:nvSpPr>
        <p:spPr>
          <a:xfrm>
            <a:off x="279400" y="3797451"/>
            <a:ext cx="8520354" cy="2669685"/>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Tree>
    <p:extLst>
      <p:ext uri="{BB962C8B-B14F-4D97-AF65-F5344CB8AC3E}">
        <p14:creationId xmlns="" xmlns:p14="http://schemas.microsoft.com/office/powerpoint/2010/main" val="9482040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Output with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32159" cy="740664"/>
          </a:xfrm>
          <a:prstGeom prst="rect">
            <a:avLst/>
          </a:prstGeom>
        </p:spPr>
        <p:txBody>
          <a:bodyPr>
            <a:normAutofit/>
          </a:bodyPr>
          <a:lstStyle>
            <a:lvl1pPr>
              <a:defRPr/>
            </a:lvl1pPr>
          </a:lstStyle>
          <a:p>
            <a:r>
              <a:rPr lang="en-US" smtClean="0"/>
              <a:t>Output with Explanation</a:t>
            </a:r>
            <a:endParaRPr lang="en-US"/>
          </a:p>
        </p:txBody>
      </p:sp>
      <p:sp>
        <p:nvSpPr>
          <p:cNvPr id="5" name="Text Placeholder 4"/>
          <p:cNvSpPr>
            <a:spLocks noGrp="1"/>
          </p:cNvSpPr>
          <p:nvPr>
            <p:ph type="body" sz="quarter" idx="10" hasCustomPrompt="1"/>
          </p:nvPr>
        </p:nvSpPr>
        <p:spPr>
          <a:xfrm>
            <a:off x="279399" y="2000922"/>
            <a:ext cx="8531114" cy="4399878"/>
          </a:xfrm>
          <a:ln w="19050">
            <a:solidFill>
              <a:schemeClr val="tx1"/>
            </a:solidFill>
          </a:ln>
        </p:spPr>
        <p:txBody>
          <a:bodyPr/>
          <a:lstStyle>
            <a:lvl1pPr marL="0" indent="0">
              <a:lnSpc>
                <a:spcPct val="100000"/>
              </a:lnSpc>
              <a:spcBef>
                <a:spcPts val="0"/>
              </a:spcBef>
              <a:spcAft>
                <a:spcPts val="0"/>
              </a:spcAft>
              <a:buFont typeface="Arial" pitchFamily="34" charset="0"/>
              <a:buNone/>
              <a:defRPr sz="1400">
                <a:latin typeface="Courier New" pitchFamily="49" charset="0"/>
                <a:cs typeface="Courier New" pitchFamily="49" charset="0"/>
              </a:defRPr>
            </a:lvl1pPr>
            <a:lvl2pPr marL="0" indent="0">
              <a:lnSpc>
                <a:spcPct val="100000"/>
              </a:lnSpc>
              <a:spcBef>
                <a:spcPts val="0"/>
              </a:spcBef>
              <a:buNone/>
              <a:defRPr sz="1400">
                <a:latin typeface="Courier New" pitchFamily="49" charset="0"/>
                <a:cs typeface="Courier New" pitchFamily="49" charset="0"/>
              </a:defRPr>
            </a:lvl2pPr>
            <a:lvl3pPr marL="0" indent="0">
              <a:lnSpc>
                <a:spcPct val="100000"/>
              </a:lnSpc>
              <a:spcBef>
                <a:spcPts val="0"/>
              </a:spcBef>
              <a:buNone/>
              <a:defRPr sz="1400">
                <a:latin typeface="Courier New" pitchFamily="49" charset="0"/>
                <a:cs typeface="Courier New" pitchFamily="49" charset="0"/>
              </a:defRPr>
            </a:lvl3pPr>
            <a:lvl4pPr marL="0" indent="0">
              <a:lnSpc>
                <a:spcPct val="100000"/>
              </a:lnSpc>
              <a:spcBef>
                <a:spcPts val="0"/>
              </a:spcBef>
              <a:buFont typeface="Arial" pitchFamily="34" charset="0"/>
              <a:buNone/>
              <a:defRPr sz="1400">
                <a:latin typeface="Courier New" pitchFamily="49" charset="0"/>
                <a:cs typeface="Courier New" pitchFamily="49" charset="0"/>
              </a:defRPr>
            </a:lvl4pPr>
            <a:lvl5pPr marL="0" indent="0">
              <a:lnSpc>
                <a:spcPct val="100000"/>
              </a:lnSpc>
              <a:spcBef>
                <a:spcPts val="0"/>
              </a:spcBef>
              <a:buFont typeface="Arial" pitchFamily="34" charset="0"/>
              <a:buNone/>
              <a:defRPr sz="1400">
                <a:latin typeface="Courier New" pitchFamily="49" charset="0"/>
                <a:cs typeface="Courier New" pitchFamily="49" charset="0"/>
              </a:defRPr>
            </a:lvl5pPr>
          </a:lstStyle>
          <a:p>
            <a:pPr lvl="0"/>
            <a:r>
              <a:rPr lang="en-US" smtClean="0"/>
              <a:t>Router# show command</a:t>
            </a:r>
          </a:p>
          <a:p>
            <a:pPr lvl="0"/>
            <a:r>
              <a:rPr lang="en-US" smtClean="0"/>
              <a:t>Output output output output output</a:t>
            </a:r>
            <a:endParaRPr lang="en-US"/>
          </a:p>
        </p:txBody>
      </p:sp>
      <p:sp>
        <p:nvSpPr>
          <p:cNvPr id="6" name="Content Placeholder 5"/>
          <p:cNvSpPr>
            <a:spLocks noGrp="1"/>
          </p:cNvSpPr>
          <p:nvPr>
            <p:ph sz="quarter" idx="11" hasCustomPrompt="1"/>
          </p:nvPr>
        </p:nvSpPr>
        <p:spPr>
          <a:xfrm>
            <a:off x="279400" y="1215615"/>
            <a:ext cx="8520113" cy="687798"/>
          </a:xfrm>
        </p:spPr>
        <p:txBody>
          <a:bodyPr>
            <a:normAutofit/>
          </a:bodyPr>
          <a:lstStyle>
            <a:lvl1pPr marL="11113" indent="-11113">
              <a:buNone/>
              <a:defRPr sz="2400" b="0"/>
            </a:lvl1pPr>
          </a:lstStyle>
          <a:p>
            <a:pPr lvl="0"/>
            <a:r>
              <a:rPr lang="en-US" smtClean="0"/>
              <a:t>Brief explanation of the command.</a:t>
            </a:r>
          </a:p>
        </p:txBody>
      </p:sp>
    </p:spTree>
    <p:extLst>
      <p:ext uri="{BB962C8B-B14F-4D97-AF65-F5344CB8AC3E}">
        <p14:creationId xmlns="" xmlns:p14="http://schemas.microsoft.com/office/powerpoint/2010/main" val="856005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11/13/2012</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
        <p:nvSpPr>
          <p:cNvPr id="8" name="TextBox 7"/>
          <p:cNvSpPr txBox="1"/>
          <p:nvPr userDrawn="1"/>
        </p:nvSpPr>
        <p:spPr>
          <a:xfrm>
            <a:off x="264458" y="5994462"/>
            <a:ext cx="5028297" cy="646331"/>
          </a:xfrm>
          <a:prstGeom prst="rect">
            <a:avLst/>
          </a:prstGeom>
          <a:noFill/>
        </p:spPr>
        <p:txBody>
          <a:bodyPr wrap="square" rtlCol="0">
            <a:spAutoFit/>
          </a:bodyPr>
          <a:lstStyle/>
          <a:p>
            <a:r>
              <a:rPr lang="en-US" b="1" dirty="0" smtClean="0">
                <a:solidFill>
                  <a:schemeClr val="tx2">
                    <a:lumMod val="90000"/>
                    <a:lumOff val="10000"/>
                  </a:schemeClr>
                </a:solidFill>
                <a:latin typeface="Apple Chancery"/>
                <a:cs typeface="Apple Chancery"/>
              </a:rPr>
              <a:t>School of Applied Computing</a:t>
            </a:r>
          </a:p>
          <a:p>
            <a:r>
              <a:rPr lang="en-US" b="1" dirty="0" smtClean="0">
                <a:solidFill>
                  <a:schemeClr val="tx2">
                    <a:lumMod val="90000"/>
                    <a:lumOff val="10000"/>
                  </a:schemeClr>
                </a:solidFill>
                <a:latin typeface="Apple Chancery"/>
                <a:cs typeface="Apple Chancery"/>
              </a:rPr>
              <a:t>Faculty of Applied Design and Engineering</a:t>
            </a:r>
            <a:endParaRPr lang="en-US" b="1" dirty="0">
              <a:solidFill>
                <a:schemeClr val="tx2">
                  <a:lumMod val="90000"/>
                  <a:lumOff val="10000"/>
                </a:schemeClr>
              </a:solidFill>
              <a:latin typeface="Apple Chancery"/>
              <a:cs typeface="Apple Chancery"/>
            </a:endParaRPr>
          </a:p>
        </p:txBody>
      </p:sp>
      <p:pic>
        <p:nvPicPr>
          <p:cNvPr id="9" name="Picture 17" descr="smu80"/>
          <p:cNvPicPr>
            <a:picLocks noChangeAspect="1" noChangeArrowheads="1"/>
          </p:cNvPicPr>
          <p:nvPr userDrawn="1"/>
        </p:nvPicPr>
        <p:blipFill>
          <a:blip r:embed="rId17">
            <a:extLst>
              <a:ext uri="{28A0092B-C50C-407E-A947-70E740481C1C}">
                <a14:useLocalDpi xmlns="" xmlns:a14="http://schemas.microsoft.com/office/drawing/2010/main" val="0"/>
              </a:ext>
            </a:extLst>
          </a:blip>
          <a:srcRect/>
          <a:stretch>
            <a:fillRect/>
          </a:stretch>
        </p:blipFill>
        <p:spPr bwMode="auto">
          <a:xfrm>
            <a:off x="5527902" y="107576"/>
            <a:ext cx="3495675" cy="762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 name="TextBox 9"/>
          <p:cNvSpPr txBox="1"/>
          <p:nvPr userDrawn="1"/>
        </p:nvSpPr>
        <p:spPr>
          <a:xfrm>
            <a:off x="3937103" y="6038665"/>
            <a:ext cx="4800498" cy="646331"/>
          </a:xfrm>
          <a:prstGeom prst="rect">
            <a:avLst/>
          </a:prstGeom>
          <a:noFill/>
        </p:spPr>
        <p:txBody>
          <a:bodyPr wrap="square" rtlCol="0">
            <a:spAutoFit/>
          </a:bodyPr>
          <a:lstStyle/>
          <a:p>
            <a:pPr algn="r"/>
            <a:r>
              <a:rPr lang="en-US" b="1" dirty="0" smtClean="0">
                <a:solidFill>
                  <a:schemeClr val="tx2">
                    <a:lumMod val="90000"/>
                    <a:lumOff val="10000"/>
                  </a:schemeClr>
                </a:solidFill>
                <a:latin typeface="Apple Chancery"/>
                <a:cs typeface="Apple Chancery"/>
              </a:rPr>
              <a:t>OSPF – Part 1</a:t>
            </a:r>
            <a:endParaRPr lang="en-US" b="1" baseline="0" dirty="0" smtClean="0">
              <a:solidFill>
                <a:schemeClr val="tx2">
                  <a:lumMod val="90000"/>
                  <a:lumOff val="10000"/>
                </a:schemeClr>
              </a:solidFill>
              <a:latin typeface="Apple Chancery"/>
              <a:cs typeface="Apple Chancery"/>
            </a:endParaRPr>
          </a:p>
          <a:p>
            <a:pPr algn="r"/>
            <a:r>
              <a:rPr lang="en-US" b="1" baseline="0" dirty="0" smtClean="0">
                <a:solidFill>
                  <a:schemeClr val="tx2">
                    <a:lumMod val="90000"/>
                    <a:lumOff val="10000"/>
                  </a:schemeClr>
                </a:solidFill>
                <a:latin typeface="Apple Chancery"/>
                <a:cs typeface="Apple Chancery"/>
              </a:rPr>
              <a:t>Lecture 5</a:t>
            </a:r>
            <a:endParaRPr lang="en-US" b="1" dirty="0">
              <a:solidFill>
                <a:schemeClr val="tx2">
                  <a:lumMod val="90000"/>
                  <a:lumOff val="10000"/>
                </a:schemeClr>
              </a:solidFill>
              <a:latin typeface="Apple Chancery"/>
              <a:cs typeface="Apple Chancery"/>
            </a:endParaRPr>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8" r:id="rId15"/>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10.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3083140"/>
            <a:ext cx="6498158" cy="672494"/>
          </a:xfrm>
        </p:spPr>
        <p:txBody>
          <a:bodyPr/>
          <a:lstStyle/>
          <a:p>
            <a:r>
              <a:rPr lang="en-US" dirty="0" smtClean="0">
                <a:latin typeface="Arial"/>
                <a:cs typeface="Arial"/>
              </a:rPr>
              <a:t>Open Shortest Path First – Part 1</a:t>
            </a:r>
            <a:endParaRPr lang="en-US" dirty="0">
              <a:solidFill>
                <a:srgbClr val="0F3661"/>
              </a:solidFill>
              <a:latin typeface="Arial"/>
              <a:cs typeface="Arial"/>
            </a:endParaRPr>
          </a:p>
        </p:txBody>
      </p:sp>
    </p:spTree>
    <p:extLst>
      <p:ext uri="{BB962C8B-B14F-4D97-AF65-F5344CB8AC3E}">
        <p14:creationId xmlns=""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977460" cy="1336956"/>
          </a:xfrm>
        </p:spPr>
        <p:txBody>
          <a:bodyPr/>
          <a:lstStyle/>
          <a:p>
            <a:r>
              <a:rPr lang="en-US" dirty="0" smtClean="0"/>
              <a:t>Objectives</a:t>
            </a:r>
            <a:endParaRPr lang="en-US" dirty="0"/>
          </a:p>
        </p:txBody>
      </p:sp>
      <p:sp>
        <p:nvSpPr>
          <p:cNvPr id="3" name="Content Placeholder 2"/>
          <p:cNvSpPr>
            <a:spLocks noGrp="1"/>
          </p:cNvSpPr>
          <p:nvPr>
            <p:ph idx="1"/>
          </p:nvPr>
        </p:nvSpPr>
        <p:spPr>
          <a:xfrm>
            <a:off x="549275" y="1733269"/>
            <a:ext cx="8042276" cy="4210331"/>
          </a:xfrm>
        </p:spPr>
        <p:txBody>
          <a:bodyPr>
            <a:normAutofit fontScale="92500" lnSpcReduction="20000"/>
          </a:bodyPr>
          <a:lstStyle/>
          <a:p>
            <a:r>
              <a:rPr lang="en-US" dirty="0" smtClean="0">
                <a:solidFill>
                  <a:srgbClr val="12252C"/>
                </a:solidFill>
              </a:rPr>
              <a:t>OPSF Routing protocol</a:t>
            </a:r>
          </a:p>
          <a:p>
            <a:r>
              <a:rPr lang="en-US" dirty="0" smtClean="0">
                <a:solidFill>
                  <a:srgbClr val="12252C"/>
                </a:solidFill>
              </a:rPr>
              <a:t>Features </a:t>
            </a:r>
          </a:p>
          <a:p>
            <a:r>
              <a:rPr lang="en-US" dirty="0" smtClean="0">
                <a:solidFill>
                  <a:srgbClr val="12252C"/>
                </a:solidFill>
              </a:rPr>
              <a:t>Terminology</a:t>
            </a:r>
          </a:p>
          <a:p>
            <a:r>
              <a:rPr lang="en-US" dirty="0" smtClean="0">
                <a:solidFill>
                  <a:srgbClr val="12252C"/>
                </a:solidFill>
              </a:rPr>
              <a:t>OSPF operation</a:t>
            </a:r>
          </a:p>
          <a:p>
            <a:r>
              <a:rPr lang="en-US" dirty="0" smtClean="0">
                <a:solidFill>
                  <a:srgbClr val="12252C"/>
                </a:solidFill>
              </a:rPr>
              <a:t>OSPF Packets</a:t>
            </a:r>
          </a:p>
          <a:p>
            <a:r>
              <a:rPr lang="en-US" dirty="0" smtClean="0">
                <a:solidFill>
                  <a:srgbClr val="12252C"/>
                </a:solidFill>
              </a:rPr>
              <a:t>Implementing OSPF</a:t>
            </a:r>
          </a:p>
          <a:p>
            <a:r>
              <a:rPr lang="en-US" dirty="0" smtClean="0">
                <a:solidFill>
                  <a:srgbClr val="12252C"/>
                </a:solidFill>
              </a:rPr>
              <a:t>Troubleshooting</a:t>
            </a:r>
          </a:p>
          <a:p>
            <a:r>
              <a:rPr lang="en-US" dirty="0" smtClean="0">
                <a:solidFill>
                  <a:srgbClr val="12252C"/>
                </a:solidFill>
              </a:rPr>
              <a:t>Authentication</a:t>
            </a:r>
          </a:p>
          <a:p>
            <a:endParaRPr lang="en-US" dirty="0" smtClean="0">
              <a:solidFill>
                <a:srgbClr val="12252C"/>
              </a:solidFill>
            </a:endParaRPr>
          </a:p>
          <a:p>
            <a:endParaRPr lang="en-US" dirty="0">
              <a:solidFill>
                <a:srgbClr val="12252C"/>
              </a:solidFill>
            </a:endParaRPr>
          </a:p>
        </p:txBody>
      </p:sp>
    </p:spTree>
    <p:extLst>
      <p:ext uri="{BB962C8B-B14F-4D97-AF65-F5344CB8AC3E}">
        <p14:creationId xmlns="" xmlns:p14="http://schemas.microsoft.com/office/powerpoint/2010/main" val="345817689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3186" name="Rectangle 2"/>
          <p:cNvSpPr>
            <a:spLocks noGrp="1" noChangeArrowheads="1"/>
          </p:cNvSpPr>
          <p:nvPr>
            <p:ph type="title"/>
          </p:nvPr>
        </p:nvSpPr>
        <p:spPr>
          <a:xfrm>
            <a:off x="277091" y="107576"/>
            <a:ext cx="8589818" cy="1439516"/>
          </a:xfrm>
        </p:spPr>
        <p:txBody>
          <a:bodyPr/>
          <a:lstStyle/>
          <a:p>
            <a:r>
              <a:rPr lang="en-US" sz="4000" dirty="0" smtClean="0"/>
              <a:t>Open Shortest Path First (OSPF)</a:t>
            </a:r>
          </a:p>
        </p:txBody>
      </p:sp>
      <p:sp>
        <p:nvSpPr>
          <p:cNvPr id="733187" name="Rectangle 3"/>
          <p:cNvSpPr>
            <a:spLocks noGrp="1" noChangeArrowheads="1"/>
          </p:cNvSpPr>
          <p:nvPr>
            <p:ph idx="1"/>
          </p:nvPr>
        </p:nvSpPr>
        <p:spPr>
          <a:xfrm>
            <a:off x="549275" y="1870364"/>
            <a:ext cx="8042276" cy="4073236"/>
          </a:xfrm>
        </p:spPr>
        <p:txBody>
          <a:bodyPr>
            <a:normAutofit lnSpcReduction="10000"/>
          </a:bodyPr>
          <a:lstStyle/>
          <a:p>
            <a:r>
              <a:rPr lang="en-US" dirty="0">
                <a:solidFill>
                  <a:srgbClr val="12252C"/>
                </a:solidFill>
              </a:rPr>
              <a:t>Open Shortest Path First (OSPF) routing protocol, which is one of the most commonly used interior gateway protocols in IP networking. </a:t>
            </a:r>
            <a:endParaRPr lang="en-US" dirty="0" smtClean="0">
              <a:solidFill>
                <a:srgbClr val="12252C"/>
              </a:solidFill>
            </a:endParaRPr>
          </a:p>
          <a:p>
            <a:r>
              <a:rPr lang="en-US" dirty="0" smtClean="0">
                <a:solidFill>
                  <a:srgbClr val="12252C"/>
                </a:solidFill>
              </a:rPr>
              <a:t>OSPF is a standards-based link-state IP routing protocol described in RFC 2328.</a:t>
            </a:r>
          </a:p>
          <a:p>
            <a:pPr lvl="1"/>
            <a:r>
              <a:rPr lang="en-US" dirty="0" smtClean="0">
                <a:solidFill>
                  <a:srgbClr val="12252C"/>
                </a:solidFill>
              </a:rPr>
              <a:t>It was developed to meet RIP’s inability to scale beyond 15 routers.</a:t>
            </a:r>
          </a:p>
          <a:p>
            <a:pPr lvl="1"/>
            <a:r>
              <a:rPr lang="en-US" dirty="0" smtClean="0">
                <a:solidFill>
                  <a:srgbClr val="12252C"/>
                </a:solidFill>
              </a:rPr>
              <a:t>Proposed by IETF in 1988 and formalized in 1991.</a:t>
            </a:r>
          </a:p>
          <a:p>
            <a:pPr lvl="1"/>
            <a:r>
              <a:rPr lang="en-US" dirty="0" smtClean="0">
                <a:solidFill>
                  <a:srgbClr val="12252C"/>
                </a:solidFill>
              </a:rPr>
              <a:t>There are 2 versions; OSPFv2 is for IPv4 and OSPFv3 is for IPv6.</a:t>
            </a:r>
          </a:p>
        </p:txBody>
      </p:sp>
    </p:spTree>
    <p:extLst>
      <p:ext uri="{BB962C8B-B14F-4D97-AF65-F5344CB8AC3E}">
        <p14:creationId xmlns="" xmlns:p14="http://schemas.microsoft.com/office/powerpoint/2010/main" val="2890955818"/>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3186" name="Rectangle 2"/>
          <p:cNvSpPr>
            <a:spLocks noGrp="1" noChangeArrowheads="1"/>
          </p:cNvSpPr>
          <p:nvPr>
            <p:ph type="title"/>
          </p:nvPr>
        </p:nvSpPr>
        <p:spPr/>
        <p:txBody>
          <a:bodyPr/>
          <a:lstStyle/>
          <a:p>
            <a:r>
              <a:rPr lang="en-US" dirty="0" smtClean="0"/>
              <a:t>OSPF Features</a:t>
            </a:r>
          </a:p>
        </p:txBody>
      </p:sp>
      <p:sp>
        <p:nvSpPr>
          <p:cNvPr id="733187" name="Rectangle 3"/>
          <p:cNvSpPr>
            <a:spLocks noGrp="1" noChangeArrowheads="1"/>
          </p:cNvSpPr>
          <p:nvPr>
            <p:ph idx="1"/>
          </p:nvPr>
        </p:nvSpPr>
        <p:spPr/>
        <p:txBody>
          <a:bodyPr/>
          <a:lstStyle/>
          <a:p>
            <a:r>
              <a:rPr lang="en-US" dirty="0" smtClean="0">
                <a:solidFill>
                  <a:srgbClr val="12252C"/>
                </a:solidFill>
              </a:rPr>
              <a:t>OSPF features include:</a:t>
            </a:r>
          </a:p>
          <a:p>
            <a:pPr lvl="1"/>
            <a:r>
              <a:rPr lang="en-US" dirty="0" smtClean="0">
                <a:solidFill>
                  <a:srgbClr val="12252C"/>
                </a:solidFill>
              </a:rPr>
              <a:t>Fast convergence</a:t>
            </a:r>
          </a:p>
          <a:p>
            <a:pPr lvl="1"/>
            <a:r>
              <a:rPr lang="en-US" dirty="0" smtClean="0">
                <a:solidFill>
                  <a:srgbClr val="12252C"/>
                </a:solidFill>
              </a:rPr>
              <a:t>Supports VLSM	</a:t>
            </a:r>
          </a:p>
          <a:p>
            <a:pPr lvl="1"/>
            <a:r>
              <a:rPr lang="en-US" dirty="0" smtClean="0">
                <a:solidFill>
                  <a:srgbClr val="12252C"/>
                </a:solidFill>
              </a:rPr>
              <a:t>Efficient use of bandwidth - Routing changes trigger routing updates (no periodic updates)</a:t>
            </a:r>
          </a:p>
          <a:p>
            <a:pPr lvl="1"/>
            <a:r>
              <a:rPr lang="en-US" dirty="0" smtClean="0">
                <a:solidFill>
                  <a:srgbClr val="12252C"/>
                </a:solidFill>
              </a:rPr>
              <a:t>Supports large network size</a:t>
            </a:r>
          </a:p>
          <a:p>
            <a:pPr lvl="1"/>
            <a:r>
              <a:rPr lang="en-US" dirty="0" smtClean="0">
                <a:solidFill>
                  <a:srgbClr val="12252C"/>
                </a:solidFill>
              </a:rPr>
              <a:t>Routing based on best path selection</a:t>
            </a:r>
          </a:p>
          <a:p>
            <a:pPr lvl="1"/>
            <a:r>
              <a:rPr lang="en-US" dirty="0" smtClean="0">
                <a:solidFill>
                  <a:srgbClr val="12252C"/>
                </a:solidFill>
              </a:rPr>
              <a:t>Grouping of members into Areas</a:t>
            </a:r>
          </a:p>
        </p:txBody>
      </p:sp>
    </p:spTree>
    <p:extLst>
      <p:ext uri="{BB962C8B-B14F-4D97-AF65-F5344CB8AC3E}">
        <p14:creationId xmlns="" xmlns:p14="http://schemas.microsoft.com/office/powerpoint/2010/main" val="818674847"/>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t>Link-State Protocol Characteristics </a:t>
            </a:r>
            <a:endParaRPr lang="en-US" sz="3200" dirty="0"/>
          </a:p>
        </p:txBody>
      </p:sp>
      <p:sp>
        <p:nvSpPr>
          <p:cNvPr id="3" name="Content Placeholder 2"/>
          <p:cNvSpPr>
            <a:spLocks noGrp="1"/>
          </p:cNvSpPr>
          <p:nvPr>
            <p:ph idx="1"/>
          </p:nvPr>
        </p:nvSpPr>
        <p:spPr/>
        <p:txBody>
          <a:bodyPr>
            <a:normAutofit/>
          </a:bodyPr>
          <a:lstStyle/>
          <a:p>
            <a:r>
              <a:rPr lang="en-US" dirty="0" smtClean="0">
                <a:solidFill>
                  <a:srgbClr val="12252C"/>
                </a:solidFill>
              </a:rPr>
              <a:t>With link-state routing protocols, each router has the full picture of the network topology, and can independently make a decision based on an accurate picture of the network topology.</a:t>
            </a:r>
          </a:p>
          <a:p>
            <a:r>
              <a:rPr lang="en-US" dirty="0" smtClean="0">
                <a:solidFill>
                  <a:srgbClr val="12252C"/>
                </a:solidFill>
              </a:rPr>
              <a:t>To do so, each link-state router keeps a record of:</a:t>
            </a:r>
          </a:p>
          <a:p>
            <a:pPr lvl="1"/>
            <a:r>
              <a:rPr lang="en-US" dirty="0" smtClean="0">
                <a:solidFill>
                  <a:srgbClr val="12252C"/>
                </a:solidFill>
              </a:rPr>
              <a:t>Its immediate neighbor routers.</a:t>
            </a:r>
          </a:p>
          <a:p>
            <a:pPr lvl="1"/>
            <a:r>
              <a:rPr lang="en-US" dirty="0" smtClean="0">
                <a:solidFill>
                  <a:srgbClr val="12252C"/>
                </a:solidFill>
              </a:rPr>
              <a:t>All the other routers in the network, or in its area of the network, and their attached networks.</a:t>
            </a:r>
          </a:p>
          <a:p>
            <a:pPr lvl="1"/>
            <a:r>
              <a:rPr lang="en-US" dirty="0" smtClean="0">
                <a:solidFill>
                  <a:srgbClr val="12252C"/>
                </a:solidFill>
              </a:rPr>
              <a:t>The best paths to each destination.</a:t>
            </a:r>
          </a:p>
          <a:p>
            <a:endParaRPr lang="en-US" dirty="0" smtClean="0">
              <a:solidFill>
                <a:srgbClr val="12252C"/>
              </a:solidFill>
            </a:endParaRPr>
          </a:p>
          <a:p>
            <a:endParaRPr lang="en-US" dirty="0">
              <a:solidFill>
                <a:srgbClr val="12252C"/>
              </a:solidFill>
            </a:endParaRPr>
          </a:p>
        </p:txBody>
      </p:sp>
    </p:spTree>
    <p:extLst>
      <p:ext uri="{BB962C8B-B14F-4D97-AF65-F5344CB8AC3E}">
        <p14:creationId xmlns="" xmlns:p14="http://schemas.microsoft.com/office/powerpoint/2010/main" val="23524259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05" name="Rectangle 5"/>
          <p:cNvSpPr>
            <a:spLocks noGrp="1" noChangeArrowheads="1"/>
          </p:cNvSpPr>
          <p:nvPr>
            <p:ph type="title"/>
          </p:nvPr>
        </p:nvSpPr>
        <p:spPr>
          <a:xfrm>
            <a:off x="549275" y="166653"/>
            <a:ext cx="8042276" cy="1336956"/>
          </a:xfrm>
        </p:spPr>
        <p:txBody>
          <a:bodyPr>
            <a:normAutofit fontScale="90000"/>
          </a:bodyPr>
          <a:lstStyle/>
          <a:p>
            <a:pPr>
              <a:defRPr/>
            </a:pPr>
            <a:r>
              <a:rPr lang="en-US" dirty="0" smtClean="0"/>
              <a:t>Link-State Protocol Advantages</a:t>
            </a:r>
          </a:p>
        </p:txBody>
      </p:sp>
      <p:sp>
        <p:nvSpPr>
          <p:cNvPr id="6147" name="Rectangle 6"/>
          <p:cNvSpPr>
            <a:spLocks noGrp="1" noChangeArrowheads="1"/>
          </p:cNvSpPr>
          <p:nvPr>
            <p:ph idx="1"/>
          </p:nvPr>
        </p:nvSpPr>
        <p:spPr>
          <a:xfrm>
            <a:off x="549275" y="1847273"/>
            <a:ext cx="8042276" cy="4096328"/>
          </a:xfrm>
        </p:spPr>
        <p:txBody>
          <a:bodyPr>
            <a:normAutofit/>
          </a:bodyPr>
          <a:lstStyle/>
          <a:p>
            <a:r>
              <a:rPr lang="en-US" dirty="0" smtClean="0">
                <a:solidFill>
                  <a:srgbClr val="12252C"/>
                </a:solidFill>
              </a:rPr>
              <a:t>Respond quickly to network changes.</a:t>
            </a:r>
          </a:p>
          <a:p>
            <a:r>
              <a:rPr lang="en-US" dirty="0" smtClean="0">
                <a:solidFill>
                  <a:srgbClr val="12252C"/>
                </a:solidFill>
              </a:rPr>
              <a:t>Send triggered updates when a network change occurs.</a:t>
            </a:r>
          </a:p>
          <a:p>
            <a:r>
              <a:rPr lang="en-US" dirty="0" smtClean="0">
                <a:solidFill>
                  <a:srgbClr val="12252C"/>
                </a:solidFill>
              </a:rPr>
              <a:t>Send periodic updates (link-state refresh), at long intervals, such as every 30 minutes.</a:t>
            </a:r>
          </a:p>
          <a:p>
            <a:pPr lvl="1"/>
            <a:r>
              <a:rPr lang="en-US" dirty="0" smtClean="0">
                <a:solidFill>
                  <a:srgbClr val="12252C"/>
                </a:solidFill>
              </a:rPr>
              <a:t>Uses LSAs to confirm topology information before the information ages out of the link-state database.</a:t>
            </a:r>
          </a:p>
        </p:txBody>
      </p:sp>
    </p:spTree>
    <p:extLst>
      <p:ext uri="{BB962C8B-B14F-4D97-AF65-F5344CB8AC3E}">
        <p14:creationId xmlns="" xmlns:p14="http://schemas.microsoft.com/office/powerpoint/2010/main" val="392506056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OSPF Terminology</a:t>
            </a:r>
            <a:endParaRPr lang="en-US" dirty="0"/>
          </a:p>
        </p:txBody>
      </p:sp>
      <p:sp>
        <p:nvSpPr>
          <p:cNvPr id="3" name="Content Placeholder 2"/>
          <p:cNvSpPr>
            <a:spLocks noGrp="1"/>
          </p:cNvSpPr>
          <p:nvPr>
            <p:ph idx="1"/>
          </p:nvPr>
        </p:nvSpPr>
        <p:spPr/>
        <p:txBody>
          <a:bodyPr>
            <a:normAutofit/>
          </a:bodyPr>
          <a:lstStyle/>
          <a:p>
            <a:pPr lvl="0"/>
            <a:r>
              <a:rPr lang="en-US" dirty="0" smtClean="0">
                <a:solidFill>
                  <a:srgbClr val="12252C"/>
                </a:solidFill>
              </a:rPr>
              <a:t>OSPF databases / tables:</a:t>
            </a:r>
          </a:p>
          <a:p>
            <a:pPr lvl="1">
              <a:tabLst>
                <a:tab pos="3770313" algn="l"/>
              </a:tabLst>
            </a:pPr>
            <a:r>
              <a:rPr lang="en-US" dirty="0" smtClean="0">
                <a:solidFill>
                  <a:srgbClr val="12252C"/>
                </a:solidFill>
              </a:rPr>
              <a:t>OSPF adjacency database = Neighbor table</a:t>
            </a:r>
          </a:p>
          <a:p>
            <a:pPr lvl="1">
              <a:tabLst>
                <a:tab pos="3770313" algn="l"/>
              </a:tabLst>
            </a:pPr>
            <a:r>
              <a:rPr lang="en-US" dirty="0" smtClean="0">
                <a:solidFill>
                  <a:srgbClr val="12252C"/>
                </a:solidFill>
              </a:rPr>
              <a:t>OSPF link-state database = Topology table</a:t>
            </a:r>
          </a:p>
          <a:p>
            <a:pPr lvl="1">
              <a:tabLst>
                <a:tab pos="3770313" algn="l"/>
              </a:tabLst>
            </a:pPr>
            <a:r>
              <a:rPr lang="en-US" dirty="0" smtClean="0">
                <a:solidFill>
                  <a:srgbClr val="12252C"/>
                </a:solidFill>
              </a:rPr>
              <a:t>OSPF forwarding database = Routing table</a:t>
            </a:r>
          </a:p>
          <a:p>
            <a:r>
              <a:rPr lang="en-US" dirty="0" smtClean="0">
                <a:solidFill>
                  <a:srgbClr val="12252C"/>
                </a:solidFill>
              </a:rPr>
              <a:t>Link-state advertisements (LSAs)</a:t>
            </a:r>
          </a:p>
          <a:p>
            <a:pPr lvl="0"/>
            <a:r>
              <a:rPr lang="en-US" dirty="0" smtClean="0">
                <a:solidFill>
                  <a:srgbClr val="12252C"/>
                </a:solidFill>
              </a:rPr>
              <a:t>Link-State Database (</a:t>
            </a:r>
            <a:r>
              <a:rPr lang="en-US" dirty="0" err="1" smtClean="0">
                <a:solidFill>
                  <a:srgbClr val="12252C"/>
                </a:solidFill>
              </a:rPr>
              <a:t>LSDB</a:t>
            </a:r>
            <a:r>
              <a:rPr lang="en-US" dirty="0" smtClean="0">
                <a:solidFill>
                  <a:srgbClr val="12252C"/>
                </a:solidFill>
              </a:rPr>
              <a:t>)</a:t>
            </a:r>
          </a:p>
          <a:p>
            <a:r>
              <a:rPr lang="en-US" dirty="0" smtClean="0">
                <a:solidFill>
                  <a:srgbClr val="12252C"/>
                </a:solidFill>
              </a:rPr>
              <a:t>Shortest-Path First (SPF) Routing Algorithm</a:t>
            </a:r>
          </a:p>
          <a:p>
            <a:pPr lvl="1"/>
            <a:r>
              <a:rPr lang="en-US" dirty="0" err="1" smtClean="0">
                <a:solidFill>
                  <a:srgbClr val="12252C"/>
                </a:solidFill>
              </a:rPr>
              <a:t>Dijkstra</a:t>
            </a:r>
            <a:r>
              <a:rPr lang="en-US" dirty="0" smtClean="0">
                <a:solidFill>
                  <a:srgbClr val="12252C"/>
                </a:solidFill>
              </a:rPr>
              <a:t> algorithm</a:t>
            </a:r>
          </a:p>
        </p:txBody>
      </p:sp>
    </p:spTree>
    <p:extLst>
      <p:ext uri="{BB962C8B-B14F-4D97-AF65-F5344CB8AC3E}">
        <p14:creationId xmlns="" xmlns:p14="http://schemas.microsoft.com/office/powerpoint/2010/main" val="294293827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OSPF Terminology</a:t>
            </a:r>
            <a:endParaRPr lang="en-US" dirty="0"/>
          </a:p>
        </p:txBody>
      </p:sp>
      <p:sp>
        <p:nvSpPr>
          <p:cNvPr id="3" name="Content Placeholder 2"/>
          <p:cNvSpPr>
            <a:spLocks noGrp="1"/>
          </p:cNvSpPr>
          <p:nvPr>
            <p:ph idx="1"/>
          </p:nvPr>
        </p:nvSpPr>
        <p:spPr/>
        <p:txBody>
          <a:bodyPr>
            <a:normAutofit/>
          </a:bodyPr>
          <a:lstStyle/>
          <a:p>
            <a:r>
              <a:rPr lang="en-US" dirty="0" smtClean="0">
                <a:solidFill>
                  <a:srgbClr val="12252C"/>
                </a:solidFill>
              </a:rPr>
              <a:t>SPF Tree</a:t>
            </a:r>
          </a:p>
          <a:p>
            <a:r>
              <a:rPr lang="en-US" dirty="0" smtClean="0">
                <a:solidFill>
                  <a:srgbClr val="12252C"/>
                </a:solidFill>
              </a:rPr>
              <a:t>OSPF Areas</a:t>
            </a:r>
          </a:p>
          <a:p>
            <a:pPr lvl="1"/>
            <a:r>
              <a:rPr lang="en-US" dirty="0" smtClean="0">
                <a:solidFill>
                  <a:srgbClr val="12252C"/>
                </a:solidFill>
              </a:rPr>
              <a:t>Backbone (transit) and standard areas.</a:t>
            </a:r>
          </a:p>
          <a:p>
            <a:r>
              <a:rPr lang="en-US" dirty="0" smtClean="0">
                <a:solidFill>
                  <a:srgbClr val="12252C"/>
                </a:solidFill>
              </a:rPr>
              <a:t>Types of OSPF routers:</a:t>
            </a:r>
          </a:p>
          <a:p>
            <a:pPr lvl="1"/>
            <a:r>
              <a:rPr lang="en-US" dirty="0" smtClean="0">
                <a:solidFill>
                  <a:srgbClr val="12252C"/>
                </a:solidFill>
              </a:rPr>
              <a:t>Internal router, backbone router, Area Border Router (ABR), Autonomous System Boundary Router (ASBR)</a:t>
            </a:r>
          </a:p>
          <a:p>
            <a:pPr lvl="1"/>
            <a:r>
              <a:rPr lang="en-US" dirty="0" smtClean="0">
                <a:solidFill>
                  <a:srgbClr val="12252C"/>
                </a:solidFill>
              </a:rPr>
              <a:t>Designated Router (DR) and Backup Designated Router (BDR)</a:t>
            </a:r>
          </a:p>
          <a:p>
            <a:endParaRPr lang="en-US" dirty="0" smtClean="0">
              <a:solidFill>
                <a:srgbClr val="12252C"/>
              </a:solidFill>
            </a:endParaRPr>
          </a:p>
          <a:p>
            <a:pPr lvl="0"/>
            <a:endParaRPr lang="en-US" dirty="0" smtClean="0">
              <a:solidFill>
                <a:srgbClr val="12252C"/>
              </a:solidFill>
            </a:endParaRPr>
          </a:p>
        </p:txBody>
      </p:sp>
    </p:spTree>
    <p:extLst>
      <p:ext uri="{BB962C8B-B14F-4D97-AF65-F5344CB8AC3E}">
        <p14:creationId xmlns="" xmlns:p14="http://schemas.microsoft.com/office/powerpoint/2010/main" val="40644162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8883" name="Rectangle 3"/>
          <p:cNvSpPr>
            <a:spLocks noGrp="1" noChangeArrowheads="1"/>
          </p:cNvSpPr>
          <p:nvPr>
            <p:ph type="title"/>
          </p:nvPr>
        </p:nvSpPr>
        <p:spPr>
          <a:xfrm>
            <a:off x="0" y="361302"/>
            <a:ext cx="8521700" cy="994423"/>
          </a:xfrm>
        </p:spPr>
        <p:txBody>
          <a:bodyPr>
            <a:normAutofit/>
          </a:bodyPr>
          <a:lstStyle/>
          <a:p>
            <a:r>
              <a:rPr lang="en-US" sz="3600" dirty="0" smtClean="0"/>
              <a:t>OSPF Router Tables / Databases</a:t>
            </a:r>
          </a:p>
        </p:txBody>
      </p:sp>
      <p:graphicFrame>
        <p:nvGraphicFramePr>
          <p:cNvPr id="10" name="Table 9"/>
          <p:cNvGraphicFramePr>
            <a:graphicFrameLocks noGrp="1"/>
          </p:cNvGraphicFramePr>
          <p:nvPr>
            <p:extLst>
              <p:ext uri="{D42A27DB-BD31-4B8C-83A1-F6EECF244321}">
                <p14:modId xmlns="" xmlns:p14="http://schemas.microsoft.com/office/powerpoint/2010/main" val="2620711491"/>
              </p:ext>
            </p:extLst>
          </p:nvPr>
        </p:nvGraphicFramePr>
        <p:xfrm>
          <a:off x="288409" y="1424368"/>
          <a:ext cx="8688245" cy="5236292"/>
        </p:xfrm>
        <a:graphic>
          <a:graphicData uri="http://schemas.openxmlformats.org/drawingml/2006/table">
            <a:tbl>
              <a:tblPr firstRow="1" bandRow="1">
                <a:tableStyleId>{5C22544A-7EE6-4342-B048-85BDC9FD1C3A}</a:tableStyleId>
              </a:tblPr>
              <a:tblGrid>
                <a:gridCol w="1302456"/>
                <a:gridCol w="1302456"/>
                <a:gridCol w="6083333"/>
              </a:tblGrid>
              <a:tr h="398197">
                <a:tc>
                  <a:txBody>
                    <a:bodyPr/>
                    <a:lstStyle/>
                    <a:p>
                      <a:pPr algn="ctr"/>
                      <a:r>
                        <a:rPr lang="en-US" dirty="0" smtClean="0"/>
                        <a:t>Database</a:t>
                      </a:r>
                      <a:endParaRPr lang="en-US" dirty="0"/>
                    </a:p>
                  </a:txBody>
                  <a:tcPr/>
                </a:tc>
                <a:tc>
                  <a:txBody>
                    <a:bodyPr/>
                    <a:lstStyle/>
                    <a:p>
                      <a:pPr algn="ctr"/>
                      <a:r>
                        <a:rPr lang="en-US" dirty="0" smtClean="0"/>
                        <a:t>Table</a:t>
                      </a:r>
                      <a:endParaRPr lang="en-US" dirty="0"/>
                    </a:p>
                  </a:txBody>
                  <a:tcPr/>
                </a:tc>
                <a:tc>
                  <a:txBody>
                    <a:bodyPr/>
                    <a:lstStyle/>
                    <a:p>
                      <a:r>
                        <a:rPr lang="en-US" dirty="0" smtClean="0"/>
                        <a:t>Description</a:t>
                      </a:r>
                      <a:endParaRPr lang="en-US" dirty="0"/>
                    </a:p>
                  </a:txBody>
                  <a:tcPr/>
                </a:tc>
              </a:tr>
              <a:tr h="1360507">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smtClean="0">
                          <a:effectLst/>
                        </a:rPr>
                        <a:t>Adjacency Database</a:t>
                      </a:r>
                      <a:endParaRPr lang="en-US" sz="1600" b="1" dirty="0" smtClean="0">
                        <a:effectLst/>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smtClean="0">
                          <a:effectLst/>
                        </a:rPr>
                        <a:t>Neighbor Table</a:t>
                      </a:r>
                      <a:endParaRPr lang="en-US" sz="1600" b="1" dirty="0" smtClean="0">
                        <a:effectLst/>
                      </a:endParaRPr>
                    </a:p>
                  </a:txBody>
                  <a:tcPr anchor="ctr"/>
                </a:tc>
                <a:tc>
                  <a:txBody>
                    <a:bodyPr/>
                    <a:lstStyle/>
                    <a:p>
                      <a:pPr marL="171450" indent="-171450" defTabSz="814388">
                        <a:lnSpc>
                          <a:spcPct val="95000"/>
                        </a:lnSpc>
                        <a:buClr>
                          <a:schemeClr val="accent1"/>
                        </a:buClr>
                        <a:buSzPct val="100000"/>
                        <a:buFont typeface="Arial" pitchFamily="34" charset="0"/>
                        <a:buChar char="•"/>
                      </a:pPr>
                      <a:r>
                        <a:rPr lang="en-US" sz="1600" dirty="0" smtClean="0"/>
                        <a:t>List of all neighbors routers to which a router has established bidirectional communication.</a:t>
                      </a:r>
                    </a:p>
                    <a:p>
                      <a:pPr marL="171450" indent="-171450" algn="l" defTabSz="814388" rtl="0" eaLnBrk="1" latinLnBrk="0" hangingPunct="1">
                        <a:lnSpc>
                          <a:spcPct val="95000"/>
                        </a:lnSpc>
                        <a:buClr>
                          <a:schemeClr val="accent1"/>
                        </a:buClr>
                        <a:buSzPct val="100000"/>
                        <a:buFont typeface="Arial" pitchFamily="34" charset="0"/>
                        <a:buChar char="•"/>
                      </a:pPr>
                      <a:r>
                        <a:rPr lang="en-US" sz="1600" kern="1200" dirty="0" smtClean="0"/>
                        <a:t>This table is unique for each router.</a:t>
                      </a:r>
                    </a:p>
                    <a:p>
                      <a:pPr marL="171450" indent="-171450" algn="l" defTabSz="814388" rtl="0" eaLnBrk="1" latinLnBrk="0" hangingPunct="1">
                        <a:lnSpc>
                          <a:spcPct val="95000"/>
                        </a:lnSpc>
                        <a:buClr>
                          <a:schemeClr val="accent1"/>
                        </a:buClr>
                        <a:buSzPct val="100000"/>
                        <a:buFont typeface="Arial" pitchFamily="34" charset="0"/>
                        <a:buChar char="•"/>
                      </a:pPr>
                      <a:r>
                        <a:rPr lang="en-US" sz="1600" kern="1200" dirty="0" smtClean="0"/>
                        <a:t>Can be viewed</a:t>
                      </a:r>
                      <a:r>
                        <a:rPr lang="en-US" sz="1600" kern="1200" baseline="0" dirty="0" smtClean="0"/>
                        <a:t> using </a:t>
                      </a:r>
                      <a:r>
                        <a:rPr lang="en-US" sz="1600" kern="1200" dirty="0" smtClean="0"/>
                        <a:t>the show ip ospf neighbor command.</a:t>
                      </a:r>
                      <a:endParaRPr lang="en-US" sz="1600" kern="1200" dirty="0" smtClean="0">
                        <a:solidFill>
                          <a:schemeClr val="dk1"/>
                        </a:solidFill>
                        <a:latin typeface="+mn-lt"/>
                        <a:ea typeface="+mn-ea"/>
                        <a:cs typeface="+mn-cs"/>
                      </a:endParaRPr>
                    </a:p>
                  </a:txBody>
                  <a:tcPr anchor="ctr"/>
                </a:tc>
              </a:tr>
              <a:tr h="186489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smtClean="0">
                          <a:effectLst/>
                        </a:rPr>
                        <a:t>Link-state Database</a:t>
                      </a:r>
                      <a:endParaRPr lang="en-US" sz="1600" b="1" dirty="0" smtClean="0">
                        <a:effectLst/>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smtClean="0">
                          <a:effectLst/>
                        </a:rPr>
                        <a:t>Topology Table</a:t>
                      </a:r>
                      <a:endParaRPr lang="en-US" sz="1600" b="1" dirty="0" smtClean="0">
                        <a:effectLst/>
                      </a:endParaRPr>
                    </a:p>
                  </a:txBody>
                  <a:tcPr anchor="ctr"/>
                </a:tc>
                <a:tc>
                  <a:txBody>
                    <a:bodyPr/>
                    <a:lstStyle/>
                    <a:p>
                      <a:pPr marL="171450" indent="-171450" algn="l" defTabSz="814388" rtl="0" eaLnBrk="1" latinLnBrk="0" hangingPunct="1">
                        <a:lnSpc>
                          <a:spcPct val="95000"/>
                        </a:lnSpc>
                        <a:buClr>
                          <a:schemeClr val="accent1"/>
                        </a:buClr>
                        <a:buSzPct val="100000"/>
                        <a:buFont typeface="Arial" pitchFamily="34" charset="0"/>
                        <a:buChar char="•"/>
                      </a:pPr>
                      <a:r>
                        <a:rPr lang="en-US" sz="1600" kern="1200" dirty="0" smtClean="0"/>
                        <a:t>List of information about all other routers in the network.</a:t>
                      </a:r>
                    </a:p>
                    <a:p>
                      <a:pPr marL="171450" indent="-171450" algn="l" defTabSz="814388" rtl="0" eaLnBrk="1" latinLnBrk="0" hangingPunct="1">
                        <a:lnSpc>
                          <a:spcPct val="95000"/>
                        </a:lnSpc>
                        <a:buClr>
                          <a:schemeClr val="accent1"/>
                        </a:buClr>
                        <a:buSzPct val="100000"/>
                        <a:buFont typeface="Arial" pitchFamily="34" charset="0"/>
                        <a:buChar char="•"/>
                      </a:pPr>
                      <a:r>
                        <a:rPr lang="en-US" sz="1600" kern="1200" dirty="0" smtClean="0"/>
                        <a:t>The database shows the network topology.</a:t>
                      </a:r>
                    </a:p>
                    <a:p>
                      <a:pPr marL="171450" indent="-171450" algn="l" defTabSz="814388" rtl="0" eaLnBrk="1" latinLnBrk="0" hangingPunct="1">
                        <a:lnSpc>
                          <a:spcPct val="95000"/>
                        </a:lnSpc>
                        <a:buClr>
                          <a:schemeClr val="accent1"/>
                        </a:buClr>
                        <a:buSzPct val="100000"/>
                        <a:buFont typeface="Arial" pitchFamily="34" charset="0"/>
                        <a:buChar char="•"/>
                      </a:pPr>
                      <a:r>
                        <a:rPr lang="en-US" sz="1600" kern="1200" dirty="0" smtClean="0"/>
                        <a:t>All routers within an area have identical link-state databases.</a:t>
                      </a:r>
                    </a:p>
                    <a:p>
                      <a:pPr marL="171450" marR="0" indent="-171450" algn="l" defTabSz="814388" rtl="0" eaLnBrk="1" fontAlgn="auto" latinLnBrk="0" hangingPunct="1">
                        <a:lnSpc>
                          <a:spcPct val="95000"/>
                        </a:lnSpc>
                        <a:spcBef>
                          <a:spcPts val="0"/>
                        </a:spcBef>
                        <a:spcAft>
                          <a:spcPts val="0"/>
                        </a:spcAft>
                        <a:buClr>
                          <a:schemeClr val="accent1"/>
                        </a:buClr>
                        <a:buSzPct val="100000"/>
                        <a:buFont typeface="Arial" pitchFamily="34" charset="0"/>
                        <a:buChar char="•"/>
                        <a:tabLst/>
                        <a:defRPr/>
                      </a:pPr>
                      <a:r>
                        <a:rPr lang="en-US" sz="1600" kern="1200" dirty="0" smtClean="0"/>
                        <a:t>Can be viewed</a:t>
                      </a:r>
                      <a:r>
                        <a:rPr lang="en-US" sz="1600" kern="1200" baseline="0" dirty="0" smtClean="0"/>
                        <a:t> using the</a:t>
                      </a:r>
                      <a:r>
                        <a:rPr lang="en-US" sz="1600" kern="1200" dirty="0" smtClean="0"/>
                        <a:t> show ip ospf database command.</a:t>
                      </a:r>
                      <a:endParaRPr lang="en-US" sz="1600" kern="1200" dirty="0" smtClean="0">
                        <a:solidFill>
                          <a:schemeClr val="dk1"/>
                        </a:solidFill>
                        <a:latin typeface="+mn-lt"/>
                        <a:ea typeface="+mn-ea"/>
                        <a:cs typeface="+mn-cs"/>
                      </a:endParaRPr>
                    </a:p>
                  </a:txBody>
                  <a:tcPr anchor="ctr"/>
                </a:tc>
              </a:tr>
              <a:tr h="1612698">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smtClean="0">
                          <a:effectLst/>
                        </a:rPr>
                        <a:t>Forwarding Database</a:t>
                      </a:r>
                      <a:endParaRPr lang="en-US" sz="1600" b="1" dirty="0" smtClean="0">
                        <a:effectLst/>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smtClean="0">
                          <a:effectLst/>
                        </a:rPr>
                        <a:t>Routing Table</a:t>
                      </a:r>
                      <a:endParaRPr lang="en-US" sz="1600" b="1" dirty="0" smtClean="0">
                        <a:effectLst/>
                      </a:endParaRPr>
                    </a:p>
                  </a:txBody>
                  <a:tcPr anchor="ctr"/>
                </a:tc>
                <a:tc>
                  <a:txBody>
                    <a:bodyPr/>
                    <a:lstStyle/>
                    <a:p>
                      <a:pPr marL="171450" indent="-171450" algn="l" defTabSz="814388" rtl="0" eaLnBrk="1" latinLnBrk="0" hangingPunct="1">
                        <a:lnSpc>
                          <a:spcPct val="95000"/>
                        </a:lnSpc>
                        <a:buClr>
                          <a:schemeClr val="accent1"/>
                        </a:buClr>
                        <a:buSzPct val="100000"/>
                        <a:buFont typeface="Arial" pitchFamily="34" charset="0"/>
                        <a:buChar char="•"/>
                      </a:pPr>
                      <a:r>
                        <a:rPr lang="en-US" sz="1600" kern="1200" dirty="0" smtClean="0"/>
                        <a:t>List of routes generated when an algorithm is run on the link-state database.</a:t>
                      </a:r>
                    </a:p>
                    <a:p>
                      <a:pPr marL="171450" indent="-171450" algn="l" defTabSz="814388" rtl="0" eaLnBrk="1" latinLnBrk="0" hangingPunct="1">
                        <a:lnSpc>
                          <a:spcPct val="95000"/>
                        </a:lnSpc>
                        <a:buClr>
                          <a:schemeClr val="accent1"/>
                        </a:buClr>
                        <a:buSzPct val="100000"/>
                        <a:buFont typeface="Arial" pitchFamily="34" charset="0"/>
                        <a:buChar char="•"/>
                      </a:pPr>
                      <a:r>
                        <a:rPr lang="en-US" sz="1600" kern="1200" dirty="0" smtClean="0"/>
                        <a:t>Each router’s routing table is unique and contains information on how and where to send packets to other routers.</a:t>
                      </a:r>
                    </a:p>
                    <a:p>
                      <a:pPr marL="171450" marR="0" indent="-171450" algn="l" defTabSz="814388" rtl="0" eaLnBrk="1" fontAlgn="auto" latinLnBrk="0" hangingPunct="1">
                        <a:lnSpc>
                          <a:spcPct val="95000"/>
                        </a:lnSpc>
                        <a:spcBef>
                          <a:spcPts val="0"/>
                        </a:spcBef>
                        <a:spcAft>
                          <a:spcPts val="0"/>
                        </a:spcAft>
                        <a:buClr>
                          <a:schemeClr val="accent1"/>
                        </a:buClr>
                        <a:buSzPct val="100000"/>
                        <a:buFont typeface="Arial" pitchFamily="34" charset="0"/>
                        <a:buChar char="•"/>
                        <a:tabLst/>
                        <a:defRPr/>
                      </a:pPr>
                      <a:r>
                        <a:rPr lang="en-US" sz="1600" kern="1200" dirty="0" smtClean="0"/>
                        <a:t>Can be viewed</a:t>
                      </a:r>
                      <a:r>
                        <a:rPr lang="en-US" sz="1600" kern="1200" baseline="0" dirty="0" smtClean="0"/>
                        <a:t> using the</a:t>
                      </a:r>
                      <a:r>
                        <a:rPr lang="en-US" sz="1600" kern="1200" dirty="0" smtClean="0"/>
                        <a:t> show ip route command.</a:t>
                      </a:r>
                      <a:endParaRPr lang="en-US" sz="1600" kern="1200" dirty="0" smtClean="0">
                        <a:solidFill>
                          <a:schemeClr val="dk1"/>
                        </a:solidFill>
                        <a:latin typeface="+mn-lt"/>
                        <a:ea typeface="+mn-ea"/>
                        <a:cs typeface="+mn-cs"/>
                      </a:endParaRPr>
                    </a:p>
                  </a:txBody>
                  <a:tcPr anchor="ctr"/>
                </a:tc>
              </a:tr>
            </a:tbl>
          </a:graphicData>
        </a:graphic>
      </p:graphicFrame>
    </p:spTree>
    <p:extLst>
      <p:ext uri="{BB962C8B-B14F-4D97-AF65-F5344CB8AC3E}">
        <p14:creationId xmlns="" xmlns:p14="http://schemas.microsoft.com/office/powerpoint/2010/main" val="182432449"/>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07576"/>
            <a:ext cx="8591551" cy="1336956"/>
          </a:xfrm>
        </p:spPr>
        <p:txBody>
          <a:bodyPr/>
          <a:lstStyle/>
          <a:p>
            <a:pPr algn="l"/>
            <a:r>
              <a:rPr lang="en-US" sz="3200" dirty="0" smtClean="0"/>
              <a:t>Link-State Advertisements (LSAs)</a:t>
            </a:r>
            <a:endParaRPr lang="en-US" sz="3200" dirty="0"/>
          </a:p>
        </p:txBody>
      </p:sp>
      <p:sp>
        <p:nvSpPr>
          <p:cNvPr id="3" name="Content Placeholder 2"/>
          <p:cNvSpPr>
            <a:spLocks noGrp="1"/>
          </p:cNvSpPr>
          <p:nvPr>
            <p:ph idx="1"/>
          </p:nvPr>
        </p:nvSpPr>
        <p:spPr>
          <a:xfrm>
            <a:off x="0" y="1600201"/>
            <a:ext cx="5218545" cy="4343400"/>
          </a:xfrm>
        </p:spPr>
        <p:txBody>
          <a:bodyPr>
            <a:normAutofit/>
          </a:bodyPr>
          <a:lstStyle/>
          <a:p>
            <a:r>
              <a:rPr lang="en-US" dirty="0" smtClean="0">
                <a:solidFill>
                  <a:schemeClr val="tx1"/>
                </a:solidFill>
              </a:rPr>
              <a:t>When a change occurs in the network topology, the router experiencing the change creates a link-state advertisement (LSA) concerning that link.</a:t>
            </a:r>
          </a:p>
          <a:p>
            <a:pPr lvl="1"/>
            <a:r>
              <a:rPr lang="en-US" dirty="0" smtClean="0">
                <a:solidFill>
                  <a:schemeClr val="tx1"/>
                </a:solidFill>
              </a:rPr>
              <a:t>LSAs are also called link-state protocol data units (</a:t>
            </a:r>
            <a:r>
              <a:rPr lang="en-US" dirty="0" err="1" smtClean="0">
                <a:solidFill>
                  <a:schemeClr val="tx1"/>
                </a:solidFill>
              </a:rPr>
              <a:t>PDUs</a:t>
            </a:r>
            <a:r>
              <a:rPr lang="en-US" dirty="0" smtClean="0">
                <a:solidFill>
                  <a:schemeClr val="tx1"/>
                </a:solidFill>
              </a:rPr>
              <a:t>).</a:t>
            </a:r>
          </a:p>
          <a:p>
            <a:r>
              <a:rPr lang="en-US" dirty="0" smtClean="0">
                <a:solidFill>
                  <a:schemeClr val="tx1"/>
                </a:solidFill>
              </a:rPr>
              <a:t>The LSA is </a:t>
            </a:r>
            <a:r>
              <a:rPr lang="en-US" dirty="0" err="1" smtClean="0">
                <a:solidFill>
                  <a:schemeClr val="tx1"/>
                </a:solidFill>
              </a:rPr>
              <a:t>multicasted</a:t>
            </a:r>
            <a:r>
              <a:rPr lang="en-US" dirty="0" smtClean="0">
                <a:solidFill>
                  <a:schemeClr val="tx1"/>
                </a:solidFill>
              </a:rPr>
              <a:t> to all neighboring devices using either 224.0.0.5 or 224.0.0.6. </a:t>
            </a:r>
          </a:p>
          <a:p>
            <a:r>
              <a:rPr lang="en-US" dirty="0" smtClean="0">
                <a:solidFill>
                  <a:schemeClr val="tx1"/>
                </a:solidFill>
              </a:rPr>
              <a:t>Routers receiving the LSA immediately forward it to all neighboring routers.</a:t>
            </a:r>
          </a:p>
        </p:txBody>
      </p:sp>
      <p:sp>
        <p:nvSpPr>
          <p:cNvPr id="30" name="Rectangle 29"/>
          <p:cNvSpPr/>
          <p:nvPr/>
        </p:nvSpPr>
        <p:spPr bwMode="auto">
          <a:xfrm>
            <a:off x="5667375" y="2286000"/>
            <a:ext cx="238124" cy="819150"/>
          </a:xfrm>
          <a:prstGeom prst="rect">
            <a:avLst/>
          </a:prstGeom>
          <a:solidFill>
            <a:schemeClr val="bg1">
              <a:alpha val="75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pic>
        <p:nvPicPr>
          <p:cNvPr id="6" name="Picture 5" descr="Untitled.tiff"/>
          <p:cNvPicPr>
            <a:picLocks noChangeAspect="1"/>
          </p:cNvPicPr>
          <p:nvPr/>
        </p:nvPicPr>
        <p:blipFill>
          <a:blip r:embed="rId3">
            <a:extLst>
              <a:ext uri="{28A0092B-C50C-407E-A947-70E740481C1C}">
                <a14:useLocalDpi xmlns="" xmlns:a14="http://schemas.microsoft.com/office/drawing/2010/main" val="0"/>
              </a:ext>
            </a:extLst>
          </a:blip>
          <a:stretch>
            <a:fillRect/>
          </a:stretch>
        </p:blipFill>
        <p:spPr>
          <a:xfrm>
            <a:off x="5440680" y="1604817"/>
            <a:ext cx="3446434" cy="2585027"/>
          </a:xfrm>
          <a:prstGeom prst="rect">
            <a:avLst/>
          </a:prstGeom>
        </p:spPr>
      </p:pic>
      <p:sp>
        <p:nvSpPr>
          <p:cNvPr id="8" name="TextBox 7"/>
          <p:cNvSpPr txBox="1"/>
          <p:nvPr/>
        </p:nvSpPr>
        <p:spPr>
          <a:xfrm>
            <a:off x="7728875" y="3593068"/>
            <a:ext cx="923636" cy="369332"/>
          </a:xfrm>
          <a:prstGeom prst="rect">
            <a:avLst/>
          </a:prstGeom>
          <a:noFill/>
        </p:spPr>
        <p:txBody>
          <a:bodyPr wrap="square" rtlCol="0">
            <a:spAutoFit/>
          </a:bodyPr>
          <a:lstStyle/>
          <a:p>
            <a:r>
              <a:rPr lang="en-US" b="1" dirty="0" smtClean="0">
                <a:solidFill>
                  <a:srgbClr val="12252C"/>
                </a:solidFill>
              </a:rPr>
              <a:t>LSA</a:t>
            </a:r>
            <a:endParaRPr lang="en-US" b="1" dirty="0">
              <a:solidFill>
                <a:srgbClr val="12252C"/>
              </a:solidFill>
            </a:endParaRPr>
          </a:p>
        </p:txBody>
      </p:sp>
      <p:sp>
        <p:nvSpPr>
          <p:cNvPr id="7" name="TextBox 6"/>
          <p:cNvSpPr txBox="1"/>
          <p:nvPr/>
        </p:nvSpPr>
        <p:spPr>
          <a:xfrm>
            <a:off x="5905499" y="3560802"/>
            <a:ext cx="923636" cy="369332"/>
          </a:xfrm>
          <a:prstGeom prst="rect">
            <a:avLst/>
          </a:prstGeom>
          <a:noFill/>
        </p:spPr>
        <p:txBody>
          <a:bodyPr wrap="square" rtlCol="0">
            <a:spAutoFit/>
          </a:bodyPr>
          <a:lstStyle/>
          <a:p>
            <a:r>
              <a:rPr lang="en-US" b="1" dirty="0" smtClean="0">
                <a:solidFill>
                  <a:srgbClr val="12252C"/>
                </a:solidFill>
              </a:rPr>
              <a:t>LSA</a:t>
            </a:r>
            <a:endParaRPr lang="en-US" b="1" dirty="0">
              <a:solidFill>
                <a:srgbClr val="12252C"/>
              </a:solidFill>
            </a:endParaRPr>
          </a:p>
        </p:txBody>
      </p:sp>
    </p:spTree>
    <p:extLst>
      <p:ext uri="{BB962C8B-B14F-4D97-AF65-F5344CB8AC3E}">
        <p14:creationId xmlns="" xmlns:p14="http://schemas.microsoft.com/office/powerpoint/2010/main" val="138335494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Link-State Database (</a:t>
            </a:r>
            <a:r>
              <a:rPr lang="en-US" dirty="0" err="1" smtClean="0"/>
              <a:t>LSDB</a:t>
            </a:r>
            <a:r>
              <a:rPr lang="en-US" dirty="0" smtClean="0"/>
              <a:t>)</a:t>
            </a:r>
            <a:endParaRPr lang="en-US" dirty="0"/>
          </a:p>
        </p:txBody>
      </p:sp>
      <p:sp>
        <p:nvSpPr>
          <p:cNvPr id="3" name="Content Placeholder 2"/>
          <p:cNvSpPr>
            <a:spLocks noGrp="1"/>
          </p:cNvSpPr>
          <p:nvPr>
            <p:ph idx="1"/>
          </p:nvPr>
        </p:nvSpPr>
        <p:spPr/>
        <p:txBody>
          <a:bodyPr/>
          <a:lstStyle/>
          <a:p>
            <a:r>
              <a:rPr lang="en-US" dirty="0" smtClean="0">
                <a:solidFill>
                  <a:schemeClr val="tx1"/>
                </a:solidFill>
              </a:rPr>
              <a:t>Routers receiving add the LSA to their link-state database (LSDB).</a:t>
            </a:r>
          </a:p>
          <a:p>
            <a:r>
              <a:rPr lang="en-US" dirty="0" smtClean="0">
                <a:solidFill>
                  <a:schemeClr val="tx1"/>
                </a:solidFill>
              </a:rPr>
              <a:t>The </a:t>
            </a:r>
            <a:r>
              <a:rPr lang="en-US" dirty="0" err="1" smtClean="0">
                <a:solidFill>
                  <a:schemeClr val="tx1"/>
                </a:solidFill>
              </a:rPr>
              <a:t>LSDB</a:t>
            </a:r>
            <a:r>
              <a:rPr lang="en-US" dirty="0" smtClean="0">
                <a:solidFill>
                  <a:schemeClr val="tx1"/>
                </a:solidFill>
              </a:rPr>
              <a:t> is used to calculate the best paths through the network.</a:t>
            </a:r>
          </a:p>
          <a:p>
            <a:r>
              <a:rPr lang="en-US" dirty="0" smtClean="0">
                <a:solidFill>
                  <a:schemeClr val="tx1"/>
                </a:solidFill>
              </a:rPr>
              <a:t>OSPF best route calculation is based on </a:t>
            </a:r>
            <a:r>
              <a:rPr lang="en-US" dirty="0" err="1" smtClean="0">
                <a:solidFill>
                  <a:schemeClr val="tx1"/>
                </a:solidFill>
              </a:rPr>
              <a:t>Edsger</a:t>
            </a:r>
            <a:r>
              <a:rPr lang="en-US" dirty="0" smtClean="0">
                <a:solidFill>
                  <a:schemeClr val="tx1"/>
                </a:solidFill>
              </a:rPr>
              <a:t> Dijkstra's shortest path first (SPF) algorithm. </a:t>
            </a:r>
          </a:p>
          <a:p>
            <a:endParaRPr lang="en-US" dirty="0">
              <a:solidFill>
                <a:schemeClr val="tx1"/>
              </a:solidFill>
            </a:endParaRPr>
          </a:p>
        </p:txBody>
      </p:sp>
      <p:pic>
        <p:nvPicPr>
          <p:cNvPr id="5" name="Picture 4" descr="Untitled.tiff"/>
          <p:cNvPicPr>
            <a:picLocks noChangeAspect="1"/>
          </p:cNvPicPr>
          <p:nvPr/>
        </p:nvPicPr>
        <p:blipFill>
          <a:blip r:embed="rId3">
            <a:extLst>
              <a:ext uri="{28A0092B-C50C-407E-A947-70E740481C1C}">
                <a14:useLocalDpi xmlns="" xmlns:a14="http://schemas.microsoft.com/office/drawing/2010/main" val="0"/>
              </a:ext>
            </a:extLst>
          </a:blip>
          <a:stretch>
            <a:fillRect/>
          </a:stretch>
        </p:blipFill>
        <p:spPr>
          <a:xfrm>
            <a:off x="5180718" y="1992903"/>
            <a:ext cx="3582087" cy="3525824"/>
          </a:xfrm>
          <a:prstGeom prst="rect">
            <a:avLst/>
          </a:prstGeom>
        </p:spPr>
      </p:pic>
    </p:spTree>
    <p:extLst>
      <p:ext uri="{BB962C8B-B14F-4D97-AF65-F5344CB8AC3E}">
        <p14:creationId xmlns="" xmlns:p14="http://schemas.microsoft.com/office/powerpoint/2010/main" val="108201089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SPF Routing Algorithm</a:t>
            </a:r>
            <a:endParaRPr lang="en-US" dirty="0"/>
          </a:p>
        </p:txBody>
      </p:sp>
      <p:sp>
        <p:nvSpPr>
          <p:cNvPr id="3" name="Content Placeholder 2"/>
          <p:cNvSpPr>
            <a:spLocks noGrp="1"/>
          </p:cNvSpPr>
          <p:nvPr>
            <p:ph idx="1"/>
          </p:nvPr>
        </p:nvSpPr>
        <p:spPr>
          <a:xfrm>
            <a:off x="251692" y="1708728"/>
            <a:ext cx="4066688" cy="4709028"/>
          </a:xfrm>
        </p:spPr>
        <p:txBody>
          <a:bodyPr>
            <a:normAutofit/>
          </a:bodyPr>
          <a:lstStyle/>
          <a:p>
            <a:r>
              <a:rPr lang="en-US" sz="2200" dirty="0" smtClean="0">
                <a:solidFill>
                  <a:srgbClr val="12252C"/>
                </a:solidFill>
              </a:rPr>
              <a:t>The SPF algorithm accumulates costs along each path, from source to destination. </a:t>
            </a:r>
          </a:p>
          <a:p>
            <a:pPr lvl="1"/>
            <a:r>
              <a:rPr lang="en-US" sz="2200" dirty="0" smtClean="0">
                <a:solidFill>
                  <a:srgbClr val="12252C"/>
                </a:solidFill>
              </a:rPr>
              <a:t>The accumulated costs is then used by the router to build a topology table.</a:t>
            </a:r>
            <a:endParaRPr lang="en-US" sz="2200" dirty="0">
              <a:solidFill>
                <a:srgbClr val="12252C"/>
              </a:solidFill>
            </a:endParaRPr>
          </a:p>
        </p:txBody>
      </p:sp>
      <p:pic>
        <p:nvPicPr>
          <p:cNvPr id="8" name="Picture 7" descr="Untitled.tiff"/>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4318380" y="1444532"/>
            <a:ext cx="3582087" cy="3525824"/>
          </a:xfrm>
          <a:prstGeom prst="rect">
            <a:avLst/>
          </a:prstGeom>
        </p:spPr>
      </p:pic>
      <p:pic>
        <p:nvPicPr>
          <p:cNvPr id="5" name="Picture 4" descr="Untitled.tiff"/>
          <p:cNvPicPr>
            <a:picLocks noChangeAspect="1"/>
          </p:cNvPicPr>
          <p:nvPr/>
        </p:nvPicPr>
        <p:blipFill>
          <a:blip r:embed="rId3">
            <a:extLst>
              <a:ext uri="{28A0092B-C50C-407E-A947-70E740481C1C}">
                <a14:useLocalDpi xmlns="" xmlns:a14="http://schemas.microsoft.com/office/drawing/2010/main" val="0"/>
              </a:ext>
            </a:extLst>
          </a:blip>
          <a:stretch>
            <a:fillRect/>
          </a:stretch>
        </p:blipFill>
        <p:spPr>
          <a:xfrm>
            <a:off x="5312572" y="4777289"/>
            <a:ext cx="2587895" cy="1180166"/>
          </a:xfrm>
          <a:prstGeom prst="rect">
            <a:avLst/>
          </a:prstGeom>
        </p:spPr>
      </p:pic>
    </p:spTree>
    <p:extLst>
      <p:ext uri="{BB962C8B-B14F-4D97-AF65-F5344CB8AC3E}">
        <p14:creationId xmlns="" xmlns:p14="http://schemas.microsoft.com/office/powerpoint/2010/main" val="110783977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44822"/>
            <a:ext cx="8042276" cy="1336956"/>
          </a:xfrm>
        </p:spPr>
        <p:txBody>
          <a:bodyPr/>
          <a:lstStyle/>
          <a:p>
            <a:r>
              <a:rPr lang="en-US" dirty="0" smtClean="0"/>
              <a:t>SPF Tree and Routing Table</a:t>
            </a:r>
            <a:endParaRPr lang="en-US" dirty="0"/>
          </a:p>
        </p:txBody>
      </p:sp>
      <p:sp>
        <p:nvSpPr>
          <p:cNvPr id="3" name="Content Placeholder 2"/>
          <p:cNvSpPr>
            <a:spLocks noGrp="1"/>
          </p:cNvSpPr>
          <p:nvPr>
            <p:ph idx="1"/>
          </p:nvPr>
        </p:nvSpPr>
        <p:spPr>
          <a:xfrm>
            <a:off x="549275" y="1733467"/>
            <a:ext cx="3840480" cy="4343400"/>
          </a:xfrm>
        </p:spPr>
        <p:txBody>
          <a:bodyPr>
            <a:normAutofit/>
          </a:bodyPr>
          <a:lstStyle/>
          <a:p>
            <a:r>
              <a:rPr lang="en-US" sz="2200" dirty="0" smtClean="0">
                <a:solidFill>
                  <a:srgbClr val="12252C"/>
                </a:solidFill>
              </a:rPr>
              <a:t>The topology table is essentially an SPF tree which contains a listing of all OSPF networks and the costs to reach them.</a:t>
            </a:r>
          </a:p>
          <a:p>
            <a:r>
              <a:rPr lang="en-US" sz="2200" dirty="0" smtClean="0">
                <a:solidFill>
                  <a:srgbClr val="12252C"/>
                </a:solidFill>
              </a:rPr>
              <a:t>The resulting best routes are then considered to be added to the routing table.</a:t>
            </a:r>
          </a:p>
          <a:p>
            <a:endParaRPr lang="en-US" sz="2200" dirty="0" smtClean="0">
              <a:solidFill>
                <a:srgbClr val="12252C"/>
              </a:solidFill>
            </a:endParaRPr>
          </a:p>
          <a:p>
            <a:endParaRPr lang="en-US" sz="2200" dirty="0">
              <a:solidFill>
                <a:srgbClr val="12252C"/>
              </a:solidFill>
            </a:endParaRPr>
          </a:p>
        </p:txBody>
      </p:sp>
      <p:pic>
        <p:nvPicPr>
          <p:cNvPr id="10" name="Picture 1"/>
          <p:cNvPicPr>
            <a:picLocks noGrp="1" noChangeAspect="1" noChangeArrowheads="1"/>
          </p:cNvPicPr>
          <p:nvPr>
            <p:ph idx="10"/>
          </p:nvPr>
        </p:nvPicPr>
        <p:blipFill>
          <a:blip r:embed="rId2"/>
          <a:stretch>
            <a:fillRect/>
          </a:stretch>
        </p:blipFill>
        <p:spPr bwMode="auto">
          <a:xfrm>
            <a:off x="5310747" y="1600200"/>
            <a:ext cx="2850030" cy="4343401"/>
          </a:xfrm>
          <a:prstGeom prst="rect">
            <a:avLst/>
          </a:prstGeom>
          <a:noFill/>
          <a:ln w="9525">
            <a:noFill/>
            <a:miter lim="800000"/>
            <a:headEnd/>
            <a:tailEnd/>
          </a:ln>
        </p:spPr>
      </p:pic>
      <p:sp>
        <p:nvSpPr>
          <p:cNvPr id="11" name="Rectangle 10"/>
          <p:cNvSpPr/>
          <p:nvPr/>
        </p:nvSpPr>
        <p:spPr bwMode="auto">
          <a:xfrm>
            <a:off x="5299419" y="1615584"/>
            <a:ext cx="2861358" cy="2289583"/>
          </a:xfrm>
          <a:prstGeom prst="rect">
            <a:avLst/>
          </a:prstGeom>
          <a:solidFill>
            <a:schemeClr val="bg1">
              <a:alpha val="75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6" name="Rectangle 5"/>
          <p:cNvSpPr/>
          <p:nvPr/>
        </p:nvSpPr>
        <p:spPr bwMode="auto">
          <a:xfrm>
            <a:off x="6024087" y="3608786"/>
            <a:ext cx="1136073" cy="1039089"/>
          </a:xfrm>
          <a:prstGeom prst="rect">
            <a:avLst/>
          </a:prstGeom>
          <a:solidFill>
            <a:schemeClr val="bg1">
              <a:alpha val="75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Tree>
    <p:extLst>
      <p:ext uri="{BB962C8B-B14F-4D97-AF65-F5344CB8AC3E}">
        <p14:creationId xmlns="" xmlns:p14="http://schemas.microsoft.com/office/powerpoint/2010/main" val="71665922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US" dirty="0" smtClean="0"/>
              <a:t>OSPF Areas</a:t>
            </a:r>
          </a:p>
        </p:txBody>
      </p:sp>
      <p:sp>
        <p:nvSpPr>
          <p:cNvPr id="41987" name="Rectangle 3"/>
          <p:cNvSpPr>
            <a:spLocks noGrp="1" noChangeArrowheads="1"/>
          </p:cNvSpPr>
          <p:nvPr>
            <p:ph idx="1"/>
          </p:nvPr>
        </p:nvSpPr>
        <p:spPr/>
        <p:txBody>
          <a:bodyPr>
            <a:normAutofit/>
          </a:bodyPr>
          <a:lstStyle/>
          <a:p>
            <a:pPr eaLnBrk="1" hangingPunct="1"/>
            <a:r>
              <a:rPr lang="en-US" dirty="0" smtClean="0">
                <a:solidFill>
                  <a:srgbClr val="12252C"/>
                </a:solidFill>
              </a:rPr>
              <a:t>To minimize processing and memory requirements, OSPF can divide the routing topology into a two-layer hierarchy called areas.</a:t>
            </a:r>
          </a:p>
          <a:p>
            <a:pPr eaLnBrk="1" hangingPunct="1"/>
            <a:r>
              <a:rPr lang="en-US" dirty="0" smtClean="0">
                <a:solidFill>
                  <a:srgbClr val="12252C"/>
                </a:solidFill>
              </a:rPr>
              <a:t>Characteristics of OSPF areas include:</a:t>
            </a:r>
          </a:p>
          <a:p>
            <a:pPr lvl="1"/>
            <a:r>
              <a:rPr lang="en-US" dirty="0" smtClean="0">
                <a:solidFill>
                  <a:srgbClr val="12252C"/>
                </a:solidFill>
              </a:rPr>
              <a:t>Minimizes routing table entries.</a:t>
            </a:r>
          </a:p>
          <a:p>
            <a:pPr lvl="1"/>
            <a:r>
              <a:rPr lang="en-US" dirty="0" smtClean="0">
                <a:solidFill>
                  <a:srgbClr val="12252C"/>
                </a:solidFill>
              </a:rPr>
              <a:t>Localizes impact of a topology change within an area.</a:t>
            </a:r>
          </a:p>
          <a:p>
            <a:pPr lvl="1"/>
            <a:r>
              <a:rPr lang="en-US" dirty="0" smtClean="0">
                <a:solidFill>
                  <a:srgbClr val="12252C"/>
                </a:solidFill>
              </a:rPr>
              <a:t>Detailed LSA flooding stops at the area boundary.</a:t>
            </a:r>
          </a:p>
          <a:p>
            <a:pPr lvl="1"/>
            <a:r>
              <a:rPr lang="en-US" dirty="0" smtClean="0">
                <a:solidFill>
                  <a:srgbClr val="12252C"/>
                </a:solidFill>
              </a:rPr>
              <a:t>Requires a hierarchical network design. </a:t>
            </a:r>
          </a:p>
          <a:p>
            <a:pPr eaLnBrk="1" hangingPunct="1"/>
            <a:endParaRPr lang="en-US" dirty="0" smtClean="0">
              <a:solidFill>
                <a:srgbClr val="12252C"/>
              </a:solidFill>
            </a:endParaRPr>
          </a:p>
        </p:txBody>
      </p:sp>
    </p:spTree>
    <p:extLst>
      <p:ext uri="{BB962C8B-B14F-4D97-AF65-F5344CB8AC3E}">
        <p14:creationId xmlns="" xmlns:p14="http://schemas.microsoft.com/office/powerpoint/2010/main" val="3446290969"/>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4"/>
          <p:cNvSpPr>
            <a:spLocks noGrp="1" noChangeArrowheads="1"/>
          </p:cNvSpPr>
          <p:nvPr>
            <p:ph type="title"/>
          </p:nvPr>
        </p:nvSpPr>
        <p:spPr>
          <a:xfrm>
            <a:off x="549275" y="107576"/>
            <a:ext cx="8042276" cy="1462606"/>
          </a:xfrm>
        </p:spPr>
        <p:txBody>
          <a:bodyPr/>
          <a:lstStyle/>
          <a:p>
            <a:r>
              <a:rPr lang="en-US" dirty="0" smtClean="0"/>
              <a:t>OSPF Two-Layer Hierarchy</a:t>
            </a:r>
            <a:endParaRPr lang="en-US" dirty="0"/>
          </a:p>
        </p:txBody>
      </p:sp>
      <p:sp>
        <p:nvSpPr>
          <p:cNvPr id="10" name="Content Placeholder 9"/>
          <p:cNvSpPr>
            <a:spLocks noGrp="1"/>
          </p:cNvSpPr>
          <p:nvPr>
            <p:ph idx="1"/>
          </p:nvPr>
        </p:nvSpPr>
        <p:spPr>
          <a:xfrm>
            <a:off x="279400" y="1686826"/>
            <a:ext cx="4439355" cy="5191792"/>
          </a:xfrm>
        </p:spPr>
        <p:txBody>
          <a:bodyPr>
            <a:normAutofit/>
          </a:bodyPr>
          <a:lstStyle/>
          <a:p>
            <a:r>
              <a:rPr lang="en-US" sz="2000" b="1" dirty="0" smtClean="0">
                <a:solidFill>
                  <a:schemeClr val="tx1"/>
                </a:solidFill>
              </a:rPr>
              <a:t>Backbone Area</a:t>
            </a:r>
          </a:p>
          <a:p>
            <a:pPr lvl="1"/>
            <a:r>
              <a:rPr lang="en-US" sz="1800" dirty="0" smtClean="0">
                <a:solidFill>
                  <a:schemeClr val="tx1"/>
                </a:solidFill>
              </a:rPr>
              <a:t>Referred to as Area 0</a:t>
            </a:r>
          </a:p>
          <a:p>
            <a:pPr lvl="1"/>
            <a:r>
              <a:rPr lang="en-US" sz="1800" dirty="0" smtClean="0">
                <a:solidFill>
                  <a:schemeClr val="tx1"/>
                </a:solidFill>
              </a:rPr>
              <a:t>Also known as the Transit Area.</a:t>
            </a:r>
          </a:p>
          <a:p>
            <a:r>
              <a:rPr lang="en-US" sz="2000" b="1" dirty="0" smtClean="0">
                <a:solidFill>
                  <a:schemeClr val="tx1"/>
                </a:solidFill>
              </a:rPr>
              <a:t>Regular (Standard) Areas</a:t>
            </a:r>
          </a:p>
          <a:p>
            <a:pPr lvl="1"/>
            <a:r>
              <a:rPr lang="en-US" sz="1800" dirty="0" smtClean="0">
                <a:solidFill>
                  <a:schemeClr val="tx1"/>
                </a:solidFill>
              </a:rPr>
              <a:t>Also known as a </a:t>
            </a:r>
            <a:r>
              <a:rPr lang="en-US" sz="1800" dirty="0" err="1" smtClean="0">
                <a:solidFill>
                  <a:schemeClr val="tx1"/>
                </a:solidFill>
              </a:rPr>
              <a:t>nonbackbone</a:t>
            </a:r>
            <a:r>
              <a:rPr lang="en-US" sz="1800" dirty="0" smtClean="0">
                <a:solidFill>
                  <a:schemeClr val="tx1"/>
                </a:solidFill>
              </a:rPr>
              <a:t> areas.</a:t>
            </a:r>
          </a:p>
          <a:p>
            <a:pPr lvl="1"/>
            <a:r>
              <a:rPr lang="en-US" sz="1800" dirty="0" smtClean="0">
                <a:solidFill>
                  <a:schemeClr val="tx1"/>
                </a:solidFill>
              </a:rPr>
              <a:t>All regular areas must connect to the backbone area. </a:t>
            </a:r>
          </a:p>
          <a:p>
            <a:pPr lvl="1"/>
            <a:r>
              <a:rPr lang="en-US" sz="1800" dirty="0" smtClean="0">
                <a:solidFill>
                  <a:schemeClr val="tx1"/>
                </a:solidFill>
              </a:rPr>
              <a:t>Standard areas can be further defined as stub areas, totally stubby areas, and Not-so-stubby areas (</a:t>
            </a:r>
            <a:r>
              <a:rPr lang="en-US" sz="1800" dirty="0" err="1" smtClean="0">
                <a:solidFill>
                  <a:schemeClr val="tx1"/>
                </a:solidFill>
              </a:rPr>
              <a:t>NSSAs</a:t>
            </a:r>
            <a:r>
              <a:rPr lang="en-US" sz="1800" dirty="0" smtClean="0">
                <a:solidFill>
                  <a:schemeClr val="tx1"/>
                </a:solidFill>
              </a:rPr>
              <a:t>).</a:t>
            </a:r>
          </a:p>
        </p:txBody>
      </p:sp>
      <p:pic>
        <p:nvPicPr>
          <p:cNvPr id="16" name="Picture 7" descr="l01_03"/>
          <p:cNvPicPr>
            <a:picLocks noGrp="1" noChangeAspect="1" noChangeArrowheads="1"/>
          </p:cNvPicPr>
          <p:nvPr>
            <p:ph idx="10"/>
          </p:nvPr>
        </p:nvPicPr>
        <p:blipFill>
          <a:blip r:embed="rId3"/>
          <a:stretch>
            <a:fillRect/>
          </a:stretch>
        </p:blipFill>
        <p:spPr>
          <a:xfrm>
            <a:off x="4736042" y="1714694"/>
            <a:ext cx="4067175" cy="2699516"/>
          </a:xfrm>
        </p:spPr>
      </p:pic>
      <p:sp>
        <p:nvSpPr>
          <p:cNvPr id="17" name="Content Placeholder 9"/>
          <p:cNvSpPr txBox="1">
            <a:spLocks/>
          </p:cNvSpPr>
          <p:nvPr/>
        </p:nvSpPr>
        <p:spPr bwMode="auto">
          <a:xfrm>
            <a:off x="273754" y="5057422"/>
            <a:ext cx="8305800" cy="1439867"/>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marL="688975" marR="0" lvl="2" indent="-227013" algn="l" defTabSz="814388" rtl="0" eaLnBrk="1" fontAlgn="base" latinLnBrk="0" hangingPunct="1">
              <a:lnSpc>
                <a:spcPct val="100000"/>
              </a:lnSpc>
              <a:spcBef>
                <a:spcPts val="0"/>
              </a:spcBef>
              <a:spcAft>
                <a:spcPts val="600"/>
              </a:spcAft>
              <a:buClr>
                <a:srgbClr val="708CA1"/>
              </a:buClr>
              <a:buSzTx/>
              <a:buFont typeface="Arial" pitchFamily="34" charset="0"/>
              <a:buChar char="•"/>
              <a:tabLst/>
              <a:defRPr/>
            </a:pPr>
            <a:endParaRPr kumimoji="0" lang="en-US" sz="1600" b="0" i="0" u="none" strike="noStrike" kern="0" cap="none" spc="0" normalizeH="0" baseline="0" noProof="0" dirty="0" smtClean="0">
              <a:ln>
                <a:noFill/>
              </a:ln>
              <a:solidFill>
                <a:schemeClr val="tx1"/>
              </a:solidFill>
              <a:effectLst/>
              <a:uLnTx/>
              <a:uFillTx/>
              <a:latin typeface="+mn-lt"/>
            </a:endParaRPr>
          </a:p>
        </p:txBody>
      </p:sp>
    </p:spTree>
    <p:extLst>
      <p:ext uri="{BB962C8B-B14F-4D97-AF65-F5344CB8AC3E}">
        <p14:creationId xmlns="" xmlns:p14="http://schemas.microsoft.com/office/powerpoint/2010/main" val="506576748"/>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dirty="0" smtClean="0"/>
              <a:t>OSPF Router Types</a:t>
            </a:r>
          </a:p>
        </p:txBody>
      </p:sp>
      <p:sp>
        <p:nvSpPr>
          <p:cNvPr id="1408003" name="Rectangle 3"/>
          <p:cNvSpPr>
            <a:spLocks noGrp="1" noChangeArrowheads="1"/>
          </p:cNvSpPr>
          <p:nvPr>
            <p:ph idx="1"/>
          </p:nvPr>
        </p:nvSpPr>
        <p:spPr/>
        <p:txBody>
          <a:bodyPr>
            <a:normAutofit lnSpcReduction="10000"/>
          </a:bodyPr>
          <a:lstStyle/>
          <a:p>
            <a:r>
              <a:rPr lang="en-US" dirty="0" smtClean="0">
                <a:solidFill>
                  <a:schemeClr val="tx1"/>
                </a:solidFill>
              </a:rPr>
              <a:t>How OSPF routers exchange information is based on:</a:t>
            </a:r>
          </a:p>
          <a:p>
            <a:pPr lvl="1"/>
            <a:r>
              <a:rPr lang="en-US" dirty="0" smtClean="0">
                <a:solidFill>
                  <a:schemeClr val="tx1"/>
                </a:solidFill>
              </a:rPr>
              <a:t>The function of the router</a:t>
            </a:r>
          </a:p>
          <a:p>
            <a:pPr lvl="1"/>
            <a:r>
              <a:rPr lang="en-US" dirty="0" smtClean="0">
                <a:solidFill>
                  <a:schemeClr val="tx1"/>
                </a:solidFill>
              </a:rPr>
              <a:t>The type of LSAs it can forward</a:t>
            </a:r>
          </a:p>
          <a:p>
            <a:pPr lvl="1"/>
            <a:r>
              <a:rPr lang="en-US" dirty="0" smtClean="0">
                <a:solidFill>
                  <a:schemeClr val="tx1"/>
                </a:solidFill>
              </a:rPr>
              <a:t>The type of area it resides in</a:t>
            </a:r>
          </a:p>
          <a:p>
            <a:r>
              <a:rPr lang="en-US" dirty="0" smtClean="0">
                <a:solidFill>
                  <a:schemeClr val="tx1"/>
                </a:solidFill>
              </a:rPr>
              <a:t>OSPF routers may function as either:</a:t>
            </a:r>
          </a:p>
          <a:p>
            <a:pPr lvl="1"/>
            <a:r>
              <a:rPr lang="en-US" dirty="0" smtClean="0">
                <a:solidFill>
                  <a:schemeClr val="tx1"/>
                </a:solidFill>
              </a:rPr>
              <a:t>Internal router</a:t>
            </a:r>
          </a:p>
          <a:p>
            <a:pPr lvl="1"/>
            <a:r>
              <a:rPr lang="en-US" dirty="0" smtClean="0">
                <a:solidFill>
                  <a:schemeClr val="tx1"/>
                </a:solidFill>
              </a:rPr>
              <a:t>Backbone router</a:t>
            </a:r>
          </a:p>
          <a:p>
            <a:pPr lvl="1"/>
            <a:r>
              <a:rPr lang="en-US" dirty="0" smtClean="0">
                <a:solidFill>
                  <a:schemeClr val="tx1"/>
                </a:solidFill>
              </a:rPr>
              <a:t>Area Border Router (ABR)</a:t>
            </a:r>
          </a:p>
          <a:p>
            <a:pPr lvl="1"/>
            <a:r>
              <a:rPr lang="en-US" dirty="0" smtClean="0">
                <a:solidFill>
                  <a:schemeClr val="tx1"/>
                </a:solidFill>
              </a:rPr>
              <a:t>Autonomous System Boundary Router (ASBR)</a:t>
            </a:r>
          </a:p>
          <a:p>
            <a:pPr marL="0" indent="0">
              <a:buNone/>
            </a:pPr>
            <a:r>
              <a:rPr lang="en-US" sz="1700" dirty="0" smtClean="0">
                <a:solidFill>
                  <a:schemeClr val="tx1"/>
                </a:solidFill>
              </a:rPr>
              <a:t>*Note: A router can exist as more than one router type. </a:t>
            </a:r>
          </a:p>
          <a:p>
            <a:endParaRPr lang="en-US" dirty="0" smtClean="0">
              <a:solidFill>
                <a:schemeClr val="tx1"/>
              </a:solidFill>
            </a:endParaRPr>
          </a:p>
        </p:txBody>
      </p:sp>
    </p:spTree>
    <p:extLst>
      <p:ext uri="{BB962C8B-B14F-4D97-AF65-F5344CB8AC3E}">
        <p14:creationId xmlns="" xmlns:p14="http://schemas.microsoft.com/office/powerpoint/2010/main" val="3382906449"/>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US" dirty="0" smtClean="0"/>
              <a:t>OSPF Router Types</a:t>
            </a:r>
          </a:p>
        </p:txBody>
      </p:sp>
      <p:pic>
        <p:nvPicPr>
          <p:cNvPr id="44035" name="Picture 3"/>
          <p:cNvPicPr>
            <a:picLocks noChangeAspect="1" noChangeArrowheads="1"/>
          </p:cNvPicPr>
          <p:nvPr/>
        </p:nvPicPr>
        <p:blipFill>
          <a:blip r:embed="rId3"/>
          <a:srcRect/>
          <a:stretch>
            <a:fillRect/>
          </a:stretch>
        </p:blipFill>
        <p:spPr bwMode="auto">
          <a:xfrm>
            <a:off x="685800" y="1847272"/>
            <a:ext cx="7772400" cy="3717637"/>
          </a:xfrm>
          <a:prstGeom prst="rect">
            <a:avLst/>
          </a:prstGeom>
          <a:noFill/>
          <a:ln w="9525">
            <a:noFill/>
            <a:miter lim="800000"/>
            <a:headEnd type="none" w="sm" len="sm"/>
            <a:tailEnd type="none" w="sm" len="sm"/>
          </a:ln>
        </p:spPr>
      </p:pic>
      <p:sp>
        <p:nvSpPr>
          <p:cNvPr id="1413124" name="Text Box 4"/>
          <p:cNvSpPr txBox="1">
            <a:spLocks noChangeArrowheads="1"/>
          </p:cNvSpPr>
          <p:nvPr/>
        </p:nvSpPr>
        <p:spPr bwMode="auto">
          <a:xfrm>
            <a:off x="7010400" y="4267200"/>
            <a:ext cx="990600" cy="466725"/>
          </a:xfrm>
          <a:prstGeom prst="rect">
            <a:avLst/>
          </a:prstGeom>
          <a:noFill/>
          <a:ln w="9525">
            <a:noFill/>
            <a:miter lim="800000"/>
            <a:headEnd type="none" w="sm" len="sm"/>
            <a:tailEnd type="none" w="sm" len="sm"/>
          </a:ln>
          <a:effectLst/>
        </p:spPr>
        <p:txBody>
          <a:bodyPr lIns="82124" tIns="41061" rIns="82124" bIns="41061">
            <a:spAutoFit/>
          </a:bodyPr>
          <a:lstStyle/>
          <a:p>
            <a:pPr>
              <a:spcBef>
                <a:spcPct val="50000"/>
              </a:spcBef>
              <a:defRPr/>
            </a:pPr>
            <a:r>
              <a:rPr lang="en-US" sz="1400" b="1">
                <a:effectLst>
                  <a:outerShdw blurRad="38100" dist="38100" dir="2700000" algn="tl">
                    <a:srgbClr val="C0C0C0"/>
                  </a:outerShdw>
                </a:effectLst>
                <a:latin typeface="Arial" charset="0"/>
              </a:rPr>
              <a:t>Internal Router</a:t>
            </a:r>
          </a:p>
        </p:txBody>
      </p:sp>
      <p:sp>
        <p:nvSpPr>
          <p:cNvPr id="1413125" name="Text Box 5"/>
          <p:cNvSpPr txBox="1">
            <a:spLocks noChangeArrowheads="1"/>
          </p:cNvSpPr>
          <p:nvPr/>
        </p:nvSpPr>
        <p:spPr bwMode="auto">
          <a:xfrm>
            <a:off x="381000" y="2895600"/>
            <a:ext cx="990600" cy="466725"/>
          </a:xfrm>
          <a:prstGeom prst="rect">
            <a:avLst/>
          </a:prstGeom>
          <a:noFill/>
          <a:ln w="9525">
            <a:noFill/>
            <a:miter lim="800000"/>
            <a:headEnd type="none" w="sm" len="sm"/>
            <a:tailEnd type="none" w="sm" len="sm"/>
          </a:ln>
          <a:effectLst/>
        </p:spPr>
        <p:txBody>
          <a:bodyPr lIns="82124" tIns="41061" rIns="82124" bIns="41061">
            <a:spAutoFit/>
          </a:bodyPr>
          <a:lstStyle/>
          <a:p>
            <a:pPr>
              <a:spcBef>
                <a:spcPct val="50000"/>
              </a:spcBef>
              <a:defRPr/>
            </a:pPr>
            <a:r>
              <a:rPr lang="en-US" sz="1400" b="1">
                <a:effectLst>
                  <a:outerShdw blurRad="38100" dist="38100" dir="2700000" algn="tl">
                    <a:srgbClr val="C0C0C0"/>
                  </a:outerShdw>
                </a:effectLst>
                <a:latin typeface="Arial" charset="0"/>
              </a:rPr>
              <a:t>Internal Routers</a:t>
            </a:r>
          </a:p>
        </p:txBody>
      </p:sp>
      <p:sp>
        <p:nvSpPr>
          <p:cNvPr id="1413126" name="Text Box 6"/>
          <p:cNvSpPr txBox="1">
            <a:spLocks noChangeArrowheads="1"/>
          </p:cNvSpPr>
          <p:nvPr/>
        </p:nvSpPr>
        <p:spPr bwMode="auto">
          <a:xfrm>
            <a:off x="4064000" y="3241675"/>
            <a:ext cx="990600" cy="466725"/>
          </a:xfrm>
          <a:prstGeom prst="rect">
            <a:avLst/>
          </a:prstGeom>
          <a:noFill/>
          <a:ln w="9525">
            <a:noFill/>
            <a:miter lim="800000"/>
            <a:headEnd type="none" w="sm" len="sm"/>
            <a:tailEnd type="none" w="sm" len="sm"/>
          </a:ln>
          <a:effectLst/>
        </p:spPr>
        <p:txBody>
          <a:bodyPr lIns="82124" tIns="41061" rIns="82124" bIns="41061">
            <a:spAutoFit/>
          </a:bodyPr>
          <a:lstStyle/>
          <a:p>
            <a:pPr>
              <a:spcBef>
                <a:spcPct val="50000"/>
              </a:spcBef>
              <a:defRPr/>
            </a:pPr>
            <a:r>
              <a:rPr lang="en-US" sz="1400" b="1">
                <a:effectLst>
                  <a:outerShdw blurRad="38100" dist="38100" dir="2700000" algn="tl">
                    <a:srgbClr val="C0C0C0"/>
                  </a:outerShdw>
                </a:effectLst>
                <a:latin typeface="Arial" charset="0"/>
              </a:rPr>
              <a:t>Internal Router</a:t>
            </a:r>
          </a:p>
        </p:txBody>
      </p:sp>
      <p:sp>
        <p:nvSpPr>
          <p:cNvPr id="1413127" name="Text Box 7"/>
          <p:cNvSpPr txBox="1">
            <a:spLocks noChangeArrowheads="1"/>
          </p:cNvSpPr>
          <p:nvPr/>
        </p:nvSpPr>
        <p:spPr bwMode="auto">
          <a:xfrm>
            <a:off x="3962400" y="2057400"/>
            <a:ext cx="1219200" cy="658813"/>
          </a:xfrm>
          <a:prstGeom prst="rect">
            <a:avLst/>
          </a:prstGeom>
          <a:noFill/>
          <a:ln w="9525">
            <a:noFill/>
            <a:miter lim="800000"/>
            <a:headEnd type="none" w="sm" len="sm"/>
            <a:tailEnd type="none" w="sm" len="sm"/>
          </a:ln>
          <a:effectLst/>
        </p:spPr>
        <p:txBody>
          <a:bodyPr lIns="82124" tIns="41061" rIns="82124" bIns="41061">
            <a:spAutoFit/>
          </a:bodyPr>
          <a:lstStyle/>
          <a:p>
            <a:pPr>
              <a:spcBef>
                <a:spcPct val="50000"/>
              </a:spcBef>
              <a:defRPr/>
            </a:pPr>
            <a:r>
              <a:rPr lang="en-US" sz="1400" b="1">
                <a:effectLst>
                  <a:outerShdw blurRad="38100" dist="38100" dir="2700000" algn="tl">
                    <a:srgbClr val="C0C0C0"/>
                  </a:outerShdw>
                </a:effectLst>
                <a:latin typeface="Arial" charset="0"/>
              </a:rPr>
              <a:t>All Backbone Routers</a:t>
            </a:r>
          </a:p>
        </p:txBody>
      </p:sp>
      <p:grpSp>
        <p:nvGrpSpPr>
          <p:cNvPr id="2" name="Group 8"/>
          <p:cNvGrpSpPr>
            <a:grpSpLocks/>
          </p:cNvGrpSpPr>
          <p:nvPr/>
        </p:nvGrpSpPr>
        <p:grpSpPr bwMode="auto">
          <a:xfrm>
            <a:off x="2667000" y="2057400"/>
            <a:ext cx="3810000" cy="1371600"/>
            <a:chOff x="1680" y="1296"/>
            <a:chExt cx="2400" cy="864"/>
          </a:xfrm>
        </p:grpSpPr>
        <p:sp>
          <p:nvSpPr>
            <p:cNvPr id="1413129" name="Text Box 9"/>
            <p:cNvSpPr txBox="1">
              <a:spLocks noChangeArrowheads="1"/>
            </p:cNvSpPr>
            <p:nvPr/>
          </p:nvSpPr>
          <p:spPr bwMode="auto">
            <a:xfrm>
              <a:off x="1680" y="1296"/>
              <a:ext cx="768" cy="415"/>
            </a:xfrm>
            <a:prstGeom prst="rect">
              <a:avLst/>
            </a:prstGeom>
            <a:noFill/>
            <a:ln w="9525">
              <a:noFill/>
              <a:miter lim="800000"/>
              <a:headEnd type="none" w="sm" len="sm"/>
              <a:tailEnd type="none" w="sm" len="sm"/>
            </a:ln>
            <a:effectLst/>
          </p:spPr>
          <p:txBody>
            <a:bodyPr lIns="82124" tIns="41061" rIns="82124" bIns="41061">
              <a:spAutoFit/>
            </a:bodyPr>
            <a:lstStyle/>
            <a:p>
              <a:pPr>
                <a:spcBef>
                  <a:spcPct val="50000"/>
                </a:spcBef>
                <a:defRPr/>
              </a:pPr>
              <a:r>
                <a:rPr lang="en-US" sz="1400" b="1" dirty="0">
                  <a:effectLst>
                    <a:outerShdw blurRad="38100" dist="38100" dir="2700000" algn="tl">
                      <a:srgbClr val="C0C0C0"/>
                    </a:outerShdw>
                  </a:effectLst>
                  <a:latin typeface="Arial" charset="0"/>
                </a:rPr>
                <a:t>ABR and Backbone Router</a:t>
              </a:r>
            </a:p>
          </p:txBody>
        </p:sp>
        <p:sp>
          <p:nvSpPr>
            <p:cNvPr id="1413130" name="Text Box 10"/>
            <p:cNvSpPr txBox="1">
              <a:spLocks noChangeArrowheads="1"/>
            </p:cNvSpPr>
            <p:nvPr/>
          </p:nvSpPr>
          <p:spPr bwMode="auto">
            <a:xfrm>
              <a:off x="3312" y="1296"/>
              <a:ext cx="768" cy="415"/>
            </a:xfrm>
            <a:prstGeom prst="rect">
              <a:avLst/>
            </a:prstGeom>
            <a:noFill/>
            <a:ln w="9525">
              <a:noFill/>
              <a:miter lim="800000"/>
              <a:headEnd type="none" w="sm" len="sm"/>
              <a:tailEnd type="none" w="sm" len="sm"/>
            </a:ln>
            <a:effectLst/>
          </p:spPr>
          <p:txBody>
            <a:bodyPr lIns="82124" tIns="41061" rIns="82124" bIns="41061">
              <a:spAutoFit/>
            </a:bodyPr>
            <a:lstStyle/>
            <a:p>
              <a:pPr>
                <a:spcBef>
                  <a:spcPct val="50000"/>
                </a:spcBef>
                <a:defRPr/>
              </a:pPr>
              <a:r>
                <a:rPr lang="en-US" sz="1400" b="1" dirty="0">
                  <a:effectLst>
                    <a:outerShdw blurRad="38100" dist="38100" dir="2700000" algn="tl">
                      <a:srgbClr val="C0C0C0"/>
                    </a:outerShdw>
                  </a:effectLst>
                  <a:latin typeface="Arial" charset="0"/>
                </a:rPr>
                <a:t>ABR and Backbone Router</a:t>
              </a:r>
            </a:p>
          </p:txBody>
        </p:sp>
        <p:sp>
          <p:nvSpPr>
            <p:cNvPr id="44045" name="Line 11"/>
            <p:cNvSpPr>
              <a:spLocks noChangeShapeType="1"/>
            </p:cNvSpPr>
            <p:nvPr/>
          </p:nvSpPr>
          <p:spPr bwMode="auto">
            <a:xfrm>
              <a:off x="2064" y="1680"/>
              <a:ext cx="0" cy="480"/>
            </a:xfrm>
            <a:prstGeom prst="line">
              <a:avLst/>
            </a:prstGeom>
            <a:noFill/>
            <a:ln w="38100">
              <a:solidFill>
                <a:schemeClr val="tx1"/>
              </a:solidFill>
              <a:round/>
              <a:headEnd type="none" w="sm" len="sm"/>
              <a:tailEnd type="triangle" w="sm" len="sm"/>
            </a:ln>
          </p:spPr>
          <p:txBody>
            <a:bodyPr lIns="82124" tIns="41061" rIns="82124" bIns="41061">
              <a:spAutoFit/>
            </a:bodyPr>
            <a:lstStyle/>
            <a:p>
              <a:endParaRPr lang="en-US"/>
            </a:p>
          </p:txBody>
        </p:sp>
        <p:sp>
          <p:nvSpPr>
            <p:cNvPr id="44046" name="Line 12"/>
            <p:cNvSpPr>
              <a:spLocks noChangeShapeType="1"/>
            </p:cNvSpPr>
            <p:nvPr/>
          </p:nvSpPr>
          <p:spPr bwMode="auto">
            <a:xfrm>
              <a:off x="3690" y="1680"/>
              <a:ext cx="0" cy="480"/>
            </a:xfrm>
            <a:prstGeom prst="line">
              <a:avLst/>
            </a:prstGeom>
            <a:noFill/>
            <a:ln w="38100">
              <a:solidFill>
                <a:schemeClr val="tx1"/>
              </a:solidFill>
              <a:round/>
              <a:headEnd type="none" w="sm" len="sm"/>
              <a:tailEnd type="triangle" w="sm" len="sm"/>
            </a:ln>
          </p:spPr>
          <p:txBody>
            <a:bodyPr lIns="82124" tIns="41061" rIns="82124" bIns="41061">
              <a:spAutoFit/>
            </a:bodyPr>
            <a:lstStyle/>
            <a:p>
              <a:endParaRPr lang="en-US"/>
            </a:p>
          </p:txBody>
        </p:sp>
      </p:grpSp>
      <p:sp>
        <p:nvSpPr>
          <p:cNvPr id="1413133" name="Text Box 13"/>
          <p:cNvSpPr txBox="1">
            <a:spLocks noChangeArrowheads="1"/>
          </p:cNvSpPr>
          <p:nvPr/>
        </p:nvSpPr>
        <p:spPr bwMode="auto">
          <a:xfrm>
            <a:off x="2743200" y="4314825"/>
            <a:ext cx="1219200" cy="658813"/>
          </a:xfrm>
          <a:prstGeom prst="rect">
            <a:avLst/>
          </a:prstGeom>
          <a:noFill/>
          <a:ln w="9525">
            <a:noFill/>
            <a:miter lim="800000"/>
            <a:headEnd type="none" w="sm" len="sm"/>
            <a:tailEnd type="none" w="sm" len="sm"/>
          </a:ln>
          <a:effectLst/>
        </p:spPr>
        <p:txBody>
          <a:bodyPr lIns="82124" tIns="41061" rIns="82124" bIns="41061">
            <a:spAutoFit/>
          </a:bodyPr>
          <a:lstStyle/>
          <a:p>
            <a:pPr>
              <a:spcBef>
                <a:spcPct val="50000"/>
              </a:spcBef>
              <a:defRPr/>
            </a:pPr>
            <a:r>
              <a:rPr lang="en-US" sz="1400" b="1" dirty="0">
                <a:effectLst>
                  <a:outerShdw blurRad="38100" dist="38100" dir="2700000" algn="tl">
                    <a:srgbClr val="C0C0C0"/>
                  </a:outerShdw>
                </a:effectLst>
                <a:latin typeface="Arial" charset="0"/>
              </a:rPr>
              <a:t>ASBR and Backbone Router</a:t>
            </a:r>
          </a:p>
        </p:txBody>
      </p:sp>
      <p:sp>
        <p:nvSpPr>
          <p:cNvPr id="1413134" name="Line 14"/>
          <p:cNvSpPr>
            <a:spLocks noChangeShapeType="1"/>
          </p:cNvSpPr>
          <p:nvPr/>
        </p:nvSpPr>
        <p:spPr bwMode="auto">
          <a:xfrm flipV="1">
            <a:off x="3886200" y="4648200"/>
            <a:ext cx="381000" cy="0"/>
          </a:xfrm>
          <a:prstGeom prst="line">
            <a:avLst/>
          </a:prstGeom>
          <a:noFill/>
          <a:ln w="38100">
            <a:solidFill>
              <a:schemeClr val="tx1"/>
            </a:solidFill>
            <a:round/>
            <a:headEnd type="none" w="sm" len="sm"/>
            <a:tailEnd type="triangle" w="sm" len="sm"/>
          </a:ln>
        </p:spPr>
        <p:txBody>
          <a:bodyPr lIns="82124" tIns="41061" rIns="82124" bIns="41061">
            <a:spAutoFit/>
          </a:bodyPr>
          <a:lstStyle/>
          <a:p>
            <a:endParaRPr lang="en-US"/>
          </a:p>
        </p:txBody>
      </p:sp>
    </p:spTree>
    <p:extLst>
      <p:ext uri="{BB962C8B-B14F-4D97-AF65-F5344CB8AC3E}">
        <p14:creationId xmlns="" xmlns:p14="http://schemas.microsoft.com/office/powerpoint/2010/main" val="106906865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13125"/>
                                        </p:tgtEl>
                                        <p:attrNameLst>
                                          <p:attrName>style.visibility</p:attrName>
                                        </p:attrNameLst>
                                      </p:cBhvr>
                                      <p:to>
                                        <p:strVal val="visible"/>
                                      </p:to>
                                    </p:set>
                                    <p:animEffect transition="in" filter="wipe(left)">
                                      <p:cBhvr>
                                        <p:cTn id="7" dur="500"/>
                                        <p:tgtEl>
                                          <p:spTgt spid="141312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413126"/>
                                        </p:tgtEl>
                                        <p:attrNameLst>
                                          <p:attrName>style.visibility</p:attrName>
                                        </p:attrNameLst>
                                      </p:cBhvr>
                                      <p:to>
                                        <p:strVal val="visible"/>
                                      </p:to>
                                    </p:set>
                                    <p:animEffect transition="in" filter="wipe(left)">
                                      <p:cBhvr>
                                        <p:cTn id="12" dur="500"/>
                                        <p:tgtEl>
                                          <p:spTgt spid="141312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413124"/>
                                        </p:tgtEl>
                                        <p:attrNameLst>
                                          <p:attrName>style.visibility</p:attrName>
                                        </p:attrNameLst>
                                      </p:cBhvr>
                                      <p:to>
                                        <p:strVal val="visible"/>
                                      </p:to>
                                    </p:set>
                                    <p:animEffect transition="in" filter="wipe(left)">
                                      <p:cBhvr>
                                        <p:cTn id="17" dur="500"/>
                                        <p:tgtEl>
                                          <p:spTgt spid="141312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413127"/>
                                        </p:tgtEl>
                                        <p:attrNameLst>
                                          <p:attrName>style.visibility</p:attrName>
                                        </p:attrNameLst>
                                      </p:cBhvr>
                                      <p:to>
                                        <p:strVal val="visible"/>
                                      </p:to>
                                    </p:set>
                                    <p:animEffect transition="in" filter="wipe(left)">
                                      <p:cBhvr>
                                        <p:cTn id="22" dur="500"/>
                                        <p:tgtEl>
                                          <p:spTgt spid="1413127"/>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wipe(up)">
                                      <p:cBhvr>
                                        <p:cTn id="27" dur="500"/>
                                        <p:tgtEl>
                                          <p:spTgt spid="2"/>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1413133"/>
                                        </p:tgtEl>
                                        <p:attrNameLst>
                                          <p:attrName>style.visibility</p:attrName>
                                        </p:attrNameLst>
                                      </p:cBhvr>
                                      <p:to>
                                        <p:strVal val="visible"/>
                                      </p:to>
                                    </p:set>
                                    <p:animEffect transition="in" filter="wipe(left)">
                                      <p:cBhvr>
                                        <p:cTn id="32" dur="500"/>
                                        <p:tgtEl>
                                          <p:spTgt spid="1413133"/>
                                        </p:tgtEl>
                                      </p:cBhvr>
                                    </p:animEffect>
                                  </p:childTnLst>
                                </p:cTn>
                              </p:par>
                            </p:childTnLst>
                          </p:cTn>
                        </p:par>
                        <p:par>
                          <p:cTn id="33" fill="hold">
                            <p:stCondLst>
                              <p:cond delay="500"/>
                            </p:stCondLst>
                            <p:childTnLst>
                              <p:par>
                                <p:cTn id="34" presetID="22" presetClass="entr" presetSubtype="8" fill="hold" grpId="0" nodeType="afterEffect">
                                  <p:stCondLst>
                                    <p:cond delay="0"/>
                                  </p:stCondLst>
                                  <p:childTnLst>
                                    <p:set>
                                      <p:cBhvr>
                                        <p:cTn id="35" dur="1" fill="hold">
                                          <p:stCondLst>
                                            <p:cond delay="0"/>
                                          </p:stCondLst>
                                        </p:cTn>
                                        <p:tgtEl>
                                          <p:spTgt spid="1413134"/>
                                        </p:tgtEl>
                                        <p:attrNameLst>
                                          <p:attrName>style.visibility</p:attrName>
                                        </p:attrNameLst>
                                      </p:cBhvr>
                                      <p:to>
                                        <p:strVal val="visible"/>
                                      </p:to>
                                    </p:set>
                                    <p:animEffect transition="in" filter="wipe(left)">
                                      <p:cBhvr>
                                        <p:cTn id="36" dur="500"/>
                                        <p:tgtEl>
                                          <p:spTgt spid="14131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13124" grpId="0" autoUpdateAnimBg="0"/>
      <p:bldP spid="1413125" grpId="0" autoUpdateAnimBg="0"/>
      <p:bldP spid="1413126" grpId="0" autoUpdateAnimBg="0"/>
      <p:bldP spid="1413127" grpId="0" autoUpdateAnimBg="0"/>
      <p:bldP spid="1413133" grpId="0" autoUpdateAnimBg="0"/>
      <p:bldP spid="141313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US" smtClean="0"/>
              <a:t>Internal Router</a:t>
            </a:r>
          </a:p>
        </p:txBody>
      </p:sp>
      <p:sp>
        <p:nvSpPr>
          <p:cNvPr id="45059" name="Rectangle 3"/>
          <p:cNvSpPr>
            <a:spLocks noGrp="1" noChangeArrowheads="1"/>
          </p:cNvSpPr>
          <p:nvPr>
            <p:ph idx="1"/>
          </p:nvPr>
        </p:nvSpPr>
        <p:spPr/>
        <p:txBody>
          <a:bodyPr/>
          <a:lstStyle/>
          <a:p>
            <a:pPr eaLnBrk="1" hangingPunct="1"/>
            <a:r>
              <a:rPr lang="en-US" dirty="0" smtClean="0">
                <a:solidFill>
                  <a:schemeClr val="tx1"/>
                </a:solidFill>
              </a:rPr>
              <a:t>Routers that have all their interfaces within the same area.</a:t>
            </a:r>
          </a:p>
          <a:p>
            <a:pPr eaLnBrk="1" hangingPunct="1"/>
            <a:r>
              <a:rPr lang="en-US" dirty="0" smtClean="0">
                <a:solidFill>
                  <a:schemeClr val="tx1"/>
                </a:solidFill>
              </a:rPr>
              <a:t>Internal routers in the same area:</a:t>
            </a:r>
          </a:p>
          <a:p>
            <a:pPr lvl="1"/>
            <a:r>
              <a:rPr lang="en-US" dirty="0" smtClean="0">
                <a:solidFill>
                  <a:schemeClr val="tx1"/>
                </a:solidFill>
              </a:rPr>
              <a:t>Have identical </a:t>
            </a:r>
            <a:r>
              <a:rPr lang="en-US" dirty="0" err="1" smtClean="0">
                <a:solidFill>
                  <a:schemeClr val="tx1"/>
                </a:solidFill>
              </a:rPr>
              <a:t>LSDBs</a:t>
            </a:r>
            <a:r>
              <a:rPr lang="en-US" dirty="0" smtClean="0">
                <a:solidFill>
                  <a:schemeClr val="tx1"/>
                </a:solidFill>
              </a:rPr>
              <a:t>.</a:t>
            </a:r>
          </a:p>
          <a:p>
            <a:pPr lvl="1"/>
            <a:r>
              <a:rPr lang="en-US" dirty="0" smtClean="0">
                <a:solidFill>
                  <a:schemeClr val="tx1"/>
                </a:solidFill>
              </a:rPr>
              <a:t>Run a single copy of the routing algorithm.</a:t>
            </a:r>
          </a:p>
        </p:txBody>
      </p:sp>
    </p:spTree>
    <p:extLst>
      <p:ext uri="{BB962C8B-B14F-4D97-AF65-F5344CB8AC3E}">
        <p14:creationId xmlns="" xmlns:p14="http://schemas.microsoft.com/office/powerpoint/2010/main" val="1134141155"/>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US" smtClean="0"/>
              <a:t>Backbone Router</a:t>
            </a:r>
          </a:p>
        </p:txBody>
      </p:sp>
      <p:sp>
        <p:nvSpPr>
          <p:cNvPr id="46083" name="Rectangle 3"/>
          <p:cNvSpPr>
            <a:spLocks noGrp="1" noChangeArrowheads="1"/>
          </p:cNvSpPr>
          <p:nvPr>
            <p:ph idx="1"/>
          </p:nvPr>
        </p:nvSpPr>
        <p:spPr/>
        <p:txBody>
          <a:bodyPr/>
          <a:lstStyle/>
          <a:p>
            <a:pPr eaLnBrk="1" hangingPunct="1"/>
            <a:r>
              <a:rPr lang="en-US" dirty="0" smtClean="0">
                <a:solidFill>
                  <a:schemeClr val="tx1"/>
                </a:solidFill>
              </a:rPr>
              <a:t>Router that sit on the perimeter of the backbone area and have at least 1 interface connected to area 0. </a:t>
            </a:r>
          </a:p>
          <a:p>
            <a:pPr eaLnBrk="1" hangingPunct="1"/>
            <a:r>
              <a:rPr lang="en-US" dirty="0" smtClean="0">
                <a:solidFill>
                  <a:schemeClr val="tx1"/>
                </a:solidFill>
              </a:rPr>
              <a:t>OSPF design rules require that all areas be connected to a single backbone area (Area 0). </a:t>
            </a:r>
          </a:p>
          <a:p>
            <a:pPr lvl="1" eaLnBrk="1" hangingPunct="1"/>
            <a:r>
              <a:rPr lang="en-US" dirty="0" smtClean="0">
                <a:solidFill>
                  <a:schemeClr val="tx1"/>
                </a:solidFill>
              </a:rPr>
              <a:t>Area 0 is also known as Area 0.0.0.0 </a:t>
            </a:r>
          </a:p>
          <a:p>
            <a:pPr eaLnBrk="1" hangingPunct="1"/>
            <a:r>
              <a:rPr lang="en-US" dirty="0" smtClean="0">
                <a:solidFill>
                  <a:schemeClr val="tx1"/>
                </a:solidFill>
              </a:rPr>
              <a:t>An Area 0 router is referred to as a backbone router. </a:t>
            </a:r>
          </a:p>
          <a:p>
            <a:pPr lvl="1" eaLnBrk="1" hangingPunct="1"/>
            <a:r>
              <a:rPr lang="en-US" dirty="0" smtClean="0">
                <a:solidFill>
                  <a:schemeClr val="tx1"/>
                </a:solidFill>
              </a:rPr>
              <a:t>Depending on where it resides in Area 0, it may also be called an Internal router, an ABR, or an ASBR.</a:t>
            </a:r>
          </a:p>
        </p:txBody>
      </p:sp>
    </p:spTree>
    <p:extLst>
      <p:ext uri="{BB962C8B-B14F-4D97-AF65-F5344CB8AC3E}">
        <p14:creationId xmlns="" xmlns:p14="http://schemas.microsoft.com/office/powerpoint/2010/main" val="3680649223"/>
      </p:ext>
    </p:extLst>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US" dirty="0" smtClean="0"/>
              <a:t>Area Border Router (ABR)</a:t>
            </a:r>
          </a:p>
        </p:txBody>
      </p:sp>
      <p:sp>
        <p:nvSpPr>
          <p:cNvPr id="47107" name="Rectangle 3"/>
          <p:cNvSpPr>
            <a:spLocks noGrp="1" noChangeArrowheads="1"/>
          </p:cNvSpPr>
          <p:nvPr>
            <p:ph idx="1"/>
          </p:nvPr>
        </p:nvSpPr>
        <p:spPr/>
        <p:txBody>
          <a:bodyPr>
            <a:normAutofit fontScale="92500"/>
          </a:bodyPr>
          <a:lstStyle/>
          <a:p>
            <a:r>
              <a:rPr lang="en-US" dirty="0" smtClean="0">
                <a:solidFill>
                  <a:schemeClr val="tx1"/>
                </a:solidFill>
              </a:rPr>
              <a:t>Routers with interfaces attached to multiple areas and responsible for:</a:t>
            </a:r>
          </a:p>
          <a:p>
            <a:pPr lvl="1"/>
            <a:r>
              <a:rPr lang="en-US" dirty="0" smtClean="0">
                <a:solidFill>
                  <a:schemeClr val="tx1"/>
                </a:solidFill>
              </a:rPr>
              <a:t>Joining areas together. </a:t>
            </a:r>
          </a:p>
          <a:p>
            <a:pPr lvl="1"/>
            <a:r>
              <a:rPr lang="en-US" dirty="0" smtClean="0">
                <a:solidFill>
                  <a:schemeClr val="tx1"/>
                </a:solidFill>
              </a:rPr>
              <a:t>Maintaining separate link-state databases for each area.</a:t>
            </a:r>
          </a:p>
          <a:p>
            <a:pPr lvl="1"/>
            <a:r>
              <a:rPr lang="en-US" dirty="0" smtClean="0">
                <a:solidFill>
                  <a:schemeClr val="tx1"/>
                </a:solidFill>
              </a:rPr>
              <a:t>Routing traffic destined to/arriving from other areas.</a:t>
            </a:r>
          </a:p>
          <a:p>
            <a:pPr lvl="1"/>
            <a:r>
              <a:rPr lang="en-US" dirty="0" smtClean="0">
                <a:solidFill>
                  <a:schemeClr val="tx1"/>
                </a:solidFill>
              </a:rPr>
              <a:t>Summarizing information about </a:t>
            </a:r>
            <a:r>
              <a:rPr lang="en-CA" dirty="0" smtClean="0">
                <a:solidFill>
                  <a:schemeClr val="tx1"/>
                </a:solidFill>
              </a:rPr>
              <a:t>each area connected and flooding the information through area 0 to the other areas connected.</a:t>
            </a:r>
          </a:p>
          <a:p>
            <a:pPr lvl="1"/>
            <a:r>
              <a:rPr lang="en-US" dirty="0" smtClean="0">
                <a:solidFill>
                  <a:schemeClr val="tx1"/>
                </a:solidFill>
              </a:rPr>
              <a:t>In a multiarea network, a area can have one or more ABR.</a:t>
            </a:r>
          </a:p>
          <a:p>
            <a:r>
              <a:rPr lang="en-CA" dirty="0" smtClean="0">
                <a:solidFill>
                  <a:schemeClr val="tx1"/>
                </a:solidFill>
              </a:rPr>
              <a:t>ABR cannot send LSU’s to other areas until the entire intra-area is synchronized.</a:t>
            </a:r>
            <a:endParaRPr lang="en-US" dirty="0" smtClean="0">
              <a:solidFill>
                <a:schemeClr val="tx1"/>
              </a:solidFill>
            </a:endParaRPr>
          </a:p>
        </p:txBody>
      </p:sp>
    </p:spTree>
    <p:extLst>
      <p:ext uri="{BB962C8B-B14F-4D97-AF65-F5344CB8AC3E}">
        <p14:creationId xmlns="" xmlns:p14="http://schemas.microsoft.com/office/powerpoint/2010/main" val="3861282285"/>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207818" y="107575"/>
            <a:ext cx="8936181" cy="1855151"/>
          </a:xfrm>
        </p:spPr>
        <p:txBody>
          <a:bodyPr>
            <a:normAutofit/>
          </a:bodyPr>
          <a:lstStyle/>
          <a:p>
            <a:r>
              <a:rPr lang="en-US" sz="3200" dirty="0" smtClean="0"/>
              <a:t>Autonomous System Boundary Router (ASBR)</a:t>
            </a:r>
          </a:p>
        </p:txBody>
      </p:sp>
      <p:sp>
        <p:nvSpPr>
          <p:cNvPr id="48131" name="Rectangle 3"/>
          <p:cNvSpPr>
            <a:spLocks noGrp="1" noChangeArrowheads="1"/>
          </p:cNvSpPr>
          <p:nvPr>
            <p:ph idx="1"/>
          </p:nvPr>
        </p:nvSpPr>
        <p:spPr>
          <a:xfrm>
            <a:off x="549275" y="2124363"/>
            <a:ext cx="8042276" cy="3819237"/>
          </a:xfrm>
        </p:spPr>
        <p:txBody>
          <a:bodyPr/>
          <a:lstStyle/>
          <a:p>
            <a:r>
              <a:rPr lang="en-US" dirty="0" smtClean="0">
                <a:solidFill>
                  <a:schemeClr val="tx1"/>
                </a:solidFill>
              </a:rPr>
              <a:t>Routers that have at least one interface connected to another AS, such as a non-OSPF network.</a:t>
            </a:r>
          </a:p>
          <a:p>
            <a:r>
              <a:rPr lang="en-US" dirty="0" smtClean="0">
                <a:solidFill>
                  <a:schemeClr val="tx1"/>
                </a:solidFill>
              </a:rPr>
              <a:t>Routers support redistribution.</a:t>
            </a:r>
          </a:p>
          <a:p>
            <a:pPr lvl="1"/>
            <a:r>
              <a:rPr lang="en-US" dirty="0" smtClean="0">
                <a:solidFill>
                  <a:schemeClr val="tx1"/>
                </a:solidFill>
              </a:rPr>
              <a:t>They can import non-OSPF network information to the OSPF network. </a:t>
            </a:r>
          </a:p>
          <a:p>
            <a:r>
              <a:rPr lang="en-US" dirty="0" smtClean="0">
                <a:solidFill>
                  <a:schemeClr val="tx1"/>
                </a:solidFill>
              </a:rPr>
              <a:t>Should reside in the backbone area.</a:t>
            </a:r>
          </a:p>
        </p:txBody>
      </p:sp>
    </p:spTree>
    <p:extLst>
      <p:ext uri="{BB962C8B-B14F-4D97-AF65-F5344CB8AC3E}">
        <p14:creationId xmlns="" xmlns:p14="http://schemas.microsoft.com/office/powerpoint/2010/main" val="1162226737"/>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p:cNvSpPr>
            <a:spLocks noGrp="1"/>
          </p:cNvSpPr>
          <p:nvPr>
            <p:ph type="title"/>
          </p:nvPr>
        </p:nvSpPr>
        <p:spPr>
          <a:xfrm>
            <a:off x="279400" y="-92364"/>
            <a:ext cx="5447145" cy="1106043"/>
          </a:xfrm>
        </p:spPr>
        <p:txBody>
          <a:bodyPr>
            <a:normAutofit/>
          </a:bodyPr>
          <a:lstStyle/>
          <a:p>
            <a:r>
              <a:rPr lang="en-US" dirty="0" smtClean="0"/>
              <a:t>OSPF Router Types</a:t>
            </a:r>
            <a:endParaRPr lang="en-US" dirty="0"/>
          </a:p>
        </p:txBody>
      </p:sp>
      <p:pic>
        <p:nvPicPr>
          <p:cNvPr id="13" name="Picture 7" descr="l01_03"/>
          <p:cNvPicPr>
            <a:picLocks noGrp="1" noChangeAspect="1" noChangeArrowheads="1"/>
          </p:cNvPicPr>
          <p:nvPr>
            <p:ph idx="10"/>
          </p:nvPr>
        </p:nvPicPr>
        <p:blipFill>
          <a:blip r:embed="rId3"/>
          <a:stretch>
            <a:fillRect/>
          </a:stretch>
        </p:blipFill>
        <p:spPr>
          <a:xfrm>
            <a:off x="4831081" y="1013679"/>
            <a:ext cx="4312920" cy="3421161"/>
          </a:xfrm>
        </p:spPr>
      </p:pic>
      <p:sp>
        <p:nvSpPr>
          <p:cNvPr id="15" name="Content Placeholder 14"/>
          <p:cNvSpPr>
            <a:spLocks noGrp="1"/>
          </p:cNvSpPr>
          <p:nvPr>
            <p:ph idx="11"/>
          </p:nvPr>
        </p:nvSpPr>
        <p:spPr>
          <a:xfrm>
            <a:off x="0" y="1206501"/>
            <a:ext cx="5193145" cy="1490979"/>
          </a:xfrm>
        </p:spPr>
        <p:txBody>
          <a:bodyPr>
            <a:normAutofit/>
          </a:bodyPr>
          <a:lstStyle/>
          <a:p>
            <a:r>
              <a:rPr lang="en-US" dirty="0" smtClean="0">
                <a:solidFill>
                  <a:schemeClr val="tx1"/>
                </a:solidFill>
              </a:rPr>
              <a:t>Routers A, B, C, D and E are backbone routers.</a:t>
            </a:r>
          </a:p>
          <a:p>
            <a:pPr lvl="1"/>
            <a:r>
              <a:rPr lang="en-US" dirty="0" smtClean="0">
                <a:solidFill>
                  <a:schemeClr val="tx1"/>
                </a:solidFill>
              </a:rPr>
              <a:t>Backbone routers make up Area 0.</a:t>
            </a:r>
          </a:p>
        </p:txBody>
      </p:sp>
      <p:sp>
        <p:nvSpPr>
          <p:cNvPr id="5" name="Content Placeholder 14"/>
          <p:cNvSpPr txBox="1">
            <a:spLocks/>
          </p:cNvSpPr>
          <p:nvPr/>
        </p:nvSpPr>
        <p:spPr>
          <a:xfrm>
            <a:off x="203015" y="4434840"/>
            <a:ext cx="8432985" cy="1570883"/>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461963" indent="-236538" algn="l" defTabSz="914400" rtl="0" eaLnBrk="1" latinLnBrk="0" hangingPunct="1">
              <a:spcBef>
                <a:spcPts val="600"/>
              </a:spcBef>
              <a:buClr>
                <a:schemeClr val="accent1">
                  <a:lumMod val="75000"/>
                </a:schemeClr>
              </a:buClr>
              <a:buSzPct val="110000"/>
              <a:buFont typeface="Arial" pitchFamily="34" charset="0"/>
              <a:buChar char="•"/>
              <a:defRPr sz="2000" kern="1200">
                <a:solidFill>
                  <a:schemeClr val="tx1">
                    <a:lumMod val="65000"/>
                    <a:lumOff val="35000"/>
                  </a:schemeClr>
                </a:solidFill>
                <a:latin typeface="+mn-lt"/>
                <a:ea typeface="+mn-ea"/>
                <a:cs typeface="+mn-cs"/>
              </a:defRPr>
            </a:lvl2pPr>
            <a:lvl3pPr marL="688975" indent="-227013" algn="l" defTabSz="914400" rtl="0" eaLnBrk="1" latinLnBrk="0" hangingPunct="1">
              <a:spcBef>
                <a:spcPts val="600"/>
              </a:spcBef>
              <a:buClr>
                <a:schemeClr val="accent1">
                  <a:lumMod val="60000"/>
                  <a:lumOff val="40000"/>
                </a:schemeClr>
              </a:buClr>
              <a:buSzPct val="110000"/>
              <a:buFont typeface="Arial" pitchFamily="34" charset="0"/>
              <a:buChar char="•"/>
              <a:defRPr sz="1800" kern="1200">
                <a:solidFill>
                  <a:schemeClr val="tx1">
                    <a:lumMod val="65000"/>
                    <a:lumOff val="35000"/>
                  </a:schemeClr>
                </a:solidFill>
                <a:latin typeface="+mn-lt"/>
                <a:ea typeface="+mn-ea"/>
                <a:cs typeface="+mn-cs"/>
              </a:defRPr>
            </a:lvl3pPr>
            <a:lvl4pPr marL="565150" indent="176213" algn="l" defTabSz="914400" rtl="0" eaLnBrk="1" latinLnBrk="0" hangingPunct="1">
              <a:spcBef>
                <a:spcPts val="600"/>
              </a:spcBef>
              <a:buClr>
                <a:schemeClr val="accent1">
                  <a:lumMod val="75000"/>
                </a:schemeClr>
              </a:buClr>
              <a:buSzPct val="110000"/>
              <a:buFont typeface="Arial" pitchFamily="34" charset="0"/>
              <a:buChar char="•"/>
              <a:defRPr sz="1800" kern="1200">
                <a:solidFill>
                  <a:schemeClr val="tx1">
                    <a:lumMod val="65000"/>
                    <a:lumOff val="35000"/>
                  </a:schemeClr>
                </a:solidFill>
                <a:latin typeface="+mn-lt"/>
                <a:ea typeface="+mn-ea"/>
                <a:cs typeface="+mn-cs"/>
              </a:defRPr>
            </a:lvl4pPr>
            <a:lvl5pPr marL="744538" indent="169863" algn="l" defTabSz="914400" rtl="0" eaLnBrk="1" latinLnBrk="0" hangingPunct="1">
              <a:spcBef>
                <a:spcPts val="600"/>
              </a:spcBef>
              <a:buClr>
                <a:schemeClr val="accent1">
                  <a:lumMod val="60000"/>
                  <a:lumOff val="40000"/>
                </a:schemeClr>
              </a:buClr>
              <a:buSzPct val="110000"/>
              <a:buFont typeface="Arial" pitchFamily="34" charset="0"/>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US" dirty="0" smtClean="0">
                <a:solidFill>
                  <a:schemeClr val="tx1"/>
                </a:solidFill>
              </a:rPr>
              <a:t>Routers A, B, F, G, and H are internal routers.</a:t>
            </a:r>
          </a:p>
          <a:p>
            <a:pPr lvl="1"/>
            <a:r>
              <a:rPr lang="en-US" dirty="0" smtClean="0">
                <a:solidFill>
                  <a:schemeClr val="tx1"/>
                </a:solidFill>
              </a:rPr>
              <a:t>Internal routers are completely within an area and do not interconnect to any other area or autonomous system (AS).</a:t>
            </a:r>
          </a:p>
        </p:txBody>
      </p:sp>
      <p:sp>
        <p:nvSpPr>
          <p:cNvPr id="6" name="Content Placeholder 14"/>
          <p:cNvSpPr txBox="1">
            <a:spLocks/>
          </p:cNvSpPr>
          <p:nvPr/>
        </p:nvSpPr>
        <p:spPr>
          <a:xfrm>
            <a:off x="0" y="2697480"/>
            <a:ext cx="5193145" cy="155448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solidFill>
                <a:effectLst/>
                <a:uLnTx/>
                <a:uFillTx/>
                <a:latin typeface="+mn-lt"/>
                <a:ea typeface="+mn-ea"/>
                <a:cs typeface="+mn-cs"/>
              </a:rPr>
              <a:t>Routers C, D and E are area border routers (ABRs).</a:t>
            </a:r>
          </a:p>
          <a:p>
            <a:pPr marL="461963" marR="0" lvl="1" indent="-236538" algn="l" defTabSz="914400" rtl="0" eaLnBrk="1" fontAlgn="auto" latinLnBrk="0" hangingPunct="1">
              <a:lnSpc>
                <a:spcPct val="100000"/>
              </a:lnSpc>
              <a:spcBef>
                <a:spcPts val="600"/>
              </a:spcBef>
              <a:spcAft>
                <a:spcPts val="0"/>
              </a:spcAft>
              <a:buClr>
                <a:schemeClr val="accent1">
                  <a:lumMod val="75000"/>
                </a:schemeClr>
              </a:buClr>
              <a:buSzPct val="110000"/>
              <a:buFont typeface="Arial" pitchFamily="34" charset="0"/>
              <a:buChar char="•"/>
              <a:tabLst/>
              <a:defRPr/>
            </a:pPr>
            <a:r>
              <a:rPr kumimoji="0" lang="en-US" sz="2000" b="0" i="0" u="none" strike="noStrike" kern="1200" cap="none" spc="0" normalizeH="0" baseline="0" noProof="0" dirty="0" smtClean="0">
                <a:ln>
                  <a:noFill/>
                </a:ln>
                <a:solidFill>
                  <a:schemeClr val="tx1"/>
                </a:solidFill>
                <a:effectLst/>
                <a:uLnTx/>
                <a:uFillTx/>
                <a:latin typeface="+mn-lt"/>
                <a:ea typeface="+mn-ea"/>
                <a:cs typeface="+mn-cs"/>
              </a:rPr>
              <a:t>ABRs attach all other areas to Area 0.</a:t>
            </a:r>
          </a:p>
        </p:txBody>
      </p:sp>
    </p:spTree>
    <p:extLst>
      <p:ext uri="{BB962C8B-B14F-4D97-AF65-F5344CB8AC3E}">
        <p14:creationId xmlns="" xmlns:p14="http://schemas.microsoft.com/office/powerpoint/2010/main" val="1903661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Effect transition="in" filter="fade">
                                      <p:cBhvr>
                                        <p:cTn id="7" dur="2000"/>
                                        <p:tgtEl>
                                          <p:spTgt spid="15">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
                                            <p:txEl>
                                              <p:pRg st="1" end="1"/>
                                            </p:txEl>
                                          </p:spTgt>
                                        </p:tgtEl>
                                        <p:attrNameLst>
                                          <p:attrName>style.visibility</p:attrName>
                                        </p:attrNameLst>
                                      </p:cBhvr>
                                      <p:to>
                                        <p:strVal val="visible"/>
                                      </p:to>
                                    </p:set>
                                    <p:animEffect transition="in" filter="fade">
                                      <p:cBhvr>
                                        <p:cTn id="10" dur="2000"/>
                                        <p:tgtEl>
                                          <p:spTgt spid="15">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animEffect transition="in" filter="fade">
                                      <p:cBhvr>
                                        <p:cTn id="15" dur="2000"/>
                                        <p:tgtEl>
                                          <p:spTgt spid="6">
                                            <p:txEl>
                                              <p:pRg st="0" end="0"/>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6">
                                            <p:txEl>
                                              <p:pRg st="1" end="1"/>
                                            </p:txEl>
                                          </p:spTgt>
                                        </p:tgtEl>
                                        <p:attrNameLst>
                                          <p:attrName>style.visibility</p:attrName>
                                        </p:attrNameLst>
                                      </p:cBhvr>
                                      <p:to>
                                        <p:strVal val="visible"/>
                                      </p:to>
                                    </p:set>
                                    <p:animEffect transition="in" filter="fade">
                                      <p:cBhvr>
                                        <p:cTn id="18" dur="2000"/>
                                        <p:tgtEl>
                                          <p:spTgt spid="6">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animEffect transition="in" filter="fade">
                                      <p:cBhvr>
                                        <p:cTn id="23" dur="2000"/>
                                        <p:tgtEl>
                                          <p:spTgt spid="5">
                                            <p:txEl>
                                              <p:pRg st="0" end="0"/>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txEl>
                                              <p:pRg st="1" end="1"/>
                                            </p:txEl>
                                          </p:spTgt>
                                        </p:tgtEl>
                                        <p:attrNameLst>
                                          <p:attrName>style.visibility</p:attrName>
                                        </p:attrNameLst>
                                      </p:cBhvr>
                                      <p:to>
                                        <p:strVal val="visible"/>
                                      </p:to>
                                    </p:set>
                                    <p:animEffect transition="in" filter="fade">
                                      <p:cBhvr>
                                        <p:cTn id="26" dur="20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allAtOnce"/>
      <p:bldP spid="5" grpId="0" build="allAtOnce"/>
      <p:bldP spid="6" grpId="0" build="allAtOnce"/>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DR and BDR Routers</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solidFill>
                  <a:schemeClr val="tx1"/>
                </a:solidFill>
              </a:rPr>
              <a:t>To reduce the amount of OSPF traffic on multiaccess broadcast networks such as Ethernet, OSPF elects:</a:t>
            </a:r>
          </a:p>
          <a:p>
            <a:pPr lvl="1"/>
            <a:r>
              <a:rPr lang="en-US" dirty="0" smtClean="0">
                <a:solidFill>
                  <a:schemeClr val="tx1"/>
                </a:solidFill>
              </a:rPr>
              <a:t>A Designated Router (DR)</a:t>
            </a:r>
          </a:p>
          <a:p>
            <a:pPr lvl="1"/>
            <a:r>
              <a:rPr lang="en-US" dirty="0" smtClean="0">
                <a:solidFill>
                  <a:schemeClr val="tx1"/>
                </a:solidFill>
              </a:rPr>
              <a:t>A Backup Designated Router (BDR) </a:t>
            </a:r>
          </a:p>
          <a:p>
            <a:r>
              <a:rPr lang="en-US" dirty="0" smtClean="0">
                <a:solidFill>
                  <a:schemeClr val="tx1"/>
                </a:solidFill>
              </a:rPr>
              <a:t>The DR is responsible for updating all other OSPF routers (called </a:t>
            </a:r>
            <a:r>
              <a:rPr lang="en-US" dirty="0" err="1" smtClean="0">
                <a:solidFill>
                  <a:schemeClr val="tx1"/>
                </a:solidFill>
              </a:rPr>
              <a:t>DROTHERs</a:t>
            </a:r>
            <a:r>
              <a:rPr lang="en-US" dirty="0" smtClean="0">
                <a:solidFill>
                  <a:schemeClr val="tx1"/>
                </a:solidFill>
              </a:rPr>
              <a:t>) when a change occurs in the multiaccess network. </a:t>
            </a:r>
          </a:p>
          <a:p>
            <a:pPr lvl="1"/>
            <a:r>
              <a:rPr lang="en-US" dirty="0" smtClean="0">
                <a:solidFill>
                  <a:schemeClr val="tx1"/>
                </a:solidFill>
              </a:rPr>
              <a:t>The BDR monitors the DR and takes over should the DR fail. </a:t>
            </a:r>
          </a:p>
          <a:p>
            <a:r>
              <a:rPr lang="en-US" dirty="0" smtClean="0">
                <a:solidFill>
                  <a:schemeClr val="tx1"/>
                </a:solidFill>
              </a:rPr>
              <a:t>A router connected to multiple broadcast networks can be a DR on one segment and a regular (</a:t>
            </a:r>
            <a:r>
              <a:rPr lang="en-US" dirty="0" err="1" smtClean="0">
                <a:solidFill>
                  <a:schemeClr val="tx1"/>
                </a:solidFill>
              </a:rPr>
              <a:t>DROTHER</a:t>
            </a:r>
            <a:r>
              <a:rPr lang="en-US" dirty="0" smtClean="0">
                <a:solidFill>
                  <a:schemeClr val="tx1"/>
                </a:solidFill>
              </a:rPr>
              <a:t>) router on another segment.</a:t>
            </a:r>
          </a:p>
          <a:p>
            <a:pPr lvl="1"/>
            <a:endParaRPr lang="en-US" dirty="0" smtClean="0">
              <a:solidFill>
                <a:schemeClr val="tx1"/>
              </a:solidFill>
            </a:endParaRPr>
          </a:p>
          <a:p>
            <a:endParaRPr lang="en-US" dirty="0">
              <a:solidFill>
                <a:schemeClr val="tx1"/>
              </a:solidFill>
            </a:endParaRPr>
          </a:p>
        </p:txBody>
      </p:sp>
    </p:spTree>
    <p:extLst>
      <p:ext uri="{BB962C8B-B14F-4D97-AF65-F5344CB8AC3E}">
        <p14:creationId xmlns="" xmlns:p14="http://schemas.microsoft.com/office/powerpoint/2010/main" val="248362599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US" smtClean="0"/>
              <a:t>OSPF Metric Calculation</a:t>
            </a:r>
            <a:endParaRPr lang="en-US" dirty="0" smtClean="0"/>
          </a:p>
        </p:txBody>
      </p:sp>
      <p:sp>
        <p:nvSpPr>
          <p:cNvPr id="1372163" name="Rectangle 3"/>
          <p:cNvSpPr>
            <a:spLocks noGrp="1" noChangeArrowheads="1"/>
          </p:cNvSpPr>
          <p:nvPr>
            <p:ph idx="1"/>
          </p:nvPr>
        </p:nvSpPr>
        <p:spPr>
          <a:xfrm>
            <a:off x="279400" y="1444532"/>
            <a:ext cx="5526575" cy="4945514"/>
          </a:xfrm>
        </p:spPr>
        <p:txBody>
          <a:bodyPr>
            <a:normAutofit/>
          </a:bodyPr>
          <a:lstStyle/>
          <a:p>
            <a:r>
              <a:rPr lang="en-US" dirty="0" smtClean="0">
                <a:solidFill>
                  <a:schemeClr val="tx1"/>
                </a:solidFill>
              </a:rPr>
              <a:t>The OSPF metric calculation is based on cost.</a:t>
            </a:r>
          </a:p>
          <a:p>
            <a:r>
              <a:rPr lang="en-US" dirty="0" smtClean="0">
                <a:solidFill>
                  <a:schemeClr val="tx1"/>
                </a:solidFill>
              </a:rPr>
              <a:t>Cost is an indication of the overhead required to send packets across a certain interface. </a:t>
            </a:r>
          </a:p>
          <a:p>
            <a:r>
              <a:rPr lang="en-US" dirty="0" smtClean="0">
                <a:solidFill>
                  <a:schemeClr val="tx1"/>
                </a:solidFill>
              </a:rPr>
              <a:t>The cost of an interface is inversely proportional to the bandwidth of that interface.</a:t>
            </a:r>
          </a:p>
          <a:p>
            <a:pPr lvl="1"/>
            <a:r>
              <a:rPr lang="en-US" dirty="0" smtClean="0">
                <a:solidFill>
                  <a:schemeClr val="tx1"/>
                </a:solidFill>
              </a:rPr>
              <a:t>A higher bandwidth is attributed a lower cost. </a:t>
            </a:r>
          </a:p>
          <a:p>
            <a:pPr lvl="1"/>
            <a:r>
              <a:rPr lang="en-US" dirty="0" smtClean="0">
                <a:solidFill>
                  <a:schemeClr val="tx1"/>
                </a:solidFill>
              </a:rPr>
              <a:t>A lower bandwidth is attributed a higher cost. </a:t>
            </a:r>
          </a:p>
        </p:txBody>
      </p:sp>
      <p:grpSp>
        <p:nvGrpSpPr>
          <p:cNvPr id="10" name="Group 9"/>
          <p:cNvGrpSpPr/>
          <p:nvPr/>
        </p:nvGrpSpPr>
        <p:grpSpPr>
          <a:xfrm>
            <a:off x="6536923" y="1635350"/>
            <a:ext cx="1678207" cy="4337944"/>
            <a:chOff x="6104972" y="1193546"/>
            <a:chExt cx="1678207" cy="4964476"/>
          </a:xfrm>
        </p:grpSpPr>
        <p:sp>
          <p:nvSpPr>
            <p:cNvPr id="23" name="Up-Down Arrow 22"/>
            <p:cNvSpPr/>
            <p:nvPr/>
          </p:nvSpPr>
          <p:spPr bwMode="auto">
            <a:xfrm>
              <a:off x="6513689" y="1512707"/>
              <a:ext cx="1081616" cy="4244623"/>
            </a:xfrm>
            <a:prstGeom prst="upDownArrow">
              <a:avLst>
                <a:gd name="adj1" fmla="val 59655"/>
                <a:gd name="adj2" fmla="val 53743"/>
              </a:avLst>
            </a:prstGeom>
            <a:solidFill>
              <a:schemeClr val="accent1"/>
            </a:solidFill>
            <a:ln w="9525" cap="flat" cmpd="sng" algn="ctr">
              <a:solidFill>
                <a:schemeClr val="tx1"/>
              </a:solidFill>
              <a:prstDash val="solid"/>
              <a:round/>
              <a:headEnd type="none" w="med" len="med"/>
              <a:tailEnd type="none" w="med" len="med"/>
            </a:ln>
            <a:effectLst/>
          </p:spPr>
          <p:txBody>
            <a:bodyPr vert="vert270" wrap="square" lIns="82124" tIns="41061" rIns="82124" bIns="41061" numCol="1" rtlCol="0" anchor="ctr" anchorCtr="1"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2400" b="1" i="0" u="none" strike="noStrike" cap="none" normalizeH="0" baseline="0" dirty="0" smtClean="0">
                  <a:ln>
                    <a:noFill/>
                  </a:ln>
                  <a:solidFill>
                    <a:srgbClr val="FFFF00"/>
                  </a:solidFill>
                  <a:effectLst/>
                  <a:latin typeface="Tahoma" pitchFamily="34" charset="0"/>
                  <a:cs typeface="Tahoma" pitchFamily="34" charset="0"/>
                </a:rPr>
                <a:t>Bandwidth</a:t>
              </a:r>
            </a:p>
          </p:txBody>
        </p:sp>
        <p:sp>
          <p:nvSpPr>
            <p:cNvPr id="24" name="TextBox 23"/>
            <p:cNvSpPr txBox="1"/>
            <p:nvPr/>
          </p:nvSpPr>
          <p:spPr>
            <a:xfrm>
              <a:off x="6104972" y="1608741"/>
              <a:ext cx="689837" cy="422675"/>
            </a:xfrm>
            <a:prstGeom prst="rect">
              <a:avLst/>
            </a:prstGeom>
            <a:noFill/>
          </p:spPr>
          <p:txBody>
            <a:bodyPr wrap="none" rtlCol="0">
              <a:spAutoFit/>
            </a:bodyPr>
            <a:lstStyle/>
            <a:p>
              <a:r>
                <a:rPr lang="en-US" sz="1800" dirty="0" smtClean="0">
                  <a:solidFill>
                    <a:srgbClr val="12252C"/>
                  </a:solidFill>
                  <a:effectLst>
                    <a:outerShdw blurRad="38100" dist="38100" dir="2700000" algn="tl">
                      <a:srgbClr val="000000">
                        <a:alpha val="43137"/>
                      </a:srgbClr>
                    </a:outerShdw>
                  </a:effectLst>
                </a:rPr>
                <a:t>High</a:t>
              </a:r>
              <a:endParaRPr lang="en-US" sz="1800" dirty="0">
                <a:solidFill>
                  <a:srgbClr val="12252C"/>
                </a:solidFill>
                <a:effectLst>
                  <a:outerShdw blurRad="38100" dist="38100" dir="2700000" algn="tl">
                    <a:srgbClr val="000000">
                      <a:alpha val="43137"/>
                    </a:srgbClr>
                  </a:outerShdw>
                </a:effectLst>
              </a:endParaRPr>
            </a:p>
          </p:txBody>
        </p:sp>
        <p:sp>
          <p:nvSpPr>
            <p:cNvPr id="25" name="TextBox 24"/>
            <p:cNvSpPr txBox="1"/>
            <p:nvPr/>
          </p:nvSpPr>
          <p:spPr>
            <a:xfrm>
              <a:off x="6158150" y="5330151"/>
              <a:ext cx="613645" cy="422675"/>
            </a:xfrm>
            <a:prstGeom prst="rect">
              <a:avLst/>
            </a:prstGeom>
            <a:noFill/>
          </p:spPr>
          <p:txBody>
            <a:bodyPr wrap="none" rtlCol="0">
              <a:spAutoFit/>
            </a:bodyPr>
            <a:lstStyle/>
            <a:p>
              <a:r>
                <a:rPr lang="en-US" sz="1800" dirty="0" smtClean="0">
                  <a:solidFill>
                    <a:srgbClr val="12252C"/>
                  </a:solidFill>
                  <a:effectLst>
                    <a:outerShdw blurRad="38100" dist="38100" dir="2700000" algn="tl">
                      <a:srgbClr val="000000">
                        <a:alpha val="43137"/>
                      </a:srgbClr>
                    </a:outerShdw>
                  </a:effectLst>
                </a:rPr>
                <a:t>Low</a:t>
              </a:r>
              <a:endParaRPr lang="en-US" sz="1800" dirty="0">
                <a:solidFill>
                  <a:srgbClr val="12252C"/>
                </a:solidFill>
                <a:effectLst>
                  <a:outerShdw blurRad="38100" dist="38100" dir="2700000" algn="tl">
                    <a:srgbClr val="000000">
                      <a:alpha val="43137"/>
                    </a:srgbClr>
                  </a:outerShdw>
                </a:effectLst>
              </a:endParaRPr>
            </a:p>
          </p:txBody>
        </p:sp>
        <p:sp>
          <p:nvSpPr>
            <p:cNvPr id="26" name="TextBox 25"/>
            <p:cNvSpPr txBox="1"/>
            <p:nvPr/>
          </p:nvSpPr>
          <p:spPr>
            <a:xfrm>
              <a:off x="6385877" y="1193546"/>
              <a:ext cx="1351652" cy="341632"/>
            </a:xfrm>
            <a:prstGeom prst="rect">
              <a:avLst/>
            </a:prstGeom>
            <a:noFill/>
          </p:spPr>
          <p:txBody>
            <a:bodyPr wrap="none" rtlCol="0">
              <a:spAutoFit/>
            </a:bodyPr>
            <a:lstStyle/>
            <a:p>
              <a:r>
                <a:rPr lang="en-US" sz="1800" dirty="0" smtClean="0">
                  <a:effectLst>
                    <a:outerShdw blurRad="38100" dist="38100" dir="2700000" algn="tl">
                      <a:srgbClr val="000000">
                        <a:alpha val="43137"/>
                      </a:srgbClr>
                    </a:outerShdw>
                  </a:effectLst>
                </a:rPr>
                <a:t>Lower Cost</a:t>
              </a:r>
              <a:endParaRPr lang="en-US" sz="1800" dirty="0">
                <a:effectLst>
                  <a:outerShdw blurRad="38100" dist="38100" dir="2700000" algn="tl">
                    <a:srgbClr val="000000">
                      <a:alpha val="43137"/>
                    </a:srgbClr>
                  </a:outerShdw>
                </a:effectLst>
              </a:endParaRPr>
            </a:p>
          </p:txBody>
        </p:sp>
        <p:sp>
          <p:nvSpPr>
            <p:cNvPr id="27" name="TextBox 26"/>
            <p:cNvSpPr txBox="1"/>
            <p:nvPr/>
          </p:nvSpPr>
          <p:spPr>
            <a:xfrm>
              <a:off x="6380231" y="5816390"/>
              <a:ext cx="1402948" cy="341632"/>
            </a:xfrm>
            <a:prstGeom prst="rect">
              <a:avLst/>
            </a:prstGeom>
            <a:noFill/>
          </p:spPr>
          <p:txBody>
            <a:bodyPr wrap="none" rtlCol="0">
              <a:spAutoFit/>
            </a:bodyPr>
            <a:lstStyle/>
            <a:p>
              <a:r>
                <a:rPr lang="en-US" sz="1800" dirty="0" smtClean="0">
                  <a:effectLst>
                    <a:outerShdw blurRad="38100" dist="38100" dir="2700000" algn="tl">
                      <a:srgbClr val="000000">
                        <a:alpha val="43137"/>
                      </a:srgbClr>
                    </a:outerShdw>
                  </a:effectLst>
                </a:rPr>
                <a:t>Higher Cost</a:t>
              </a:r>
              <a:endParaRPr lang="en-US" sz="1800" dirty="0">
                <a:effectLst>
                  <a:outerShdw blurRad="38100" dist="38100" dir="2700000" algn="tl">
                    <a:srgbClr val="000000">
                      <a:alpha val="43137"/>
                    </a:srgbClr>
                  </a:outerShdw>
                </a:effectLst>
              </a:endParaRPr>
            </a:p>
          </p:txBody>
        </p:sp>
      </p:grpSp>
    </p:spTree>
    <p:extLst>
      <p:ext uri="{BB962C8B-B14F-4D97-AF65-F5344CB8AC3E}">
        <p14:creationId xmlns="" xmlns:p14="http://schemas.microsoft.com/office/powerpoint/2010/main" val="1574053913"/>
      </p:ext>
    </p:extLst>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210127" y="88288"/>
            <a:ext cx="5239327" cy="740664"/>
          </a:xfrm>
        </p:spPr>
        <p:txBody>
          <a:bodyPr>
            <a:normAutofit fontScale="90000"/>
          </a:bodyPr>
          <a:lstStyle/>
          <a:p>
            <a:r>
              <a:rPr lang="en-US" dirty="0" smtClean="0"/>
              <a:t>OSPF Cost Formula</a:t>
            </a:r>
          </a:p>
        </p:txBody>
      </p:sp>
      <p:sp>
        <p:nvSpPr>
          <p:cNvPr id="1373187" name="Rectangle 3"/>
          <p:cNvSpPr>
            <a:spLocks noGrp="1" noChangeArrowheads="1"/>
          </p:cNvSpPr>
          <p:nvPr>
            <p:ph idx="10"/>
          </p:nvPr>
        </p:nvSpPr>
        <p:spPr>
          <a:xfrm>
            <a:off x="279400" y="1016001"/>
            <a:ext cx="8520354" cy="2716908"/>
          </a:xfrm>
        </p:spPr>
        <p:txBody>
          <a:bodyPr/>
          <a:lstStyle/>
          <a:p>
            <a:r>
              <a:rPr lang="en-US" b="1" dirty="0" smtClean="0">
                <a:solidFill>
                  <a:schemeClr val="tx1"/>
                </a:solidFill>
              </a:rPr>
              <a:t>Cost = 100,000,000 / Bandwidth (bps)</a:t>
            </a:r>
          </a:p>
          <a:p>
            <a:r>
              <a:rPr lang="en-US" dirty="0" smtClean="0">
                <a:solidFill>
                  <a:schemeClr val="tx1"/>
                </a:solidFill>
              </a:rPr>
              <a:t>For example: </a:t>
            </a:r>
          </a:p>
          <a:p>
            <a:pPr lvl="1"/>
            <a:r>
              <a:rPr lang="en-US" dirty="0" err="1" smtClean="0">
                <a:solidFill>
                  <a:schemeClr val="tx1"/>
                </a:solidFill>
              </a:rPr>
              <a:t>10BaseT</a:t>
            </a:r>
            <a:r>
              <a:rPr lang="en-US" dirty="0" smtClean="0">
                <a:solidFill>
                  <a:schemeClr val="tx1"/>
                </a:solidFill>
              </a:rPr>
              <a:t>	=  100,000,000 / 10,000,000	= </a:t>
            </a:r>
            <a:r>
              <a:rPr lang="en-US" b="1" dirty="0" smtClean="0">
                <a:solidFill>
                  <a:schemeClr val="tx1"/>
                </a:solidFill>
              </a:rPr>
              <a:t>10 </a:t>
            </a:r>
          </a:p>
          <a:p>
            <a:pPr lvl="1"/>
            <a:r>
              <a:rPr lang="en-US" dirty="0" smtClean="0">
                <a:solidFill>
                  <a:schemeClr val="tx1"/>
                </a:solidFill>
              </a:rPr>
              <a:t>T1		=  100,000,000 / 1,544,000	= </a:t>
            </a:r>
            <a:r>
              <a:rPr lang="en-US" b="1" dirty="0" smtClean="0">
                <a:solidFill>
                  <a:schemeClr val="tx1"/>
                </a:solidFill>
              </a:rPr>
              <a:t>64</a:t>
            </a:r>
          </a:p>
        </p:txBody>
      </p:sp>
      <p:grpSp>
        <p:nvGrpSpPr>
          <p:cNvPr id="7" name="Group 6"/>
          <p:cNvGrpSpPr/>
          <p:nvPr/>
        </p:nvGrpSpPr>
        <p:grpSpPr>
          <a:xfrm>
            <a:off x="831273" y="3072508"/>
            <a:ext cx="7319818" cy="2723310"/>
            <a:chOff x="2120900" y="3271910"/>
            <a:chExt cx="6134453" cy="2906640"/>
          </a:xfrm>
        </p:grpSpPr>
        <p:pic>
          <p:nvPicPr>
            <p:cNvPr id="1373189" name="Picture 5"/>
            <p:cNvPicPr>
              <a:picLocks noChangeAspect="1" noChangeArrowheads="1"/>
            </p:cNvPicPr>
            <p:nvPr/>
          </p:nvPicPr>
          <p:blipFill>
            <a:blip r:embed="rId3"/>
            <a:srcRect/>
            <a:stretch>
              <a:fillRect/>
            </a:stretch>
          </p:blipFill>
          <p:spPr bwMode="auto">
            <a:xfrm>
              <a:off x="2120900" y="3271910"/>
              <a:ext cx="5105400" cy="2906640"/>
            </a:xfrm>
            <a:prstGeom prst="rect">
              <a:avLst/>
            </a:prstGeom>
            <a:noFill/>
            <a:ln w="9525">
              <a:noFill/>
              <a:miter lim="800000"/>
              <a:headEnd type="none" w="sm" len="sm"/>
              <a:tailEnd type="none" w="sm" len="sm"/>
            </a:ln>
          </p:spPr>
        </p:pic>
        <p:pic>
          <p:nvPicPr>
            <p:cNvPr id="138241" name="Picture 1"/>
            <p:cNvPicPr>
              <a:picLocks noChangeAspect="1" noChangeArrowheads="1"/>
            </p:cNvPicPr>
            <p:nvPr/>
          </p:nvPicPr>
          <p:blipFill>
            <a:blip r:embed="rId4"/>
            <a:srcRect/>
            <a:stretch>
              <a:fillRect/>
            </a:stretch>
          </p:blipFill>
          <p:spPr bwMode="auto">
            <a:xfrm>
              <a:off x="7530179" y="3318933"/>
              <a:ext cx="725174" cy="2842683"/>
            </a:xfrm>
            <a:prstGeom prst="rect">
              <a:avLst/>
            </a:prstGeom>
            <a:noFill/>
            <a:ln w="9525">
              <a:noFill/>
              <a:miter lim="800000"/>
              <a:headEnd/>
              <a:tailEnd/>
            </a:ln>
          </p:spPr>
        </p:pic>
      </p:grpSp>
    </p:spTree>
    <p:extLst>
      <p:ext uri="{BB962C8B-B14F-4D97-AF65-F5344CB8AC3E}">
        <p14:creationId xmlns="" xmlns:p14="http://schemas.microsoft.com/office/powerpoint/2010/main" val="558476109"/>
      </p:ext>
    </p:extLst>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941" y="365378"/>
            <a:ext cx="8532159" cy="1419375"/>
          </a:xfrm>
        </p:spPr>
        <p:txBody>
          <a:bodyPr>
            <a:normAutofit/>
          </a:bodyPr>
          <a:lstStyle/>
          <a:p>
            <a:r>
              <a:rPr lang="en-US" dirty="0" smtClean="0"/>
              <a:t>To Follow…</a:t>
            </a:r>
            <a:endParaRPr lang="en-US" dirty="0"/>
          </a:p>
        </p:txBody>
      </p:sp>
      <p:sp>
        <p:nvSpPr>
          <p:cNvPr id="5" name="Rectangle 3"/>
          <p:cNvSpPr>
            <a:spLocks noGrp="1" noChangeArrowheads="1"/>
          </p:cNvSpPr>
          <p:nvPr>
            <p:ph idx="4294967295"/>
          </p:nvPr>
        </p:nvSpPr>
        <p:spPr>
          <a:xfrm>
            <a:off x="549275" y="1948194"/>
            <a:ext cx="8042276" cy="3661176"/>
          </a:xfrm>
          <a:prstGeom prst="rect">
            <a:avLst/>
          </a:prstGeom>
        </p:spPr>
        <p:txBody>
          <a:bodyPr>
            <a:normAutofit fontScale="92500" lnSpcReduction="20000"/>
          </a:bodyPr>
          <a:lstStyle/>
          <a:p>
            <a:pPr eaLnBrk="1" hangingPunct="1">
              <a:defRPr/>
            </a:pPr>
            <a:r>
              <a:rPr lang="en-US" dirty="0" smtClean="0">
                <a:solidFill>
                  <a:srgbClr val="405B03"/>
                </a:solidFill>
              </a:rPr>
              <a:t>OSPF Packet types</a:t>
            </a:r>
          </a:p>
          <a:p>
            <a:pPr eaLnBrk="1" hangingPunct="1">
              <a:defRPr/>
            </a:pPr>
            <a:r>
              <a:rPr lang="en-US" dirty="0" smtClean="0">
                <a:solidFill>
                  <a:srgbClr val="405B03"/>
                </a:solidFill>
              </a:rPr>
              <a:t>Implementing OSPF</a:t>
            </a:r>
          </a:p>
          <a:p>
            <a:pPr eaLnBrk="1" hangingPunct="1">
              <a:defRPr/>
            </a:pPr>
            <a:r>
              <a:rPr lang="en-US" dirty="0" smtClean="0">
                <a:solidFill>
                  <a:srgbClr val="405B03"/>
                </a:solidFill>
              </a:rPr>
              <a:t>OSPF Network types</a:t>
            </a:r>
          </a:p>
          <a:p>
            <a:pPr eaLnBrk="1" hangingPunct="1">
              <a:defRPr/>
            </a:pPr>
            <a:r>
              <a:rPr lang="en-US" dirty="0" smtClean="0">
                <a:solidFill>
                  <a:srgbClr val="405B03"/>
                </a:solidFill>
              </a:rPr>
              <a:t>LSAs and LSDBs</a:t>
            </a:r>
          </a:p>
          <a:p>
            <a:pPr eaLnBrk="1" hangingPunct="1">
              <a:defRPr/>
            </a:pPr>
            <a:r>
              <a:rPr lang="en-US" dirty="0" smtClean="0">
                <a:solidFill>
                  <a:srgbClr val="405B03"/>
                </a:solidFill>
              </a:rPr>
              <a:t>Route Summarization</a:t>
            </a:r>
          </a:p>
          <a:p>
            <a:pPr eaLnBrk="1" hangingPunct="1">
              <a:defRPr/>
            </a:pPr>
            <a:r>
              <a:rPr lang="en-US" dirty="0" smtClean="0">
                <a:solidFill>
                  <a:srgbClr val="405B03"/>
                </a:solidFill>
              </a:rPr>
              <a:t>Advanced OSPF features</a:t>
            </a:r>
          </a:p>
          <a:p>
            <a:pPr eaLnBrk="1" hangingPunct="1">
              <a:defRPr/>
            </a:pPr>
            <a:r>
              <a:rPr lang="en-US" dirty="0" smtClean="0">
                <a:solidFill>
                  <a:srgbClr val="405B03"/>
                </a:solidFill>
              </a:rPr>
              <a:t>Authentication </a:t>
            </a:r>
          </a:p>
          <a:p>
            <a:pPr eaLnBrk="1" hangingPunct="1">
              <a:defRPr/>
            </a:pPr>
            <a:endParaRPr lang="en-US" dirty="0" smtClean="0">
              <a:solidFill>
                <a:srgbClr val="405B03"/>
              </a:solidFill>
            </a:endParaRPr>
          </a:p>
          <a:p>
            <a:pPr eaLnBrk="1" hangingPunct="1">
              <a:defRPr/>
            </a:pPr>
            <a:endParaRPr lang="en-US" sz="1800" b="1" dirty="0" smtClean="0">
              <a:solidFill>
                <a:srgbClr val="405B03"/>
              </a:solidFill>
              <a:latin typeface="Courier New" pitchFamily="49" charset="0"/>
            </a:endParaRPr>
          </a:p>
        </p:txBody>
      </p:sp>
    </p:spTree>
    <p:extLst>
      <p:ext uri="{BB962C8B-B14F-4D97-AF65-F5344CB8AC3E}">
        <p14:creationId xmlns="" xmlns:p14="http://schemas.microsoft.com/office/powerpoint/2010/main" val="35362090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1809</TotalTime>
  <Words>1954</Words>
  <Application>Microsoft Macintosh PowerPoint</Application>
  <PresentationFormat>On-screen Show (4:3)</PresentationFormat>
  <Paragraphs>225</Paragraphs>
  <Slides>26</Slides>
  <Notes>14</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Breeze</vt:lpstr>
      <vt:lpstr>Open Shortest Path First – Part 1</vt:lpstr>
      <vt:lpstr>Objectives</vt:lpstr>
      <vt:lpstr>Open Shortest Path First (OSPF)</vt:lpstr>
      <vt:lpstr>OSPF Features</vt:lpstr>
      <vt:lpstr>Link-State Protocol Characteristics </vt:lpstr>
      <vt:lpstr>Link-State Protocol Advantages</vt:lpstr>
      <vt:lpstr>OSPF Terminology</vt:lpstr>
      <vt:lpstr>OSPF Terminology</vt:lpstr>
      <vt:lpstr>OSPF Router Tables / Databases</vt:lpstr>
      <vt:lpstr>Link-State Advertisements (LSAs)</vt:lpstr>
      <vt:lpstr>Link-State Database (LSDB)</vt:lpstr>
      <vt:lpstr>SPF Routing Algorithm</vt:lpstr>
      <vt:lpstr>SPF Tree and Routing Table</vt:lpstr>
      <vt:lpstr>OSPF Areas</vt:lpstr>
      <vt:lpstr>OSPF Two-Layer Hierarchy</vt:lpstr>
      <vt:lpstr>OSPF Router Types</vt:lpstr>
      <vt:lpstr>OSPF Router Types</vt:lpstr>
      <vt:lpstr>Internal Router</vt:lpstr>
      <vt:lpstr>Backbone Router</vt:lpstr>
      <vt:lpstr>Area Border Router (ABR)</vt:lpstr>
      <vt:lpstr>Autonomous System Boundary Router (ASBR)</vt:lpstr>
      <vt:lpstr>OSPF Router Types</vt:lpstr>
      <vt:lpstr>DR and BDR Routers</vt:lpstr>
      <vt:lpstr>OSPF Metric Calculation</vt:lpstr>
      <vt:lpstr>OSPF Cost Formula</vt:lpstr>
      <vt:lpstr>To Follow…</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Radhakrishnan, Kapilan</cp:lastModifiedBy>
  <cp:revision>201</cp:revision>
  <dcterms:created xsi:type="dcterms:W3CDTF">2011-10-03T10:20:59Z</dcterms:created>
  <dcterms:modified xsi:type="dcterms:W3CDTF">2012-11-13T09:45:42Z</dcterms:modified>
</cp:coreProperties>
</file>