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8" r:id="rId2"/>
    <p:sldId id="339" r:id="rId3"/>
    <p:sldId id="340" r:id="rId4"/>
    <p:sldId id="333" r:id="rId5"/>
    <p:sldId id="332" r:id="rId6"/>
    <p:sldId id="334" r:id="rId7"/>
    <p:sldId id="336" r:id="rId8"/>
    <p:sldId id="341" r:id="rId9"/>
    <p:sldId id="328" r:id="rId10"/>
    <p:sldId id="327" r:id="rId11"/>
    <p:sldId id="337" r:id="rId12"/>
    <p:sldId id="329" r:id="rId13"/>
    <p:sldId id="265" r:id="rId14"/>
    <p:sldId id="256" r:id="rId15"/>
    <p:sldId id="299" r:id="rId16"/>
    <p:sldId id="303" r:id="rId17"/>
    <p:sldId id="309" r:id="rId18"/>
    <p:sldId id="312" r:id="rId19"/>
    <p:sldId id="305" r:id="rId20"/>
    <p:sldId id="320" r:id="rId21"/>
    <p:sldId id="321" r:id="rId22"/>
    <p:sldId id="257" r:id="rId23"/>
    <p:sldId id="308" r:id="rId24"/>
    <p:sldId id="258" r:id="rId25"/>
    <p:sldId id="324" r:id="rId26"/>
    <p:sldId id="322" r:id="rId27"/>
    <p:sldId id="323" r:id="rId28"/>
    <p:sldId id="325" r:id="rId29"/>
    <p:sldId id="259" r:id="rId30"/>
    <p:sldId id="260" r:id="rId31"/>
    <p:sldId id="266" r:id="rId32"/>
    <p:sldId id="267" r:id="rId33"/>
    <p:sldId id="262" r:id="rId34"/>
    <p:sldId id="33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8E5642-6A21-48D9-A355-73BBB7383982}" v="5" dt="2026-08-10T15:36:43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4BAC9B0-6148-4447-A5ED-F9D1011B0F41}"/>
    <pc:docChg chg="custSel addSld delSld modSld sldOrd">
      <pc:chgData name="Sian Bowen" userId="c345053a-4abb-4e43-8ff7-c21186a2fa29" providerId="ADAL" clId="{64BAC9B0-6148-4447-A5ED-F9D1011B0F41}" dt="2026-08-10T15:37:22.366" v="360" actId="47"/>
      <pc:docMkLst>
        <pc:docMk/>
      </pc:docMkLst>
      <pc:sldChg chg="del">
        <pc:chgData name="Sian Bowen" userId="c345053a-4abb-4e43-8ff7-c21186a2fa29" providerId="ADAL" clId="{64BAC9B0-6148-4447-A5ED-F9D1011B0F41}" dt="2026-08-10T15:37:22.366" v="360" actId="47"/>
        <pc:sldMkLst>
          <pc:docMk/>
          <pc:sldMk cId="0" sldId="326"/>
        </pc:sldMkLst>
      </pc:sldChg>
      <pc:sldChg chg="del">
        <pc:chgData name="Sian Bowen" userId="c345053a-4abb-4e43-8ff7-c21186a2fa29" providerId="ADAL" clId="{64BAC9B0-6148-4447-A5ED-F9D1011B0F41}" dt="2026-08-10T15:20:00.322" v="197" actId="47"/>
        <pc:sldMkLst>
          <pc:docMk/>
          <pc:sldMk cId="2049200268" sldId="330"/>
        </pc:sldMkLst>
      </pc:sldChg>
      <pc:sldChg chg="ord">
        <pc:chgData name="Sian Bowen" userId="c345053a-4abb-4e43-8ff7-c21186a2fa29" providerId="ADAL" clId="{64BAC9B0-6148-4447-A5ED-F9D1011B0F41}" dt="2026-08-10T14:55:29.676" v="193"/>
        <pc:sldMkLst>
          <pc:docMk/>
          <pc:sldMk cId="4224597419" sldId="332"/>
        </pc:sldMkLst>
      </pc:sldChg>
      <pc:sldChg chg="modSp mod">
        <pc:chgData name="Sian Bowen" userId="c345053a-4abb-4e43-8ff7-c21186a2fa29" providerId="ADAL" clId="{64BAC9B0-6148-4447-A5ED-F9D1011B0F41}" dt="2026-08-10T14:50:47.339" v="190" actId="20577"/>
        <pc:sldMkLst>
          <pc:docMk/>
          <pc:sldMk cId="1601161263" sldId="334"/>
        </pc:sldMkLst>
        <pc:spChg chg="mod">
          <ac:chgData name="Sian Bowen" userId="c345053a-4abb-4e43-8ff7-c21186a2fa29" providerId="ADAL" clId="{64BAC9B0-6148-4447-A5ED-F9D1011B0F41}" dt="2026-08-10T14:50:47.339" v="190" actId="20577"/>
          <ac:spMkLst>
            <pc:docMk/>
            <pc:sldMk cId="1601161263" sldId="334"/>
            <ac:spMk id="2" creationId="{4F56C5E5-49D1-5606-7FB0-16FC108882F9}"/>
          </ac:spMkLst>
        </pc:spChg>
      </pc:sldChg>
      <pc:sldChg chg="del">
        <pc:chgData name="Sian Bowen" userId="c345053a-4abb-4e43-8ff7-c21186a2fa29" providerId="ADAL" clId="{64BAC9B0-6148-4447-A5ED-F9D1011B0F41}" dt="2026-08-10T14:55:15.683" v="191" actId="47"/>
        <pc:sldMkLst>
          <pc:docMk/>
          <pc:sldMk cId="2148544270" sldId="335"/>
        </pc:sldMkLst>
      </pc:sldChg>
      <pc:sldChg chg="modSp mod">
        <pc:chgData name="Sian Bowen" userId="c345053a-4abb-4e43-8ff7-c21186a2fa29" providerId="ADAL" clId="{64BAC9B0-6148-4447-A5ED-F9D1011B0F41}" dt="2026-08-10T15:07:17.593" v="196" actId="207"/>
        <pc:sldMkLst>
          <pc:docMk/>
          <pc:sldMk cId="3789854279" sldId="337"/>
        </pc:sldMkLst>
        <pc:spChg chg="mod">
          <ac:chgData name="Sian Bowen" userId="c345053a-4abb-4e43-8ff7-c21186a2fa29" providerId="ADAL" clId="{64BAC9B0-6148-4447-A5ED-F9D1011B0F41}" dt="2026-08-10T15:07:17.593" v="196" actId="207"/>
          <ac:spMkLst>
            <pc:docMk/>
            <pc:sldMk cId="3789854279" sldId="337"/>
            <ac:spMk id="3" creationId="{7F16EB95-171C-78DF-0C3A-2A23615D2CC5}"/>
          </ac:spMkLst>
        </pc:spChg>
      </pc:sldChg>
      <pc:sldChg chg="addSp delSp modSp new mod ord setBg">
        <pc:chgData name="Sian Bowen" userId="c345053a-4abb-4e43-8ff7-c21186a2fa29" providerId="ADAL" clId="{64BAC9B0-6148-4447-A5ED-F9D1011B0F41}" dt="2026-08-10T14:43:25.237" v="22"/>
        <pc:sldMkLst>
          <pc:docMk/>
          <pc:sldMk cId="30024386" sldId="338"/>
        </pc:sldMkLst>
        <pc:spChg chg="mod">
          <ac:chgData name="Sian Bowen" userId="c345053a-4abb-4e43-8ff7-c21186a2fa29" providerId="ADAL" clId="{64BAC9B0-6148-4447-A5ED-F9D1011B0F41}" dt="2026-08-10T14:43:21.073" v="20" actId="26606"/>
          <ac:spMkLst>
            <pc:docMk/>
            <pc:sldMk cId="30024386" sldId="338"/>
            <ac:spMk id="2" creationId="{38EB3133-E5E8-936D-4D4B-C62FB6305550}"/>
          </ac:spMkLst>
        </pc:spChg>
        <pc:spChg chg="del">
          <ac:chgData name="Sian Bowen" userId="c345053a-4abb-4e43-8ff7-c21186a2fa29" providerId="ADAL" clId="{64BAC9B0-6148-4447-A5ED-F9D1011B0F41}" dt="2026-08-10T14:42:44.845" v="15" actId="478"/>
          <ac:spMkLst>
            <pc:docMk/>
            <pc:sldMk cId="30024386" sldId="338"/>
            <ac:spMk id="3" creationId="{C240AA73-3EB6-9154-B1EC-390AC74856B4}"/>
          </ac:spMkLst>
        </pc:spChg>
        <pc:spChg chg="add">
          <ac:chgData name="Sian Bowen" userId="c345053a-4abb-4e43-8ff7-c21186a2fa29" providerId="ADAL" clId="{64BAC9B0-6148-4447-A5ED-F9D1011B0F41}" dt="2026-08-10T14:43:21.073" v="20" actId="26606"/>
          <ac:spMkLst>
            <pc:docMk/>
            <pc:sldMk cId="30024386" sldId="338"/>
            <ac:spMk id="9" creationId="{9B7AD9F6-8CE7-4299-8FC6-328F4DCD3FF9}"/>
          </ac:spMkLst>
        </pc:spChg>
        <pc:spChg chg="add">
          <ac:chgData name="Sian Bowen" userId="c345053a-4abb-4e43-8ff7-c21186a2fa29" providerId="ADAL" clId="{64BAC9B0-6148-4447-A5ED-F9D1011B0F41}" dt="2026-08-10T14:43:21.073" v="20" actId="26606"/>
          <ac:spMkLst>
            <pc:docMk/>
            <pc:sldMk cId="30024386" sldId="338"/>
            <ac:spMk id="11" creationId="{F49775AF-8896-43EE-92C6-83497D6DC56F}"/>
          </ac:spMkLst>
        </pc:spChg>
        <pc:picChg chg="add mod">
          <ac:chgData name="Sian Bowen" userId="c345053a-4abb-4e43-8ff7-c21186a2fa29" providerId="ADAL" clId="{64BAC9B0-6148-4447-A5ED-F9D1011B0F41}" dt="2026-08-10T14:43:21.073" v="20" actId="26606"/>
          <ac:picMkLst>
            <pc:docMk/>
            <pc:sldMk cId="30024386" sldId="338"/>
            <ac:picMk id="4" creationId="{D0EBB6A6-D781-05CC-07EE-A8F69DC07E11}"/>
          </ac:picMkLst>
        </pc:picChg>
      </pc:sldChg>
      <pc:sldChg chg="addSp delSp modSp new mod">
        <pc:chgData name="Sian Bowen" userId="c345053a-4abb-4e43-8ff7-c21186a2fa29" providerId="ADAL" clId="{64BAC9B0-6148-4447-A5ED-F9D1011B0F41}" dt="2026-08-10T14:44:43.950" v="55" actId="1076"/>
        <pc:sldMkLst>
          <pc:docMk/>
          <pc:sldMk cId="876254124" sldId="339"/>
        </pc:sldMkLst>
        <pc:spChg chg="del mod">
          <ac:chgData name="Sian Bowen" userId="c345053a-4abb-4e43-8ff7-c21186a2fa29" providerId="ADAL" clId="{64BAC9B0-6148-4447-A5ED-F9D1011B0F41}" dt="2026-08-10T14:44:27.873" v="50" actId="478"/>
          <ac:spMkLst>
            <pc:docMk/>
            <pc:sldMk cId="876254124" sldId="339"/>
            <ac:spMk id="2" creationId="{FB7EFFA9-3235-6971-18D2-85069147FC99}"/>
          </ac:spMkLst>
        </pc:spChg>
        <pc:spChg chg="del">
          <ac:chgData name="Sian Bowen" userId="c345053a-4abb-4e43-8ff7-c21186a2fa29" providerId="ADAL" clId="{64BAC9B0-6148-4447-A5ED-F9D1011B0F41}" dt="2026-08-10T14:44:18.438" v="46" actId="478"/>
          <ac:spMkLst>
            <pc:docMk/>
            <pc:sldMk cId="876254124" sldId="339"/>
            <ac:spMk id="3" creationId="{0A128927-96EB-83F9-8C9E-D12753654EA8}"/>
          </ac:spMkLst>
        </pc:spChg>
        <pc:spChg chg="add del mod">
          <ac:chgData name="Sian Bowen" userId="c345053a-4abb-4e43-8ff7-c21186a2fa29" providerId="ADAL" clId="{64BAC9B0-6148-4447-A5ED-F9D1011B0F41}" dt="2026-08-10T14:44:32.221" v="52" actId="478"/>
          <ac:spMkLst>
            <pc:docMk/>
            <pc:sldMk cId="876254124" sldId="339"/>
            <ac:spMk id="6" creationId="{C7EB5FE7-DDFB-6422-BED4-C57FB5ED91F2}"/>
          </ac:spMkLst>
        </pc:spChg>
        <pc:picChg chg="add mod">
          <ac:chgData name="Sian Bowen" userId="c345053a-4abb-4e43-8ff7-c21186a2fa29" providerId="ADAL" clId="{64BAC9B0-6148-4447-A5ED-F9D1011B0F41}" dt="2026-08-10T14:44:43.950" v="55" actId="1076"/>
          <ac:picMkLst>
            <pc:docMk/>
            <pc:sldMk cId="876254124" sldId="339"/>
            <ac:picMk id="4" creationId="{C63DBA1F-8C36-E4C8-9C53-D1557CFE5C0D}"/>
          </ac:picMkLst>
        </pc:picChg>
      </pc:sldChg>
      <pc:sldChg chg="modSp new mod">
        <pc:chgData name="Sian Bowen" userId="c345053a-4abb-4e43-8ff7-c21186a2fa29" providerId="ADAL" clId="{64BAC9B0-6148-4447-A5ED-F9D1011B0F41}" dt="2026-08-10T14:49:20.789" v="119" actId="20577"/>
        <pc:sldMkLst>
          <pc:docMk/>
          <pc:sldMk cId="1333910778" sldId="340"/>
        </pc:sldMkLst>
        <pc:spChg chg="mod">
          <ac:chgData name="Sian Bowen" userId="c345053a-4abb-4e43-8ff7-c21186a2fa29" providerId="ADAL" clId="{64BAC9B0-6148-4447-A5ED-F9D1011B0F41}" dt="2026-08-10T14:47:10.509" v="86" actId="20577"/>
          <ac:spMkLst>
            <pc:docMk/>
            <pc:sldMk cId="1333910778" sldId="340"/>
            <ac:spMk id="2" creationId="{B97197A6-76C0-283D-9D65-56BEB4A7A927}"/>
          </ac:spMkLst>
        </pc:spChg>
        <pc:spChg chg="mod">
          <ac:chgData name="Sian Bowen" userId="c345053a-4abb-4e43-8ff7-c21186a2fa29" providerId="ADAL" clId="{64BAC9B0-6148-4447-A5ED-F9D1011B0F41}" dt="2026-08-10T14:49:20.789" v="119" actId="20577"/>
          <ac:spMkLst>
            <pc:docMk/>
            <pc:sldMk cId="1333910778" sldId="340"/>
            <ac:spMk id="3" creationId="{F7B3C433-505F-5EA8-1D08-073F10963F8E}"/>
          </ac:spMkLst>
        </pc:spChg>
      </pc:sldChg>
      <pc:sldChg chg="delSp modSp new mod">
        <pc:chgData name="Sian Bowen" userId="c345053a-4abb-4e43-8ff7-c21186a2fa29" providerId="ADAL" clId="{64BAC9B0-6148-4447-A5ED-F9D1011B0F41}" dt="2026-08-10T15:37:02.522" v="359" actId="20577"/>
        <pc:sldMkLst>
          <pc:docMk/>
          <pc:sldMk cId="2831301348" sldId="341"/>
        </pc:sldMkLst>
        <pc:spChg chg="mod">
          <ac:chgData name="Sian Bowen" userId="c345053a-4abb-4e43-8ff7-c21186a2fa29" providerId="ADAL" clId="{64BAC9B0-6148-4447-A5ED-F9D1011B0F41}" dt="2026-08-10T15:20:28.786" v="223" actId="20577"/>
          <ac:spMkLst>
            <pc:docMk/>
            <pc:sldMk cId="2831301348" sldId="341"/>
            <ac:spMk id="2" creationId="{557D50CC-C095-05F7-DA90-BC7FFA9C4CB8}"/>
          </ac:spMkLst>
        </pc:spChg>
        <pc:spChg chg="mod">
          <ac:chgData name="Sian Bowen" userId="c345053a-4abb-4e43-8ff7-c21186a2fa29" providerId="ADAL" clId="{64BAC9B0-6148-4447-A5ED-F9D1011B0F41}" dt="2026-08-10T15:37:02.522" v="359" actId="20577"/>
          <ac:spMkLst>
            <pc:docMk/>
            <pc:sldMk cId="2831301348" sldId="341"/>
            <ac:spMk id="3" creationId="{8B49ABB4-0F9D-BE12-BBB8-3BA9FAF5E1C3}"/>
          </ac:spMkLst>
        </pc:spChg>
        <pc:picChg chg="del">
          <ac:chgData name="Sian Bowen" userId="c345053a-4abb-4e43-8ff7-c21186a2fa29" providerId="ADAL" clId="{64BAC9B0-6148-4447-A5ED-F9D1011B0F41}" dt="2026-08-10T15:21:24.294" v="270" actId="478"/>
          <ac:picMkLst>
            <pc:docMk/>
            <pc:sldMk cId="2831301348" sldId="341"/>
            <ac:picMk id="4" creationId="{ACCBC320-9A93-9AEA-3DD2-48B69D24A653}"/>
          </ac:picMkLst>
        </pc:picChg>
      </pc:sldChg>
      <pc:sldMasterChg chg="delSldLayout">
        <pc:chgData name="Sian Bowen" userId="c345053a-4abb-4e43-8ff7-c21186a2fa29" providerId="ADAL" clId="{64BAC9B0-6148-4447-A5ED-F9D1011B0F41}" dt="2026-08-10T15:37:22.366" v="360" actId="47"/>
        <pc:sldMasterMkLst>
          <pc:docMk/>
          <pc:sldMasterMk cId="1728136070" sldId="2147483648"/>
        </pc:sldMasterMkLst>
        <pc:sldLayoutChg chg="del">
          <pc:chgData name="Sian Bowen" userId="c345053a-4abb-4e43-8ff7-c21186a2fa29" providerId="ADAL" clId="{64BAC9B0-6148-4447-A5ED-F9D1011B0F41}" dt="2026-08-10T15:37:22.366" v="360" actId="47"/>
          <pc:sldLayoutMkLst>
            <pc:docMk/>
            <pc:sldMasterMk cId="1728136070" sldId="2147483648"/>
            <pc:sldLayoutMk cId="2213568054" sldId="214748366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016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38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35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616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40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08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48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64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19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11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3D694-16D5-4F78-A75E-DCAF33FB0259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13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think.org/advice-and-information/about-mental-illness/mental-health-conditions/dissociation-and-dissociative-disorders-did-including-depersonalisation-or-derealisation-disorder-dpdr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B3133-E5E8-936D-4D4B-C62FB6305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Mental health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asting through mental health misperceptions - Harvard Health">
            <a:extLst>
              <a:ext uri="{FF2B5EF4-FFF2-40B4-BE49-F238E27FC236}">
                <a16:creationId xmlns:a16="http://schemas.microsoft.com/office/drawing/2014/main" id="{D0EBB6A6-D781-05CC-07EE-A8F69DC07E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09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24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ental Health and Mental Illness Defined — Here For Texas">
            <a:extLst>
              <a:ext uri="{FF2B5EF4-FFF2-40B4-BE49-F238E27FC236}">
                <a16:creationId xmlns:a16="http://schemas.microsoft.com/office/drawing/2014/main" id="{C63DBA1F-8C36-E4C8-9C53-D1557CFE5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006" y="58420"/>
            <a:ext cx="4923194" cy="656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254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97A6-76C0-283D-9D65-56BEB4A7A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3C433-505F-5EA8-1D08-073F10963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Approximately 1 in 4 adults and 1 in 5 children or young people in the UK experience a mental health problem each year. Common conditions like anxiety and depression affect roughly 20% of adults in any given week, with higher rates reported among women, young adults, and economically disadvantaged communities.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u="sng" dirty="0"/>
              <a:t>Prevalence and Demographics</a:t>
            </a:r>
          </a:p>
          <a:p>
            <a:r>
              <a:rPr lang="en-GB" b="1" dirty="0"/>
              <a:t>Adults:</a:t>
            </a:r>
            <a:r>
              <a:rPr lang="en-GB" dirty="0"/>
              <a:t> Around 20% of people aged 16 and over experience symptoms of a common mental health disorder weekly.</a:t>
            </a:r>
          </a:p>
          <a:p>
            <a:r>
              <a:rPr lang="en-GB" b="1" dirty="0"/>
              <a:t>Gender Disparity:</a:t>
            </a:r>
            <a:r>
              <a:rPr lang="en-GB" dirty="0"/>
              <a:t> Women (approx. 24%) report common mental health conditions more frequently than men (approx. 15%).</a:t>
            </a:r>
          </a:p>
          <a:p>
            <a:r>
              <a:rPr lang="en-GB" b="1" dirty="0"/>
              <a:t>Young People:</a:t>
            </a:r>
            <a:r>
              <a:rPr lang="en-GB" dirty="0"/>
              <a:t> Up to 28% of young women aged 16 to 24 experience common mental disorders.</a:t>
            </a:r>
          </a:p>
          <a:p>
            <a:r>
              <a:rPr lang="en-GB" b="1" dirty="0"/>
              <a:t>Aids and Resources:</a:t>
            </a:r>
            <a:r>
              <a:rPr lang="en-GB" dirty="0"/>
              <a:t> Organizations like MIND provide extensive breakdowns on regional and diagnostic rates.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u="sng" dirty="0"/>
              <a:t>Societal and Economic Factors</a:t>
            </a:r>
          </a:p>
          <a:p>
            <a:r>
              <a:rPr lang="en-GB" b="1" dirty="0"/>
              <a:t>Deprivation:</a:t>
            </a:r>
            <a:r>
              <a:rPr lang="en-GB" dirty="0"/>
              <a:t> Rates are significantly higher in the most economically deprived areas (26%) compared to wealthier regions (16%).</a:t>
            </a:r>
          </a:p>
          <a:p>
            <a:r>
              <a:rPr lang="en-GB" b="1" dirty="0"/>
              <a:t>Employment Status:</a:t>
            </a:r>
            <a:r>
              <a:rPr lang="en-GB" dirty="0"/>
              <a:t> Unemployed or economically inactive individuals face a higher prevalence of mental health struggles.</a:t>
            </a:r>
          </a:p>
          <a:p>
            <a:r>
              <a:rPr lang="en-GB" b="1" dirty="0"/>
              <a:t>Demographics:</a:t>
            </a:r>
            <a:r>
              <a:rPr lang="en-GB" dirty="0"/>
              <a:t> Detailed risk indicators and figures are regularly updated by groups like the Priory.</a:t>
            </a:r>
          </a:p>
        </p:txBody>
      </p:sp>
    </p:spTree>
    <p:extLst>
      <p:ext uri="{BB962C8B-B14F-4D97-AF65-F5344CB8AC3E}">
        <p14:creationId xmlns:p14="http://schemas.microsoft.com/office/powerpoint/2010/main" val="1333910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40244-01B3-D0D0-E10E-C144BA919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Quality of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D8F29-71D1-A55D-305E-77DC766CF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513" y="1825625"/>
            <a:ext cx="10888287" cy="91203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A subjective perception of an individual’s wellbeing at a specific point in time.</a:t>
            </a:r>
          </a:p>
        </p:txBody>
      </p:sp>
      <p:pic>
        <p:nvPicPr>
          <p:cNvPr id="23554" name="Picture 2" descr="Quality of Life Survey - West Midlands ...">
            <a:extLst>
              <a:ext uri="{FF2B5EF4-FFF2-40B4-BE49-F238E27FC236}">
                <a16:creationId xmlns:a16="http://schemas.microsoft.com/office/drawing/2014/main" id="{776DE977-214D-E540-FB03-67ADBB14E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10" y="2974312"/>
            <a:ext cx="3393267" cy="3049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Quality of Life Hub">
            <a:extLst>
              <a:ext uri="{FF2B5EF4-FFF2-40B4-BE49-F238E27FC236}">
                <a16:creationId xmlns:a16="http://schemas.microsoft.com/office/drawing/2014/main" id="{1C3C3F41-81DE-6F7B-B8EC-79692C25D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838" y="3571096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60" name="Picture 8">
            <a:extLst>
              <a:ext uri="{FF2B5EF4-FFF2-40B4-BE49-F238E27FC236}">
                <a16:creationId xmlns:a16="http://schemas.microsoft.com/office/drawing/2014/main" id="{51EE0B78-9DE8-1CC1-2D48-1A5544238C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290" y="2792673"/>
            <a:ext cx="4572000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917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5ECBA-12B4-3ABB-93C2-8F522375B4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207" y="703149"/>
            <a:ext cx="9144000" cy="669318"/>
          </a:xfrm>
        </p:spPr>
        <p:txBody>
          <a:bodyPr>
            <a:normAutofit fontScale="90000"/>
          </a:bodyPr>
          <a:lstStyle/>
          <a:p>
            <a:r>
              <a:rPr lang="en-GB" dirty="0"/>
              <a:t>Wellbeing</a:t>
            </a:r>
          </a:p>
        </p:txBody>
      </p:sp>
      <p:pic>
        <p:nvPicPr>
          <p:cNvPr id="22530" name="Picture 2" descr="What is the Mental Health Continuum Model?">
            <a:extLst>
              <a:ext uri="{FF2B5EF4-FFF2-40B4-BE49-F238E27FC236}">
                <a16:creationId xmlns:a16="http://schemas.microsoft.com/office/drawing/2014/main" id="{2F1121B7-EC20-61E9-0D38-99883E26E7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21" y="1419717"/>
            <a:ext cx="6738745" cy="379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E67C33-BB64-143D-8378-21539EF7E05C}"/>
              </a:ext>
            </a:extLst>
          </p:cNvPr>
          <p:cNvSpPr txBox="1"/>
          <p:nvPr/>
        </p:nvSpPr>
        <p:spPr>
          <a:xfrm>
            <a:off x="504304" y="5520176"/>
            <a:ext cx="1083979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0" i="0" dirty="0">
                <a:solidFill>
                  <a:srgbClr val="FF0000"/>
                </a:solidFill>
                <a:effectLst/>
                <a:latin typeface="Google Sans"/>
              </a:rPr>
              <a:t>a complex state of being that encompasses a person's physical, mental, emotional, and social health, as well as their sense of purpose and satisfaction with life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pic>
        <p:nvPicPr>
          <p:cNvPr id="22532" name="Picture 4" descr="7 Domains of Wellness">
            <a:extLst>
              <a:ext uri="{FF2B5EF4-FFF2-40B4-BE49-F238E27FC236}">
                <a16:creationId xmlns:a16="http://schemas.microsoft.com/office/drawing/2014/main" id="{5A7FD38C-159C-291E-2C3D-2BE7A6C05C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566" y="1682382"/>
            <a:ext cx="3772491" cy="365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597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C5E5-49D1-5606-7FB0-16FC10888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Measuring tools – </a:t>
            </a:r>
            <a:br>
              <a:rPr lang="en-GB" dirty="0"/>
            </a:br>
            <a:r>
              <a:rPr lang="en-GB" dirty="0"/>
              <a:t>Health-Related Quality of Life (HRQOL) and</a:t>
            </a:r>
            <a:br>
              <a:rPr lang="en-GB" dirty="0"/>
            </a:br>
            <a:r>
              <a:rPr lang="en-GB" dirty="0"/>
              <a:t>Short Form – 36 (SF-36)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8CF54E-3AAE-9D90-D0FE-F4239B0CDE90}"/>
              </a:ext>
            </a:extLst>
          </p:cNvPr>
          <p:cNvSpPr txBox="1"/>
          <p:nvPr/>
        </p:nvSpPr>
        <p:spPr>
          <a:xfrm>
            <a:off x="786939" y="1905000"/>
            <a:ext cx="396240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solidFill>
                  <a:srgbClr val="FF0000"/>
                </a:solidFill>
                <a:effectLst/>
                <a:latin typeface="Google Sans"/>
              </a:rPr>
              <a:t>Domains</a:t>
            </a:r>
          </a:p>
          <a:p>
            <a:endParaRPr lang="en-GB" dirty="0">
              <a:solidFill>
                <a:srgbClr val="040C28"/>
              </a:solidFill>
              <a:latin typeface="Google Sans"/>
            </a:endParaRPr>
          </a:p>
          <a:p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Physical functioning (PF), </a:t>
            </a:r>
          </a:p>
          <a:p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Role physical (RP), </a:t>
            </a:r>
          </a:p>
          <a:p>
            <a:r>
              <a:rPr lang="en-GB" sz="2800" dirty="0">
                <a:solidFill>
                  <a:srgbClr val="040C28"/>
                </a:solidFill>
                <a:latin typeface="Google Sans"/>
              </a:rPr>
              <a:t>B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odily pain (BP), </a:t>
            </a:r>
          </a:p>
          <a:p>
            <a:r>
              <a:rPr lang="en-GB" sz="2800" dirty="0">
                <a:solidFill>
                  <a:srgbClr val="040C28"/>
                </a:solidFill>
                <a:latin typeface="Google Sans"/>
              </a:rPr>
              <a:t>G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eneral health (GH), </a:t>
            </a:r>
          </a:p>
          <a:p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Vitality (VT), </a:t>
            </a:r>
          </a:p>
          <a:p>
            <a:r>
              <a:rPr lang="en-GB" sz="2800" dirty="0">
                <a:solidFill>
                  <a:srgbClr val="040C28"/>
                </a:solidFill>
                <a:latin typeface="Google Sans"/>
              </a:rPr>
              <a:t>S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ocial functioning (SF),</a:t>
            </a:r>
          </a:p>
          <a:p>
            <a:r>
              <a:rPr lang="en-GB" sz="2800" dirty="0">
                <a:solidFill>
                  <a:srgbClr val="040C28"/>
                </a:solidFill>
                <a:latin typeface="Google Sans"/>
              </a:rPr>
              <a:t>R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ole emotional (RE),</a:t>
            </a:r>
          </a:p>
          <a:p>
            <a:r>
              <a:rPr lang="en-GB" sz="2800" dirty="0">
                <a:solidFill>
                  <a:srgbClr val="040C28"/>
                </a:solidFill>
                <a:latin typeface="Google Sans"/>
              </a:rPr>
              <a:t>M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ental health (MH)</a:t>
            </a:r>
            <a:r>
              <a:rPr lang="en-GB" sz="2800" b="0" i="0" dirty="0">
                <a:solidFill>
                  <a:srgbClr val="474747"/>
                </a:solidFill>
                <a:effectLst/>
                <a:latin typeface="Google Sans"/>
              </a:rPr>
              <a:t>.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25B251-F87A-66F4-5559-5FE31A830046}"/>
              </a:ext>
            </a:extLst>
          </p:cNvPr>
          <p:cNvSpPr txBox="1"/>
          <p:nvPr/>
        </p:nvSpPr>
        <p:spPr>
          <a:xfrm>
            <a:off x="6594763" y="2105891"/>
            <a:ext cx="39624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Dimensions</a:t>
            </a:r>
          </a:p>
          <a:p>
            <a:endParaRPr lang="en-GB" sz="2400" dirty="0"/>
          </a:p>
          <a:p>
            <a:r>
              <a:rPr lang="en-GB" sz="2400" dirty="0"/>
              <a:t>Mental Health</a:t>
            </a:r>
          </a:p>
          <a:p>
            <a:endParaRPr lang="en-GB" sz="2400" dirty="0"/>
          </a:p>
          <a:p>
            <a:r>
              <a:rPr lang="en-GB" sz="2400" dirty="0"/>
              <a:t>Physical Health</a:t>
            </a:r>
          </a:p>
        </p:txBody>
      </p:sp>
    </p:spTree>
    <p:extLst>
      <p:ext uri="{BB962C8B-B14F-4D97-AF65-F5344CB8AC3E}">
        <p14:creationId xmlns:p14="http://schemas.microsoft.com/office/powerpoint/2010/main" val="1601161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78D5B-E451-6EF4-7666-35B8DA625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209713" cy="981537"/>
          </a:xfrm>
        </p:spPr>
        <p:txBody>
          <a:bodyPr/>
          <a:lstStyle/>
          <a:p>
            <a:r>
              <a:rPr lang="en-GB" dirty="0"/>
              <a:t>The Warwick-Edinburgh Mental Wellbeing Score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97E0ED-9CC0-E3EF-332B-F1DAF82944C4}"/>
              </a:ext>
            </a:extLst>
          </p:cNvPr>
          <p:cNvSpPr txBox="1"/>
          <p:nvPr/>
        </p:nvSpPr>
        <p:spPr>
          <a:xfrm>
            <a:off x="731519" y="1346662"/>
            <a:ext cx="10889673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ctr"/>
            <a:r>
              <a:rPr lang="en-GB" sz="2400" b="0" i="0" dirty="0">
                <a:effectLst/>
                <a:latin typeface="Google Sans"/>
              </a:rPr>
              <a:t>14-item questionnaire use to,</a:t>
            </a:r>
          </a:p>
          <a:p>
            <a:pPr algn="l" fontAlgn="ctr"/>
            <a:endParaRPr lang="en-GB" sz="2400" dirty="0">
              <a:latin typeface="Google Sans"/>
            </a:endParaRPr>
          </a:p>
          <a:p>
            <a:pPr algn="l" fontAlgn="ctr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Google Sans"/>
              </a:rPr>
              <a:t>Measure mental wellbeing in the general population.</a:t>
            </a:r>
          </a:p>
          <a:p>
            <a:pPr algn="l" fontAlgn="ctr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Google Sans"/>
              </a:rPr>
              <a:t>Evaluate programs and policies that aim to improve mental wellbeing.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dirty="0"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Google Sans"/>
            </a:endParaRPr>
          </a:p>
          <a:p>
            <a:pPr algn="l"/>
            <a:r>
              <a:rPr lang="en-GB" sz="2400" dirty="0">
                <a:latin typeface="Google Sans"/>
              </a:rPr>
              <a:t>Scoring </a:t>
            </a:r>
            <a:r>
              <a:rPr lang="en-GB" sz="2400">
                <a:latin typeface="Google Sans"/>
              </a:rPr>
              <a:t>14-70 where greater scores </a:t>
            </a:r>
            <a:r>
              <a:rPr lang="en-GB" sz="2400" dirty="0">
                <a:latin typeface="Google Sans"/>
              </a:rPr>
              <a:t>indicate improved wellbeing</a:t>
            </a:r>
          </a:p>
          <a:p>
            <a:pPr algn="l"/>
            <a:endParaRPr lang="en-GB" sz="2800" dirty="0"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001D35"/>
                </a:solidFill>
                <a:effectLst/>
                <a:latin typeface="Google Sans"/>
              </a:rPr>
              <a:t>18 or less</a:t>
            </a:r>
            <a:r>
              <a:rPr lang="en-GB" sz="1600" b="0" i="0" dirty="0">
                <a:solidFill>
                  <a:srgbClr val="001D35"/>
                </a:solidFill>
                <a:effectLst/>
                <a:latin typeface="Google Sans"/>
              </a:rPr>
              <a:t>: Indicates probable clinical depression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001D35"/>
                </a:solidFill>
                <a:effectLst/>
                <a:latin typeface="Google Sans"/>
              </a:rPr>
              <a:t>&gt;18-20</a:t>
            </a:r>
            <a:r>
              <a:rPr lang="en-GB" sz="1600" b="0" i="0" dirty="0">
                <a:solidFill>
                  <a:srgbClr val="001D35"/>
                </a:solidFill>
                <a:effectLst/>
                <a:latin typeface="Google Sans"/>
              </a:rPr>
              <a:t>: Indicates possible mild depression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001D35"/>
                </a:solidFill>
                <a:effectLst/>
                <a:latin typeface="Google Sans"/>
              </a:rPr>
              <a:t>60 and above</a:t>
            </a:r>
            <a:r>
              <a:rPr lang="en-GB" sz="1600" b="0" i="0" dirty="0">
                <a:solidFill>
                  <a:srgbClr val="001D35"/>
                </a:solidFill>
                <a:effectLst/>
                <a:latin typeface="Google Sans"/>
              </a:rPr>
              <a:t>: Identifies the top 15% of scores on WEMWBS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1D35"/>
              </a:solidFill>
              <a:latin typeface="Google Sans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001D35"/>
              </a:solidFill>
              <a:effectLst/>
              <a:latin typeface="Google Sans"/>
            </a:endParaRPr>
          </a:p>
          <a:p>
            <a:pPr algn="ctr"/>
            <a:r>
              <a:rPr lang="en-GB" sz="2400" dirty="0">
                <a:solidFill>
                  <a:srgbClr val="00B050"/>
                </a:solidFill>
                <a:latin typeface="Google Sans"/>
              </a:rPr>
              <a:t>Better for population-based studies but may be an indicator at an individual level</a:t>
            </a:r>
            <a:r>
              <a:rPr lang="en-GB" sz="1600" dirty="0">
                <a:solidFill>
                  <a:srgbClr val="00B050"/>
                </a:solidFill>
                <a:latin typeface="Google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1991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D50CC-C095-05F7-DA90-BC7FFA9C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mental illness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9ABB4-0F9D-BE12-BBB8-3BA9FAF5E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Depression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Dissociation and dissociative disorders (DID)</a:t>
            </a:r>
          </a:p>
          <a:p>
            <a:r>
              <a:rPr lang="en-GB" dirty="0"/>
              <a:t>Eating disorders</a:t>
            </a:r>
          </a:p>
          <a:p>
            <a:r>
              <a:rPr lang="en-GB" dirty="0"/>
              <a:t>Personality disorders e.g. BPD</a:t>
            </a:r>
          </a:p>
          <a:p>
            <a:r>
              <a:rPr lang="en-GB" dirty="0"/>
              <a:t>Psychosis</a:t>
            </a:r>
          </a:p>
          <a:p>
            <a:r>
              <a:rPr lang="en-GB" dirty="0"/>
              <a:t>OCD</a:t>
            </a:r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Bi-polar</a:t>
            </a:r>
          </a:p>
          <a:p>
            <a:r>
              <a:rPr lang="en-GB" dirty="0"/>
              <a:t>Schizophrenia </a:t>
            </a:r>
          </a:p>
          <a:p>
            <a:endParaRPr lang="en-GB" b="1" u="sng" dirty="0"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30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68B5747-6CDA-5DED-F57F-D24C1B2557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287753"/>
            <a:ext cx="10515600" cy="59361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/>
              <a:t>Why should I care?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93D8C8D-BBE9-DC06-FA98-CC44E2E9AF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0786" y="881363"/>
            <a:ext cx="10515600" cy="3328266"/>
          </a:xfrm>
        </p:spPr>
        <p:txBody>
          <a:bodyPr/>
          <a:lstStyle/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dirty="0">
                <a:solidFill>
                  <a:srgbClr val="C00000"/>
                </a:solidFill>
              </a:rPr>
              <a:t>Because understanding of mental health issues brings awareness to the community and our surrounding environment.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US" altLang="en-US" dirty="0"/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dirty="0">
                <a:solidFill>
                  <a:srgbClr val="0070C0"/>
                </a:solidFill>
              </a:rPr>
              <a:t>We will become a society that is accepting of others who do not fit our idea of a perfect population</a:t>
            </a:r>
            <a:r>
              <a:rPr lang="en-US" altLang="en-US" dirty="0"/>
              <a:t>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US" altLang="en-US" dirty="0"/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dirty="0"/>
              <a:t>It could happen to us!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88F490-9686-E658-AE80-5F10739BC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842" y="3170712"/>
            <a:ext cx="7568158" cy="36872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2254651-62E8-3D62-DE75-19E2EC833C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918" y="4482914"/>
            <a:ext cx="3736286" cy="244119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0AAFE6C-BD9D-4C0E-6F55-953174378E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/>
              <a:t>What is a mental illness?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1D9E6E5-5A74-3FD5-0310-8DE4003C36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8546" y="1484313"/>
            <a:ext cx="11909368" cy="5132617"/>
          </a:xfrm>
        </p:spPr>
        <p:txBody>
          <a:bodyPr>
            <a:normAutofit/>
          </a:bodyPr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Can often be a dysregulation of hormones that affects normal cognitive functioning.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US" altLang="en-US" sz="2400" i="1" dirty="0"/>
              <a:t>and / or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Damage or poor functioning of the structures within the brain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US" altLang="en-US" dirty="0">
              <a:solidFill>
                <a:srgbClr val="FF0000"/>
              </a:solidFill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US" altLang="en-US" dirty="0">
              <a:solidFill>
                <a:srgbClr val="FF0000"/>
              </a:solidFill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0070C0"/>
                </a:solidFill>
              </a:rPr>
              <a:t>   Leading to an inability to manage day to day events and/or control their behavior so that basic physical and emotional needs are threatened or unmet.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US" altLang="en-US" sz="3600" i="1" dirty="0">
              <a:solidFill>
                <a:srgbClr val="FF0000"/>
              </a:solidFill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3600" i="1" dirty="0">
                <a:solidFill>
                  <a:srgbClr val="FF0000"/>
                </a:solidFill>
              </a:rPr>
              <a:t>Mental illness can cause cognitive decline, but cognitive decline is not a mental illness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A8AD22E3-8950-E782-9389-42F5D12E7553}"/>
              </a:ext>
            </a:extLst>
          </p:cNvPr>
          <p:cNvSpPr/>
          <p:nvPr/>
        </p:nvSpPr>
        <p:spPr>
          <a:xfrm>
            <a:off x="5660476" y="3105150"/>
            <a:ext cx="682625" cy="6477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2C966-1F99-177C-0913-3B1CFD229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Hormones/neurochemicals linked with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EB95-171C-78DF-0C3A-2A23615D2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/>
              <a:t>Cortisol</a:t>
            </a:r>
            <a:r>
              <a:rPr lang="en-GB" dirty="0"/>
              <a:t> – the main stress hormone; chronically high levels are linked with anxiety, depression, sleep problems, and memory issues.</a:t>
            </a:r>
          </a:p>
          <a:p>
            <a:r>
              <a:rPr lang="en-GB" b="1" dirty="0"/>
              <a:t>Adrenaline (epinephrine) &amp; noradrenaline (norepinephrine)</a:t>
            </a:r>
            <a:r>
              <a:rPr lang="en-GB" dirty="0"/>
              <a:t> – involved in the "fight or flight" response; overactivity is associated with anxiety and panic attacks.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Mood-regulating hormones/neurotransmitters</a:t>
            </a:r>
          </a:p>
          <a:p>
            <a:r>
              <a:rPr lang="en-GB" b="1" dirty="0"/>
              <a:t>Serotonin</a:t>
            </a:r>
            <a:r>
              <a:rPr lang="en-GB" dirty="0"/>
              <a:t> – low levels are strongly linked with depression, anxiety, and mood instability.</a:t>
            </a:r>
          </a:p>
          <a:p>
            <a:r>
              <a:rPr lang="en-GB" b="1" dirty="0"/>
              <a:t>Dopamine</a:t>
            </a:r>
            <a:r>
              <a:rPr lang="en-GB" dirty="0"/>
              <a:t> – imbalances are linked with depression, addiction, ADHD, schizophrenia, and motivation/reward problems.</a:t>
            </a:r>
          </a:p>
          <a:p>
            <a:r>
              <a:rPr lang="en-GB" b="1" dirty="0"/>
              <a:t>Norepinephrine</a:t>
            </a:r>
            <a:r>
              <a:rPr lang="en-GB" dirty="0"/>
              <a:t> – also functions as a neurotransmitter; low levels can cause fatigue and poor concentration, high levels can worsen anxiety.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Sex hormones</a:t>
            </a:r>
          </a:p>
          <a:p>
            <a:r>
              <a:rPr lang="en-GB" b="1" dirty="0" err="1"/>
              <a:t>Estrogen</a:t>
            </a:r>
            <a:r>
              <a:rPr lang="en-GB" dirty="0"/>
              <a:t> – fluctuations are linked with premenstrual syndrome (PMS), perimenopausal mood swings, and higher risk of depression in women.</a:t>
            </a:r>
          </a:p>
          <a:p>
            <a:r>
              <a:rPr lang="en-GB" b="1" dirty="0"/>
              <a:t>Progesterone</a:t>
            </a:r>
            <a:r>
              <a:rPr lang="en-GB" dirty="0"/>
              <a:t> – low levels can contribute to anxiety, irritability, and sleep problems.</a:t>
            </a:r>
          </a:p>
          <a:p>
            <a:r>
              <a:rPr lang="en-GB" b="1" dirty="0"/>
              <a:t>Testosterone</a:t>
            </a:r>
            <a:r>
              <a:rPr lang="en-GB" dirty="0"/>
              <a:t> – low levels in men can be associated with depression, fatigue, and reduced motivation.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Other hormones</a:t>
            </a:r>
          </a:p>
          <a:p>
            <a:r>
              <a:rPr lang="en-GB" b="1" dirty="0"/>
              <a:t>Thyroid hormones (T3, T4, TSH)</a:t>
            </a:r>
            <a:r>
              <a:rPr lang="en-GB" dirty="0"/>
              <a:t> – both underactive and overactive thyroid can cause mood changes (depression, anxiety, irritability).</a:t>
            </a:r>
          </a:p>
          <a:p>
            <a:r>
              <a:rPr lang="en-GB" b="1" dirty="0"/>
              <a:t>Oxytocin</a:t>
            </a:r>
            <a:r>
              <a:rPr lang="en-GB" dirty="0"/>
              <a:t> – sometimes called the "bonding hormone"; low levels may be linked with social anxiety and difficulties in emotional connection.</a:t>
            </a:r>
          </a:p>
          <a:p>
            <a:r>
              <a:rPr lang="en-GB" b="1" dirty="0"/>
              <a:t>Melatonin</a:t>
            </a:r>
            <a:r>
              <a:rPr lang="en-GB" dirty="0"/>
              <a:t> – regulates sleep; imbalances can contribute to insomnia and mood disorders.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854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55ACE40-161D-4C38-6703-22FBCE299A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59915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/>
              <a:t>Myths of Mental Illness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78BA1005-4849-086A-1300-D8B0A482B0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2069" y="2313305"/>
            <a:ext cx="10515600" cy="4351338"/>
          </a:xfrm>
        </p:spPr>
        <p:txBody>
          <a:bodyPr rtlCol="0"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dirty="0"/>
              <a:t>Mental illness is caused by bad parenting.</a:t>
            </a:r>
          </a:p>
          <a:p>
            <a:pPr marL="0" indent="0">
              <a:buNone/>
              <a:defRPr/>
            </a:pPr>
            <a:r>
              <a:rPr lang="en-US" dirty="0"/>
              <a:t>	</a:t>
            </a:r>
            <a:r>
              <a:rPr lang="en-US" dirty="0">
                <a:solidFill>
                  <a:schemeClr val="hlink"/>
                </a:solidFill>
              </a:rPr>
              <a:t>Fact: Most diagnosed individuals come from supportive homes.</a:t>
            </a:r>
            <a:endParaRPr lang="en-US" dirty="0">
              <a:solidFill>
                <a:schemeClr val="tx2"/>
              </a:solidFill>
            </a:endParaRPr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/>
              <a:t>The mentally ill are violent and dangerous.</a:t>
            </a:r>
          </a:p>
          <a:p>
            <a:pPr marL="0" indent="0">
              <a:buNone/>
              <a:defRPr/>
            </a:pPr>
            <a:r>
              <a:rPr lang="en-US" dirty="0"/>
              <a:t>	</a:t>
            </a:r>
            <a:r>
              <a:rPr lang="en-US" dirty="0">
                <a:solidFill>
                  <a:schemeClr val="hlink"/>
                </a:solidFill>
              </a:rPr>
              <a:t>Fact: Most are victims of violence.</a:t>
            </a:r>
            <a:endParaRPr lang="en-US" dirty="0"/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/>
              <a:t>People with a mental disorder are not smart.</a:t>
            </a:r>
          </a:p>
          <a:p>
            <a:pPr marL="0" indent="0">
              <a:buNone/>
              <a:defRPr/>
            </a:pPr>
            <a:r>
              <a:rPr lang="en-US" dirty="0"/>
              <a:t>	</a:t>
            </a:r>
            <a:r>
              <a:rPr lang="en-US" dirty="0">
                <a:solidFill>
                  <a:schemeClr val="hlink"/>
                </a:solidFill>
              </a:rPr>
              <a:t>Fact: Numerous studies have shown that many have average or above average intelligence.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CE3FDB-BF2F-D6E2-411D-011384159AC4}"/>
              </a:ext>
            </a:extLst>
          </p:cNvPr>
          <p:cNvSpPr txBox="1"/>
          <p:nvPr/>
        </p:nvSpPr>
        <p:spPr>
          <a:xfrm>
            <a:off x="576348" y="1378172"/>
            <a:ext cx="108176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illnesses are not the result of a personal weakness, lack of character, or poor upbringing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9C45A-D8C5-109A-9F50-AF0F1489D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Mental Health in Athletes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FC9DE-11F2-6AC2-4D36-ABB472FB9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Pressure to succeed 		Fear of failure            Lack of Perfection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Stress  		Anxiety 		Burn Out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Depression		Insomnia  	Feelings of being overwhelmed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C351D35C-2A74-0DDF-DA30-77C0923B8CA7}"/>
              </a:ext>
            </a:extLst>
          </p:cNvPr>
          <p:cNvSpPr/>
          <p:nvPr/>
        </p:nvSpPr>
        <p:spPr>
          <a:xfrm>
            <a:off x="5602778" y="2438400"/>
            <a:ext cx="493222" cy="88114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EB7F4D96-3536-970D-9548-7747DD35A3AC}"/>
              </a:ext>
            </a:extLst>
          </p:cNvPr>
          <p:cNvSpPr/>
          <p:nvPr/>
        </p:nvSpPr>
        <p:spPr>
          <a:xfrm>
            <a:off x="5602778" y="4644144"/>
            <a:ext cx="493222" cy="88114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56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7995" y="271352"/>
            <a:ext cx="9144000" cy="814013"/>
          </a:xfrm>
        </p:spPr>
        <p:txBody>
          <a:bodyPr>
            <a:noAutofit/>
          </a:bodyPr>
          <a:lstStyle/>
          <a:p>
            <a:r>
              <a:rPr lang="en-GB" sz="4800" dirty="0"/>
              <a:t>Mental Health we can help manage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6424" y="1366892"/>
            <a:ext cx="9144000" cy="2992718"/>
          </a:xfrm>
        </p:spPr>
        <p:txBody>
          <a:bodyPr/>
          <a:lstStyle/>
          <a:p>
            <a:endParaRPr lang="en-GB" dirty="0"/>
          </a:p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</a:rPr>
              <a:t>Stress</a:t>
            </a:r>
          </a:p>
          <a:p>
            <a:r>
              <a:rPr lang="en-GB" sz="3200" dirty="0">
                <a:solidFill>
                  <a:srgbClr val="7030A0"/>
                </a:solidFill>
              </a:rPr>
              <a:t>Mood</a:t>
            </a:r>
          </a:p>
          <a:p>
            <a:r>
              <a:rPr lang="en-GB" sz="3200" dirty="0">
                <a:solidFill>
                  <a:srgbClr val="FF0000"/>
                </a:solidFill>
              </a:rPr>
              <a:t>Depression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9268" y="2656110"/>
            <a:ext cx="3815313" cy="2147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419" y="1198547"/>
            <a:ext cx="4207124" cy="42185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B92D70-D694-8CE5-822C-53C763AC78F3}"/>
              </a:ext>
            </a:extLst>
          </p:cNvPr>
          <p:cNvSpPr txBox="1"/>
          <p:nvPr/>
        </p:nvSpPr>
        <p:spPr>
          <a:xfrm>
            <a:off x="1163782" y="6049865"/>
            <a:ext cx="9864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Diet	Exercise		Counselling	Environment		Social support</a:t>
            </a:r>
          </a:p>
        </p:txBody>
      </p:sp>
      <p:sp>
        <p:nvSpPr>
          <p:cNvPr id="8" name="Arrow: Up-Down 7">
            <a:extLst>
              <a:ext uri="{FF2B5EF4-FFF2-40B4-BE49-F238E27FC236}">
                <a16:creationId xmlns:a16="http://schemas.microsoft.com/office/drawing/2014/main" id="{63AC9867-9798-19C7-A121-670DD5ABB03E}"/>
              </a:ext>
            </a:extLst>
          </p:cNvPr>
          <p:cNvSpPr/>
          <p:nvPr/>
        </p:nvSpPr>
        <p:spPr>
          <a:xfrm>
            <a:off x="5896495" y="3879273"/>
            <a:ext cx="360218" cy="1878676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331027-4399-743C-01BD-EBF725E950A9}"/>
              </a:ext>
            </a:extLst>
          </p:cNvPr>
          <p:cNvSpPr txBox="1"/>
          <p:nvPr/>
        </p:nvSpPr>
        <p:spPr>
          <a:xfrm>
            <a:off x="5240279" y="4597114"/>
            <a:ext cx="1939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       </a:t>
            </a:r>
            <a:r>
              <a:rPr lang="en-GB" sz="2400" dirty="0">
                <a:solidFill>
                  <a:srgbClr val="FF0000"/>
                </a:solidFill>
              </a:rPr>
              <a:t>+      </a:t>
            </a:r>
            <a:r>
              <a:rPr lang="en-GB" sz="3200" dirty="0">
                <a:solidFill>
                  <a:srgbClr val="FF0000"/>
                </a:solidFill>
              </a:rPr>
              <a:t>-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253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17B48888-3411-D3D1-0479-B41ABFDD82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 sz="4000" dirty="0"/>
              <a:t>How does exercise modify Mental function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20234C2-786E-7534-910C-76E7A1F6A5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B050"/>
                </a:solidFill>
              </a:rPr>
              <a:t>Placebo effect? Studies?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00B050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C00000"/>
                </a:solidFill>
              </a:rPr>
              <a:t>Blood chemistry changes 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C00000"/>
              </a:solidFill>
            </a:endParaRPr>
          </a:p>
          <a:p>
            <a:pPr lvl="3" eaLnBrk="1" hangingPunct="1">
              <a:defRPr/>
            </a:pPr>
            <a:r>
              <a:rPr lang="en-GB" altLang="en-US" dirty="0"/>
              <a:t>Serotonin – modulates motor function  </a:t>
            </a:r>
          </a:p>
          <a:p>
            <a:pPr lvl="3" eaLnBrk="1" hangingPunct="1">
              <a:defRPr/>
            </a:pPr>
            <a:r>
              <a:rPr lang="en-GB" altLang="en-US" dirty="0"/>
              <a:t>Dopamine – stimulant effect</a:t>
            </a:r>
          </a:p>
          <a:p>
            <a:pPr lvl="3" eaLnBrk="1" hangingPunct="1">
              <a:defRPr/>
            </a:pPr>
            <a:r>
              <a:rPr lang="en-GB" altLang="en-US" dirty="0"/>
              <a:t>Norepinephrine – stimulant effect</a:t>
            </a:r>
          </a:p>
          <a:p>
            <a:pPr lvl="3" eaLnBrk="1" hangingPunct="1">
              <a:defRPr/>
            </a:pPr>
            <a:r>
              <a:rPr lang="en-GB" altLang="en-US" dirty="0"/>
              <a:t>Endogenous opiates – reduce pain and discomfort</a:t>
            </a:r>
          </a:p>
          <a:p>
            <a:pPr marL="1371600" lvl="3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Neuromuscular effect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sz="2000" dirty="0"/>
              <a:t>fitter people lower heart rate and can endure higher stress levels.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FBCDBD8-E9D2-C96C-F93B-6DF2CAA584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Stress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134461B-75D0-AA38-595D-C0CA363EB3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dirty="0"/>
              <a:t>“the adverse response people have to the excessive or other types of demand placed upon them”</a:t>
            </a:r>
          </a:p>
          <a:p>
            <a:pPr algn="r" eaLnBrk="1" hangingPunct="1">
              <a:buFontTx/>
              <a:buNone/>
            </a:pPr>
            <a:r>
              <a:rPr lang="en-GB" altLang="en-US" sz="1600" dirty="0"/>
              <a:t>(Health and safety executive)</a:t>
            </a:r>
          </a:p>
          <a:p>
            <a:pPr algn="ctr" eaLnBrk="1" hangingPunct="1">
              <a:buFontTx/>
              <a:buNone/>
            </a:pPr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dirty="0">
                <a:solidFill>
                  <a:srgbClr val="0070C0"/>
                </a:solidFill>
              </a:rPr>
              <a:t>“Something that make you worried”</a:t>
            </a:r>
          </a:p>
          <a:p>
            <a:pPr algn="r" eaLnBrk="1" hangingPunct="1">
              <a:buFontTx/>
              <a:buNone/>
            </a:pP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E0C6C4-65EE-018A-8985-F44538682E8C}"/>
              </a:ext>
            </a:extLst>
          </p:cNvPr>
          <p:cNvSpPr txBox="1"/>
          <p:nvPr/>
        </p:nvSpPr>
        <p:spPr>
          <a:xfrm>
            <a:off x="1202573" y="5829489"/>
            <a:ext cx="96372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ja-JP" sz="2800" dirty="0">
                <a:solidFill>
                  <a:srgbClr val="FF0000"/>
                </a:solidFill>
              </a:rPr>
              <a:t>A persons physical and emotional response to change</a:t>
            </a:r>
            <a:r>
              <a:rPr lang="en-US" altLang="ja-JP" sz="3200" dirty="0">
                <a:solidFill>
                  <a:srgbClr val="FF0000"/>
                </a:solidFill>
              </a:rPr>
              <a:t>.</a:t>
            </a:r>
            <a:r>
              <a:rPr lang="en-US" altLang="ja-JP" sz="3200" dirty="0"/>
              <a:t> </a:t>
            </a:r>
            <a:endParaRPr lang="en-US" altLang="en-US" sz="3200" dirty="0"/>
          </a:p>
        </p:txBody>
      </p:sp>
      <p:pic>
        <p:nvPicPr>
          <p:cNvPr id="5" name="Picture 9" descr="http://www.stress.org/wp-content/uploads/2012/11/stressed-simpson.png">
            <a:extLst>
              <a:ext uri="{FF2B5EF4-FFF2-40B4-BE49-F238E27FC236}">
                <a16:creationId xmlns:a16="http://schemas.microsoft.com/office/drawing/2014/main" id="{17B0EE88-48A4-EF8F-FC01-A5E261712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53" y="365125"/>
            <a:ext cx="1812575" cy="1766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https://encrypted-tbn3.gstatic.com/images?q=tbn:ANd9GcQiPgTtcMfIPB_tiIZXOCrTXvvgMAs_WPi39ywIuMTARrupJy7xi1mI8KdR">
            <a:extLst>
              <a:ext uri="{FF2B5EF4-FFF2-40B4-BE49-F238E27FC236}">
                <a16:creationId xmlns:a16="http://schemas.microsoft.com/office/drawing/2014/main" id="{D7C51907-1378-9865-701F-F8B861D67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85" y="2987140"/>
            <a:ext cx="2597433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2C677E3-10A6-E8F9-6431-0D160306B2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Work-related Stress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817BF91F-EFA3-577F-E0FE-1BD3E907B7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½ million people in UK suffering from stress.</a:t>
            </a: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12.8 million works days lost per year</a:t>
            </a: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8.5 days per employee in UK</a:t>
            </a: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No 1 reason for missing work</a:t>
            </a: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Cost to Industry £3.7 billion / year</a:t>
            </a: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altLang="en-US" dirty="0"/>
              <a:t>500 people / week quit work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1B101286-6158-0344-DB56-B4DC7EFA8E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Causes of Stress at Work 		Stress in Life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6AF24B9-B7A3-2A4B-0A46-5815DE77E3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2334" y="1690688"/>
            <a:ext cx="9004270" cy="496728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A lack of power or influence over one's working life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Excessive work pressure of caused by time constraints and/or complexity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Not knowing what is expected of you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Not knowing how your manager views your work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Bullying and other forms of harassment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Working anti-social hours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Periods of organisational change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Possible or actual redundancy</a:t>
            </a:r>
            <a:br>
              <a:rPr lang="en-GB" altLang="en-US" sz="1900" dirty="0"/>
            </a:br>
            <a:endParaRPr lang="en-GB" altLang="en-US" sz="19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/>
              <a:t>Promotion or the lack of it</a:t>
            </a:r>
          </a:p>
        </p:txBody>
      </p:sp>
      <p:sp>
        <p:nvSpPr>
          <p:cNvPr id="2" name="Arrow: Left-Right 1">
            <a:extLst>
              <a:ext uri="{FF2B5EF4-FFF2-40B4-BE49-F238E27FC236}">
                <a16:creationId xmlns:a16="http://schemas.microsoft.com/office/drawing/2014/main" id="{87A9AC7E-8170-24DD-9FCA-1D3F40FF1DD0}"/>
              </a:ext>
            </a:extLst>
          </p:cNvPr>
          <p:cNvSpPr/>
          <p:nvPr/>
        </p:nvSpPr>
        <p:spPr>
          <a:xfrm>
            <a:off x="6844145" y="903216"/>
            <a:ext cx="1346662" cy="24938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>
            <a:extLst>
              <a:ext uri="{FF2B5EF4-FFF2-40B4-BE49-F238E27FC236}">
                <a16:creationId xmlns:a16="http://schemas.microsoft.com/office/drawing/2014/main" id="{0AC917B2-9BE6-F32C-D10C-EA15CE5F5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Effects of Physical Stress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FAA716-25E2-D88F-EE2F-C3D4BD9BF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250" y="1856758"/>
            <a:ext cx="5879434" cy="35380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62E310-E812-93AD-A69F-3D6F5E138E9D}"/>
              </a:ext>
            </a:extLst>
          </p:cNvPr>
          <p:cNvSpPr txBox="1"/>
          <p:nvPr/>
        </p:nvSpPr>
        <p:spPr>
          <a:xfrm>
            <a:off x="7943770" y="1342622"/>
            <a:ext cx="37138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	</a:t>
            </a:r>
            <a:r>
              <a:rPr lang="en-GB" sz="2800" dirty="0">
                <a:solidFill>
                  <a:srgbClr val="0070C0"/>
                </a:solidFill>
              </a:rPr>
              <a:t>Positive stress</a:t>
            </a:r>
          </a:p>
          <a:p>
            <a:r>
              <a:rPr lang="en-GB" sz="2800" dirty="0"/>
              <a:t>2	</a:t>
            </a:r>
            <a:r>
              <a:rPr lang="en-GB" sz="2800" dirty="0">
                <a:solidFill>
                  <a:srgbClr val="FF0000"/>
                </a:solidFill>
              </a:rPr>
              <a:t>Negative stress</a:t>
            </a:r>
          </a:p>
          <a:p>
            <a:endParaRPr lang="en-GB" sz="2800" dirty="0"/>
          </a:p>
          <a:p>
            <a:r>
              <a:rPr lang="en-GB" sz="2800" dirty="0"/>
              <a:t>A	</a:t>
            </a:r>
            <a:r>
              <a:rPr lang="en-GB" sz="2800" dirty="0">
                <a:solidFill>
                  <a:srgbClr val="00B0F0"/>
                </a:solidFill>
              </a:rPr>
              <a:t>Acute stress</a:t>
            </a:r>
          </a:p>
          <a:p>
            <a:r>
              <a:rPr lang="en-GB" sz="2800" dirty="0"/>
              <a:t>B	</a:t>
            </a:r>
            <a:r>
              <a:rPr lang="en-GB" sz="2800" dirty="0">
                <a:solidFill>
                  <a:srgbClr val="FF0000"/>
                </a:solidFill>
              </a:rPr>
              <a:t>Chronic stress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89151B8-C5F5-D582-E63F-1330160A6A25}"/>
              </a:ext>
            </a:extLst>
          </p:cNvPr>
          <p:cNvSpPr/>
          <p:nvPr/>
        </p:nvSpPr>
        <p:spPr>
          <a:xfrm>
            <a:off x="6255426" y="2145487"/>
            <a:ext cx="1407622" cy="31172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5" descr="http://diplolearn.files.wordpress.com/2012/06/stress-curve.png">
            <a:extLst>
              <a:ext uri="{FF2B5EF4-FFF2-40B4-BE49-F238E27FC236}">
                <a16:creationId xmlns:a16="http://schemas.microsoft.com/office/drawing/2014/main" id="{6FBD491B-2861-5BBC-2406-3A1A164B0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406" y="3625791"/>
            <a:ext cx="4630392" cy="2987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DADC93D0-0DAE-B518-E95E-4FB490FA3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2411" y="215496"/>
            <a:ext cx="10515600" cy="84299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/>
              <a:t>Medical implications of being overstressed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5F41ED37-EF6A-9511-FF77-ECD693B68F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185949"/>
            <a:ext cx="10982498" cy="49910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Brain </a:t>
            </a:r>
            <a:r>
              <a:rPr lang="en-GB" altLang="en-US" sz="2400" b="1" dirty="0"/>
              <a:t>			</a:t>
            </a:r>
            <a:r>
              <a:rPr lang="en-GB" altLang="en-US" sz="2000" dirty="0"/>
              <a:t>Fatigue, aches and pains, crying spells, depression, anxiety attacks, sleep 			disturbance.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Gastrointestinal Tract </a:t>
            </a:r>
            <a:r>
              <a:rPr lang="en-GB" altLang="en-US" sz="2400" dirty="0"/>
              <a:t>	</a:t>
            </a:r>
            <a:r>
              <a:rPr lang="en-GB" altLang="en-US" sz="2000" dirty="0"/>
              <a:t>Ulcer, cramps and diarrhoea, colitis, irritable bowel.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Glandular System </a:t>
            </a:r>
            <a:r>
              <a:rPr lang="en-GB" altLang="en-US" sz="2400" dirty="0"/>
              <a:t>	</a:t>
            </a:r>
            <a:r>
              <a:rPr lang="en-GB" altLang="en-US" sz="2000" dirty="0"/>
              <a:t>Thyroid gland malfunction.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Cardiovascular </a:t>
            </a:r>
            <a:r>
              <a:rPr lang="en-GB" altLang="en-US" sz="2400" dirty="0"/>
              <a:t>	</a:t>
            </a:r>
            <a:r>
              <a:rPr lang="en-GB" altLang="en-US" sz="2000" dirty="0"/>
              <a:t>High blood pressure, heart attack, abnormal heartbeat, stroke.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Skin</a:t>
            </a:r>
            <a:r>
              <a:rPr lang="en-GB" altLang="en-US" sz="2400" dirty="0"/>
              <a:t> 			</a:t>
            </a:r>
            <a:r>
              <a:rPr lang="en-GB" altLang="en-US" sz="2000" dirty="0"/>
              <a:t>Itchy skin rashes.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00B050"/>
                </a:solidFill>
              </a:rPr>
              <a:t>Immune System </a:t>
            </a:r>
            <a:r>
              <a:rPr lang="en-GB" altLang="en-US" sz="2400" dirty="0"/>
              <a:t>	</a:t>
            </a:r>
            <a:r>
              <a:rPr lang="en-GB" altLang="en-US" sz="2000" dirty="0"/>
              <a:t>Decreased resistance to infections and neoplasm. </a:t>
            </a:r>
          </a:p>
          <a:p>
            <a:pPr lvl="1" eaLnBrk="1" hangingPunct="1">
              <a:lnSpc>
                <a:spcPct val="80000"/>
              </a:lnSpc>
              <a:buClr>
                <a:schemeClr val="tx2"/>
              </a:buClr>
              <a:buSzPct val="115000"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0970A0DF-1A40-2662-6D93-D38330D51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Hormonal Implications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B7A8F4B-8C71-671B-1966-C00CEB45CA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Changing in the secretion of hormones will result in a change in the stress in the body.</a:t>
            </a:r>
          </a:p>
          <a:p>
            <a:pPr marL="0" indent="0" algn="ctr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Serotonin – sleep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Noradrenalin – energy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Dopamine – pain and pleasure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9BEFBD6A-3CFD-FBB3-4753-2B6319469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645" y="1514126"/>
            <a:ext cx="9703751" cy="5574901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507DAA34-E102-0DE2-196A-A0E5EA4B3C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50818" y="75680"/>
            <a:ext cx="3736127" cy="2480744"/>
          </a:xfrm>
          <a:prstGeom prst="rect">
            <a:avLst/>
          </a:prstGeom>
        </p:spPr>
      </p:pic>
      <p:pic>
        <p:nvPicPr>
          <p:cNvPr id="4" name="Picture 7" descr="http://3.bp.blogspot.com/-93373e4lORw/UJpsWzcDTJI/AAAAAAAAABk/mDW9dVvVjRY/s1600/StressSymptoms.gif">
            <a:extLst>
              <a:ext uri="{FF2B5EF4-FFF2-40B4-BE49-F238E27FC236}">
                <a16:creationId xmlns:a16="http://schemas.microsoft.com/office/drawing/2014/main" id="{9CB16B12-8B01-3826-4280-CE80B359A3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7033" y="23537"/>
            <a:ext cx="3374967" cy="2736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6713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0C3272F4-302D-C8F4-1BDA-226595BBF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9740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Stress Continuum and Health</a:t>
            </a:r>
          </a:p>
        </p:txBody>
      </p:sp>
      <p:pic>
        <p:nvPicPr>
          <p:cNvPr id="34819" name="Picture 3">
            <a:extLst>
              <a:ext uri="{FF2B5EF4-FFF2-40B4-BE49-F238E27FC236}">
                <a16:creationId xmlns:a16="http://schemas.microsoft.com/office/drawing/2014/main" id="{D192CFD9-8C79-D989-1B0E-FF7980AF6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238" y="1134053"/>
            <a:ext cx="8461375" cy="517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role of Physical Activity and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 err="1"/>
              <a:t>VanKim</a:t>
            </a:r>
            <a:r>
              <a:rPr lang="en-GB" sz="1800" dirty="0"/>
              <a:t> et al (2013) Vigorous </a:t>
            </a:r>
            <a:r>
              <a:rPr lang="en-GB" sz="1800" b="1" dirty="0"/>
              <a:t>physical activity</a:t>
            </a:r>
            <a:r>
              <a:rPr lang="en-GB" sz="1800" dirty="0"/>
              <a:t>, </a:t>
            </a:r>
            <a:r>
              <a:rPr lang="en-GB" sz="1800" b="1" dirty="0"/>
              <a:t>mental health</a:t>
            </a:r>
            <a:r>
              <a:rPr lang="en-GB" sz="1800" dirty="0"/>
              <a:t>, </a:t>
            </a:r>
            <a:r>
              <a:rPr lang="en-GB" sz="1800" b="1" dirty="0"/>
              <a:t>perceived stress</a:t>
            </a:r>
            <a:r>
              <a:rPr lang="en-GB" sz="1800" dirty="0"/>
              <a:t>, and socializing among college students.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Students who met vigorous physical activity recommendations were less likely to report poor mental health and perceived stress than students who did not meet recommendations. </a:t>
            </a: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In addition, socialising partially mediated the relationship between vigorous physical activity, mental health, and perceived stress.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936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B8EE7A39-5193-1766-0901-FF1B52C49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Stress and exercise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22CF8527-A405-A40D-CF37-3A35DBE345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5 days / </a:t>
            </a:r>
            <a:r>
              <a:rPr lang="en-GB" altLang="en-US" dirty="0" err="1"/>
              <a:t>wk</a:t>
            </a: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Low impact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Warm-up and main bout minimum 30 mins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>
            <a:extLst>
              <a:ext uri="{FF2B5EF4-FFF2-40B4-BE49-F238E27FC236}">
                <a16:creationId xmlns:a16="http://schemas.microsoft.com/office/drawing/2014/main" id="{2299B202-6C8C-4479-7C3C-07DEFF3D50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sz="3200" dirty="0"/>
              <a:t>Common Behaviours to reduce physiological effects of stress</a:t>
            </a:r>
          </a:p>
        </p:txBody>
      </p:sp>
      <p:sp>
        <p:nvSpPr>
          <p:cNvPr id="108547" name="Rectangle 3">
            <a:extLst>
              <a:ext uri="{FF2B5EF4-FFF2-40B4-BE49-F238E27FC236}">
                <a16:creationId xmlns:a16="http://schemas.microsoft.com/office/drawing/2014/main" id="{2362FE99-D16C-14B5-3B7C-8D7A40B916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4" y="1916114"/>
            <a:ext cx="8226425" cy="449738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/>
              <a:t>Sugar</a:t>
            </a:r>
          </a:p>
          <a:p>
            <a:pPr>
              <a:defRPr/>
            </a:pPr>
            <a:r>
              <a:rPr lang="en-GB" dirty="0"/>
              <a:t>Caffeine</a:t>
            </a:r>
          </a:p>
          <a:p>
            <a:pPr>
              <a:defRPr/>
            </a:pPr>
            <a:r>
              <a:rPr lang="en-GB" dirty="0"/>
              <a:t>Alcohol</a:t>
            </a:r>
          </a:p>
          <a:p>
            <a:pPr>
              <a:defRPr/>
            </a:pPr>
            <a:r>
              <a:rPr lang="en-GB" dirty="0"/>
              <a:t>Tobacco</a:t>
            </a:r>
          </a:p>
          <a:p>
            <a:pPr>
              <a:defRPr/>
            </a:pPr>
            <a:r>
              <a:rPr lang="en-GB" dirty="0"/>
              <a:t>Drugs </a:t>
            </a:r>
          </a:p>
          <a:p>
            <a:pPr>
              <a:defRPr/>
            </a:pPr>
            <a:r>
              <a:rPr lang="en-GB" dirty="0"/>
              <a:t>High excitement situations</a:t>
            </a:r>
          </a:p>
          <a:p>
            <a:pPr>
              <a:defRPr/>
            </a:pPr>
            <a:endParaRPr lang="en-GB" dirty="0"/>
          </a:p>
          <a:p>
            <a:pPr marL="0" indent="0" algn="ctr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But do these Work?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09E5A977-82D0-CC6B-76F2-263FBF002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404814"/>
            <a:ext cx="8229600" cy="4905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Food that Elevate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298C4-ED02-7809-5E5F-3CED4227C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052513"/>
            <a:ext cx="11144596" cy="5505450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Caffeine -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high consumption affects high BP &amp; Cholesterol</a:t>
            </a: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Alcohol  - 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adrenaline production</a:t>
            </a:r>
          </a:p>
          <a:p>
            <a:pPr marL="0" indent="0">
              <a:buNone/>
              <a:defRPr/>
            </a:pP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elevated nervous activity, tension, insomnia and irritability. </a:t>
            </a:r>
          </a:p>
          <a:p>
            <a:pPr marL="0" indent="0">
              <a:buNone/>
              <a:defRPr/>
            </a:pPr>
            <a:r>
              <a:rPr lang="en-US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Increase fat deposits, decrease immune function. </a:t>
            </a:r>
          </a:p>
          <a:p>
            <a:pPr marL="0" indent="0">
              <a:buNone/>
              <a:defRPr/>
            </a:pPr>
            <a:endParaRPr lang="en-US" sz="2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Smoking – 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cancer, hypertension, COPD and CHD</a:t>
            </a:r>
          </a:p>
          <a:p>
            <a:pPr marL="0" indent="0">
              <a:buNone/>
              <a:defRPr/>
            </a:pPr>
            <a:endParaRPr lang="en-US" sz="2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Sugar 	– 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energy hit leading to exhaustion of adrenal glands</a:t>
            </a:r>
          </a:p>
          <a:p>
            <a:pPr lvl="2">
              <a:defRPr/>
            </a:pPr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irritability</a:t>
            </a:r>
          </a:p>
          <a:p>
            <a:pPr lvl="2">
              <a:defRPr/>
            </a:pPr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concentration</a:t>
            </a:r>
          </a:p>
          <a:p>
            <a:pPr lvl="2">
              <a:defRPr/>
            </a:pPr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lvl="2">
              <a:defRPr/>
            </a:pPr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Overloading of pancreas resulting reduce insulin sensitivi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ty</a:t>
            </a:r>
          </a:p>
          <a:p>
            <a:pPr lvl="2">
              <a:defRPr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Salt – 	</a:t>
            </a:r>
            <a:r>
              <a:rPr lang="en-US" sz="2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iodine (thyroxin production)</a:t>
            </a: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BP, depletes adrenal glands, emotional instability</a:t>
            </a:r>
          </a:p>
          <a:p>
            <a:pPr marL="0" indent="0">
              <a:buNone/>
              <a:defRPr/>
            </a:pPr>
            <a:endParaRPr lang="en-US" sz="2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Fat -	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rates Obesity, CHD, Cancer</a:t>
            </a:r>
          </a:p>
          <a:p>
            <a:pPr marL="0" indent="0">
              <a:buNone/>
              <a:defRPr/>
            </a:pPr>
            <a:endParaRPr lang="en-US" sz="20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D418232D-09AA-061E-420B-636A8A4A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Diets that Reduce Stress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8C34C885-9FDC-7289-2DC9-15A89B5C3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956665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</a:rPr>
              <a:t>Avoid food that cause stress.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rgbClr val="00B050"/>
                </a:solidFill>
              </a:rPr>
              <a:t>Include:</a:t>
            </a:r>
          </a:p>
          <a:p>
            <a:pPr marL="0" indent="0">
              <a:buNone/>
            </a:pPr>
            <a:endParaRPr lang="en-GB" altLang="en-US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rgbClr val="7030A0"/>
                </a:solidFill>
              </a:rPr>
              <a:t>High CHO – Increases serotonin secretion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rgbClr val="7030A0"/>
                </a:solidFill>
              </a:rPr>
              <a:t>Fibre – reduces cramps and gastrointestinal problems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Mood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89" y="1825625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State v Trait conditions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Mood is an affective transient state that influences, both positively </a:t>
            </a:r>
            <a:r>
              <a:rPr lang="en-GB" sz="4000"/>
              <a:t>and negatively, </a:t>
            </a:r>
            <a:r>
              <a:rPr lang="en-GB" sz="4000" dirty="0"/>
              <a:t>current emotions, feeling and behaviours.</a:t>
            </a:r>
          </a:p>
        </p:txBody>
      </p:sp>
    </p:spTree>
    <p:extLst>
      <p:ext uri="{BB962C8B-B14F-4D97-AF65-F5344CB8AC3E}">
        <p14:creationId xmlns:p14="http://schemas.microsoft.com/office/powerpoint/2010/main" val="800584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and Mood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Crush et al (2018) Experimental effects of acute exercise duration and exercise recovery on mood state.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Generally, exercise had a favourable effect on various mood profiles, regardless of exercise duration (between 10 and 60 min) and recovery period (between 5 and 30 min).</a:t>
            </a:r>
          </a:p>
        </p:txBody>
      </p:sp>
    </p:spTree>
    <p:extLst>
      <p:ext uri="{BB962C8B-B14F-4D97-AF65-F5344CB8AC3E}">
        <p14:creationId xmlns:p14="http://schemas.microsoft.com/office/powerpoint/2010/main" val="284773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3172094-13F5-5AB2-D404-E6CBB163C5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571442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/>
              <a:t>Depression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CC9A59FB-66B0-E0D3-E906-F97CDDE9C8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8544" y="950769"/>
            <a:ext cx="12241877" cy="233553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3600" dirty="0"/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400" dirty="0"/>
              <a:t>	Depression is a medical issue that affects a person’s mood to be down, blue and/or fed up.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	</a:t>
            </a:r>
            <a:r>
              <a:rPr lang="en-US" altLang="en-US" sz="2400" dirty="0"/>
              <a:t>Depression is the most common mood disorder, affecting millions of people each year either linked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400" dirty="0"/>
              <a:t>    to or independent from other health disorders</a:t>
            </a:r>
          </a:p>
        </p:txBody>
      </p:sp>
      <p:pic>
        <p:nvPicPr>
          <p:cNvPr id="10244" name="Picture 5">
            <a:extLst>
              <a:ext uri="{FF2B5EF4-FFF2-40B4-BE49-F238E27FC236}">
                <a16:creationId xmlns:a16="http://schemas.microsoft.com/office/drawing/2014/main" id="{281CEB68-AE01-01A8-A8CC-25A2E7448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55" y="-3025"/>
            <a:ext cx="1580254" cy="1621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2" name="Picture 2" descr="Depressive Symptoms Prevalent Among Division I College Athletes">
            <a:extLst>
              <a:ext uri="{FF2B5EF4-FFF2-40B4-BE49-F238E27FC236}">
                <a16:creationId xmlns:a16="http://schemas.microsoft.com/office/drawing/2014/main" id="{EF90174F-80A9-D6FC-D0F3-EC08E044A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892" y="3099653"/>
            <a:ext cx="3561930" cy="356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Frontiers | Comparing Mental Health of Athletes and Non-athletes as They  Emerge From a COVID-19 Pandemic Lockdown">
            <a:extLst>
              <a:ext uri="{FF2B5EF4-FFF2-40B4-BE49-F238E27FC236}">
                <a16:creationId xmlns:a16="http://schemas.microsoft.com/office/drawing/2014/main" id="{D5F9BF0E-B768-3A7C-AF69-A8750FC50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087" y="3481685"/>
            <a:ext cx="4124022" cy="279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Psychiatric risks among athletes ...">
            <a:extLst>
              <a:ext uri="{FF2B5EF4-FFF2-40B4-BE49-F238E27FC236}">
                <a16:creationId xmlns:a16="http://schemas.microsoft.com/office/drawing/2014/main" id="{E87D76B0-E789-33A7-85E8-3EA6D3438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7006" y="83580"/>
            <a:ext cx="2076450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11964EA8-CF9C-5356-EAF5-9AAE5E4FAA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926119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Signs and Symptoms of Depression</a:t>
            </a:r>
          </a:p>
        </p:txBody>
      </p:sp>
      <p:sp>
        <p:nvSpPr>
          <p:cNvPr id="55301" name="Rectangle 5">
            <a:extLst>
              <a:ext uri="{FF2B5EF4-FFF2-40B4-BE49-F238E27FC236}">
                <a16:creationId xmlns:a16="http://schemas.microsoft.com/office/drawing/2014/main" id="{D2F5F661-B553-68C7-BE47-3DF751D872DF}"/>
              </a:ext>
            </a:extLst>
          </p:cNvPr>
          <p:cNvSpPr>
            <a:spLocks noChangeArrowheads="1"/>
          </p:cNvSpPr>
          <p:nvPr/>
        </p:nvSpPr>
        <p:spPr bwMode="black">
          <a:xfrm>
            <a:off x="599903" y="1399743"/>
            <a:ext cx="10893828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r>
              <a:rPr lang="en-US" dirty="0">
                <a:solidFill>
                  <a:srgbClr val="002060"/>
                </a:solidFill>
                <a:latin typeface="Arial" charset="0"/>
                <a:ea typeface="ＭＳ Ｐゴシック" charset="0"/>
              </a:rPr>
              <a:t>Fatigue or loss of energy</a:t>
            </a: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Arial" charset="0"/>
              <a:ea typeface="ＭＳ Ｐゴシック" charset="0"/>
            </a:endParaRP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r>
              <a:rPr lang="en-US" dirty="0">
                <a:solidFill>
                  <a:srgbClr val="002060"/>
                </a:solidFill>
                <a:latin typeface="Arial" charset="0"/>
                <a:ea typeface="ＭＳ Ｐゴシック" charset="0"/>
              </a:rPr>
              <a:t>Thoughts of death or suicide, including suicide attempts</a:t>
            </a: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Arial" charset="0"/>
              <a:ea typeface="ＭＳ Ｐゴシック" charset="0"/>
            </a:endParaRP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r>
              <a:rPr lang="en-US" dirty="0">
                <a:solidFill>
                  <a:srgbClr val="002060"/>
                </a:solidFill>
                <a:latin typeface="Arial" charset="0"/>
                <a:ea typeface="ＭＳ Ｐゴシック" charset="0"/>
              </a:rPr>
              <a:t>Feeling guilty, hopeless or worthless</a:t>
            </a: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Arial" charset="0"/>
              <a:ea typeface="ＭＳ Ｐゴシック" charset="0"/>
            </a:endParaRP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r>
              <a:rPr lang="en-US" dirty="0">
                <a:solidFill>
                  <a:srgbClr val="002060"/>
                </a:solidFill>
                <a:latin typeface="Arial" charset="0"/>
                <a:ea typeface="ＭＳ Ｐゴシック" charset="0"/>
              </a:rPr>
              <a:t>Difficulty concentrating, remembering or making decisions</a:t>
            </a: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Arial" charset="0"/>
              <a:ea typeface="ＭＳ Ｐゴシック" charset="0"/>
            </a:endParaRP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r>
              <a:rPr lang="en-US" altLang="en-US" sz="2000" dirty="0">
                <a:solidFill>
                  <a:srgbClr val="002060"/>
                </a:solidFill>
              </a:rPr>
              <a:t>Persistent sad, anxious or empty mood</a:t>
            </a: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endParaRPr lang="en-US" altLang="en-US" sz="2000" dirty="0">
              <a:solidFill>
                <a:srgbClr val="002060"/>
              </a:solidFill>
            </a:endParaRP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r>
              <a:rPr lang="en-US" altLang="en-US" sz="2000" dirty="0">
                <a:solidFill>
                  <a:srgbClr val="002060"/>
                </a:solidFill>
              </a:rPr>
              <a:t>Sleeping too much or too little; odd time of waking</a:t>
            </a: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endParaRPr lang="en-US" altLang="en-US" sz="2000" dirty="0">
              <a:solidFill>
                <a:srgbClr val="002060"/>
              </a:solidFill>
            </a:endParaRP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r>
              <a:rPr lang="en-US" altLang="en-US" sz="2000" dirty="0">
                <a:solidFill>
                  <a:srgbClr val="002060"/>
                </a:solidFill>
              </a:rPr>
              <a:t>Reduced or increased appetite which results in weight gain or loss</a:t>
            </a: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endParaRPr lang="en-US" altLang="en-US" sz="2000" dirty="0">
              <a:solidFill>
                <a:srgbClr val="002060"/>
              </a:solidFill>
            </a:endParaRPr>
          </a:p>
          <a:p>
            <a:pPr marL="457200" indent="-457200">
              <a:buFont typeface="Calibri" panose="020F0502020204030204" pitchFamily="34" charset="0"/>
              <a:buAutoNum type="arabicPeriod" startAt="5"/>
            </a:pPr>
            <a:r>
              <a:rPr lang="en-US" altLang="en-US" sz="2000" dirty="0">
                <a:solidFill>
                  <a:srgbClr val="002060"/>
                </a:solidFill>
              </a:rPr>
              <a:t>Irritability or restlessness</a:t>
            </a:r>
          </a:p>
          <a:p>
            <a:pPr marL="457200" indent="-457200">
              <a:spcBef>
                <a:spcPct val="20000"/>
              </a:spcBef>
              <a:buClr>
                <a:schemeClr val="tx2"/>
              </a:buClr>
              <a:buSzPct val="100000"/>
              <a:buFont typeface="+mj-lt"/>
              <a:buAutoNum type="arabicPeriod"/>
              <a:defRPr/>
            </a:pPr>
            <a:endParaRPr lang="en-US" sz="2000" dirty="0">
              <a:solidFill>
                <a:srgbClr val="002060"/>
              </a:solidFill>
              <a:latin typeface="Arial" charset="0"/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and Depression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 err="1"/>
              <a:t>Helgadottir</a:t>
            </a:r>
            <a:r>
              <a:rPr lang="en-GB" sz="2000" dirty="0"/>
              <a:t> et al (2016) Training fast or slow? Exercise for depression: A randomized controlled trial.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In conclusion, exercise, whether performed at a low (yoga or similar), moderate or vigorous intensity (aerobic training) is effective in treating mild to moderate depression and is at least as effective as treatment as usual by a physician.</a:t>
            </a:r>
          </a:p>
        </p:txBody>
      </p:sp>
    </p:spTree>
    <p:extLst>
      <p:ext uri="{BB962C8B-B14F-4D97-AF65-F5344CB8AC3E}">
        <p14:creationId xmlns:p14="http://schemas.microsoft.com/office/powerpoint/2010/main" val="31205381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7D6DF-938F-FEFC-1B9E-40AFBB886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920" y="14408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Diet and Depression</a:t>
            </a:r>
          </a:p>
        </p:txBody>
      </p:sp>
      <p:pic>
        <p:nvPicPr>
          <p:cNvPr id="21506" name="Picture 2" descr="Nutritions to Decrease Your Depression Symptoms | Leaders">
            <a:extLst>
              <a:ext uri="{FF2B5EF4-FFF2-40B4-BE49-F238E27FC236}">
                <a16:creationId xmlns:a16="http://schemas.microsoft.com/office/drawing/2014/main" id="{A7F82FE9-9793-A9B1-016C-EDAD84E68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728" y="1878677"/>
            <a:ext cx="4835236" cy="483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Diet and depression: exploring the biological mechanisms of action |  Molecular Psychiatry">
            <a:extLst>
              <a:ext uri="{FF2B5EF4-FFF2-40B4-BE49-F238E27FC236}">
                <a16:creationId xmlns:a16="http://schemas.microsoft.com/office/drawing/2014/main" id="{9C79E8AB-2E33-F8BE-D901-C518EB5D4A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7" y="72044"/>
            <a:ext cx="46974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765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1788</Words>
  <Application>Microsoft Office PowerPoint</Application>
  <PresentationFormat>Widescreen</PresentationFormat>
  <Paragraphs>269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Google Sans</vt:lpstr>
      <vt:lpstr>Arial</vt:lpstr>
      <vt:lpstr>Calibri</vt:lpstr>
      <vt:lpstr>Calibri Light</vt:lpstr>
      <vt:lpstr>Wingdings</vt:lpstr>
      <vt:lpstr>Office Theme</vt:lpstr>
      <vt:lpstr>Mental health</vt:lpstr>
      <vt:lpstr>PowerPoint Presentation</vt:lpstr>
      <vt:lpstr>Mental health in the UK</vt:lpstr>
      <vt:lpstr>Quality of Life</vt:lpstr>
      <vt:lpstr>Wellbeing</vt:lpstr>
      <vt:lpstr>Measuring tools –  Health-Related Quality of Life (HRQOL) and Short Form – 36 (SF-36)</vt:lpstr>
      <vt:lpstr>The Warwick-Edinburgh Mental Wellbeing Score</vt:lpstr>
      <vt:lpstr>Types of mental illness  </vt:lpstr>
      <vt:lpstr>Why should I care?</vt:lpstr>
      <vt:lpstr>What is a mental illness?</vt:lpstr>
      <vt:lpstr>Hormones/neurochemicals linked with mental health</vt:lpstr>
      <vt:lpstr>Myths of Mental Illness</vt:lpstr>
      <vt:lpstr>Mental Health in Athletes</vt:lpstr>
      <vt:lpstr>Mental Health we can help manage</vt:lpstr>
      <vt:lpstr>How does exercise modify Mental function</vt:lpstr>
      <vt:lpstr>Stress</vt:lpstr>
      <vt:lpstr>Work-related Stress</vt:lpstr>
      <vt:lpstr>Causes of Stress at Work   Stress in Life</vt:lpstr>
      <vt:lpstr>Effects of Physical Stress</vt:lpstr>
      <vt:lpstr>Medical implications of being overstressed</vt:lpstr>
      <vt:lpstr>Hormonal Implications</vt:lpstr>
      <vt:lpstr>PowerPoint Presentation</vt:lpstr>
      <vt:lpstr>Stress Continuum and Health</vt:lpstr>
      <vt:lpstr>The role of Physical Activity and Stress</vt:lpstr>
      <vt:lpstr>Stress and exercise</vt:lpstr>
      <vt:lpstr>Common Behaviours to reduce physiological effects of stress</vt:lpstr>
      <vt:lpstr>Food that Elevate stress</vt:lpstr>
      <vt:lpstr>Diets that Reduce Stress</vt:lpstr>
      <vt:lpstr>Mood State</vt:lpstr>
      <vt:lpstr>Exercise and Mood state</vt:lpstr>
      <vt:lpstr>Depression</vt:lpstr>
      <vt:lpstr>Signs and Symptoms of Depression</vt:lpstr>
      <vt:lpstr>Exercise and Depression</vt:lpstr>
      <vt:lpstr>Diet and Depression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</dc:title>
  <dc:creator>David Gardner</dc:creator>
  <cp:lastModifiedBy>Sian Bowen</cp:lastModifiedBy>
  <cp:revision>8</cp:revision>
  <dcterms:created xsi:type="dcterms:W3CDTF">2020-11-18T20:54:17Z</dcterms:created>
  <dcterms:modified xsi:type="dcterms:W3CDTF">2026-08-10T15:37:32Z</dcterms:modified>
</cp:coreProperties>
</file>