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5" r:id="rId4"/>
    <p:sldId id="258" r:id="rId5"/>
    <p:sldId id="259" r:id="rId6"/>
    <p:sldId id="263" r:id="rId7"/>
    <p:sldId id="261" r:id="rId8"/>
    <p:sldId id="260" r:id="rId9"/>
    <p:sldId id="264" r:id="rId10"/>
    <p:sldId id="266" r:id="rId11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73284" autoAdjust="0"/>
  </p:normalViewPr>
  <p:slideViewPr>
    <p:cSldViewPr snapToGrid="0">
      <p:cViewPr varScale="1">
        <p:scale>
          <a:sx n="49" d="100"/>
          <a:sy n="49" d="100"/>
        </p:scale>
        <p:origin x="145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606057-4493-4288-A23E-DBE1D03A2B83}" type="datetimeFigureOut">
              <a:rPr lang="en-GB" smtClean="0"/>
              <a:t>22/03/2020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B49BEB-8F2A-41A2-9E6D-1E8C01017A4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9393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B49BEB-8F2A-41A2-9E6D-1E8C01017A49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3368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B49BEB-8F2A-41A2-9E6D-1E8C01017A49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56514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B49BEB-8F2A-41A2-9E6D-1E8C01017A49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3135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B49BEB-8F2A-41A2-9E6D-1E8C01017A49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03556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B49BEB-8F2A-41A2-9E6D-1E8C01017A4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93492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B49BEB-8F2A-41A2-9E6D-1E8C01017A49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5523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B49BEB-8F2A-41A2-9E6D-1E8C01017A49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66731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B49BEB-8F2A-41A2-9E6D-1E8C01017A49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5483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B49BEB-8F2A-41A2-9E6D-1E8C01017A49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9705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B49BEB-8F2A-41A2-9E6D-1E8C01017A49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2880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3333A-DDFD-43FA-AA4E-C20C078F37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DA033B-1BF8-4420-876F-389F0A2C85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6031E1-2F82-40F9-A1F4-177C9BD90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483F9-5953-4496-9D20-F56611BB5356}" type="datetimeFigureOut">
              <a:rPr lang="cy-GB" smtClean="0"/>
              <a:t>22/03/20</a:t>
            </a:fld>
            <a:endParaRPr lang="cy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09F5EE-F1E8-4FFC-B6D1-A1A81CF2D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039C23-36E3-4958-AB9A-09BEDC7B0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8083A-C3B7-4242-BD0B-595D0F9D2528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02611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CD021-4A37-4435-8EF5-3D2103795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FF3E3-E09B-480B-AEC6-CA7C0B9EEA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D09BA-2C27-4992-A70F-4C7C7BAA6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483F9-5953-4496-9D20-F56611BB5356}" type="datetimeFigureOut">
              <a:rPr lang="cy-GB" smtClean="0"/>
              <a:t>22/03/20</a:t>
            </a:fld>
            <a:endParaRPr lang="cy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C5DE03-8E78-4AE7-A32E-3E806238E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2C950-C6AD-487C-9518-ECCEF9BEE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8083A-C3B7-4242-BD0B-595D0F9D2528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52146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596A0-24B6-48FF-94DE-9E0756696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DCB1B6-7A50-4A3A-9921-E679091904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849481-4887-4631-9EE2-5A01B08B5F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483F9-5953-4496-9D20-F56611BB5356}" type="datetimeFigureOut">
              <a:rPr lang="cy-GB" smtClean="0"/>
              <a:t>22/03/20</a:t>
            </a:fld>
            <a:endParaRPr lang="cy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28FDE2-B6C7-41D4-AB10-3C9AD4A74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F0FD6-D531-4A15-BF00-6E1B9694A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8083A-C3B7-4242-BD0B-595D0F9D2528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5356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D4577-C8A4-4EC2-9390-5A78E281D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C9BD8-EB1C-45E4-A4AD-CC7AF4DF1A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8405AA-CC9E-4C6F-BFC7-6D21B76F42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4384C9-3971-49AF-9812-A9DC86C15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483F9-5953-4496-9D20-F56611BB5356}" type="datetimeFigureOut">
              <a:rPr lang="cy-GB" smtClean="0"/>
              <a:t>22/03/20</a:t>
            </a:fld>
            <a:endParaRPr lang="cy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FC5497-59ED-48C8-B235-26C3FD917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9E4B97-E1D7-449A-9CD5-43939F695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8083A-C3B7-4242-BD0B-595D0F9D2528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008769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AA796-C76C-402A-B120-439BB8751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14BF1C-82FC-4926-A81A-77136E1EC4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9934D5-6D1B-4C67-973C-558DDE532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E36314-C388-4096-B42E-BCCDAC2F93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7A1A91-6193-470C-8B26-EC91D18DB5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4AD636-3551-4CA3-B929-C97D10B54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483F9-5953-4496-9D20-F56611BB5356}" type="datetimeFigureOut">
              <a:rPr lang="cy-GB" smtClean="0"/>
              <a:t>22/03/20</a:t>
            </a:fld>
            <a:endParaRPr lang="cy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3FE881-F98E-47C0-BCC3-7D5C428CF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68B20A-826E-4F5B-90DC-CAF22DEAB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8083A-C3B7-4242-BD0B-595D0F9D2528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15171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CF833-D002-4962-BCBE-E23F8B9DA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253973-0469-4BA7-8B17-844804C4D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483F9-5953-4496-9D20-F56611BB5356}" type="datetimeFigureOut">
              <a:rPr lang="cy-GB" smtClean="0"/>
              <a:t>22/03/20</a:t>
            </a:fld>
            <a:endParaRPr lang="cy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1C4709-9B12-42F4-BCFB-C8CC22F34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988EDD-C04B-4D7C-9E95-A22E1062C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8083A-C3B7-4242-BD0B-595D0F9D2528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93912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A28A67-C684-446B-80AB-885F696AB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483F9-5953-4496-9D20-F56611BB5356}" type="datetimeFigureOut">
              <a:rPr lang="cy-GB" smtClean="0"/>
              <a:t>22/03/20</a:t>
            </a:fld>
            <a:endParaRPr lang="cy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58D4E0-3F5A-481A-B088-0BF292CB7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8C7FB1-12A4-4F6D-A91A-26D9354C7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8083A-C3B7-4242-BD0B-595D0F9D2528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87330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70B03-E7B7-46EF-A44E-D5A96B5A6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355BF-9DFD-4345-BE12-BA21D4A963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06C668-6FD7-41C2-887D-0DA36F9CF7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3E71EB-185A-4B84-B1E6-A38FC07B0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483F9-5953-4496-9D20-F56611BB5356}" type="datetimeFigureOut">
              <a:rPr lang="cy-GB" smtClean="0"/>
              <a:t>22/03/20</a:t>
            </a:fld>
            <a:endParaRPr lang="cy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326FFB-D302-43F4-A385-DA700B58F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9331D9-51DE-4EB4-A0C3-F81D93C1A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8083A-C3B7-4242-BD0B-595D0F9D2528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5461973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11D63-60D3-46B7-B6AF-250C5A935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587AFD-18F0-4879-8F6C-8606B32C02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7186B4-6ADD-4C7F-8349-772384A2B3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93BF37-C0DE-4503-B0AA-C470CCDF6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483F9-5953-4496-9D20-F56611BB5356}" type="datetimeFigureOut">
              <a:rPr lang="cy-GB" smtClean="0"/>
              <a:t>22/03/20</a:t>
            </a:fld>
            <a:endParaRPr lang="cy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09FB1D-E221-4D5E-84A4-3671FE77A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F4D32F-6944-4894-AD4D-0A7C1EAB9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8083A-C3B7-4242-BD0B-595D0F9D2528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02503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AE4CD-3FB4-48DA-931C-3248F0B78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3834AD-3AB6-4F04-88B3-4E93F7B251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68A95-6479-4850-9255-E843BB25B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483F9-5953-4496-9D20-F56611BB5356}" type="datetimeFigureOut">
              <a:rPr lang="cy-GB" smtClean="0"/>
              <a:t>22/03/20</a:t>
            </a:fld>
            <a:endParaRPr lang="cy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60A649-89AE-4C48-824C-8A8B8C0DA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F7F756-1083-4BCB-B14C-E1396B7C4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8083A-C3B7-4242-BD0B-595D0F9D2528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28124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BF59E2-32B8-433C-9FAE-9430960B1F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703A2A-4FCE-41E8-B57E-3518512AB3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F02EF6-1764-45C4-9B1B-A47408955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483F9-5953-4496-9D20-F56611BB5356}" type="datetimeFigureOut">
              <a:rPr lang="cy-GB" smtClean="0"/>
              <a:t>22/03/20</a:t>
            </a:fld>
            <a:endParaRPr lang="cy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93F09F-02B9-48D1-ADDA-7D5A9E192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A59F8-5645-4E78-930D-2FEC094AF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8083A-C3B7-4242-BD0B-595D0F9D2528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29540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12BDA9-0C18-4D8C-9C83-96901BC9F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F2A467-76A9-4FF8-BF14-2E73600995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1E45D5-C2CE-4C62-B6BF-A5599707C6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E483F9-5953-4496-9D20-F56611BB5356}" type="datetimeFigureOut">
              <a:rPr lang="cy-GB" smtClean="0"/>
              <a:t>22/03/20</a:t>
            </a:fld>
            <a:endParaRPr lang="cy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90300A-4117-46AA-A41C-9DC0AF195C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86B4C4-0B38-47E5-BE64-FCC608B151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8083A-C3B7-4242-BD0B-595D0F9D2528}" type="slidenum">
              <a:rPr lang="cy-GB" smtClean="0"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71706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5.wdp"/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12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microsoft.com/office/2007/relationships/hdphoto" Target="../media/hdphoto6.wdp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microsoft.com/office/2007/relationships/hdphoto" Target="../media/hdphoto3.wdp"/><Relationship Id="rId1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microsoft.com/office/2007/relationships/hdphoto" Target="../media/hdphoto8.wdp"/><Relationship Id="rId5" Type="http://schemas.openxmlformats.org/officeDocument/2006/relationships/image" Target="../media/image10.png"/><Relationship Id="rId4" Type="http://schemas.microsoft.com/office/2007/relationships/hdphoto" Target="../media/hdphoto7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1.jpeg"/><Relationship Id="rId3" Type="http://schemas.openxmlformats.org/officeDocument/2006/relationships/image" Target="../media/image13.png"/><Relationship Id="rId7" Type="http://schemas.openxmlformats.org/officeDocument/2006/relationships/image" Target="../media/image16.png"/><Relationship Id="rId12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microsoft.com/office/2007/relationships/hdphoto" Target="../media/hdphoto10.wdp"/><Relationship Id="rId5" Type="http://schemas.microsoft.com/office/2007/relationships/hdphoto" Target="../media/hdphoto9.wdp"/><Relationship Id="rId10" Type="http://schemas.openxmlformats.org/officeDocument/2006/relationships/image" Target="../media/image19.png"/><Relationship Id="rId4" Type="http://schemas.openxmlformats.org/officeDocument/2006/relationships/image" Target="../media/image14.png"/><Relationship Id="rId9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tyn.gov.wales/sites/www.estyn.gov.wales/files/documents/Fframwaith%20Arolygu%20Infographic%20cy_2.pdf" TargetMode="External"/><Relationship Id="rId5" Type="http://schemas.openxmlformats.org/officeDocument/2006/relationships/image" Target="../media/image24.png"/><Relationship Id="rId4" Type="http://schemas.microsoft.com/office/2007/relationships/hdphoto" Target="../media/hdphoto1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D1BACCE-3A2B-4D31-A3AA-8C96A152FC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56881"/>
            <a:ext cx="9144000" cy="2387600"/>
          </a:xfrm>
        </p:spPr>
        <p:txBody>
          <a:bodyPr>
            <a:noAutofit/>
          </a:bodyPr>
          <a:lstStyle/>
          <a:p>
            <a:r>
              <a:rPr lang="cy-GB" sz="96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DyslexicAlta" panose="00000500000000000000" pitchFamily="50" charset="0"/>
              </a:rPr>
              <a:t>Safbwyntiau Byd-eang</a:t>
            </a:r>
            <a:endParaRPr lang="en-GB" sz="96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OpenDyslexicAlta" panose="00000500000000000000" pitchFamily="50" charset="0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3AB10DE-1A72-4337-8EDC-F09DAF285F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681329"/>
            <a:ext cx="9144000" cy="1655762"/>
          </a:xfrm>
        </p:spPr>
        <p:txBody>
          <a:bodyPr/>
          <a:lstStyle/>
          <a:p>
            <a:r>
              <a:rPr lang="cy-GB" dirty="0">
                <a:solidFill>
                  <a:srgbClr val="002060"/>
                </a:solidFill>
                <a:latin typeface="OpenDyslexicAlta" panose="00000500000000000000" pitchFamily="50" charset="0"/>
              </a:rPr>
              <a:t>Carys Davies</a:t>
            </a:r>
          </a:p>
          <a:p>
            <a:r>
              <a:rPr lang="cy-GB" dirty="0">
                <a:solidFill>
                  <a:srgbClr val="002060"/>
                </a:solidFill>
                <a:latin typeface="OpenDyslexicAlta" panose="00000500000000000000" pitchFamily="50" charset="0"/>
              </a:rPr>
              <a:t>1602221</a:t>
            </a:r>
          </a:p>
          <a:p>
            <a:r>
              <a:rPr lang="cy-GB" dirty="0">
                <a:solidFill>
                  <a:srgbClr val="002060"/>
                </a:solidFill>
                <a:latin typeface="OpenDyslexicAlta" panose="00000500000000000000" pitchFamily="50" charset="0"/>
              </a:rPr>
              <a:t>SJIE6006C</a:t>
            </a:r>
          </a:p>
        </p:txBody>
      </p:sp>
    </p:spTree>
    <p:extLst>
      <p:ext uri="{BB962C8B-B14F-4D97-AF65-F5344CB8AC3E}">
        <p14:creationId xmlns:p14="http://schemas.microsoft.com/office/powerpoint/2010/main" val="29902294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60750-18DF-473B-8DE1-CCAD20225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6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DyslexicAlta" panose="00000500000000000000" pitchFamily="50" charset="0"/>
              </a:rPr>
              <a:t>Diffiniad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58431-59E1-4FF4-8845-80E3AFF46F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“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Addysg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ar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gyfer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Datblygu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Cynaliadwy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a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Dinasyddiaeth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Fyd-eang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(ADCDF)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yw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addysg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a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fydd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yn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paratoi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pobl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ifanc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ar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gyfer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bywyd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yn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yr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21ain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ganrif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.”</a:t>
            </a:r>
          </a:p>
          <a:p>
            <a:pPr marL="0" indent="0" algn="ctr">
              <a:buNone/>
            </a:pPr>
            <a:r>
              <a:rPr lang="en-GB" sz="1600" dirty="0">
                <a:solidFill>
                  <a:srgbClr val="002060"/>
                </a:solidFill>
                <a:latin typeface="OpenDyslexicAlta" panose="00000500000000000000" pitchFamily="50" charset="0"/>
              </a:rPr>
              <a:t>(</a:t>
            </a:r>
            <a:r>
              <a:rPr lang="en-GB" sz="16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Llywodraeth</a:t>
            </a:r>
            <a:r>
              <a:rPr lang="en-GB" sz="1600" dirty="0">
                <a:solidFill>
                  <a:srgbClr val="002060"/>
                </a:solidFill>
                <a:latin typeface="OpenDyslexicAlta" panose="00000500000000000000" pitchFamily="50" charset="0"/>
              </a:rPr>
              <a:t> Cymru, 2008, t.4)</a:t>
            </a:r>
          </a:p>
          <a:p>
            <a:pPr algn="ctr"/>
            <a:endParaRPr lang="en-GB" dirty="0">
              <a:solidFill>
                <a:srgbClr val="002060"/>
              </a:solidFill>
              <a:latin typeface="OpenDyslexicAlta" panose="00000500000000000000" pitchFamily="50" charset="0"/>
            </a:endParaRPr>
          </a:p>
          <a:p>
            <a:pPr algn="ctr"/>
            <a:endParaRPr lang="en-GB" dirty="0">
              <a:solidFill>
                <a:srgbClr val="002060"/>
              </a:solidFill>
              <a:latin typeface="OpenDyslexicAlta" panose="00000500000000000000" pitchFamily="50" charset="0"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“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Addysg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yw'r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arf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mwyaf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pwerus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y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gallwch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ei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ddefnyddio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i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newid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 y </a:t>
            </a:r>
            <a:r>
              <a:rPr lang="en-GB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byd</a:t>
            </a:r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”</a:t>
            </a:r>
          </a:p>
          <a:p>
            <a:pPr marL="0" indent="0" algn="ctr">
              <a:buNone/>
            </a:pPr>
            <a:r>
              <a:rPr lang="en-GB" sz="1600" dirty="0">
                <a:solidFill>
                  <a:srgbClr val="002060"/>
                </a:solidFill>
                <a:latin typeface="OpenDyslexicAlta" panose="00000500000000000000" pitchFamily="50" charset="0"/>
              </a:rPr>
              <a:t>(Nelson Mandela, a </a:t>
            </a:r>
            <a:r>
              <a:rPr lang="en-GB" sz="16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ddyfynnwyd</a:t>
            </a:r>
            <a:r>
              <a:rPr lang="en-GB" sz="16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yn</a:t>
            </a:r>
            <a:r>
              <a:rPr lang="en-GB" sz="16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16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Llywodraeth</a:t>
            </a:r>
            <a:r>
              <a:rPr lang="en-GB" sz="1600" dirty="0">
                <a:solidFill>
                  <a:srgbClr val="002060"/>
                </a:solidFill>
                <a:latin typeface="OpenDyslexicAlta" panose="00000500000000000000" pitchFamily="50" charset="0"/>
              </a:rPr>
              <a:t> Cymru, 2008, t.4)</a:t>
            </a:r>
          </a:p>
        </p:txBody>
      </p:sp>
    </p:spTree>
    <p:extLst>
      <p:ext uri="{BB962C8B-B14F-4D97-AF65-F5344CB8AC3E}">
        <p14:creationId xmlns:p14="http://schemas.microsoft.com/office/powerpoint/2010/main" val="14413660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60750-18DF-473B-8DE1-CCAD20225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6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DyslexicAlta" panose="00000500000000000000" pitchFamily="50" charset="0"/>
              </a:rPr>
              <a:t>Beth yw ADCDF?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58431-59E1-4FF4-8845-80E3AFF46F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Autofit/>
          </a:bodyPr>
          <a:lstStyle/>
          <a:p>
            <a:pPr algn="ctr">
              <a:lnSpc>
                <a:spcPct val="200000"/>
              </a:lnSpc>
            </a:pP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Sut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rydyn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ni'n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trin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ein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hunain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a'r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amgylchedd</a:t>
            </a:r>
            <a:endParaRPr lang="en-GB" sz="2400" dirty="0">
              <a:solidFill>
                <a:srgbClr val="002060"/>
              </a:solidFill>
              <a:latin typeface="OpenDyslexicAlta" panose="00000500000000000000" pitchFamily="50" charset="0"/>
            </a:endParaRPr>
          </a:p>
          <a:p>
            <a:pPr algn="ctr">
              <a:lnSpc>
                <a:spcPct val="200000"/>
              </a:lnSpc>
            </a:pP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Hawliau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dynol</a:t>
            </a:r>
            <a:endParaRPr lang="en-GB" sz="2400" dirty="0">
              <a:solidFill>
                <a:srgbClr val="002060"/>
              </a:solidFill>
              <a:latin typeface="OpenDyslexicAlta" panose="00000500000000000000" pitchFamily="50" charset="0"/>
            </a:endParaRPr>
          </a:p>
          <a:p>
            <a:pPr algn="ctr">
              <a:lnSpc>
                <a:spcPct val="200000"/>
              </a:lnSpc>
            </a:pP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Penderfyniadau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a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wneir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gan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unigolion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a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sefydliadau</a:t>
            </a:r>
            <a:endParaRPr lang="en-GB" sz="2400" dirty="0">
              <a:solidFill>
                <a:srgbClr val="002060"/>
              </a:solidFill>
              <a:latin typeface="OpenDyslexicAlta" panose="00000500000000000000" pitchFamily="50" charset="0"/>
            </a:endParaRPr>
          </a:p>
          <a:p>
            <a:pPr algn="ctr">
              <a:lnSpc>
                <a:spcPct val="200000"/>
              </a:lnSpc>
            </a:pP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Anghydraddoldeb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-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arian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,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perthnasoedd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,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anghenion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sylfaenol</a:t>
            </a:r>
            <a:endParaRPr lang="en-GB" sz="2400" dirty="0">
              <a:solidFill>
                <a:srgbClr val="002060"/>
              </a:solidFill>
              <a:latin typeface="OpenDyslexicAlta" panose="00000500000000000000" pitchFamily="50" charset="0"/>
            </a:endParaRPr>
          </a:p>
          <a:p>
            <a:pPr algn="ctr">
              <a:lnSpc>
                <a:spcPct val="200000"/>
              </a:lnSpc>
            </a:pP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Effaith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gweithredoedd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pobl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ar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ddaear</a:t>
            </a:r>
            <a:endParaRPr lang="en-GB" sz="2400" dirty="0">
              <a:solidFill>
                <a:srgbClr val="002060"/>
              </a:solidFill>
              <a:latin typeface="OpenDyslexicAlta" panose="00000500000000000000" pitchFamily="50" charset="0"/>
            </a:endParaRPr>
          </a:p>
          <a:p>
            <a:pPr algn="ctr">
              <a:lnSpc>
                <a:spcPct val="200000"/>
              </a:lnSpc>
            </a:pP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Cydnabod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gwahanol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ddiwylliannau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,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credoau</a:t>
            </a:r>
            <a:r>
              <a:rPr lang="en-GB" sz="2400" dirty="0">
                <a:solidFill>
                  <a:srgbClr val="002060"/>
                </a:solidFill>
                <a:latin typeface="OpenDyslexicAlta" panose="00000500000000000000" pitchFamily="50" charset="0"/>
              </a:rPr>
              <a:t> a </a:t>
            </a:r>
            <a:r>
              <a:rPr lang="en-GB" sz="2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gwerthoedd</a:t>
            </a:r>
            <a:endParaRPr lang="en-GB" sz="2400" dirty="0">
              <a:solidFill>
                <a:srgbClr val="002060"/>
              </a:solidFill>
              <a:latin typeface="OpenDyslexicAlta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49261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60750-18DF-473B-8DE1-CCAD20225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425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cy-GB" sz="6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DyslexicAlta" panose="00000500000000000000" pitchFamily="50" charset="0"/>
              </a:rPr>
              <a:t>Saith Thema</a:t>
            </a:r>
            <a:endParaRPr lang="en-GB" sz="600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AC388FD3-8EA6-4B01-95FF-750DEE5F6836}"/>
              </a:ext>
            </a:extLst>
          </p:cNvPr>
          <p:cNvGrpSpPr/>
          <p:nvPr/>
        </p:nvGrpSpPr>
        <p:grpSpPr>
          <a:xfrm>
            <a:off x="968590" y="1441408"/>
            <a:ext cx="10234861" cy="5308518"/>
            <a:chOff x="968590" y="1441408"/>
            <a:chExt cx="10234861" cy="5308518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F471A4FA-15F5-4C6D-843F-E80119A4E2D5}"/>
                </a:ext>
              </a:extLst>
            </p:cNvPr>
            <p:cNvSpPr/>
            <p:nvPr/>
          </p:nvSpPr>
          <p:spPr>
            <a:xfrm>
              <a:off x="968590" y="1441408"/>
              <a:ext cx="2380130" cy="1639909"/>
            </a:xfrm>
            <a:prstGeom prst="round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hueOff val="0"/>
                <a:satOff val="0"/>
                <a:lumOff val="0"/>
                <a:alphaOff val="0"/>
              </a:schemeClr>
            </a:fillRef>
            <a:effectRef idx="2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4B6D419-9D07-4C8F-BFAE-352C35AFA117}"/>
                </a:ext>
              </a:extLst>
            </p:cNvPr>
            <p:cNvSpPr/>
            <p:nvPr/>
          </p:nvSpPr>
          <p:spPr>
            <a:xfrm>
              <a:off x="968590" y="3081318"/>
              <a:ext cx="2380130" cy="883028"/>
            </a:xfrm>
            <a:custGeom>
              <a:avLst/>
              <a:gdLst>
                <a:gd name="connsiteX0" fmla="*/ 0 w 2380130"/>
                <a:gd name="connsiteY0" fmla="*/ 0 h 883028"/>
                <a:gd name="connsiteX1" fmla="*/ 2380130 w 2380130"/>
                <a:gd name="connsiteY1" fmla="*/ 0 h 883028"/>
                <a:gd name="connsiteX2" fmla="*/ 2380130 w 2380130"/>
                <a:gd name="connsiteY2" fmla="*/ 883028 h 883028"/>
                <a:gd name="connsiteX3" fmla="*/ 0 w 2380130"/>
                <a:gd name="connsiteY3" fmla="*/ 883028 h 883028"/>
                <a:gd name="connsiteX4" fmla="*/ 0 w 2380130"/>
                <a:gd name="connsiteY4" fmla="*/ 0 h 88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80130" h="883028">
                  <a:moveTo>
                    <a:pt x="0" y="0"/>
                  </a:moveTo>
                  <a:lnTo>
                    <a:pt x="2380130" y="0"/>
                  </a:lnTo>
                  <a:lnTo>
                    <a:pt x="2380130" y="883028"/>
                  </a:lnTo>
                  <a:lnTo>
                    <a:pt x="0" y="883028"/>
                  </a:lnTo>
                  <a:lnTo>
                    <a:pt x="0" y="0"/>
                  </a:lnTo>
                  <a:close/>
                </a:path>
              </a:pathLst>
            </a:cu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8016" tIns="128016" rIns="128016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Cyfoeth</a:t>
              </a:r>
              <a:r>
                <a:rPr lang="en-GB" sz="2400" kern="1200" dirty="0">
                  <a:solidFill>
                    <a:srgbClr val="002060"/>
                  </a:solidFill>
                  <a:latin typeface="OpenDyslexicAlta" panose="00000500000000000000" pitchFamily="50" charset="0"/>
                </a:rPr>
                <a:t> a </a:t>
              </a:r>
              <a:r>
                <a:rPr lang="en-GB" sz="2400" kern="12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Thlodi</a:t>
              </a:r>
              <a:endParaRPr lang="en-GB" sz="2400" kern="1200" dirty="0">
                <a:solidFill>
                  <a:srgbClr val="002060"/>
                </a:solidFill>
                <a:latin typeface="OpenDyslexicAlta" panose="00000500000000000000" pitchFamily="50" charset="0"/>
              </a:endParaRPr>
            </a:p>
          </p:txBody>
        </p:sp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C439B520-B913-4A78-BAB0-7F0F88D12292}"/>
                </a:ext>
              </a:extLst>
            </p:cNvPr>
            <p:cNvSpPr/>
            <p:nvPr/>
          </p:nvSpPr>
          <p:spPr>
            <a:xfrm>
              <a:off x="3586834" y="1441408"/>
              <a:ext cx="2380130" cy="1639909"/>
            </a:xfrm>
            <a:prstGeom prst="round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hueOff val="1633482"/>
                <a:satOff val="-6796"/>
                <a:lumOff val="1601"/>
                <a:alphaOff val="0"/>
              </a:schemeClr>
            </a:fillRef>
            <a:effectRef idx="2">
              <a:schemeClr val="accent4">
                <a:hueOff val="1633482"/>
                <a:satOff val="-6796"/>
                <a:lumOff val="1601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E60D537-C8FA-47B8-AA7D-FAFA23EA8279}"/>
                </a:ext>
              </a:extLst>
            </p:cNvPr>
            <p:cNvSpPr/>
            <p:nvPr/>
          </p:nvSpPr>
          <p:spPr>
            <a:xfrm>
              <a:off x="3586834" y="3081318"/>
              <a:ext cx="2380130" cy="883028"/>
            </a:xfrm>
            <a:custGeom>
              <a:avLst/>
              <a:gdLst>
                <a:gd name="connsiteX0" fmla="*/ 0 w 2380130"/>
                <a:gd name="connsiteY0" fmla="*/ 0 h 883028"/>
                <a:gd name="connsiteX1" fmla="*/ 2380130 w 2380130"/>
                <a:gd name="connsiteY1" fmla="*/ 0 h 883028"/>
                <a:gd name="connsiteX2" fmla="*/ 2380130 w 2380130"/>
                <a:gd name="connsiteY2" fmla="*/ 883028 h 883028"/>
                <a:gd name="connsiteX3" fmla="*/ 0 w 2380130"/>
                <a:gd name="connsiteY3" fmla="*/ 883028 h 883028"/>
                <a:gd name="connsiteX4" fmla="*/ 0 w 2380130"/>
                <a:gd name="connsiteY4" fmla="*/ 0 h 88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80130" h="883028">
                  <a:moveTo>
                    <a:pt x="0" y="0"/>
                  </a:moveTo>
                  <a:lnTo>
                    <a:pt x="2380130" y="0"/>
                  </a:lnTo>
                  <a:lnTo>
                    <a:pt x="2380130" y="883028"/>
                  </a:lnTo>
                  <a:lnTo>
                    <a:pt x="0" y="883028"/>
                  </a:lnTo>
                  <a:lnTo>
                    <a:pt x="0" y="0"/>
                  </a:lnTo>
                  <a:close/>
                </a:path>
              </a:pathLst>
            </a:cu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8016" tIns="128016" rIns="128016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Hunaniaeth</a:t>
              </a:r>
              <a:r>
                <a:rPr lang="en-GB" sz="2400" kern="1200" dirty="0">
                  <a:solidFill>
                    <a:srgbClr val="002060"/>
                  </a:solidFill>
                  <a:latin typeface="OpenDyslexicAlta" panose="00000500000000000000" pitchFamily="50" charset="0"/>
                </a:rPr>
                <a:t> a </a:t>
              </a:r>
              <a:r>
                <a:rPr lang="en-GB" sz="2400" kern="12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Diwylliant</a:t>
              </a:r>
              <a:endParaRPr lang="en-GB" sz="2400" kern="1200" dirty="0">
                <a:solidFill>
                  <a:srgbClr val="002060"/>
                </a:solidFill>
                <a:latin typeface="OpenDyslexicAlta" panose="00000500000000000000" pitchFamily="50" charset="0"/>
              </a:endParaRPr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60B6004F-0E55-417A-9093-1288439CE9EB}"/>
                </a:ext>
              </a:extLst>
            </p:cNvPr>
            <p:cNvSpPr/>
            <p:nvPr/>
          </p:nvSpPr>
          <p:spPr>
            <a:xfrm>
              <a:off x="6205077" y="1441408"/>
              <a:ext cx="2380130" cy="1639909"/>
            </a:xfrm>
            <a:prstGeom prst="round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hueOff val="3266964"/>
                <a:satOff val="-13592"/>
                <a:lumOff val="3203"/>
                <a:alphaOff val="0"/>
              </a:schemeClr>
            </a:fillRef>
            <a:effectRef idx="2">
              <a:schemeClr val="accent4">
                <a:hueOff val="3266964"/>
                <a:satOff val="-13592"/>
                <a:lumOff val="320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8F2DE9-3AEA-45E7-BAA2-1829A2542E3C}"/>
                </a:ext>
              </a:extLst>
            </p:cNvPr>
            <p:cNvSpPr/>
            <p:nvPr/>
          </p:nvSpPr>
          <p:spPr>
            <a:xfrm>
              <a:off x="6205077" y="3081318"/>
              <a:ext cx="2380130" cy="883028"/>
            </a:xfrm>
            <a:custGeom>
              <a:avLst/>
              <a:gdLst>
                <a:gd name="connsiteX0" fmla="*/ 0 w 2380130"/>
                <a:gd name="connsiteY0" fmla="*/ 0 h 883028"/>
                <a:gd name="connsiteX1" fmla="*/ 2380130 w 2380130"/>
                <a:gd name="connsiteY1" fmla="*/ 0 h 883028"/>
                <a:gd name="connsiteX2" fmla="*/ 2380130 w 2380130"/>
                <a:gd name="connsiteY2" fmla="*/ 883028 h 883028"/>
                <a:gd name="connsiteX3" fmla="*/ 0 w 2380130"/>
                <a:gd name="connsiteY3" fmla="*/ 883028 h 883028"/>
                <a:gd name="connsiteX4" fmla="*/ 0 w 2380130"/>
                <a:gd name="connsiteY4" fmla="*/ 0 h 88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80130" h="883028">
                  <a:moveTo>
                    <a:pt x="0" y="0"/>
                  </a:moveTo>
                  <a:lnTo>
                    <a:pt x="2380130" y="0"/>
                  </a:lnTo>
                  <a:lnTo>
                    <a:pt x="2380130" y="883028"/>
                  </a:lnTo>
                  <a:lnTo>
                    <a:pt x="0" y="883028"/>
                  </a:lnTo>
                  <a:lnTo>
                    <a:pt x="0" y="0"/>
                  </a:lnTo>
                  <a:close/>
                </a:path>
              </a:pathLst>
            </a:cu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8016" tIns="128016" rIns="128016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solidFill>
                    <a:srgbClr val="002060"/>
                  </a:solidFill>
                  <a:latin typeface="OpenDyslexicAlta" panose="00000500000000000000" pitchFamily="50" charset="0"/>
                </a:rPr>
                <a:t>Iechyd</a:t>
              </a: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FC4C71B2-7FCE-4329-8BBE-83F52CADC672}"/>
                </a:ext>
              </a:extLst>
            </p:cNvPr>
            <p:cNvSpPr/>
            <p:nvPr/>
          </p:nvSpPr>
          <p:spPr>
            <a:xfrm>
              <a:off x="8823321" y="1441408"/>
              <a:ext cx="2380130" cy="1639909"/>
            </a:xfrm>
            <a:prstGeom prst="round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hueOff val="4900445"/>
                <a:satOff val="-20388"/>
                <a:lumOff val="4804"/>
                <a:alphaOff val="0"/>
              </a:schemeClr>
            </a:fillRef>
            <a:effectRef idx="2">
              <a:schemeClr val="accent4">
                <a:hueOff val="4900445"/>
                <a:satOff val="-20388"/>
                <a:lumOff val="480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22A35CA-581F-40B2-B826-95B439EEFA76}"/>
                </a:ext>
              </a:extLst>
            </p:cNvPr>
            <p:cNvSpPr/>
            <p:nvPr/>
          </p:nvSpPr>
          <p:spPr>
            <a:xfrm>
              <a:off x="8823321" y="3081318"/>
              <a:ext cx="2380130" cy="883028"/>
            </a:xfrm>
            <a:custGeom>
              <a:avLst/>
              <a:gdLst>
                <a:gd name="connsiteX0" fmla="*/ 0 w 2380130"/>
                <a:gd name="connsiteY0" fmla="*/ 0 h 883028"/>
                <a:gd name="connsiteX1" fmla="*/ 2380130 w 2380130"/>
                <a:gd name="connsiteY1" fmla="*/ 0 h 883028"/>
                <a:gd name="connsiteX2" fmla="*/ 2380130 w 2380130"/>
                <a:gd name="connsiteY2" fmla="*/ 883028 h 883028"/>
                <a:gd name="connsiteX3" fmla="*/ 0 w 2380130"/>
                <a:gd name="connsiteY3" fmla="*/ 883028 h 883028"/>
                <a:gd name="connsiteX4" fmla="*/ 0 w 2380130"/>
                <a:gd name="connsiteY4" fmla="*/ 0 h 88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80130" h="883028">
                  <a:moveTo>
                    <a:pt x="0" y="0"/>
                  </a:moveTo>
                  <a:lnTo>
                    <a:pt x="2380130" y="0"/>
                  </a:lnTo>
                  <a:lnTo>
                    <a:pt x="2380130" y="883028"/>
                  </a:lnTo>
                  <a:lnTo>
                    <a:pt x="0" y="883028"/>
                  </a:lnTo>
                  <a:lnTo>
                    <a:pt x="0" y="0"/>
                  </a:lnTo>
                  <a:close/>
                </a:path>
              </a:pathLst>
            </a:cu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8016" tIns="128016" rIns="128016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Newid</a:t>
              </a:r>
              <a:r>
                <a:rPr lang="en-GB" sz="2400" kern="1200" dirty="0">
                  <a:solidFill>
                    <a:srgbClr val="002060"/>
                  </a:solidFill>
                  <a:latin typeface="OpenDyslexicAlta" panose="00000500000000000000" pitchFamily="50" charset="0"/>
                </a:rPr>
                <a:t> </a:t>
              </a:r>
              <a:r>
                <a:rPr lang="en-GB" sz="2400" kern="12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Hinsawdd</a:t>
              </a:r>
              <a:endParaRPr lang="en-GB" sz="2400" kern="1200" dirty="0">
                <a:solidFill>
                  <a:srgbClr val="002060"/>
                </a:solidFill>
                <a:latin typeface="OpenDyslexicAlta" panose="00000500000000000000" pitchFamily="50" charset="0"/>
              </a:endParaRPr>
            </a:p>
          </p:txBody>
        </p:sp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5ABC13CD-E061-4D99-AE7D-E367797C38D7}"/>
                </a:ext>
              </a:extLst>
            </p:cNvPr>
            <p:cNvSpPr/>
            <p:nvPr/>
          </p:nvSpPr>
          <p:spPr>
            <a:xfrm>
              <a:off x="2277712" y="4202359"/>
              <a:ext cx="2380130" cy="1639909"/>
            </a:xfrm>
            <a:prstGeom prst="round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hueOff val="6533927"/>
                <a:satOff val="-27185"/>
                <a:lumOff val="6405"/>
                <a:alphaOff val="0"/>
              </a:schemeClr>
            </a:fillRef>
            <a:effectRef idx="2">
              <a:schemeClr val="accent4">
                <a:hueOff val="6533927"/>
                <a:satOff val="-27185"/>
                <a:lumOff val="640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5BAF64A-3459-4A4C-BD4D-5C56AB45E427}"/>
                </a:ext>
              </a:extLst>
            </p:cNvPr>
            <p:cNvSpPr/>
            <p:nvPr/>
          </p:nvSpPr>
          <p:spPr>
            <a:xfrm>
              <a:off x="2277712" y="5842269"/>
              <a:ext cx="2380130" cy="883028"/>
            </a:xfrm>
            <a:custGeom>
              <a:avLst/>
              <a:gdLst>
                <a:gd name="connsiteX0" fmla="*/ 0 w 2380130"/>
                <a:gd name="connsiteY0" fmla="*/ 0 h 883028"/>
                <a:gd name="connsiteX1" fmla="*/ 2380130 w 2380130"/>
                <a:gd name="connsiteY1" fmla="*/ 0 h 883028"/>
                <a:gd name="connsiteX2" fmla="*/ 2380130 w 2380130"/>
                <a:gd name="connsiteY2" fmla="*/ 883028 h 883028"/>
                <a:gd name="connsiteX3" fmla="*/ 0 w 2380130"/>
                <a:gd name="connsiteY3" fmla="*/ 883028 h 883028"/>
                <a:gd name="connsiteX4" fmla="*/ 0 w 2380130"/>
                <a:gd name="connsiteY4" fmla="*/ 0 h 88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80130" h="883028">
                  <a:moveTo>
                    <a:pt x="0" y="0"/>
                  </a:moveTo>
                  <a:lnTo>
                    <a:pt x="2380130" y="0"/>
                  </a:lnTo>
                  <a:lnTo>
                    <a:pt x="2380130" y="883028"/>
                  </a:lnTo>
                  <a:lnTo>
                    <a:pt x="0" y="883028"/>
                  </a:lnTo>
                  <a:lnTo>
                    <a:pt x="0" y="0"/>
                  </a:lnTo>
                  <a:close/>
                </a:path>
              </a:pathLst>
            </a:cu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8016" tIns="128016" rIns="128016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Defnydd</a:t>
              </a:r>
              <a:r>
                <a:rPr lang="en-GB" sz="2400" kern="1200" dirty="0">
                  <a:solidFill>
                    <a:srgbClr val="002060"/>
                  </a:solidFill>
                  <a:latin typeface="OpenDyslexicAlta" panose="00000500000000000000" pitchFamily="50" charset="0"/>
                </a:rPr>
                <a:t> a </a:t>
              </a:r>
              <a:r>
                <a:rPr lang="en-GB" sz="2400" kern="12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Gwastraff</a:t>
              </a:r>
              <a:endParaRPr lang="en-GB" sz="2400" kern="1200" dirty="0">
                <a:solidFill>
                  <a:srgbClr val="002060"/>
                </a:solidFill>
                <a:latin typeface="OpenDyslexicAlta" panose="00000500000000000000" pitchFamily="50" charset="0"/>
              </a:endParaRPr>
            </a:p>
          </p:txBody>
        </p:sp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0099DEA9-9613-470D-8F26-4AB12DDB6B9A}"/>
                </a:ext>
              </a:extLst>
            </p:cNvPr>
            <p:cNvSpPr/>
            <p:nvPr/>
          </p:nvSpPr>
          <p:spPr>
            <a:xfrm>
              <a:off x="4895955" y="4202359"/>
              <a:ext cx="2380130" cy="1639909"/>
            </a:xfrm>
            <a:prstGeom prst="round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hueOff val="8167408"/>
                <a:satOff val="-33981"/>
                <a:lumOff val="8007"/>
                <a:alphaOff val="0"/>
              </a:schemeClr>
            </a:fillRef>
            <a:effectRef idx="2">
              <a:schemeClr val="accent4">
                <a:hueOff val="8167408"/>
                <a:satOff val="-33981"/>
                <a:lumOff val="800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77389D7-A906-4A9F-8032-6DE06556A2A1}"/>
                </a:ext>
              </a:extLst>
            </p:cNvPr>
            <p:cNvSpPr/>
            <p:nvPr/>
          </p:nvSpPr>
          <p:spPr>
            <a:xfrm>
              <a:off x="4895955" y="5842269"/>
              <a:ext cx="2380130" cy="883028"/>
            </a:xfrm>
            <a:custGeom>
              <a:avLst/>
              <a:gdLst>
                <a:gd name="connsiteX0" fmla="*/ 0 w 2380130"/>
                <a:gd name="connsiteY0" fmla="*/ 0 h 883028"/>
                <a:gd name="connsiteX1" fmla="*/ 2380130 w 2380130"/>
                <a:gd name="connsiteY1" fmla="*/ 0 h 883028"/>
                <a:gd name="connsiteX2" fmla="*/ 2380130 w 2380130"/>
                <a:gd name="connsiteY2" fmla="*/ 883028 h 883028"/>
                <a:gd name="connsiteX3" fmla="*/ 0 w 2380130"/>
                <a:gd name="connsiteY3" fmla="*/ 883028 h 883028"/>
                <a:gd name="connsiteX4" fmla="*/ 0 w 2380130"/>
                <a:gd name="connsiteY4" fmla="*/ 0 h 88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80130" h="883028">
                  <a:moveTo>
                    <a:pt x="0" y="0"/>
                  </a:moveTo>
                  <a:lnTo>
                    <a:pt x="2380130" y="0"/>
                  </a:lnTo>
                  <a:lnTo>
                    <a:pt x="2380130" y="883028"/>
                  </a:lnTo>
                  <a:lnTo>
                    <a:pt x="0" y="883028"/>
                  </a:lnTo>
                  <a:lnTo>
                    <a:pt x="0" y="0"/>
                  </a:lnTo>
                  <a:close/>
                </a:path>
              </a:pathLst>
            </a:cu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8016" tIns="128016" rIns="128016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Amgylchedd</a:t>
              </a:r>
              <a:r>
                <a:rPr lang="en-GB" sz="2400" kern="1200" dirty="0">
                  <a:solidFill>
                    <a:srgbClr val="002060"/>
                  </a:solidFill>
                  <a:latin typeface="OpenDyslexicAlta" panose="00000500000000000000" pitchFamily="50" charset="0"/>
                </a:rPr>
                <a:t> </a:t>
              </a:r>
              <a:r>
                <a:rPr lang="en-GB" sz="2400" kern="12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Naturiol</a:t>
              </a:r>
              <a:endParaRPr lang="en-GB" sz="2400" kern="1200" dirty="0">
                <a:solidFill>
                  <a:srgbClr val="002060"/>
                </a:solidFill>
                <a:latin typeface="OpenDyslexicAlta" panose="00000500000000000000" pitchFamily="50" charset="0"/>
              </a:endParaRPr>
            </a:p>
          </p:txBody>
        </p:sp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0FCE3BCE-FA5A-4E13-A8B6-AA8B50A8B539}"/>
                </a:ext>
              </a:extLst>
            </p:cNvPr>
            <p:cNvSpPr/>
            <p:nvPr/>
          </p:nvSpPr>
          <p:spPr>
            <a:xfrm>
              <a:off x="7514199" y="4202359"/>
              <a:ext cx="2380130" cy="1639909"/>
            </a:xfrm>
            <a:prstGeom prst="round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flat" dir="t"/>
            </a:scene3d>
            <a:sp3d prstMaterial="plastic">
              <a:bevelT w="120900" h="88900"/>
              <a:bevelB w="88900" h="31750" prst="angle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hueOff val="9800891"/>
                <a:satOff val="-40777"/>
                <a:lumOff val="9608"/>
                <a:alphaOff val="0"/>
              </a:schemeClr>
            </a:fillRef>
            <a:effectRef idx="2">
              <a:schemeClr val="accent4">
                <a:hueOff val="9800891"/>
                <a:satOff val="-40777"/>
                <a:lumOff val="960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AE60042-4CF1-4377-AF3E-E3E3FA8E3D87}"/>
                </a:ext>
              </a:extLst>
            </p:cNvPr>
            <p:cNvSpPr/>
            <p:nvPr/>
          </p:nvSpPr>
          <p:spPr>
            <a:xfrm>
              <a:off x="7203563" y="5866898"/>
              <a:ext cx="3001401" cy="883028"/>
            </a:xfrm>
            <a:custGeom>
              <a:avLst/>
              <a:gdLst>
                <a:gd name="connsiteX0" fmla="*/ 0 w 2380130"/>
                <a:gd name="connsiteY0" fmla="*/ 0 h 883028"/>
                <a:gd name="connsiteX1" fmla="*/ 2380130 w 2380130"/>
                <a:gd name="connsiteY1" fmla="*/ 0 h 883028"/>
                <a:gd name="connsiteX2" fmla="*/ 2380130 w 2380130"/>
                <a:gd name="connsiteY2" fmla="*/ 883028 h 883028"/>
                <a:gd name="connsiteX3" fmla="*/ 0 w 2380130"/>
                <a:gd name="connsiteY3" fmla="*/ 883028 h 883028"/>
                <a:gd name="connsiteX4" fmla="*/ 0 w 2380130"/>
                <a:gd name="connsiteY4" fmla="*/ 0 h 8830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80130" h="883028">
                  <a:moveTo>
                    <a:pt x="0" y="0"/>
                  </a:moveTo>
                  <a:lnTo>
                    <a:pt x="2380130" y="0"/>
                  </a:lnTo>
                  <a:lnTo>
                    <a:pt x="2380130" y="883028"/>
                  </a:lnTo>
                  <a:lnTo>
                    <a:pt x="0" y="883028"/>
                  </a:lnTo>
                  <a:lnTo>
                    <a:pt x="0" y="0"/>
                  </a:lnTo>
                  <a:close/>
                </a:path>
              </a:pathLst>
            </a:cu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8016" tIns="128016" rIns="128016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Dewisiadau</a:t>
              </a:r>
              <a:r>
                <a:rPr lang="en-GB" sz="2400" kern="1200" dirty="0">
                  <a:solidFill>
                    <a:srgbClr val="002060"/>
                  </a:solidFill>
                  <a:latin typeface="OpenDyslexicAlta" panose="00000500000000000000" pitchFamily="50" charset="0"/>
                </a:rPr>
                <a:t> a </a:t>
              </a:r>
              <a:r>
                <a:rPr lang="en-GB" sz="2400" kern="12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Phenderfyniadau</a:t>
              </a:r>
              <a:endParaRPr lang="en-GB" sz="2400" kern="1200" dirty="0">
                <a:solidFill>
                  <a:srgbClr val="002060"/>
                </a:solidFill>
                <a:latin typeface="OpenDyslexicAlta" panose="00000500000000000000" pitchFamily="50" charset="0"/>
              </a:endParaRPr>
            </a:p>
          </p:txBody>
        </p:sp>
      </p:grpSp>
      <p:pic>
        <p:nvPicPr>
          <p:cNvPr id="23" name="Picture 22" descr="A close up of a logo&#10;&#10;Description automatically generated">
            <a:extLst>
              <a:ext uri="{FF2B5EF4-FFF2-40B4-BE49-F238E27FC236}">
                <a16:creationId xmlns:a16="http://schemas.microsoft.com/office/drawing/2014/main" id="{3021783D-889A-4B7C-AF23-36D8FA8135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991" y="1612444"/>
            <a:ext cx="1415330" cy="129783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7" name="Picture 26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CD02B868-5090-4EFA-8C20-69DDC46CC7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875" b="96494" l="9924" r="91031">
                        <a14:foregroundMark x1="42748" y1="7011" x2="56107" y2="7934"/>
                        <a14:foregroundMark x1="50191" y1="4059" x2="50191" y2="4059"/>
                        <a14:foregroundMark x1="41031" y1="92435" x2="38168" y2="84133"/>
                        <a14:foregroundMark x1="53817" y1="89299" x2="53817" y2="79151"/>
                        <a14:foregroundMark x1="53817" y1="79151" x2="53817" y2="79151"/>
                        <a14:foregroundMark x1="69466" y1="88192" x2="69275" y2="83210"/>
                        <a14:foregroundMark x1="68893" y1="81919" x2="67176" y2="88007"/>
                        <a14:foregroundMark x1="69466" y1="89483" x2="69466" y2="89483"/>
                        <a14:foregroundMark x1="91603" y1="78598" x2="88550" y2="74170"/>
                        <a14:foregroundMark x1="68511" y1="90775" x2="68511" y2="90775"/>
                        <a14:foregroundMark x1="39695" y1="71587" x2="42557" y2="71771"/>
                        <a14:foregroundMark x1="31870" y1="88192" x2="31870" y2="89299"/>
                        <a14:foregroundMark x1="39885" y1="94465" x2="39695" y2="90037"/>
                        <a14:foregroundMark x1="49237" y1="96125" x2="49237" y2="94834"/>
                        <a14:foregroundMark x1="52290" y1="96494" x2="51718" y2="94096"/>
                        <a14:foregroundMark x1="59542" y1="95203" x2="59542" y2="95203"/>
                        <a14:foregroundMark x1="60496" y1="95018" x2="60496" y2="95018"/>
                        <a14:foregroundMark x1="61641" y1="95756" x2="61641" y2="95756"/>
                        <a14:foregroundMark x1="58969" y1="95756" x2="58969" y2="95756"/>
                        <a14:foregroundMark x1="86641" y1="89114" x2="86641" y2="89114"/>
                        <a14:foregroundMark x1="87786" y1="88930" x2="87786" y2="88930"/>
                        <a14:foregroundMark x1="88550" y1="89483" x2="88550" y2="89483"/>
                        <a14:foregroundMark x1="76336" y1="90775" x2="76336" y2="90775"/>
                        <a14:foregroundMark x1="75954" y1="91513" x2="75954" y2="91513"/>
                        <a14:foregroundMark x1="78053" y1="91882" x2="78053" y2="91882"/>
                        <a14:foregroundMark x1="22328" y1="91328" x2="22328" y2="91328"/>
                        <a14:foregroundMark x1="20992" y1="90959" x2="20992" y2="90959"/>
                        <a14:foregroundMark x1="14504" y1="55166" x2="16985" y2="54797"/>
                        <a14:foregroundMark x1="13168" y1="54428" x2="13168" y2="54428"/>
                        <a14:foregroundMark x1="12405" y1="54797" x2="12405" y2="54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3261" y="1523210"/>
            <a:ext cx="1427275" cy="147630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9" name="Picture 28" descr="A picture containing drawing&#10;&#10;Description automatically generated">
            <a:extLst>
              <a:ext uri="{FF2B5EF4-FFF2-40B4-BE49-F238E27FC236}">
                <a16:creationId xmlns:a16="http://schemas.microsoft.com/office/drawing/2014/main" id="{A12EA5B5-A442-41E9-9C2A-A8091B9521F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71" b="89971" l="9371" r="90000">
                        <a14:foregroundMark x1="9371" y1="40408" x2="9371" y2="40408"/>
                        <a14:foregroundMark x1="80914" y1="41749" x2="80914" y2="41749"/>
                        <a14:foregroundMark x1="61429" y1="45889" x2="55429" y2="27114"/>
                        <a14:foregroundMark x1="49657" y1="52245" x2="55657" y2="51137"/>
                        <a14:foregroundMark x1="63371" y1="14227" x2="63543" y2="14227"/>
                        <a14:foregroundMark x1="60800" y1="14869" x2="60800" y2="14869"/>
                        <a14:foregroundMark x1="54343" y1="22741" x2="56971" y2="16327"/>
                        <a14:foregroundMark x1="56971" y1="16327" x2="63371" y2="15102"/>
                        <a14:foregroundMark x1="56914" y1="17901" x2="58000" y2="16385"/>
                        <a14:foregroundMark x1="75771" y1="15102" x2="82629" y2="17376"/>
                        <a14:foregroundMark x1="83968" y1="29247" x2="84286" y2="32070"/>
                        <a14:foregroundMark x1="82629" y1="17376" x2="82870" y2="19515"/>
                        <a14:foregroundMark x1="84286" y1="32070" x2="80057" y2="45656"/>
                        <a14:foregroundMark x1="84623" y1="23214" x2="83943" y2="19650"/>
                        <a14:foregroundMark x1="85200" y1="26239" x2="84668" y2="23450"/>
                        <a14:foregroundMark x1="78343" y1="47638" x2="80057" y2="45015"/>
                        <a14:foregroundMark x1="84571" y1="28863" x2="84800" y2="26239"/>
                        <a14:backgroundMark x1="83486" y1="24023" x2="83486" y2="24023"/>
                        <a14:backgroundMark x1="83714" y1="26647" x2="82857" y2="19475"/>
                        <a14:backgroundMark x1="82857" y1="19475" x2="82857" y2="19475"/>
                        <a14:backgroundMark x1="82857" y1="29504" x2="83943" y2="26472"/>
                        <a14:backgroundMark x1="35314" y1="78717" x2="47314" y2="85481"/>
                        <a14:backgroundMark x1="47314" y1="85481" x2="63371" y2="86531"/>
                        <a14:backgroundMark x1="63371" y1="86531" x2="70114" y2="81399"/>
                        <a14:backgroundMark x1="70114" y1="81399" x2="74914" y2="79592"/>
                        <a14:backgroundMark x1="83714" y1="23149" x2="83486" y2="26472"/>
                        <a14:backgroundMark x1="83714" y1="26006" x2="82857" y2="297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798" b="15712"/>
          <a:stretch/>
        </p:blipFill>
        <p:spPr>
          <a:xfrm>
            <a:off x="6594349" y="1692876"/>
            <a:ext cx="1601588" cy="115347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1" name="Picture 30" descr="A picture containing room&#10;&#10;Description automatically generated">
            <a:extLst>
              <a:ext uri="{FF2B5EF4-FFF2-40B4-BE49-F238E27FC236}">
                <a16:creationId xmlns:a16="http://schemas.microsoft.com/office/drawing/2014/main" id="{782D730A-D53E-46C3-A58B-058E9047D57F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552" b="91423" l="10000" r="90000">
                        <a14:foregroundMark x1="23913" y1="49708" x2="23913" y2="49708"/>
                        <a14:foregroundMark x1="28152" y1="31969" x2="28152" y2="31579"/>
                        <a14:foregroundMark x1="26630" y1="46004" x2="26630" y2="46004"/>
                        <a14:foregroundMark x1="28152" y1="72515" x2="28152" y2="72515"/>
                        <a14:foregroundMark x1="38804" y1="14425" x2="38804" y2="14425"/>
                        <a14:foregroundMark x1="59783" y1="9552" x2="59783" y2="9552"/>
                        <a14:foregroundMark x1="70217" y1="16374" x2="70217" y2="16374"/>
                        <a14:foregroundMark x1="73370" y1="37427" x2="73370" y2="37427"/>
                        <a14:foregroundMark x1="76413" y1="51852" x2="76413" y2="51852"/>
                        <a14:foregroundMark x1="72609" y1="73099" x2="72609" y2="73099"/>
                        <a14:foregroundMark x1="62065" y1="72125" x2="62065" y2="72125"/>
                        <a14:foregroundMark x1="64239" y1="71930" x2="63913" y2="68811"/>
                        <a14:foregroundMark x1="33152" y1="66667" x2="36413" y2="72515"/>
                        <a14:foregroundMark x1="48370" y1="91423" x2="48370" y2="914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367" r="18877"/>
          <a:stretch/>
        </p:blipFill>
        <p:spPr>
          <a:xfrm>
            <a:off x="9214855" y="1520714"/>
            <a:ext cx="1584773" cy="14788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3" name="Picture 32" descr="A close up of a logo&#10;&#10;Description automatically generated">
            <a:extLst>
              <a:ext uri="{FF2B5EF4-FFF2-40B4-BE49-F238E27FC236}">
                <a16:creationId xmlns:a16="http://schemas.microsoft.com/office/drawing/2014/main" id="{4E1FFCC8-CAB4-457E-8BEE-8AA421A3830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2044" b="97226" l="2920" r="96642">
                        <a14:foregroundMark x1="16058" y1="42044" x2="24964" y2="49343"/>
                        <a14:foregroundMark x1="24964" y1="49343" x2="26131" y2="50949"/>
                        <a14:foregroundMark x1="28029" y1="61314" x2="31971" y2="64818"/>
                        <a14:foregroundMark x1="36496" y1="69635" x2="34015" y2="67737"/>
                        <a14:foregroundMark x1="29343" y1="82190" x2="24380" y2="78102"/>
                        <a14:foregroundMark x1="14307" y1="96058" x2="24380" y2="96058"/>
                        <a14:foregroundMark x1="24380" y1="96058" x2="45693" y2="91533"/>
                        <a14:foregroundMark x1="45693" y1="91533" x2="80000" y2="97372"/>
                        <a14:foregroundMark x1="80000" y1="97372" x2="87737" y2="97226"/>
                        <a14:foregroundMark x1="87737" y1="97226" x2="89197" y2="97664"/>
                        <a14:foregroundMark x1="96934" y1="96934" x2="91679" y2="96496"/>
                        <a14:foregroundMark x1="2920" y1="94453" x2="5985" y2="94453"/>
                        <a14:foregroundMark x1="76496" y1="76642" x2="78978" y2="76058"/>
                        <a14:foregroundMark x1="76204" y1="34599" x2="81898" y2="27299"/>
                        <a14:foregroundMark x1="81898" y1="27299" x2="94453" y2="17226"/>
                        <a14:foregroundMark x1="58978" y1="16788" x2="70803" y2="3066"/>
                        <a14:foregroundMark x1="70803" y1="3066" x2="72117" y2="2044"/>
                        <a14:foregroundMark x1="42920" y1="27591" x2="51387" y2="41752"/>
                        <a14:foregroundMark x1="39562" y1="28467" x2="47007" y2="23358"/>
                        <a14:foregroundMark x1="47007" y1="23358" x2="53869" y2="25985"/>
                        <a14:foregroundMark x1="53869" y1="25985" x2="55766" y2="36204"/>
                        <a14:foregroundMark x1="55766" y1="36204" x2="52409" y2="42774"/>
                        <a14:foregroundMark x1="52409" y1="42774" x2="44964" y2="43066"/>
                        <a14:foregroundMark x1="44964" y1="43066" x2="38686" y2="36642"/>
                        <a14:foregroundMark x1="38686" y1="36642" x2="38978" y2="26423"/>
                        <a14:foregroundMark x1="38978" y1="26423" x2="40146" y2="24088"/>
                        <a14:foregroundMark x1="59562" y1="34599" x2="57372" y2="46423"/>
                        <a14:foregroundMark x1="37372" y1="41314" x2="44818" y2="44380"/>
                        <a14:foregroundMark x1="44818" y1="44380" x2="48175" y2="44818"/>
                        <a14:foregroundMark x1="50511" y1="45401" x2="52847" y2="46423"/>
                        <a14:foregroundMark x1="42336" y1="49197" x2="41606" y2="55328"/>
                        <a14:foregroundMark x1="43942" y1="46861" x2="37664" y2="41168"/>
                        <a14:foregroundMark x1="37664" y1="41168" x2="33139" y2="33723"/>
                        <a14:foregroundMark x1="35620" y1="27299" x2="41606" y2="22336"/>
                        <a14:foregroundMark x1="41606" y1="22336" x2="44380" y2="21752"/>
                        <a14:foregroundMark x1="53285" y1="22044" x2="57956" y2="29927"/>
                        <a14:foregroundMark x1="57956" y1="29927" x2="58394" y2="34453"/>
                        <a14:foregroundMark x1="61606" y1="40438" x2="61606" y2="40438"/>
                        <a14:foregroundMark x1="36788" y1="44818" x2="34453" y2="35620"/>
                        <a14:foregroundMark x1="34453" y1="35620" x2="35620" y2="27883"/>
                        <a14:foregroundMark x1="35620" y1="27883" x2="44964" y2="20146"/>
                        <a14:foregroundMark x1="22044" y1="83212" x2="22774" y2="77372"/>
                        <a14:foregroundMark x1="76934" y1="72555" x2="80146" y2="74599"/>
                        <a14:foregroundMark x1="76204" y1="59708" x2="70511" y2="52263"/>
                        <a14:foregroundMark x1="70511" y1="52263" x2="70365" y2="51679"/>
                        <a14:foregroundMark x1="67299" y1="50803" x2="66569" y2="49781"/>
                        <a14:foregroundMark x1="60584" y1="33285" x2="57664" y2="27299"/>
                        <a14:foregroundMark x1="60000" y1="41168" x2="62044" y2="40146"/>
                        <a14:foregroundMark x1="61606" y1="41752" x2="61606" y2="417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3492" y="4348028"/>
            <a:ext cx="1348569" cy="134856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123EEDA0-3BF1-411C-AAD0-25401A5E209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7375" b="91125" l="7000" r="91000">
                        <a14:foregroundMark x1="14875" y1="38875" x2="23000" y2="39375"/>
                        <a14:foregroundMark x1="13125" y1="42125" x2="13375" y2="37875"/>
                        <a14:foregroundMark x1="7625" y1="40625" x2="13500" y2="36125"/>
                        <a14:foregroundMark x1="13500" y1="36125" x2="13750" y2="36125"/>
                        <a14:foregroundMark x1="7250" y1="40875" x2="7250" y2="40875"/>
                        <a14:foregroundMark x1="70875" y1="18375" x2="80875" y2="18375"/>
                        <a14:foregroundMark x1="52000" y1="10875" x2="60125" y2="13500"/>
                        <a14:foregroundMark x1="80250" y1="19250" x2="73250" y2="15750"/>
                        <a14:foregroundMark x1="73250" y1="15750" x2="77625" y2="21625"/>
                        <a14:foregroundMark x1="77625" y1="21625" x2="80500" y2="19250"/>
                        <a14:foregroundMark x1="82625" y1="20125" x2="77000" y2="16125"/>
                        <a14:foregroundMark x1="80250" y1="15750" x2="80250" y2="15750"/>
                        <a14:foregroundMark x1="53750" y1="7375" x2="53750" y2="7375"/>
                        <a14:foregroundMark x1="91000" y1="62250" x2="90750" y2="41250"/>
                        <a14:foregroundMark x1="46375" y1="91625" x2="54500" y2="91125"/>
                        <a14:foregroundMark x1="54500" y1="91125" x2="58625" y2="91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6275" y="4251890"/>
            <a:ext cx="1540844" cy="154084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AD2A95E4-B347-4AB9-9117-5A9B89100E9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7917" l="1664" r="92013">
                        <a14:foregroundMark x1="8486" y1="36250" x2="8486" y2="36250"/>
                        <a14:foregroundMark x1="7155" y1="91042" x2="25790" y2="88542"/>
                        <a14:foregroundMark x1="1830" y1="92708" x2="12146" y2="97292"/>
                        <a14:foregroundMark x1="12146" y1="97292" x2="22296" y2="97917"/>
                        <a14:foregroundMark x1="1664" y1="96250" x2="2995" y2="91042"/>
                        <a14:foregroundMark x1="92013" y1="53333" x2="92013" y2="5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8688" y="4177729"/>
            <a:ext cx="1929265" cy="154084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236404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60750-18DF-473B-8DE1-CCAD20225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6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DyslexicAlta" panose="00000500000000000000" pitchFamily="50" charset="0"/>
              </a:rPr>
              <a:t>Pum Maes Cyffredin</a:t>
            </a:r>
            <a:endParaRPr lang="en-GB" sz="600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84B49FB-83FD-42FD-814B-C7A5DE102296}"/>
              </a:ext>
            </a:extLst>
          </p:cNvPr>
          <p:cNvGrpSpPr/>
          <p:nvPr/>
        </p:nvGrpSpPr>
        <p:grpSpPr>
          <a:xfrm>
            <a:off x="3089201" y="1300098"/>
            <a:ext cx="6175647" cy="5306620"/>
            <a:chOff x="2301994" y="1775790"/>
            <a:chExt cx="5173513" cy="4328532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E77D09B4-3CD1-4391-BA98-7EFBD4638E19}"/>
                </a:ext>
              </a:extLst>
            </p:cNvPr>
            <p:cNvSpPr/>
            <p:nvPr/>
          </p:nvSpPr>
          <p:spPr>
            <a:xfrm>
              <a:off x="5978684" y="3190257"/>
              <a:ext cx="1496823" cy="1497068"/>
            </a:xfrm>
            <a:prstGeom prst="ellipse">
              <a:avLst/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hueOff val="0"/>
                <a:satOff val="0"/>
                <a:lumOff val="0"/>
                <a:alphaOff val="0"/>
              </a:schemeClr>
            </a:fillRef>
            <a:effectRef idx="3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712F89A-DC9F-4ECB-9195-00BB08F66BB1}"/>
                </a:ext>
              </a:extLst>
            </p:cNvPr>
            <p:cNvSpPr/>
            <p:nvPr/>
          </p:nvSpPr>
          <p:spPr>
            <a:xfrm>
              <a:off x="6021034" y="3242940"/>
              <a:ext cx="1397247" cy="1397246"/>
            </a:xfrm>
            <a:custGeom>
              <a:avLst/>
              <a:gdLst>
                <a:gd name="connsiteX0" fmla="*/ 0 w 1397247"/>
                <a:gd name="connsiteY0" fmla="*/ 698623 h 1397246"/>
                <a:gd name="connsiteX1" fmla="*/ 698624 w 1397247"/>
                <a:gd name="connsiteY1" fmla="*/ 0 h 1397246"/>
                <a:gd name="connsiteX2" fmla="*/ 1397248 w 1397247"/>
                <a:gd name="connsiteY2" fmla="*/ 698623 h 1397246"/>
                <a:gd name="connsiteX3" fmla="*/ 698624 w 1397247"/>
                <a:gd name="connsiteY3" fmla="*/ 1397246 h 1397246"/>
                <a:gd name="connsiteX4" fmla="*/ 0 w 1397247"/>
                <a:gd name="connsiteY4" fmla="*/ 698623 h 1397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7247" h="1397246">
                  <a:moveTo>
                    <a:pt x="0" y="698623"/>
                  </a:moveTo>
                  <a:cubicBezTo>
                    <a:pt x="0" y="312784"/>
                    <a:pt x="312785" y="0"/>
                    <a:pt x="698624" y="0"/>
                  </a:cubicBezTo>
                  <a:cubicBezTo>
                    <a:pt x="1084463" y="0"/>
                    <a:pt x="1397248" y="312784"/>
                    <a:pt x="1397248" y="698623"/>
                  </a:cubicBezTo>
                  <a:cubicBezTo>
                    <a:pt x="1397248" y="1084462"/>
                    <a:pt x="1084463" y="1397246"/>
                    <a:pt x="698624" y="1397246"/>
                  </a:cubicBezTo>
                  <a:cubicBezTo>
                    <a:pt x="312785" y="1397246"/>
                    <a:pt x="0" y="1084462"/>
                    <a:pt x="0" y="698623"/>
                  </a:cubicBezTo>
                  <a:close/>
                </a:path>
              </a:pathLst>
            </a:custGeom>
          </p:spPr>
          <p:style>
            <a:lnRef idx="1">
              <a:schemeClr val="accent4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16458" tIns="216154" rIns="215662" bIns="216154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Ymchwil</a:t>
              </a:r>
              <a:r>
                <a:rPr lang="en-GB" dirty="0">
                  <a:solidFill>
                    <a:srgbClr val="002060"/>
                  </a:solidFill>
                  <a:latin typeface="OpenDyslexicAlta" panose="00000500000000000000" pitchFamily="50" charset="0"/>
                </a:rPr>
                <a:t> a </a:t>
              </a:r>
              <a:r>
                <a:rPr lang="en-GB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Monitro</a:t>
              </a:r>
              <a:endParaRPr lang="en-GB" kern="1200" dirty="0">
                <a:solidFill>
                  <a:srgbClr val="002060"/>
                </a:solidFill>
                <a:latin typeface="OpenDyslexicAlta" panose="00000500000000000000" pitchFamily="50" charset="0"/>
              </a:endParaRPr>
            </a:p>
          </p:txBody>
        </p:sp>
        <p:sp>
          <p:nvSpPr>
            <p:cNvPr id="10" name="Teardrop 9">
              <a:extLst>
                <a:ext uri="{FF2B5EF4-FFF2-40B4-BE49-F238E27FC236}">
                  <a16:creationId xmlns:a16="http://schemas.microsoft.com/office/drawing/2014/main" id="{8CD2F8FF-FDB6-4B79-8232-DA879BCE3236}"/>
                </a:ext>
              </a:extLst>
            </p:cNvPr>
            <p:cNvSpPr/>
            <p:nvPr/>
          </p:nvSpPr>
          <p:spPr>
            <a:xfrm rot="977630">
              <a:off x="4041056" y="4474852"/>
              <a:ext cx="1730546" cy="1629470"/>
            </a:xfrm>
            <a:prstGeom prst="teardrop">
              <a:avLst>
                <a:gd name="adj" fmla="val 10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hueOff val="2450223"/>
                <a:satOff val="-10194"/>
                <a:lumOff val="2402"/>
                <a:alphaOff val="0"/>
              </a:schemeClr>
            </a:fillRef>
            <a:effectRef idx="3">
              <a:schemeClr val="accent4">
                <a:hueOff val="2450223"/>
                <a:satOff val="-10194"/>
                <a:lumOff val="240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CE5D08A-8A8A-46BC-9346-16A08DD53DFC}"/>
                </a:ext>
              </a:extLst>
            </p:cNvPr>
            <p:cNvSpPr/>
            <p:nvPr/>
          </p:nvSpPr>
          <p:spPr>
            <a:xfrm>
              <a:off x="4105793" y="4591307"/>
              <a:ext cx="1576841" cy="1397246"/>
            </a:xfrm>
            <a:custGeom>
              <a:avLst/>
              <a:gdLst>
                <a:gd name="connsiteX0" fmla="*/ 0 w 1397247"/>
                <a:gd name="connsiteY0" fmla="*/ 698623 h 1397246"/>
                <a:gd name="connsiteX1" fmla="*/ 698624 w 1397247"/>
                <a:gd name="connsiteY1" fmla="*/ 0 h 1397246"/>
                <a:gd name="connsiteX2" fmla="*/ 1397248 w 1397247"/>
                <a:gd name="connsiteY2" fmla="*/ 698623 h 1397246"/>
                <a:gd name="connsiteX3" fmla="*/ 698624 w 1397247"/>
                <a:gd name="connsiteY3" fmla="*/ 1397246 h 1397246"/>
                <a:gd name="connsiteX4" fmla="*/ 0 w 1397247"/>
                <a:gd name="connsiteY4" fmla="*/ 698623 h 1397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7247" h="1397246">
                  <a:moveTo>
                    <a:pt x="0" y="698623"/>
                  </a:moveTo>
                  <a:cubicBezTo>
                    <a:pt x="0" y="312784"/>
                    <a:pt x="312785" y="0"/>
                    <a:pt x="698624" y="0"/>
                  </a:cubicBezTo>
                  <a:cubicBezTo>
                    <a:pt x="1084463" y="0"/>
                    <a:pt x="1397248" y="312784"/>
                    <a:pt x="1397248" y="698623"/>
                  </a:cubicBezTo>
                  <a:cubicBezTo>
                    <a:pt x="1397248" y="1084462"/>
                    <a:pt x="1084463" y="1397246"/>
                    <a:pt x="698624" y="1397246"/>
                  </a:cubicBezTo>
                  <a:cubicBezTo>
                    <a:pt x="312785" y="1397246"/>
                    <a:pt x="0" y="1084462"/>
                    <a:pt x="0" y="698623"/>
                  </a:cubicBezTo>
                  <a:close/>
                </a:path>
              </a:pathLst>
            </a:custGeom>
          </p:spPr>
          <p:style>
            <a:lnRef idx="1">
              <a:schemeClr val="accent4">
                <a:hueOff val="2450223"/>
                <a:satOff val="-10194"/>
                <a:lumOff val="2402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15661" tIns="216154" rIns="216459" bIns="216154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4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Partneriaethau</a:t>
              </a:r>
              <a:r>
                <a:rPr lang="en-GB" sz="1400" dirty="0">
                  <a:solidFill>
                    <a:srgbClr val="002060"/>
                  </a:solidFill>
                  <a:latin typeface="OpenDyslexicAlta" panose="00000500000000000000" pitchFamily="50" charset="0"/>
                </a:rPr>
                <a:t> a </a:t>
              </a:r>
              <a:r>
                <a:rPr lang="en-GB" sz="14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Chymuned</a:t>
              </a:r>
              <a:endParaRPr lang="en-GB" sz="1400" kern="1200" dirty="0">
                <a:solidFill>
                  <a:srgbClr val="002060"/>
                </a:solidFill>
                <a:latin typeface="OpenDyslexicAlta" panose="00000500000000000000" pitchFamily="50" charset="0"/>
              </a:endParaRPr>
            </a:p>
          </p:txBody>
        </p:sp>
        <p:sp>
          <p:nvSpPr>
            <p:cNvPr id="12" name="Teardrop 11">
              <a:extLst>
                <a:ext uri="{FF2B5EF4-FFF2-40B4-BE49-F238E27FC236}">
                  <a16:creationId xmlns:a16="http://schemas.microsoft.com/office/drawing/2014/main" id="{0DB13952-329F-4C5B-BFA9-30815FDC4334}"/>
                </a:ext>
              </a:extLst>
            </p:cNvPr>
            <p:cNvSpPr/>
            <p:nvPr/>
          </p:nvSpPr>
          <p:spPr>
            <a:xfrm rot="2700000">
              <a:off x="4111733" y="3092837"/>
              <a:ext cx="1658169" cy="1659775"/>
            </a:xfrm>
            <a:prstGeom prst="teardrop">
              <a:avLst>
                <a:gd name="adj" fmla="val 10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hueOff val="4900445"/>
                <a:satOff val="-20388"/>
                <a:lumOff val="4804"/>
                <a:alphaOff val="0"/>
              </a:schemeClr>
            </a:fillRef>
            <a:effectRef idx="3">
              <a:schemeClr val="accent4">
                <a:hueOff val="4900445"/>
                <a:satOff val="-20388"/>
                <a:lumOff val="480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211E1FE-ECDE-4817-892B-109E58ADDF7F}"/>
                </a:ext>
              </a:extLst>
            </p:cNvPr>
            <p:cNvSpPr/>
            <p:nvPr/>
          </p:nvSpPr>
          <p:spPr>
            <a:xfrm>
              <a:off x="4234699" y="3242940"/>
              <a:ext cx="1397247" cy="1397246"/>
            </a:xfrm>
            <a:custGeom>
              <a:avLst/>
              <a:gdLst>
                <a:gd name="connsiteX0" fmla="*/ 0 w 1397247"/>
                <a:gd name="connsiteY0" fmla="*/ 698623 h 1397246"/>
                <a:gd name="connsiteX1" fmla="*/ 698624 w 1397247"/>
                <a:gd name="connsiteY1" fmla="*/ 0 h 1397246"/>
                <a:gd name="connsiteX2" fmla="*/ 1397248 w 1397247"/>
                <a:gd name="connsiteY2" fmla="*/ 698623 h 1397246"/>
                <a:gd name="connsiteX3" fmla="*/ 698624 w 1397247"/>
                <a:gd name="connsiteY3" fmla="*/ 1397246 h 1397246"/>
                <a:gd name="connsiteX4" fmla="*/ 0 w 1397247"/>
                <a:gd name="connsiteY4" fmla="*/ 698623 h 1397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7247" h="1397246">
                  <a:moveTo>
                    <a:pt x="0" y="698623"/>
                  </a:moveTo>
                  <a:cubicBezTo>
                    <a:pt x="0" y="312784"/>
                    <a:pt x="312785" y="0"/>
                    <a:pt x="698624" y="0"/>
                  </a:cubicBezTo>
                  <a:cubicBezTo>
                    <a:pt x="1084463" y="0"/>
                    <a:pt x="1397248" y="312784"/>
                    <a:pt x="1397248" y="698623"/>
                  </a:cubicBezTo>
                  <a:cubicBezTo>
                    <a:pt x="1397248" y="1084462"/>
                    <a:pt x="1084463" y="1397246"/>
                    <a:pt x="698624" y="1397246"/>
                  </a:cubicBezTo>
                  <a:cubicBezTo>
                    <a:pt x="312785" y="1397246"/>
                    <a:pt x="0" y="1084462"/>
                    <a:pt x="0" y="698623"/>
                  </a:cubicBezTo>
                  <a:close/>
                </a:path>
              </a:pathLst>
            </a:custGeom>
          </p:spPr>
          <p:style>
            <a:lnRef idx="1">
              <a:schemeClr val="accent4">
                <a:hueOff val="4900445"/>
                <a:satOff val="-20388"/>
                <a:lumOff val="4804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15662" tIns="216154" rIns="216458" bIns="216154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Rheolaeth</a:t>
              </a:r>
              <a:r>
                <a:rPr lang="en-GB" kern="1200" dirty="0">
                  <a:solidFill>
                    <a:srgbClr val="002060"/>
                  </a:solidFill>
                  <a:latin typeface="OpenDyslexicAlta" panose="00000500000000000000" pitchFamily="50" charset="0"/>
                </a:rPr>
                <a:t> Ysgol</a:t>
              </a:r>
            </a:p>
          </p:txBody>
        </p:sp>
        <p:sp>
          <p:nvSpPr>
            <p:cNvPr id="14" name="Teardrop 13">
              <a:extLst>
                <a:ext uri="{FF2B5EF4-FFF2-40B4-BE49-F238E27FC236}">
                  <a16:creationId xmlns:a16="http://schemas.microsoft.com/office/drawing/2014/main" id="{E6DA7AD4-B8A6-4FAB-9C24-BED4E8145D30}"/>
                </a:ext>
              </a:extLst>
            </p:cNvPr>
            <p:cNvSpPr/>
            <p:nvPr/>
          </p:nvSpPr>
          <p:spPr>
            <a:xfrm rot="4030277">
              <a:off x="4124406" y="1749317"/>
              <a:ext cx="1617833" cy="1670779"/>
            </a:xfrm>
            <a:prstGeom prst="teardrop">
              <a:avLst>
                <a:gd name="adj" fmla="val 10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hueOff val="7350668"/>
                <a:satOff val="-30583"/>
                <a:lumOff val="7206"/>
                <a:alphaOff val="0"/>
              </a:schemeClr>
            </a:fillRef>
            <a:effectRef idx="3">
              <a:schemeClr val="accent4">
                <a:hueOff val="7350668"/>
                <a:satOff val="-30583"/>
                <a:lumOff val="720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95B544D-CEC3-483C-9D3D-7816768AC4ED}"/>
                </a:ext>
              </a:extLst>
            </p:cNvPr>
            <p:cNvSpPr/>
            <p:nvPr/>
          </p:nvSpPr>
          <p:spPr>
            <a:xfrm>
              <a:off x="4239709" y="1885249"/>
              <a:ext cx="1397247" cy="1397246"/>
            </a:xfrm>
            <a:custGeom>
              <a:avLst/>
              <a:gdLst>
                <a:gd name="connsiteX0" fmla="*/ 0 w 1397247"/>
                <a:gd name="connsiteY0" fmla="*/ 698623 h 1397246"/>
                <a:gd name="connsiteX1" fmla="*/ 698624 w 1397247"/>
                <a:gd name="connsiteY1" fmla="*/ 0 h 1397246"/>
                <a:gd name="connsiteX2" fmla="*/ 1397248 w 1397247"/>
                <a:gd name="connsiteY2" fmla="*/ 698623 h 1397246"/>
                <a:gd name="connsiteX3" fmla="*/ 698624 w 1397247"/>
                <a:gd name="connsiteY3" fmla="*/ 1397246 h 1397246"/>
                <a:gd name="connsiteX4" fmla="*/ 0 w 1397247"/>
                <a:gd name="connsiteY4" fmla="*/ 698623 h 1397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7247" h="1397246">
                  <a:moveTo>
                    <a:pt x="0" y="698623"/>
                  </a:moveTo>
                  <a:cubicBezTo>
                    <a:pt x="0" y="312784"/>
                    <a:pt x="312785" y="0"/>
                    <a:pt x="698624" y="0"/>
                  </a:cubicBezTo>
                  <a:cubicBezTo>
                    <a:pt x="1084463" y="0"/>
                    <a:pt x="1397248" y="312784"/>
                    <a:pt x="1397248" y="698623"/>
                  </a:cubicBezTo>
                  <a:cubicBezTo>
                    <a:pt x="1397248" y="1084462"/>
                    <a:pt x="1084463" y="1397246"/>
                    <a:pt x="698624" y="1397246"/>
                  </a:cubicBezTo>
                  <a:cubicBezTo>
                    <a:pt x="312785" y="1397246"/>
                    <a:pt x="0" y="1084462"/>
                    <a:pt x="0" y="698623"/>
                  </a:cubicBezTo>
                  <a:close/>
                </a:path>
              </a:pathLst>
            </a:custGeom>
          </p:spPr>
          <p:style>
            <a:lnRef idx="1">
              <a:schemeClr val="accent4">
                <a:hueOff val="7350668"/>
                <a:satOff val="-30583"/>
                <a:lumOff val="7206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16458" tIns="216154" rIns="215662" bIns="216154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D</a:t>
              </a:r>
              <a:r>
                <a:rPr lang="en-GB" kern="12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ysgu</a:t>
              </a:r>
              <a:r>
                <a:rPr lang="en-GB" kern="1200" dirty="0">
                  <a:solidFill>
                    <a:srgbClr val="002060"/>
                  </a:solidFill>
                  <a:latin typeface="OpenDyslexicAlta" panose="00000500000000000000" pitchFamily="50" charset="0"/>
                </a:rPr>
                <a:t> ac </a:t>
              </a:r>
              <a:r>
                <a:rPr lang="en-GB" kern="12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Addysgu</a:t>
              </a:r>
              <a:endParaRPr lang="en-GB" kern="1200" dirty="0">
                <a:solidFill>
                  <a:srgbClr val="002060"/>
                </a:solidFill>
                <a:latin typeface="OpenDyslexicAlta" panose="00000500000000000000" pitchFamily="50" charset="0"/>
              </a:endParaRPr>
            </a:p>
          </p:txBody>
        </p:sp>
        <p:sp>
          <p:nvSpPr>
            <p:cNvPr id="16" name="Teardrop 15">
              <a:extLst>
                <a:ext uri="{FF2B5EF4-FFF2-40B4-BE49-F238E27FC236}">
                  <a16:creationId xmlns:a16="http://schemas.microsoft.com/office/drawing/2014/main" id="{2B91E83D-971D-4BB3-832E-4537D7FAC601}"/>
                </a:ext>
              </a:extLst>
            </p:cNvPr>
            <p:cNvSpPr/>
            <p:nvPr/>
          </p:nvSpPr>
          <p:spPr>
            <a:xfrm rot="2700000">
              <a:off x="2296547" y="3070830"/>
              <a:ext cx="1793499" cy="1782606"/>
            </a:xfrm>
            <a:prstGeom prst="teardrop">
              <a:avLst>
                <a:gd name="adj" fmla="val 10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hueOff val="9800891"/>
                <a:satOff val="-40777"/>
                <a:lumOff val="9608"/>
                <a:alphaOff val="0"/>
              </a:schemeClr>
            </a:fillRef>
            <a:effectRef idx="3">
              <a:schemeClr val="accent4">
                <a:hueOff val="9800891"/>
                <a:satOff val="-40777"/>
                <a:lumOff val="960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C521050-7205-4451-A953-8A445154550A}"/>
                </a:ext>
              </a:extLst>
            </p:cNvPr>
            <p:cNvSpPr/>
            <p:nvPr/>
          </p:nvSpPr>
          <p:spPr>
            <a:xfrm>
              <a:off x="2385015" y="3179360"/>
              <a:ext cx="1632170" cy="1507965"/>
            </a:xfrm>
            <a:custGeom>
              <a:avLst/>
              <a:gdLst>
                <a:gd name="connsiteX0" fmla="*/ 0 w 1397247"/>
                <a:gd name="connsiteY0" fmla="*/ 698623 h 1397246"/>
                <a:gd name="connsiteX1" fmla="*/ 698624 w 1397247"/>
                <a:gd name="connsiteY1" fmla="*/ 0 h 1397246"/>
                <a:gd name="connsiteX2" fmla="*/ 1397248 w 1397247"/>
                <a:gd name="connsiteY2" fmla="*/ 698623 h 1397246"/>
                <a:gd name="connsiteX3" fmla="*/ 698624 w 1397247"/>
                <a:gd name="connsiteY3" fmla="*/ 1397246 h 1397246"/>
                <a:gd name="connsiteX4" fmla="*/ 0 w 1397247"/>
                <a:gd name="connsiteY4" fmla="*/ 698623 h 13972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97247" h="1397246">
                  <a:moveTo>
                    <a:pt x="0" y="698623"/>
                  </a:moveTo>
                  <a:cubicBezTo>
                    <a:pt x="0" y="312784"/>
                    <a:pt x="312785" y="0"/>
                    <a:pt x="698624" y="0"/>
                  </a:cubicBezTo>
                  <a:cubicBezTo>
                    <a:pt x="1084463" y="0"/>
                    <a:pt x="1397248" y="312784"/>
                    <a:pt x="1397248" y="698623"/>
                  </a:cubicBezTo>
                  <a:cubicBezTo>
                    <a:pt x="1397248" y="1084462"/>
                    <a:pt x="1084463" y="1397246"/>
                    <a:pt x="698624" y="1397246"/>
                  </a:cubicBezTo>
                  <a:cubicBezTo>
                    <a:pt x="312785" y="1397246"/>
                    <a:pt x="0" y="1084462"/>
                    <a:pt x="0" y="698623"/>
                  </a:cubicBezTo>
                  <a:close/>
                </a:path>
              </a:pathLst>
            </a:custGeom>
          </p:spPr>
          <p:style>
            <a:lnRef idx="1">
              <a:schemeClr val="accent4">
                <a:hueOff val="9800891"/>
                <a:satOff val="-40777"/>
                <a:lumOff val="9608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16458" tIns="216154" rIns="215662" bIns="216154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4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Ymrwymiad</a:t>
              </a:r>
              <a:r>
                <a:rPr lang="en-GB" sz="1400" dirty="0">
                  <a:solidFill>
                    <a:srgbClr val="002060"/>
                  </a:solidFill>
                  <a:latin typeface="OpenDyslexicAlta" panose="00000500000000000000" pitchFamily="50" charset="0"/>
                </a:rPr>
                <a:t> ac </a:t>
              </a:r>
              <a:r>
                <a:rPr lang="en-GB" sz="1400" dirty="0" err="1">
                  <a:solidFill>
                    <a:srgbClr val="002060"/>
                  </a:solidFill>
                  <a:latin typeface="OpenDyslexicAlta" panose="00000500000000000000" pitchFamily="50" charset="0"/>
                </a:rPr>
                <a:t>Arweinyddiaeth</a:t>
              </a:r>
              <a:endParaRPr lang="en-GB" sz="1400" kern="1200" dirty="0">
                <a:solidFill>
                  <a:srgbClr val="002060"/>
                </a:solidFill>
                <a:latin typeface="OpenDyslexicAlta" panose="00000500000000000000" pitchFamily="50" charset="0"/>
              </a:endParaRPr>
            </a:p>
          </p:txBody>
        </p:sp>
      </p:grpSp>
      <p:pic>
        <p:nvPicPr>
          <p:cNvPr id="19" name="Picture 18" descr="A picture containing drawing&#10;&#10;Description automatically generated">
            <a:extLst>
              <a:ext uri="{FF2B5EF4-FFF2-40B4-BE49-F238E27FC236}">
                <a16:creationId xmlns:a16="http://schemas.microsoft.com/office/drawing/2014/main" id="{919263B9-CCEB-4AA2-B7E1-13BC48AC5A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917" b="93500" l="10000" r="90000">
                        <a14:foregroundMark x1="19000" y1="34500" x2="19000" y2="32083"/>
                        <a14:foregroundMark x1="39917" y1="28750" x2="56833" y2="28417"/>
                        <a14:foregroundMark x1="56833" y1="28417" x2="67333" y2="28417"/>
                        <a14:foregroundMark x1="38250" y1="50500" x2="61583" y2="49250"/>
                        <a14:foregroundMark x1="41083" y1="28417" x2="54083" y2="31250"/>
                        <a14:foregroundMark x1="54083" y1="31250" x2="61167" y2="26750"/>
                        <a14:foregroundMark x1="53000" y1="56667" x2="59583" y2="48500"/>
                        <a14:foregroundMark x1="38667" y1="36167" x2="39917" y2="24250"/>
                        <a14:foregroundMark x1="18167" y1="30833" x2="19000" y2="37833"/>
                        <a14:foregroundMark x1="46000" y1="34500" x2="50167" y2="34917"/>
                        <a14:foregroundMark x1="50917" y1="22667" x2="61583" y2="31667"/>
                        <a14:foregroundMark x1="39500" y1="29583" x2="36167" y2="39000"/>
                        <a14:foregroundMark x1="37000" y1="52583" x2="37833" y2="47667"/>
                        <a14:foregroundMark x1="63250" y1="50500" x2="62417" y2="48083"/>
                        <a14:foregroundMark x1="66083" y1="49250" x2="63250" y2="45167"/>
                        <a14:foregroundMark x1="67750" y1="91917" x2="67750" y2="91917"/>
                        <a14:foregroundMark x1="75583" y1="92333" x2="75583" y2="92333"/>
                        <a14:foregroundMark x1="60833" y1="92750" x2="60833" y2="92750"/>
                        <a14:foregroundMark x1="32917" y1="93167" x2="32917" y2="93167"/>
                        <a14:foregroundMark x1="42750" y1="93167" x2="42750" y2="93167"/>
                        <a14:foregroundMark x1="68167" y1="93583" x2="68167" y2="93583"/>
                        <a14:foregroundMark x1="35417" y1="30000" x2="36583" y2="28000"/>
                        <a14:foregroundMark x1="63667" y1="25917" x2="58333" y2="23500"/>
                        <a14:foregroundMark x1="48500" y1="10333" x2="49750" y2="7917"/>
                        <a14:foregroundMark x1="20667" y1="42333" x2="20250" y2="349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982" y="1155775"/>
            <a:ext cx="1828800" cy="18288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1" name="Picture 20" descr="A picture containing drawing&#10;&#10;Description automatically generated">
            <a:extLst>
              <a:ext uri="{FF2B5EF4-FFF2-40B4-BE49-F238E27FC236}">
                <a16:creationId xmlns:a16="http://schemas.microsoft.com/office/drawing/2014/main" id="{4F0112F0-F4A0-4D8F-85CD-C2F3E2CBE4A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672" b="92939" l="5724" r="97082">
                        <a14:foregroundMark x1="11897" y1="42557" x2="11336" y2="39885"/>
                        <a14:foregroundMark x1="8530" y1="85496" x2="9428" y2="75000"/>
                        <a14:foregroundMark x1="9428" y1="75000" x2="9428" y2="75000"/>
                        <a14:foregroundMark x1="12570" y1="92366" x2="12570" y2="92366"/>
                        <a14:foregroundMark x1="5948" y1="89122" x2="5948" y2="89122"/>
                        <a14:foregroundMark x1="36813" y1="9160" x2="39506" y2="8969"/>
                        <a14:foregroundMark x1="44893" y1="9160" x2="44893" y2="9160"/>
                        <a14:foregroundMark x1="38047" y1="2672" x2="38047" y2="2672"/>
                        <a14:foregroundMark x1="53648" y1="62405" x2="53648" y2="62405"/>
                        <a14:foregroundMark x1="57688" y1="62977" x2="57688" y2="62977"/>
                        <a14:foregroundMark x1="46016" y1="92939" x2="46016" y2="92939"/>
                        <a14:foregroundMark x1="47363" y1="48282" x2="47363" y2="48282"/>
                        <a14:foregroundMark x1="92144" y1="75000" x2="92705" y2="64695"/>
                        <a14:foregroundMark x1="92705" y1="64695" x2="92817" y2="64122"/>
                        <a14:foregroundMark x1="97082" y1="90840" x2="95960" y2="89695"/>
                        <a14:foregroundMark x1="95623" y1="43702" x2="92480" y2="45802"/>
                        <a14:foregroundMark x1="85746" y1="55534" x2="85746" y2="55534"/>
                        <a14:backgroundMark x1="85073" y1="57061" x2="85073" y2="57061"/>
                        <a14:backgroundMark x1="30640" y1="35878" x2="30640" y2="35878"/>
                        <a14:backgroundMark x1="28844" y1="29962" x2="28844" y2="29962"/>
                        <a14:backgroundMark x1="27946" y1="35305" x2="27946" y2="35305"/>
                        <a14:backgroundMark x1="60831" y1="35878" x2="60831" y2="35878"/>
                        <a14:backgroundMark x1="62402" y1="42557" x2="62402" y2="425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180" y="5100754"/>
            <a:ext cx="2560713" cy="150596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3" name="Picture 22" descr="A picture containing monitor, video, computer, man&#10;&#10;Description automatically generated">
            <a:extLst>
              <a:ext uri="{FF2B5EF4-FFF2-40B4-BE49-F238E27FC236}">
                <a16:creationId xmlns:a16="http://schemas.microsoft.com/office/drawing/2014/main" id="{C9315F4A-5B4B-419F-A719-AA063429BF4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2800" y="4775936"/>
            <a:ext cx="2750020" cy="183078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5" name="Picture 24" descr="A picture containing toy, room&#10;&#10;Description automatically generated">
            <a:extLst>
              <a:ext uri="{FF2B5EF4-FFF2-40B4-BE49-F238E27FC236}">
                <a16:creationId xmlns:a16="http://schemas.microsoft.com/office/drawing/2014/main" id="{5EB9AE39-134B-48D0-A8A3-88DC453B81F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4428" y="1078889"/>
            <a:ext cx="2229590" cy="198185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762714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60750-18DF-473B-8DE1-CCAD20225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6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DyslexicAlta" panose="00000500000000000000" pitchFamily="50" charset="0"/>
              </a:rPr>
              <a:t>Dull Ysgol Gyfan</a:t>
            </a:r>
            <a:endParaRPr lang="en-GB" sz="6000" dirty="0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2C6EB7FD-3750-462C-8898-6794E3C9B0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6545" y="1398532"/>
            <a:ext cx="4978907" cy="2881312"/>
          </a:xfrm>
          <a:prstGeom prst="rect">
            <a:avLst/>
          </a:prstGeom>
          <a:effectLst>
            <a:glow rad="101600">
              <a:schemeClr val="accent3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 descr="A picture containing object, game&#10;&#10;Description automatically generated">
            <a:extLst>
              <a:ext uri="{FF2B5EF4-FFF2-40B4-BE49-F238E27FC236}">
                <a16:creationId xmlns:a16="http://schemas.microsoft.com/office/drawing/2014/main" id="{DBA7D9D7-B5F3-4A2B-8DC7-28035A68FCC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43111" y1="64201" x2="72444" y2="60651"/>
                        <a14:foregroundMark x1="72444" y1="60651" x2="72444" y2="60651"/>
                        <a14:foregroundMark x1="70444" y1="67160" x2="46000" y2="67751"/>
                        <a14:foregroundMark x1="70444" y1="59172" x2="67333" y2="56509"/>
                        <a14:foregroundMark x1="51333" y1="89941" x2="51333" y2="899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497" t="7403" r="18132" b="6895"/>
          <a:stretch/>
        </p:blipFill>
        <p:spPr>
          <a:xfrm>
            <a:off x="-1871143" y="2054345"/>
            <a:ext cx="1569685" cy="156968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 descr="A close up of a sign&#10;&#10;Description automatically generated">
            <a:extLst>
              <a:ext uri="{FF2B5EF4-FFF2-40B4-BE49-F238E27FC236}">
                <a16:creationId xmlns:a16="http://schemas.microsoft.com/office/drawing/2014/main" id="{E809BEB0-714D-4EF7-BA08-2D1D8003DCC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298" y="1809781"/>
            <a:ext cx="1554450" cy="161921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78CCC15C-3801-4AAB-A685-8075F8AEB9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552546" y="2491623"/>
            <a:ext cx="838200" cy="69513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Related image">
            <a:extLst>
              <a:ext uri="{FF2B5EF4-FFF2-40B4-BE49-F238E27FC236}">
                <a16:creationId xmlns:a16="http://schemas.microsoft.com/office/drawing/2014/main" id="{8DB4B1C9-1509-44DD-A8EA-5357F0FC33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25404">
            <a:off x="3134086" y="4149051"/>
            <a:ext cx="838200" cy="69513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Related image">
            <a:extLst>
              <a:ext uri="{FF2B5EF4-FFF2-40B4-BE49-F238E27FC236}">
                <a16:creationId xmlns:a16="http://schemas.microsoft.com/office/drawing/2014/main" id="{326E0064-5717-4CE1-9D8D-FD35374B30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676898" y="4271285"/>
            <a:ext cx="838200" cy="69513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Related image">
            <a:extLst>
              <a:ext uri="{FF2B5EF4-FFF2-40B4-BE49-F238E27FC236}">
                <a16:creationId xmlns:a16="http://schemas.microsoft.com/office/drawing/2014/main" id="{D39DA34F-950C-4A68-A14C-ADA5CE86CB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2326" y="2491624"/>
            <a:ext cx="838200" cy="69513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Related image">
            <a:extLst>
              <a:ext uri="{FF2B5EF4-FFF2-40B4-BE49-F238E27FC236}">
                <a16:creationId xmlns:a16="http://schemas.microsoft.com/office/drawing/2014/main" id="{68658154-4A77-44C1-A040-672708BFB9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57191">
            <a:off x="8218987" y="4144412"/>
            <a:ext cx="838200" cy="69513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Image result for uncrc rights logo transparent&quot;">
            <a:extLst>
              <a:ext uri="{FF2B5EF4-FFF2-40B4-BE49-F238E27FC236}">
                <a16:creationId xmlns:a16="http://schemas.microsoft.com/office/drawing/2014/main" id="{AB5BFF95-20C8-4D49-968D-4B59862055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10"/>
          <a:stretch/>
        </p:blipFill>
        <p:spPr bwMode="auto">
          <a:xfrm>
            <a:off x="-1821976" y="3826563"/>
            <a:ext cx="1569684" cy="1584573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childrens commissioner wales logo">
            <a:extLst>
              <a:ext uri="{FF2B5EF4-FFF2-40B4-BE49-F238E27FC236}">
                <a16:creationId xmlns:a16="http://schemas.microsoft.com/office/drawing/2014/main" id="{C7D656B6-9A0D-47E6-A4B3-DBB07A5598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9455" y="1809781"/>
            <a:ext cx="1845088" cy="1863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A picture containing drawing&#10;&#10;Description automatically generated">
            <a:extLst>
              <a:ext uri="{FF2B5EF4-FFF2-40B4-BE49-F238E27FC236}">
                <a16:creationId xmlns:a16="http://schemas.microsoft.com/office/drawing/2014/main" id="{A6D42265-B333-4720-88F3-B3B1405D567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2917" r="96979">
                        <a14:foregroundMark x1="12188" y1="75729" x2="11979" y2="75938"/>
                        <a14:foregroundMark x1="11979" y1="75938" x2="11979" y2="75938"/>
                        <a14:foregroundMark x1="3125" y1="71979" x2="2917" y2="75521"/>
                        <a14:foregroundMark x1="23750" y1="70417" x2="22708" y2="73229"/>
                        <a14:foregroundMark x1="34792" y1="67708" x2="34792" y2="67708"/>
                        <a14:foregroundMark x1="46875" y1="68958" x2="46875" y2="68958"/>
                        <a14:foregroundMark x1="62500" y1="73438" x2="62500" y2="73438"/>
                        <a14:foregroundMark x1="70313" y1="70938" x2="70313" y2="70938"/>
                        <a14:foregroundMark x1="70313" y1="70938" x2="70313" y2="70938"/>
                        <a14:foregroundMark x1="79583" y1="69688" x2="79583" y2="69688"/>
                        <a14:foregroundMark x1="91979" y1="69479" x2="91979" y2="69479"/>
                        <a14:foregroundMark x1="78854" y1="85521" x2="78854" y2="85521"/>
                        <a14:foregroundMark x1="78333" y1="84479" x2="78333" y2="84479"/>
                        <a14:foregroundMark x1="80833" y1="82500" x2="80833" y2="82500"/>
                        <a14:foregroundMark x1="75313" y1="84792" x2="75313" y2="84792"/>
                        <a14:foregroundMark x1="66563" y1="86042" x2="66563" y2="86042"/>
                        <a14:foregroundMark x1="54896" y1="83750" x2="54896" y2="83750"/>
                        <a14:foregroundMark x1="43333" y1="85313" x2="43333" y2="85313"/>
                        <a14:foregroundMark x1="34063" y1="84063" x2="34063" y2="84063"/>
                        <a14:foregroundMark x1="31771" y1="84479" x2="31771" y2="84479"/>
                        <a14:foregroundMark x1="19688" y1="84479" x2="19688" y2="84479"/>
                        <a14:foregroundMark x1="96979" y1="78750" x2="96979" y2="78750"/>
                        <a14:foregroundMark x1="75313" y1="88333" x2="75313" y2="88333"/>
                        <a14:foregroundMark x1="66250" y1="86042" x2="66250" y2="86042"/>
                        <a14:foregroundMark x1="64792" y1="82292" x2="64792" y2="82292"/>
                        <a14:foregroundMark x1="63750" y1="80729" x2="63750" y2="80729"/>
                        <a14:foregroundMark x1="64271" y1="81042" x2="64271" y2="81042"/>
                        <a14:foregroundMark x1="62292" y1="86250" x2="62292" y2="86250"/>
                        <a14:foregroundMark x1="62292" y1="86250" x2="62292" y2="86250"/>
                        <a14:foregroundMark x1="62292" y1="86250" x2="62500" y2="84479"/>
                        <a14:foregroundMark x1="75313" y1="82292" x2="75313" y2="82292"/>
                        <a14:foregroundMark x1="43854" y1="83229" x2="43854" y2="83229"/>
                        <a14:foregroundMark x1="40104" y1="81979" x2="40104" y2="81979"/>
                        <a14:foregroundMark x1="43333" y1="81250" x2="43333" y2="81250"/>
                        <a14:foregroundMark x1="47396" y1="81042" x2="47396" y2="81042"/>
                        <a14:foregroundMark x1="31250" y1="85833" x2="31250" y2="85833"/>
                        <a14:foregroundMark x1="51979" y1="63125" x2="51979" y2="63125"/>
                        <a14:foregroundMark x1="41354" y1="61875" x2="41354" y2="61875"/>
                        <a14:foregroundMark x1="38333" y1="61354" x2="38333" y2="61354"/>
                        <a14:foregroundMark x1="29271" y1="62604" x2="29271" y2="62604"/>
                        <a14:foregroundMark x1="18229" y1="60417" x2="18229" y2="60417"/>
                        <a14:foregroundMark x1="28229" y1="73750" x2="28229" y2="73750"/>
                        <a14:foregroundMark x1="34583" y1="71458" x2="34583" y2="71458"/>
                        <a14:foregroundMark x1="42083" y1="76458" x2="42083" y2="76458"/>
                        <a14:foregroundMark x1="62292" y1="73750" x2="62292" y2="73750"/>
                        <a14:foregroundMark x1="63229" y1="57083" x2="63229" y2="57083"/>
                        <a14:foregroundMark x1="70521" y1="58333" x2="70521" y2="58333"/>
                        <a14:foregroundMark x1="77083" y1="57396" x2="77083" y2="57396"/>
                        <a14:foregroundMark x1="66771" y1="50521" x2="66771" y2="50521"/>
                        <a14:foregroundMark x1="65313" y1="49792" x2="65313" y2="49792"/>
                        <a14:foregroundMark x1="65313" y1="49792" x2="44896" y2="50833"/>
                        <a14:foregroundMark x1="67500" y1="16354" x2="60938" y2="16146"/>
                        <a14:foregroundMark x1="50938" y1="15625" x2="49896" y2="15625"/>
                        <a14:foregroundMark x1="54896" y1="84792" x2="54896" y2="84792"/>
                        <a14:foregroundMark x1="31563" y1="82500" x2="31563" y2="82500"/>
                        <a14:foregroundMark x1="57188" y1="84271" x2="57188" y2="84271"/>
                        <a14:foregroundMark x1="25000" y1="83750" x2="25000" y2="83750"/>
                        <a14:foregroundMark x1="70833" y1="82500" x2="70833" y2="82500"/>
                        <a14:foregroundMark x1="69792" y1="81250" x2="69792" y2="81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1426" y="4404851"/>
            <a:ext cx="1758821" cy="175882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4" descr="Image result for healthy schools wales">
            <a:extLst>
              <a:ext uri="{FF2B5EF4-FFF2-40B4-BE49-F238E27FC236}">
                <a16:creationId xmlns:a16="http://schemas.microsoft.com/office/drawing/2014/main" id="{5E487D46-6CEB-488F-A9FD-4ECFD280D0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939" y="4371414"/>
            <a:ext cx="1758822" cy="182569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7E17C325-676E-4D33-A89E-D70A75B9C4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5547" y="5132747"/>
            <a:ext cx="2737093" cy="1516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04152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60750-18DF-473B-8DE1-CCAD20225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6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DyslexicAlta" panose="00000500000000000000" pitchFamily="50" charset="0"/>
              </a:rPr>
              <a:t>Heriau i Ysgolion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58431-59E1-4FF4-8845-80E3AFF46F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7620000" cy="4351338"/>
          </a:xfrm>
        </p:spPr>
        <p:txBody>
          <a:bodyPr/>
          <a:lstStyle/>
          <a:p>
            <a:r>
              <a:rPr lang="cy-GB" dirty="0">
                <a:solidFill>
                  <a:srgbClr val="002060"/>
                </a:solidFill>
                <a:latin typeface="OpenDyslexicAlta" panose="00000500000000000000" pitchFamily="50" charset="0"/>
              </a:rPr>
              <a:t>Cynnwys ADCDF ym mhob pwnc ac oedran ar draws y cwricwlwm.</a:t>
            </a:r>
          </a:p>
          <a:p>
            <a:endParaRPr lang="cy-GB" dirty="0">
              <a:solidFill>
                <a:srgbClr val="002060"/>
              </a:solidFill>
              <a:latin typeface="OpenDyslexicAlta" panose="00000500000000000000" pitchFamily="50" charset="0"/>
            </a:endParaRPr>
          </a:p>
          <a:p>
            <a:r>
              <a:rPr lang="cy-GB" dirty="0">
                <a:solidFill>
                  <a:srgbClr val="002060"/>
                </a:solidFill>
                <a:latin typeface="OpenDyslexicAlta" panose="00000500000000000000" pitchFamily="50" charset="0"/>
              </a:rPr>
              <a:t>Darparu hyfforddiant rheolaidd i athrawon.</a:t>
            </a:r>
          </a:p>
          <a:p>
            <a:endParaRPr lang="cy-GB" dirty="0">
              <a:solidFill>
                <a:srgbClr val="002060"/>
              </a:solidFill>
              <a:latin typeface="OpenDyslexicAlta" panose="00000500000000000000" pitchFamily="50" charset="0"/>
            </a:endParaRPr>
          </a:p>
          <a:p>
            <a:r>
              <a:rPr lang="cy-GB" dirty="0">
                <a:solidFill>
                  <a:srgbClr val="002060"/>
                </a:solidFill>
                <a:latin typeface="OpenDyslexicAlta" panose="00000500000000000000" pitchFamily="50" charset="0"/>
              </a:rPr>
              <a:t>Nodi aelodau staff i oruchwylio ADCDF.</a:t>
            </a:r>
            <a:endParaRPr lang="en-GB" dirty="0"/>
          </a:p>
        </p:txBody>
      </p:sp>
      <p:pic>
        <p:nvPicPr>
          <p:cNvPr id="4" name="Picture 3" descr="A picture containing toy, building&#10;&#10;Description automatically generated">
            <a:extLst>
              <a:ext uri="{FF2B5EF4-FFF2-40B4-BE49-F238E27FC236}">
                <a16:creationId xmlns:a16="http://schemas.microsoft.com/office/drawing/2014/main" id="{BC624222-4FE8-4D2A-862D-B24235EC18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0217" y="2506663"/>
            <a:ext cx="5801784" cy="435133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24589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D97691FD-37FF-48B8-BF48-577BCB66EE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264" b="89535" l="2846" r="96240">
                        <a14:foregroundMark x1="4472" y1="15504" x2="5894" y2="24419"/>
                        <a14:foregroundMark x1="12500" y1="63566" x2="16159" y2="50775"/>
                        <a14:foregroundMark x1="33130" y1="4264" x2="37703" y2="5039"/>
                        <a14:foregroundMark x1="46240" y1="41473" x2="46240" y2="32558"/>
                        <a14:foregroundMark x1="60569" y1="49612" x2="60569" y2="49612"/>
                        <a14:foregroundMark x1="69614" y1="37209" x2="69614" y2="37209"/>
                        <a14:foregroundMark x1="84959" y1="45349" x2="84959" y2="45349"/>
                        <a14:foregroundMark x1="96443" y1="43411" x2="96443" y2="43411"/>
                        <a14:foregroundMark x1="18191" y1="43023" x2="18191" y2="61240"/>
                        <a14:foregroundMark x1="5894" y1="51938" x2="3557" y2="61240"/>
                        <a14:foregroundMark x1="9756" y1="44574" x2="11992" y2="38372"/>
                        <a14:foregroundMark x1="13313" y1="18992" x2="15549" y2="9302"/>
                        <a14:foregroundMark x1="19004" y1="8140" x2="19309" y2="15504"/>
                        <a14:foregroundMark x1="6911" y1="74031" x2="5386" y2="75581"/>
                        <a14:foregroundMark x1="3659" y1="75194" x2="3659" y2="75194"/>
                        <a14:foregroundMark x1="2846" y1="75581" x2="2846" y2="755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70" y="2701075"/>
            <a:ext cx="5552537" cy="145584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5E3E21C-9529-420C-BC25-6E72B0D437B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2656" t="26609" r="29219" b="14427"/>
          <a:stretch/>
        </p:blipFill>
        <p:spPr>
          <a:xfrm>
            <a:off x="6425680" y="97971"/>
            <a:ext cx="5652019" cy="66620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130DE23-9D41-45DC-947A-17CF1E88D081}"/>
              </a:ext>
            </a:extLst>
          </p:cNvPr>
          <p:cNvSpPr/>
          <p:nvPr/>
        </p:nvSpPr>
        <p:spPr>
          <a:xfrm>
            <a:off x="12394130" y="2967335"/>
            <a:ext cx="4132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https://www.estyn.gov.wales/sites/www.estyn.gov.wales/files/documents/Fframwaith%20Arolygu%20Infographic%20cy_2.pdf</a:t>
            </a:r>
            <a:r>
              <a:rPr lang="en-GB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930EC66-32AE-4A68-B88B-91D6656B48E6}"/>
              </a:ext>
            </a:extLst>
          </p:cNvPr>
          <p:cNvSpPr/>
          <p:nvPr/>
        </p:nvSpPr>
        <p:spPr>
          <a:xfrm>
            <a:off x="4331198" y="6390696"/>
            <a:ext cx="17780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OpenDyslexicAlta" panose="00000500000000000000" pitchFamily="50" charset="0"/>
              </a:rPr>
              <a:t>(Estyn, 2010)</a:t>
            </a:r>
          </a:p>
        </p:txBody>
      </p:sp>
    </p:spTree>
    <p:extLst>
      <p:ext uri="{BB962C8B-B14F-4D97-AF65-F5344CB8AC3E}">
        <p14:creationId xmlns:p14="http://schemas.microsoft.com/office/powerpoint/2010/main" val="32909719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5AB2B70-CB9D-4E56-BEE8-8A977AD0A3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396" t="14070" r="34623" b="7149"/>
          <a:stretch/>
        </p:blipFill>
        <p:spPr>
          <a:xfrm>
            <a:off x="402620" y="2173856"/>
            <a:ext cx="2616035" cy="362309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72C240-D0DA-41D0-AC88-B1E1C82D9DC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396" t="14070" r="34764" b="6142"/>
          <a:stretch/>
        </p:blipFill>
        <p:spPr>
          <a:xfrm>
            <a:off x="3330113" y="2173855"/>
            <a:ext cx="2571597" cy="362309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607AFB1-3453-478F-923B-8F0A5B645F9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538" t="14322" r="34764" b="6645"/>
          <a:stretch/>
        </p:blipFill>
        <p:spPr>
          <a:xfrm>
            <a:off x="6290292" y="2173855"/>
            <a:ext cx="2584627" cy="362309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D797044-6D39-469A-80DD-E326BB54EC0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3396" t="14070" r="35330" b="6142"/>
          <a:stretch/>
        </p:blipFill>
        <p:spPr>
          <a:xfrm>
            <a:off x="9263501" y="2173855"/>
            <a:ext cx="2525879" cy="362309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662E2CD-E68E-46FC-B2DD-27F551F88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cy-GB" sz="6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DyslexicAlta" panose="00000500000000000000" pitchFamily="50" charset="0"/>
              </a:rPr>
              <a:t>Cyhoeddiadau</a:t>
            </a:r>
            <a:endParaRPr lang="en-GB" sz="60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AB347D0-57DE-4B1C-BCF8-3A6C035B0320}"/>
              </a:ext>
            </a:extLst>
          </p:cNvPr>
          <p:cNvSpPr/>
          <p:nvPr/>
        </p:nvSpPr>
        <p:spPr>
          <a:xfrm>
            <a:off x="3232295" y="5972339"/>
            <a:ext cx="276723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1400" dirty="0">
                <a:solidFill>
                  <a:srgbClr val="002060"/>
                </a:solidFill>
                <a:latin typeface="OpenDyslexicAlta" panose="00000500000000000000" pitchFamily="50" charset="0"/>
              </a:rPr>
              <a:t>(</a:t>
            </a:r>
            <a:r>
              <a:rPr lang="en-GB" sz="1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Llywodraeth</a:t>
            </a:r>
            <a:r>
              <a:rPr lang="en-GB" sz="1400" dirty="0">
                <a:solidFill>
                  <a:srgbClr val="002060"/>
                </a:solidFill>
                <a:latin typeface="OpenDyslexicAlta" panose="00000500000000000000" pitchFamily="50" charset="0"/>
              </a:rPr>
              <a:t> Cymru, 2008)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BBCAD31-1E94-4DD6-9B83-0E394284A680}"/>
              </a:ext>
            </a:extLst>
          </p:cNvPr>
          <p:cNvSpPr/>
          <p:nvPr/>
        </p:nvSpPr>
        <p:spPr>
          <a:xfrm>
            <a:off x="9154846" y="5968678"/>
            <a:ext cx="274318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1400" dirty="0">
                <a:solidFill>
                  <a:srgbClr val="002060"/>
                </a:solidFill>
                <a:latin typeface="OpenDyslexicAlta" panose="00000500000000000000" pitchFamily="50" charset="0"/>
              </a:rPr>
              <a:t>(</a:t>
            </a:r>
            <a:r>
              <a:rPr lang="en-GB" sz="1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Llywodraeth</a:t>
            </a:r>
            <a:r>
              <a:rPr lang="en-GB" sz="1400" dirty="0">
                <a:solidFill>
                  <a:srgbClr val="002060"/>
                </a:solidFill>
                <a:latin typeface="OpenDyslexicAlta" panose="00000500000000000000" pitchFamily="50" charset="0"/>
              </a:rPr>
              <a:t> Cymru, 2017)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6C0FA91-77FD-4D04-8607-27CB534A0B43}"/>
              </a:ext>
            </a:extLst>
          </p:cNvPr>
          <p:cNvSpPr/>
          <p:nvPr/>
        </p:nvSpPr>
        <p:spPr>
          <a:xfrm>
            <a:off x="6200490" y="5968679"/>
            <a:ext cx="275120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1400" dirty="0">
                <a:solidFill>
                  <a:srgbClr val="002060"/>
                </a:solidFill>
                <a:latin typeface="OpenDyslexicAlta" panose="00000500000000000000" pitchFamily="50" charset="0"/>
              </a:rPr>
              <a:t>(</a:t>
            </a:r>
            <a:r>
              <a:rPr lang="en-GB" sz="1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Llywodraeth</a:t>
            </a:r>
            <a:r>
              <a:rPr lang="en-GB" sz="1400" dirty="0">
                <a:solidFill>
                  <a:srgbClr val="002060"/>
                </a:solidFill>
                <a:latin typeface="OpenDyslexicAlta" panose="00000500000000000000" pitchFamily="50" charset="0"/>
              </a:rPr>
              <a:t> Cymru, 2010)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A1907C4-2BDA-4984-8483-29AC0A40C3D6}"/>
              </a:ext>
            </a:extLst>
          </p:cNvPr>
          <p:cNvSpPr/>
          <p:nvPr/>
        </p:nvSpPr>
        <p:spPr>
          <a:xfrm>
            <a:off x="339043" y="5968677"/>
            <a:ext cx="274318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1400" dirty="0">
                <a:solidFill>
                  <a:srgbClr val="002060"/>
                </a:solidFill>
                <a:latin typeface="OpenDyslexicAlta" panose="00000500000000000000" pitchFamily="50" charset="0"/>
              </a:rPr>
              <a:t>(</a:t>
            </a:r>
            <a:r>
              <a:rPr lang="en-GB" sz="1400" dirty="0" err="1">
                <a:solidFill>
                  <a:srgbClr val="002060"/>
                </a:solidFill>
                <a:latin typeface="OpenDyslexicAlta" panose="00000500000000000000" pitchFamily="50" charset="0"/>
              </a:rPr>
              <a:t>Llywodraeth</a:t>
            </a:r>
            <a:r>
              <a:rPr lang="en-GB" sz="1400" dirty="0">
                <a:solidFill>
                  <a:srgbClr val="002060"/>
                </a:solidFill>
                <a:latin typeface="OpenDyslexicAlta" panose="00000500000000000000" pitchFamily="50" charset="0"/>
              </a:rPr>
              <a:t> Cymru, 2012)</a:t>
            </a:r>
          </a:p>
        </p:txBody>
      </p:sp>
    </p:spTree>
    <p:extLst>
      <p:ext uri="{BB962C8B-B14F-4D97-AF65-F5344CB8AC3E}">
        <p14:creationId xmlns:p14="http://schemas.microsoft.com/office/powerpoint/2010/main" val="2387165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60750-18DF-473B-8DE1-CCAD20225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6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DyslexicAlta" panose="00000500000000000000" pitchFamily="50" charset="0"/>
              </a:rPr>
              <a:t>Rhestr Cyfeirnodi</a:t>
            </a:r>
            <a:endParaRPr lang="en-GB" sz="6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1D3AF00-3F81-4EA6-9599-3AAE9B0B59F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92868" y="1482938"/>
            <a:ext cx="11206263" cy="5216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cy-GB" sz="1400" b="0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Estyn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, 2010. </a:t>
            </a:r>
            <a:r>
              <a:rPr kumimoji="0" lang="en-US" altLang="cy-GB" sz="1400" b="0" i="1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Common Inspection Framework from September 2010. 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cy-GB" sz="1400" b="0" i="0" u="sng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https://www.estyn.gov.wales/document/common-inspection-framework-september-2010</a:t>
            </a:r>
            <a:b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Mawrth 2020].</a:t>
            </a:r>
            <a:endParaRPr kumimoji="0" lang="cy-GB" altLang="cy-GB" sz="1400" b="0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latin typeface="OpenDyslexicAlta" panose="00000500000000000000" pitchFamily="50" charset="0"/>
            </a:endParaRP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Lifelong Learning UK, 2009. </a:t>
            </a:r>
            <a:r>
              <a:rPr kumimoji="0" lang="en-US" altLang="cy-GB" sz="1400" b="0" i="1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The Application of the Professional Standards for Embedding Education for Sustainable Development and Global Citizenship in the Lifelong Learning Sector in Wales, 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Cardiff: Welsh Government.</a:t>
            </a:r>
            <a:endParaRPr kumimoji="0" lang="cy-GB" altLang="cy-GB" sz="1400" b="0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latin typeface="OpenDyslexicAlta" panose="00000500000000000000" pitchFamily="50" charset="0"/>
            </a:endParaRP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cy-GB" sz="1400" b="0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Llywodraeth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 Cymru, 2008. </a:t>
            </a:r>
            <a:r>
              <a:rPr kumimoji="0" lang="en-US" altLang="cy-GB" sz="1400" b="0" i="1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for Sustainable Development and Global Citizenship, 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Cardiff: </a:t>
            </a:r>
            <a:r>
              <a:rPr kumimoji="0" lang="en-US" altLang="cy-GB" sz="1400" b="0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cy-GB" sz="1400" b="0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Adran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 Plant, </a:t>
            </a:r>
            <a:r>
              <a:rPr kumimoji="0" lang="en-US" altLang="cy-GB" sz="1400" b="0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Addysg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kumimoji="0" lang="en-US" altLang="cy-GB" sz="1400" b="0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Dysgu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cy-GB" sz="1400" b="0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Gydol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cy-GB" sz="1400" b="0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Oes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kumimoji="0" lang="en-US" altLang="cy-GB" sz="1400" b="0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Sgiliau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 .</a:t>
            </a:r>
            <a:endParaRPr kumimoji="0" lang="cy-GB" altLang="cy-GB" sz="1400" b="0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latin typeface="OpenDyslexicAlta" panose="00000500000000000000" pitchFamily="50" charset="0"/>
            </a:endParaRP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cy-GB" sz="1400" b="0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Llywodraeth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 Cymru, 2010. </a:t>
            </a:r>
            <a:r>
              <a:rPr kumimoji="0" lang="en-US" altLang="cy-GB" sz="1400" b="0" i="1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One Wales: One Planet, 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Cardiff: </a:t>
            </a:r>
            <a:r>
              <a:rPr kumimoji="0" lang="en-US" altLang="cy-GB" sz="1400" b="0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Llywodraeth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 Cymru.</a:t>
            </a:r>
            <a:endParaRPr kumimoji="0" lang="cy-GB" altLang="cy-GB" sz="1400" b="0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latin typeface="OpenDyslexicAlta" panose="00000500000000000000" pitchFamily="50" charset="0"/>
            </a:endParaRP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cy-GB" sz="1400" b="0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Llywodraeth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 Cymru, 2012. </a:t>
            </a:r>
            <a:r>
              <a:rPr kumimoji="0" lang="en-US" altLang="cy-GB" sz="1400" b="0" i="1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for Sustainable Development and Global Citizenship, 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Cardiff: Department for Education and Skills.</a:t>
            </a:r>
            <a:endParaRPr kumimoji="0" lang="cy-GB" altLang="cy-GB" sz="1400" b="0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latin typeface="OpenDyslexicAlta" panose="00000500000000000000" pitchFamily="50" charset="0"/>
            </a:endParaRP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cy-GB" sz="1400" b="0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Llywodraeth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 Cymru, 2017. </a:t>
            </a:r>
            <a:r>
              <a:rPr kumimoji="0" lang="en-US" altLang="cy-GB" sz="1400" b="0" i="1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Prosperity for All: the national strategy, 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Cardiff: OGL.</a:t>
            </a:r>
            <a:endParaRPr kumimoji="0" lang="cy-GB" altLang="cy-GB" sz="1400" b="0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latin typeface="OpenDyslexicAlta" panose="00000500000000000000" pitchFamily="50" charset="0"/>
            </a:endParaRP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cy-GB" sz="1400" b="0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Tinney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, G. &amp; Merriman, E., 2018. Early Years Education and Education for Sustainable Development and Global Citizenship (ESDGC) - Two Sides of the Same Coin?. </a:t>
            </a:r>
            <a:r>
              <a:rPr kumimoji="0" lang="en-US" altLang="cy-GB" sz="1400" b="0" i="1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Wales Journal of Learning and Teaching in Higher Education, </a:t>
            </a:r>
            <a:r>
              <a:rPr kumimoji="0" lang="en-US" altLang="cy-GB" sz="1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OpenDyslexicAlta" panose="00000500000000000000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1(1), pp. 71-76.</a:t>
            </a:r>
            <a:endParaRPr kumimoji="0" lang="cy-GB" altLang="cy-GB" sz="1400" b="0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latin typeface="OpenDyslexicAlta" panose="00000500000000000000" pitchFamily="50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cy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35754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438</TotalTime>
  <Words>464</Words>
  <Application>Microsoft Office PowerPoint</Application>
  <PresentationFormat>Widescreen</PresentationFormat>
  <Paragraphs>64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OpenDyslexicAlta</vt:lpstr>
      <vt:lpstr>Office Theme</vt:lpstr>
      <vt:lpstr>Safbwyntiau Byd-eang</vt:lpstr>
      <vt:lpstr>Diffiniad</vt:lpstr>
      <vt:lpstr>Beth yw ADCDF?</vt:lpstr>
      <vt:lpstr>Saith Thema</vt:lpstr>
      <vt:lpstr>Pum Maes Cyffredin</vt:lpstr>
      <vt:lpstr>Dull Ysgol Gyfan</vt:lpstr>
      <vt:lpstr>Heriau i Ysgolion</vt:lpstr>
      <vt:lpstr>PowerPoint Presentation</vt:lpstr>
      <vt:lpstr>Cyhoeddiadau</vt:lpstr>
      <vt:lpstr>Rhestr Cyfeirnodi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Perspectives</dc:title>
  <dc:creator>Carys Davies</dc:creator>
  <cp:lastModifiedBy>Carys Davies</cp:lastModifiedBy>
  <cp:revision>56</cp:revision>
  <dcterms:created xsi:type="dcterms:W3CDTF">2020-01-14T19:23:39Z</dcterms:created>
  <dcterms:modified xsi:type="dcterms:W3CDTF">2020-03-22T16:29:36Z</dcterms:modified>
</cp:coreProperties>
</file>