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saveSubsetFonts="1">
  <p:sldMasterIdLst>
    <p:sldMasterId id="2147483670" r:id="rId1"/>
  </p:sldMasterIdLst>
  <p:notesMasterIdLst>
    <p:notesMasterId r:id="rId45"/>
  </p:notesMasterIdLst>
  <p:handoutMasterIdLst>
    <p:handoutMasterId r:id="rId46"/>
  </p:handoutMasterIdLst>
  <p:sldIdLst>
    <p:sldId id="256" r:id="rId2"/>
    <p:sldId id="311" r:id="rId3"/>
    <p:sldId id="436" r:id="rId4"/>
    <p:sldId id="437" r:id="rId5"/>
    <p:sldId id="438" r:id="rId6"/>
    <p:sldId id="439" r:id="rId7"/>
    <p:sldId id="440" r:id="rId8"/>
    <p:sldId id="441" r:id="rId9"/>
    <p:sldId id="442" r:id="rId10"/>
    <p:sldId id="443" r:id="rId11"/>
    <p:sldId id="444" r:id="rId12"/>
    <p:sldId id="445" r:id="rId13"/>
    <p:sldId id="446" r:id="rId14"/>
    <p:sldId id="447" r:id="rId15"/>
    <p:sldId id="448" r:id="rId16"/>
    <p:sldId id="449" r:id="rId17"/>
    <p:sldId id="450" r:id="rId18"/>
    <p:sldId id="451" r:id="rId19"/>
    <p:sldId id="452" r:id="rId20"/>
    <p:sldId id="362" r:id="rId21"/>
    <p:sldId id="453" r:id="rId22"/>
    <p:sldId id="454" r:id="rId23"/>
    <p:sldId id="264" r:id="rId24"/>
    <p:sldId id="1080" r:id="rId25"/>
    <p:sldId id="1154" r:id="rId26"/>
    <p:sldId id="1156" r:id="rId27"/>
    <p:sldId id="1155" r:id="rId28"/>
    <p:sldId id="1157" r:id="rId29"/>
    <p:sldId id="1158" r:id="rId30"/>
    <p:sldId id="1159" r:id="rId31"/>
    <p:sldId id="1161" r:id="rId32"/>
    <p:sldId id="1162" r:id="rId33"/>
    <p:sldId id="1163" r:id="rId34"/>
    <p:sldId id="1164" r:id="rId35"/>
    <p:sldId id="1165" r:id="rId36"/>
    <p:sldId id="1166" r:id="rId37"/>
    <p:sldId id="1185" r:id="rId38"/>
    <p:sldId id="1186" r:id="rId39"/>
    <p:sldId id="1187" r:id="rId40"/>
    <p:sldId id="1192" r:id="rId41"/>
    <p:sldId id="1195" r:id="rId42"/>
    <p:sldId id="282" r:id="rId43"/>
    <p:sldId id="310" r:id="rId44"/>
  </p:sldIdLst>
  <p:sldSz cx="9144000" cy="6858000" type="screen4x3"/>
  <p:notesSz cx="6794500" cy="9906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0">
          <p15:clr>
            <a:srgbClr val="A4A3A4"/>
          </p15:clr>
        </p15:guide>
        <p15:guide id="2" pos="214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99"/>
    <a:srgbClr val="0000CC"/>
    <a:srgbClr val="3E67A4"/>
    <a:srgbClr val="C0C0C4"/>
    <a:srgbClr val="7E7E86"/>
    <a:srgbClr val="A50021"/>
    <a:srgbClr val="678DC5"/>
    <a:srgbClr val="3E8DC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807" autoAdjust="0"/>
    <p:restoredTop sz="95706" autoAdjust="0"/>
  </p:normalViewPr>
  <p:slideViewPr>
    <p:cSldViewPr>
      <p:cViewPr varScale="1">
        <p:scale>
          <a:sx n="83" d="100"/>
          <a:sy n="83" d="100"/>
        </p:scale>
        <p:origin x="1579" y="28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85" d="100"/>
          <a:sy n="85" d="100"/>
        </p:scale>
        <p:origin x="-3936" y="-96"/>
      </p:cViewPr>
      <p:guideLst>
        <p:guide orient="horz" pos="3120"/>
        <p:guide pos="214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handoutMaster" Target="handoutMasters/handout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11">
            <a:extLst>
              <a:ext uri="{FF2B5EF4-FFF2-40B4-BE49-F238E27FC236}">
                <a16:creationId xmlns:a16="http://schemas.microsoft.com/office/drawing/2014/main" id="{0FFE6CB8-D921-4C9B-A1F6-369D84AD3B5F}"/>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2291" name="Line 13">
            <a:extLst>
              <a:ext uri="{FF2B5EF4-FFF2-40B4-BE49-F238E27FC236}">
                <a16:creationId xmlns:a16="http://schemas.microsoft.com/office/drawing/2014/main" id="{848AB9EC-F4B7-4E5D-8A59-233158186CA3}"/>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27652" name="Rectangle 14">
            <a:extLst>
              <a:ext uri="{FF2B5EF4-FFF2-40B4-BE49-F238E27FC236}">
                <a16:creationId xmlns:a16="http://schemas.microsoft.com/office/drawing/2014/main" id="{F2B319A0-9112-43A2-90C9-A5EE7F6FB348}"/>
              </a:ext>
            </a:extLst>
          </p:cNvPr>
          <p:cNvSpPr>
            <a:spLocks noChangeArrowheads="1"/>
          </p:cNvSpPr>
          <p:nvPr/>
        </p:nvSpPr>
        <p:spPr bwMode="auto">
          <a:xfrm>
            <a:off x="5746750" y="9250363"/>
            <a:ext cx="787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a:solidFill>
                  <a:schemeClr val="tx1"/>
                </a:solidFill>
                <a:latin typeface="Arial" panose="020B0604020202020204" pitchFamily="34" charset="0"/>
                <a:cs typeface="Arial" panose="020B0604020202020204" pitchFamily="34" charset="0"/>
              </a:defRPr>
            </a:lvl1pPr>
            <a:lvl2pPr marL="742950" indent="-285750" defTabSz="903288" eaLnBrk="0" hangingPunct="0">
              <a:defRPr>
                <a:solidFill>
                  <a:schemeClr val="tx1"/>
                </a:solidFill>
                <a:latin typeface="Arial" panose="020B0604020202020204" pitchFamily="34" charset="0"/>
                <a:cs typeface="Arial" panose="020B0604020202020204" pitchFamily="34" charset="0"/>
              </a:defRPr>
            </a:lvl2pPr>
            <a:lvl3pPr marL="1143000" indent="-228600" defTabSz="903288" eaLnBrk="0" hangingPunct="0">
              <a:defRPr>
                <a:solidFill>
                  <a:schemeClr val="tx1"/>
                </a:solidFill>
                <a:latin typeface="Arial" panose="020B0604020202020204" pitchFamily="34" charset="0"/>
                <a:cs typeface="Arial" panose="020B0604020202020204" pitchFamily="34" charset="0"/>
              </a:defRPr>
            </a:lvl3pPr>
            <a:lvl4pPr marL="1600200" indent="-228600" defTabSz="903288" eaLnBrk="0" hangingPunct="0">
              <a:defRPr>
                <a:solidFill>
                  <a:schemeClr val="tx1"/>
                </a:solidFill>
                <a:latin typeface="Arial" panose="020B0604020202020204" pitchFamily="34" charset="0"/>
                <a:cs typeface="Arial" panose="020B0604020202020204" pitchFamily="34" charset="0"/>
              </a:defRPr>
            </a:lvl4pPr>
            <a:lvl5pPr marL="2057400" indent="-228600" defTabSz="903288" eaLnBrk="0" hangingPunct="0">
              <a:defRPr>
                <a:solidFill>
                  <a:schemeClr val="tx1"/>
                </a:solidFill>
                <a:latin typeface="Arial" panose="020B0604020202020204" pitchFamily="34" charset="0"/>
                <a:cs typeface="Arial" panose="020B0604020202020204" pitchFamily="34" charset="0"/>
              </a:defRPr>
            </a:lvl5pPr>
            <a:lvl6pPr marL="25146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defRPr/>
            </a:pPr>
            <a:fld id="{F134B3F7-4E16-47E0-8FF8-800310D7D036}" type="slidenum">
              <a:rPr lang="en-US" altLang="en-US" sz="800" smtClean="0"/>
              <a:pPr algn="r">
                <a:defRPr/>
              </a:pPr>
              <a:t>‹#›</a:t>
            </a:fld>
            <a:endParaRPr lang="en-US" altLang="en-US" sz="80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8">
            <a:extLst>
              <a:ext uri="{FF2B5EF4-FFF2-40B4-BE49-F238E27FC236}">
                <a16:creationId xmlns:a16="http://schemas.microsoft.com/office/drawing/2014/main" id="{D0C54A02-ECE9-4226-939C-AFA10CFFDC29}"/>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1267" name="Line 10">
            <a:extLst>
              <a:ext uri="{FF2B5EF4-FFF2-40B4-BE49-F238E27FC236}">
                <a16:creationId xmlns:a16="http://schemas.microsoft.com/office/drawing/2014/main" id="{2632B048-CCC1-47B1-8FD4-05D21F564435}"/>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8" name="Slide Image Placeholder 7">
            <a:extLst>
              <a:ext uri="{FF2B5EF4-FFF2-40B4-BE49-F238E27FC236}">
                <a16:creationId xmlns:a16="http://schemas.microsoft.com/office/drawing/2014/main" id="{63EA9F61-069A-4BBC-9794-EC7F74582E79}"/>
              </a:ext>
            </a:extLst>
          </p:cNvPr>
          <p:cNvSpPr>
            <a:spLocks noGrp="1" noRot="1" noChangeAspect="1"/>
          </p:cNvSpPr>
          <p:nvPr>
            <p:ph type="sldImg" idx="2"/>
          </p:nvPr>
        </p:nvSpPr>
        <p:spPr>
          <a:xfrm>
            <a:off x="920750" y="742950"/>
            <a:ext cx="4953000" cy="371475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9" name="Notes Placeholder 8">
            <a:extLst>
              <a:ext uri="{FF2B5EF4-FFF2-40B4-BE49-F238E27FC236}">
                <a16:creationId xmlns:a16="http://schemas.microsoft.com/office/drawing/2014/main" id="{98EE20DF-467F-4FEA-A95E-975E12064FA4}"/>
              </a:ext>
            </a:extLst>
          </p:cNvPr>
          <p:cNvSpPr>
            <a:spLocks noGrp="1"/>
          </p:cNvSpPr>
          <p:nvPr>
            <p:ph type="body" sz="quarter" idx="3"/>
          </p:nvPr>
        </p:nvSpPr>
        <p:spPr>
          <a:xfrm>
            <a:off x="679450" y="4705350"/>
            <a:ext cx="5435600" cy="44577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10" name="Slide Number Placeholder 9">
            <a:extLst>
              <a:ext uri="{FF2B5EF4-FFF2-40B4-BE49-F238E27FC236}">
                <a16:creationId xmlns:a16="http://schemas.microsoft.com/office/drawing/2014/main" id="{6EAA8066-65EE-495B-95F5-19798CF33F67}"/>
              </a:ext>
            </a:extLst>
          </p:cNvPr>
          <p:cNvSpPr>
            <a:spLocks noGrp="1"/>
          </p:cNvSpPr>
          <p:nvPr>
            <p:ph type="sldNum" sz="quarter" idx="5"/>
          </p:nvPr>
        </p:nvSpPr>
        <p:spPr>
          <a:xfrm>
            <a:off x="3848100" y="9409113"/>
            <a:ext cx="2944813" cy="4953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A1522287-D24A-4D7C-923C-F620684850E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1">
            <a:extLst>
              <a:ext uri="{FF2B5EF4-FFF2-40B4-BE49-F238E27FC236}">
                <a16:creationId xmlns:a16="http://schemas.microsoft.com/office/drawing/2014/main" id="{F9472EC0-35C7-4B5C-98A3-BD1BBC8D5408}"/>
              </a:ext>
            </a:extLst>
          </p:cNvPr>
          <p:cNvSpPr>
            <a:spLocks noGrp="1" noChangeArrowheads="1"/>
          </p:cNvSpPr>
          <p:nvPr>
            <p:ph type="sldNum" sz="quarter" idx="5"/>
          </p:nvPr>
        </p:nvSpPr>
        <p:spPr bwMode="auto">
          <a:xfrm>
            <a:off x="5746750" y="9250363"/>
            <a:ext cx="787400" cy="30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ct val="50000"/>
              </a:spcBef>
              <a:buSzPct val="100000"/>
              <a:buChar char="•"/>
              <a:defRPr sz="1200">
                <a:solidFill>
                  <a:schemeClr val="tx1"/>
                </a:solidFill>
                <a:latin typeface="Arial" panose="020B0604020202020204" pitchFamily="34" charset="0"/>
              </a:defRPr>
            </a:lvl1pPr>
            <a:lvl2pPr marL="742950" indent="-285750">
              <a:lnSpc>
                <a:spcPct val="90000"/>
              </a:lnSpc>
              <a:spcBef>
                <a:spcPct val="35000"/>
              </a:spcBef>
              <a:buSzPct val="100000"/>
              <a:buChar char="•"/>
              <a:defRPr sz="1200">
                <a:solidFill>
                  <a:schemeClr val="tx1"/>
                </a:solidFill>
                <a:latin typeface="Arial" panose="020B0604020202020204" pitchFamily="34" charset="0"/>
              </a:defRPr>
            </a:lvl2pPr>
            <a:lvl3pPr marL="1143000" indent="-228600">
              <a:lnSpc>
                <a:spcPct val="90000"/>
              </a:lnSpc>
              <a:spcBef>
                <a:spcPct val="35000"/>
              </a:spcBef>
              <a:buSzPct val="100000"/>
              <a:buChar char="•"/>
              <a:defRPr sz="1200">
                <a:solidFill>
                  <a:schemeClr val="tx1"/>
                </a:solidFill>
                <a:latin typeface="Arial" panose="020B0604020202020204" pitchFamily="34" charset="0"/>
              </a:defRPr>
            </a:lvl3pPr>
            <a:lvl4pPr marL="1600200" indent="-228600">
              <a:lnSpc>
                <a:spcPct val="90000"/>
              </a:lnSpc>
              <a:spcBef>
                <a:spcPct val="35000"/>
              </a:spcBef>
              <a:buSzPct val="100000"/>
              <a:buChar char="•"/>
              <a:defRPr sz="1200">
                <a:solidFill>
                  <a:schemeClr val="tx1"/>
                </a:solidFill>
                <a:latin typeface="Arial" panose="020B0604020202020204" pitchFamily="34" charset="0"/>
              </a:defRPr>
            </a:lvl4pPr>
            <a:lvl5pPr marL="2057400" indent="-228600">
              <a:lnSpc>
                <a:spcPct val="90000"/>
              </a:lnSpc>
              <a:spcBef>
                <a:spcPct val="35000"/>
              </a:spcBef>
              <a:buSzPct val="100000"/>
              <a:buChar char="•"/>
              <a:defRPr sz="1200">
                <a:solidFill>
                  <a:schemeClr val="tx1"/>
                </a:solidFill>
                <a:latin typeface="Arial" panose="020B0604020202020204" pitchFamily="34" charset="0"/>
              </a:defRPr>
            </a:lvl5pPr>
            <a:lvl6pPr marL="25146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6pPr>
            <a:lvl7pPr marL="29718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7pPr>
            <a:lvl8pPr marL="34290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8pPr>
            <a:lvl9pPr marL="38862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9pPr>
          </a:lstStyle>
          <a:p>
            <a:pPr>
              <a:lnSpc>
                <a:spcPct val="100000"/>
              </a:lnSpc>
              <a:spcBef>
                <a:spcPct val="0"/>
              </a:spcBef>
              <a:buSzTx/>
              <a:buFontTx/>
              <a:buNone/>
            </a:pPr>
            <a:fld id="{A4205251-91E6-44EC-841D-6C4F90540D6D}" type="slidenum">
              <a:rPr lang="en-US" altLang="en-US" smtClean="0"/>
              <a:pPr>
                <a:lnSpc>
                  <a:spcPct val="100000"/>
                </a:lnSpc>
                <a:spcBef>
                  <a:spcPct val="0"/>
                </a:spcBef>
                <a:buSzTx/>
                <a:buFontTx/>
                <a:buNone/>
              </a:pPr>
              <a:t>1</a:t>
            </a:fld>
            <a:endParaRPr lang="en-US" altLang="en-US"/>
          </a:p>
        </p:txBody>
      </p:sp>
      <p:sp>
        <p:nvSpPr>
          <p:cNvPr id="14339" name="Rectangle 2">
            <a:extLst>
              <a:ext uri="{FF2B5EF4-FFF2-40B4-BE49-F238E27FC236}">
                <a16:creationId xmlns:a16="http://schemas.microsoft.com/office/drawing/2014/main" id="{5DE33600-1FE2-4B97-AD0C-AE4C0A92D81E}"/>
              </a:ext>
            </a:extLst>
          </p:cNvPr>
          <p:cNvSpPr>
            <a:spLocks noGrp="1" noRot="1" noChangeAspect="1" noChangeArrowheads="1" noTextEdit="1"/>
          </p:cNvSpPr>
          <p:nvPr>
            <p:ph type="sldImg"/>
          </p:nvPr>
        </p:nvSpPr>
        <p:spPr bwMode="auto">
          <a:xfrm>
            <a:off x="590550" y="260350"/>
            <a:ext cx="5668963" cy="4252913"/>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40" name="Rectangle 3">
            <a:extLst>
              <a:ext uri="{FF2B5EF4-FFF2-40B4-BE49-F238E27FC236}">
                <a16:creationId xmlns:a16="http://schemas.microsoft.com/office/drawing/2014/main" id="{1814CB14-29A2-431B-BA0C-335F9A7DF842}"/>
              </a:ext>
            </a:extLst>
          </p:cNvPr>
          <p:cNvSpPr>
            <a:spLocks noGrp="1" noChangeArrowheads="1"/>
          </p:cNvSpPr>
          <p:nvPr>
            <p:ph type="body" idx="1"/>
          </p:nvPr>
        </p:nvSpPr>
        <p:spPr bwMode="auto">
          <a:xfrm>
            <a:off x="744538" y="4665663"/>
            <a:ext cx="5300662" cy="45323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Ethical hacking there are too important areas: Vulnerability Assessment and Penetration Testing</a:t>
            </a:r>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a:t>
            </a:fld>
            <a:endParaRPr lang="en-GB" altLang="en-US"/>
          </a:p>
        </p:txBody>
      </p:sp>
    </p:spTree>
    <p:extLst>
      <p:ext uri="{BB962C8B-B14F-4D97-AF65-F5344CB8AC3E}">
        <p14:creationId xmlns:p14="http://schemas.microsoft.com/office/powerpoint/2010/main" val="42254854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Any vulnerability that is present in a system can be hazardous and can cause severe damage to the organization. It is important for ethical hackers to have knowledge about various types of vulnerabilities that they can employ, along with various vulnerability scanning techniques. This section provides an overview of vulnerability classification, vulnerability scoring systems, vulnerability databases, the vulnerability-management lifecycle, and types of vulnerability scanning.</a:t>
            </a:r>
          </a:p>
          <a:p>
            <a:r>
              <a:rPr lang="en-US" dirty="0"/>
              <a:t>Module </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3</a:t>
            </a:fld>
            <a:endParaRPr lang="en-GB" altLang="en-US"/>
          </a:p>
        </p:txBody>
      </p:sp>
    </p:spTree>
    <p:extLst>
      <p:ext uri="{BB962C8B-B14F-4D97-AF65-F5344CB8AC3E}">
        <p14:creationId xmlns:p14="http://schemas.microsoft.com/office/powerpoint/2010/main" val="39716456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vulnerability management life cycle is an important process that helps identify and remediate security weaknesses before they can be exploited. This includes defining the risk posture and policies for an organization, creating a complete asset list of systems, scanning and assessing the environment for vulnerabilities and exposures, and taking action to mitigate the vulnerabilities that are identified. The implementation of a vulnerability management lifecycle helps gain a strategic perspective regarding possible cybersecurity threats and renders insecure computing environments more resilient to attacks. </a:t>
            </a:r>
          </a:p>
          <a:p>
            <a:r>
              <a:rPr lang="en-US" dirty="0"/>
              <a:t>Vulnerability management should be implemented in every organization as it evaluates and controls the risks and vulnerabilities in the system. The management process continuously examines the IT environments for vulnerabilities and risks associated with the system.</a:t>
            </a:r>
          </a:p>
          <a:p>
            <a:r>
              <a:rPr lang="en-US" dirty="0"/>
              <a:t> Organizations should maintain a proper vulnerability management program to ensure overall information security. Vulnerability management provides the best results when it is implemented in a sequence of well-organized phases. </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4</a:t>
            </a:fld>
            <a:endParaRPr lang="en-GB" altLang="en-US"/>
          </a:p>
        </p:txBody>
      </p:sp>
    </p:spTree>
    <p:extLst>
      <p:ext uri="{BB962C8B-B14F-4D97-AF65-F5344CB8AC3E}">
        <p14:creationId xmlns:p14="http://schemas.microsoft.com/office/powerpoint/2010/main" val="40237050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Equixly</a:t>
            </a:r>
            <a:r>
              <a:rPr lang="en-US" dirty="0"/>
              <a:t> is a SaaS platform that integrates API security testing into the development workflow</a:t>
            </a:r>
          </a:p>
          <a:p>
            <a:r>
              <a:rPr lang="en-US" dirty="0"/>
              <a:t>• It leverages machine learning to automate vulnerability assessments and provide developers with actionable remediation plans</a:t>
            </a:r>
          </a:p>
          <a:p>
            <a:endParaRPr lang="en-GB" dirty="0"/>
          </a:p>
          <a:p>
            <a:r>
              <a:rPr lang="en-US" dirty="0" err="1"/>
              <a:t>SmartScanner</a:t>
            </a:r>
            <a:r>
              <a:rPr lang="en-US" dirty="0"/>
              <a:t> an automated vulnerability scanner designed to identify and mitigate potential vulnerabilities in websites utilizes AI and machine learning (ML) to enhance its threat detection capabilities</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7</a:t>
            </a:fld>
            <a:endParaRPr lang="en-GB" altLang="en-US"/>
          </a:p>
        </p:txBody>
      </p:sp>
    </p:spTree>
    <p:extLst>
      <p:ext uri="{BB962C8B-B14F-4D97-AF65-F5344CB8AC3E}">
        <p14:creationId xmlns:p14="http://schemas.microsoft.com/office/powerpoint/2010/main" val="25488873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Clarify the difference between vulnerability assessments (which identify potential issues) and penetration tests (which actively exploit them to demonstrate risk).</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Discuss how PT provides actionable intelligence by showing how deep an attacker could penetrate.</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9</a:t>
            </a:fld>
            <a:endParaRPr lang="en-GB" altLang="en-US"/>
          </a:p>
        </p:txBody>
      </p:sp>
    </p:spTree>
    <p:extLst>
      <p:ext uri="{BB962C8B-B14F-4D97-AF65-F5344CB8AC3E}">
        <p14:creationId xmlns:p14="http://schemas.microsoft.com/office/powerpoint/2010/main" val="12494728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GB" sz="1800" dirty="0">
                <a:effectLst/>
                <a:latin typeface="Calibri" panose="020F0502020204030204" pitchFamily="34" charset="0"/>
                <a:ea typeface="Calibri" panose="020F0502020204030204" pitchFamily="34" charset="0"/>
                <a:cs typeface="Arial" panose="020B0604020202020204" pitchFamily="34" charset="0"/>
              </a:rPr>
              <a:t>report should serve as both a technical document and a business risk assessment.</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12</a:t>
            </a:fld>
            <a:endParaRPr lang="en-GB" altLang="en-US"/>
          </a:p>
        </p:txBody>
      </p:sp>
    </p:spTree>
    <p:extLst>
      <p:ext uri="{BB962C8B-B14F-4D97-AF65-F5344CB8AC3E}">
        <p14:creationId xmlns:p14="http://schemas.microsoft.com/office/powerpoint/2010/main" val="26128223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US" b="0" i="0" dirty="0">
                <a:solidFill>
                  <a:srgbClr val="4D5156"/>
                </a:solidFill>
                <a:effectLst/>
                <a:latin typeface="Roboto" panose="02000000000000000000" pitchFamily="2" charset="0"/>
              </a:rPr>
              <a:t>Between May and July 2017, American credit bureau Equifax was breached. Private records of 147.9 million Americans along with 15.2 million British citizens and about 19,000 Canadian citizens were compromised in the breach, making it one of the largest cybercrimes related to identity theft. Equifax discovered the breach end of July, but did not disclose it to the public until September 2017</a:t>
            </a:r>
          </a:p>
          <a:p>
            <a:endParaRPr lang="en-US" b="0" i="0" dirty="0">
              <a:solidFill>
                <a:srgbClr val="4D5156"/>
              </a:solidFill>
              <a:effectLst/>
              <a:latin typeface="Roboto" panose="02000000000000000000" pitchFamily="2" charset="0"/>
            </a:endParaRPr>
          </a:p>
          <a:p>
            <a:r>
              <a:rPr lang="en-US" b="0" i="0" dirty="0">
                <a:solidFill>
                  <a:srgbClr val="4D5156"/>
                </a:solidFill>
                <a:effectLst/>
                <a:latin typeface="Roboto" panose="02000000000000000000" pitchFamily="2" charset="0"/>
              </a:rPr>
              <a:t>In 2013 and 2014, the American web services company Yahoo was subjected to two of the largest data breaches on record. Although Yahoo was aware, neither breach was revealed publicly until September 2016</a:t>
            </a:r>
          </a:p>
          <a:p>
            <a:endParaRPr lang="en-US" b="0" i="0" dirty="0">
              <a:solidFill>
                <a:srgbClr val="4D5156"/>
              </a:solidFill>
              <a:effectLst/>
              <a:latin typeface="Roboto" panose="02000000000000000000" pitchFamily="2" charset="0"/>
            </a:endParaRPr>
          </a:p>
          <a:p>
            <a:r>
              <a:rPr lang="en-US" b="0" i="0" dirty="0">
                <a:solidFill>
                  <a:srgbClr val="4D5156"/>
                </a:solidFill>
                <a:effectLst/>
                <a:latin typeface="Roboto" panose="02000000000000000000" pitchFamily="2" charset="0"/>
              </a:rPr>
              <a:t>2024 </a:t>
            </a:r>
            <a:r>
              <a:rPr lang="en-US" b="0" i="0" dirty="0" err="1">
                <a:solidFill>
                  <a:srgbClr val="4D5156"/>
                </a:solidFill>
                <a:effectLst/>
                <a:latin typeface="Roboto" panose="02000000000000000000" pitchFamily="2" charset="0"/>
              </a:rPr>
              <a:t>braches</a:t>
            </a:r>
            <a:r>
              <a:rPr lang="en-US" b="0" i="0" dirty="0">
                <a:solidFill>
                  <a:srgbClr val="4D5156"/>
                </a:solidFill>
                <a:effectLst/>
                <a:latin typeface="Roboto" panose="02000000000000000000" pitchFamily="2" charset="0"/>
              </a:rPr>
              <a:t>:</a:t>
            </a: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US" b="1" i="0" dirty="0">
                <a:solidFill>
                  <a:srgbClr val="FF039C"/>
                </a:solidFill>
                <a:effectLst/>
                <a:latin typeface="var( --e-global-typography-secondary-font-family )"/>
              </a:rPr>
              <a:t>1. Ministry of </a:t>
            </a:r>
            <a:r>
              <a:rPr lang="en-US" b="1" i="0" dirty="0" err="1">
                <a:solidFill>
                  <a:srgbClr val="FF039C"/>
                </a:solidFill>
                <a:effectLst/>
                <a:latin typeface="var( --e-global-typography-secondary-font-family )"/>
              </a:rPr>
              <a:t>Defence</a:t>
            </a:r>
            <a:r>
              <a:rPr lang="en-US" b="1" i="0" dirty="0">
                <a:solidFill>
                  <a:srgbClr val="FF039C"/>
                </a:solidFill>
                <a:effectLst/>
                <a:latin typeface="var( --e-global-typography-secondary-font-family )"/>
              </a:rPr>
              <a:t> Payroll Data Breach – A Security Slip with Serious Stakes</a:t>
            </a:r>
            <a:endParaRPr lang="en-US" b="1" i="0" dirty="0">
              <a:solidFill>
                <a:srgbClr val="49037C"/>
              </a:solidFill>
              <a:effectLst/>
              <a:latin typeface="var( --e-global-typography-secondary-font-family )"/>
            </a:endParaRP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US" b="1" i="0" dirty="0">
                <a:solidFill>
                  <a:srgbClr val="FF039C"/>
                </a:solidFill>
                <a:effectLst/>
                <a:latin typeface="var( --e-global-typography-secondary-font-family )"/>
              </a:rPr>
              <a:t>2. CrowdStrike – Even Cyber Security Heroes Have Off Days</a:t>
            </a:r>
            <a:endParaRPr lang="en-US" b="1" i="0" dirty="0">
              <a:solidFill>
                <a:srgbClr val="49037C"/>
              </a:solidFill>
              <a:effectLst/>
              <a:latin typeface="var( --e-global-typography-secondary-font-family )"/>
            </a:endParaRP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US" b="1" i="0" dirty="0">
                <a:solidFill>
                  <a:srgbClr val="FF039C"/>
                </a:solidFill>
                <a:effectLst/>
                <a:latin typeface="var( --e-global-typography-secondary-font-family )"/>
              </a:rPr>
              <a:t>3. NHS England Data Leak – Healthcare’s Digital Headache</a:t>
            </a:r>
            <a:endParaRPr lang="en-US" b="1" i="0" dirty="0">
              <a:solidFill>
                <a:srgbClr val="49037C"/>
              </a:solidFill>
              <a:effectLst/>
              <a:latin typeface="var( --e-global-typography-secondary-font-family )"/>
            </a:endParaRP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US" b="1" i="0" dirty="0">
                <a:solidFill>
                  <a:srgbClr val="FF039C"/>
                </a:solidFill>
                <a:effectLst/>
                <a:latin typeface="var( --e-global-typography-secondary-font-family )"/>
              </a:rPr>
              <a:t>4. Southern Water – When the Digital Dams Break</a:t>
            </a:r>
            <a:endParaRPr lang="en-US" b="1" i="0" dirty="0">
              <a:solidFill>
                <a:srgbClr val="49037C"/>
              </a:solidFill>
              <a:effectLst/>
              <a:latin typeface="var( --e-global-typography-secondary-font-family )"/>
            </a:endParaRP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US" b="1" i="0" dirty="0">
                <a:solidFill>
                  <a:srgbClr val="FF039C"/>
                </a:solidFill>
                <a:effectLst/>
                <a:latin typeface="var( --e-global-typography-secondary-font-family )"/>
              </a:rPr>
              <a:t>5. National Public Data (NPD) Breach – A Multi-Nation Privacy Disaster</a:t>
            </a:r>
            <a:endParaRPr lang="en-US" b="1" i="0" dirty="0">
              <a:solidFill>
                <a:srgbClr val="49037C"/>
              </a:solidFill>
              <a:effectLst/>
              <a:latin typeface="var( --e-global-typography-secondary-font-family )"/>
            </a:endParaRP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US" b="1" i="0" dirty="0">
                <a:solidFill>
                  <a:srgbClr val="FF039C"/>
                </a:solidFill>
                <a:effectLst/>
                <a:latin typeface="var( --e-global-typography-secondary-font-family )"/>
              </a:rPr>
              <a:t>6. Transport for London (TfL) – A Cyber Twist on Your Commute</a:t>
            </a:r>
            <a:endParaRPr lang="en-US" b="1" i="0" dirty="0">
              <a:solidFill>
                <a:srgbClr val="49037C"/>
              </a:solidFill>
              <a:effectLst/>
              <a:latin typeface="var( --e-global-typography-secondary-font-family )"/>
            </a:endParaRP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US" b="1" i="0" dirty="0">
                <a:solidFill>
                  <a:srgbClr val="FF039C"/>
                </a:solidFill>
                <a:effectLst/>
                <a:latin typeface="var( --e-global-typography-secondary-font-family )"/>
              </a:rPr>
              <a:t>7. The Billericay School – No, This Wasn’t Just a Test</a:t>
            </a:r>
            <a:endParaRPr lang="en-US" b="1" i="0" dirty="0">
              <a:solidFill>
                <a:srgbClr val="49037C"/>
              </a:solidFill>
              <a:effectLst/>
              <a:latin typeface="var( --e-global-typography-secondary-font-family )"/>
            </a:endParaRP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US" b="1" i="0" dirty="0">
                <a:solidFill>
                  <a:srgbClr val="FF039C"/>
                </a:solidFill>
                <a:effectLst/>
                <a:latin typeface="var( --e-global-typography-secondary-font-family )"/>
              </a:rPr>
              <a:t>9. Schneider Electric Data Breach – When the Security Experts Get Hacked</a:t>
            </a:r>
            <a:endParaRPr lang="en-US" b="1" i="0" dirty="0">
              <a:solidFill>
                <a:srgbClr val="49037C"/>
              </a:solidFill>
              <a:effectLst/>
              <a:latin typeface="var( --e-global-typography-secondary-font-family )"/>
            </a:endParaRPr>
          </a:p>
          <a:p>
            <a:endParaRPr lang="en-US" b="0" i="0" dirty="0">
              <a:solidFill>
                <a:srgbClr val="4D5156"/>
              </a:solidFill>
              <a:effectLst/>
              <a:latin typeface="Roboto" panose="02000000000000000000" pitchFamily="2" charset="0"/>
            </a:endParaRP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15</a:t>
            </a:fld>
            <a:endParaRPr lang="en-GB" altLang="en-US"/>
          </a:p>
        </p:txBody>
      </p:sp>
    </p:spTree>
    <p:extLst>
      <p:ext uri="{BB962C8B-B14F-4D97-AF65-F5344CB8AC3E}">
        <p14:creationId xmlns:p14="http://schemas.microsoft.com/office/powerpoint/2010/main" val="878543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6627448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20144095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27885159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40338786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18953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42696933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34120386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40691068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36384725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336466730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224232054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212356044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9745993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250339844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407246247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10"/>
          </p:nvPr>
        </p:nvSpPr>
        <p:spPr/>
        <p:txBody>
          <a:bodyPr/>
          <a:lstStyle/>
          <a:p>
            <a:fld id="{F7021451-1387-4CA6-816F-3879F97B5CBC}" type="slidenum">
              <a:rPr lang="en-US"/>
              <a:t>39</a:t>
            </a:fld>
            <a:endParaRPr lang="en-US"/>
          </a:p>
        </p:txBody>
      </p:sp>
    </p:spTree>
    <p:extLst>
      <p:ext uri="{BB962C8B-B14F-4D97-AF65-F5344CB8AC3E}">
        <p14:creationId xmlns:p14="http://schemas.microsoft.com/office/powerpoint/2010/main" val="310380108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US" sz="1200" b="0" i="0" dirty="0">
                <a:effectLst/>
                <a:latin typeface="Arial" panose="020B0604020202020204" pitchFamily="34" charset="0"/>
                <a:cs typeface="Arial" panose="020B0604020202020204" pitchFamily="34" charset="0"/>
              </a:rPr>
              <a:t>Another common example of necessary cleanup is the result of any exploitation of client machines.</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For example,</a:t>
            </a:r>
            <a:r>
              <a:rPr lang="en-US" sz="1200" b="0" i="0" dirty="0">
                <a:effectLst/>
                <a:latin typeface="Arial" panose="020B0604020202020204" pitchFamily="34" charset="0"/>
                <a:cs typeface="Arial" panose="020B0604020202020204" pitchFamily="34" charset="0"/>
              </a:rPr>
              <a:t> you are looking to gain shell access to a Windows system that you have found to be vulnerable to a buffer overflow vulnerability that leads to remote code execution. </a:t>
            </a:r>
          </a:p>
          <a:p>
            <a:pPr marL="285750" indent="-285750">
              <a:buFont typeface="Arial" panose="020B0604020202020204" pitchFamily="34" charset="0"/>
              <a:buChar char="•"/>
            </a:pPr>
            <a:r>
              <a:rPr lang="en-US" sz="1200" b="0" i="0" dirty="0">
                <a:effectLst/>
                <a:latin typeface="Arial" panose="020B0604020202020204" pitchFamily="34" charset="0"/>
                <a:cs typeface="Arial" panose="020B0604020202020204" pitchFamily="34" charset="0"/>
              </a:rPr>
              <a:t>Of course, when you find that this machine is likely vulnerable, you are excited because you know that the Metasploit framework has a module that will allow you to easily exploit the vulnerability and give you a root shell on the system. </a:t>
            </a:r>
          </a:p>
          <a:p>
            <a:pPr marL="285750" indent="-285750">
              <a:buFont typeface="Arial" panose="020B0604020202020204" pitchFamily="34" charset="0"/>
              <a:buChar char="•"/>
            </a:pPr>
            <a:r>
              <a:rPr lang="en-US" sz="1200" b="0" i="0" dirty="0">
                <a:effectLst/>
                <a:latin typeface="Arial" panose="020B0604020202020204" pitchFamily="34" charset="0"/>
                <a:cs typeface="Arial" panose="020B0604020202020204" pitchFamily="34" charset="0"/>
              </a:rPr>
              <a:t>You run the exploit, but you get an error message that it did not complete, and there may be cleanup necessary. </a:t>
            </a:r>
          </a:p>
          <a:p>
            <a:pPr marL="285750" indent="-285750">
              <a:buFont typeface="Arial" panose="020B0604020202020204" pitchFamily="34" charset="0"/>
              <a:buChar char="•"/>
            </a:pPr>
            <a:r>
              <a:rPr lang="en-US" sz="1200" b="0" i="0" dirty="0">
                <a:effectLst/>
                <a:latin typeface="Arial" panose="020B0604020202020204" pitchFamily="34" charset="0"/>
                <a:cs typeface="Arial" panose="020B0604020202020204" pitchFamily="34" charset="0"/>
              </a:rPr>
              <a:t>Most of the time, the error message indicates which files you need to clean up. However, it may not, and if it doesn’t, you need to look at the specific module code to determine what files you need to clean up. </a:t>
            </a:r>
          </a:p>
          <a:p>
            <a:pPr marL="285750" indent="-285750">
              <a:buFont typeface="Arial" panose="020B0604020202020204" pitchFamily="34" charset="0"/>
              <a:buChar char="•"/>
            </a:pPr>
            <a:r>
              <a:rPr lang="en-US" sz="1200" b="0" i="0" dirty="0">
                <a:effectLst/>
                <a:latin typeface="Arial" panose="020B0604020202020204" pitchFamily="34" charset="0"/>
                <a:cs typeface="Arial" panose="020B0604020202020204" pitchFamily="34" charset="0"/>
              </a:rPr>
              <a:t>Many tools can leave behind residual files or data that you need to be sure to clean from the target systems after the testing phases of a penetration testing engagement are complete. </a:t>
            </a:r>
          </a:p>
          <a:p>
            <a:pPr marL="285750" indent="-285750">
              <a:buFont typeface="Arial" panose="020B0604020202020204" pitchFamily="34" charset="0"/>
              <a:buChar char="•"/>
            </a:pPr>
            <a:r>
              <a:rPr lang="en-US" sz="1200" b="0" i="0" dirty="0">
                <a:effectLst/>
                <a:latin typeface="Arial" panose="020B0604020202020204" pitchFamily="34" charset="0"/>
                <a:cs typeface="Arial" panose="020B0604020202020204" pitchFamily="34" charset="0"/>
              </a:rPr>
              <a:t>It is also very important to have the client or system owner validate that your cleanup efforts are sufficient. </a:t>
            </a:r>
          </a:p>
          <a:p>
            <a:pPr marL="285750" indent="-285750">
              <a:buFont typeface="Arial" panose="020B0604020202020204" pitchFamily="34" charset="0"/>
              <a:buChar char="•"/>
            </a:pPr>
            <a:r>
              <a:rPr lang="en-US" sz="1200" b="0" i="0" dirty="0">
                <a:effectLst/>
                <a:latin typeface="Arial" panose="020B0604020202020204" pitchFamily="34" charset="0"/>
                <a:cs typeface="Arial" panose="020B0604020202020204" pitchFamily="34" charset="0"/>
              </a:rPr>
              <a:t>This is not always easy to accomplish, but providing a comprehensive list of activities performed on any systems under test will help with this.</a:t>
            </a:r>
          </a:p>
        </p:txBody>
      </p:sp>
      <p:sp>
        <p:nvSpPr>
          <p:cNvPr id="4" name="Slide Number Placeholder 3"/>
          <p:cNvSpPr>
            <a:spLocks noGrp="1"/>
          </p:cNvSpPr>
          <p:nvPr>
            <p:ph type="sldNum" sz="quarter" idx="10"/>
          </p:nvPr>
        </p:nvSpPr>
        <p:spPr/>
        <p:txBody>
          <a:bodyPr/>
          <a:lstStyle/>
          <a:p>
            <a:fld id="{F7021451-1387-4CA6-816F-3879F97B5CBC}" type="slidenum">
              <a:rPr lang="en-US"/>
              <a:t>40</a:t>
            </a:fld>
            <a:endParaRPr lang="en-US"/>
          </a:p>
        </p:txBody>
      </p:sp>
    </p:spTree>
    <p:extLst>
      <p:ext uri="{BB962C8B-B14F-4D97-AF65-F5344CB8AC3E}">
        <p14:creationId xmlns:p14="http://schemas.microsoft.com/office/powerpoint/2010/main" val="15633099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41</a:t>
            </a:fld>
            <a:endParaRPr lang="en-US"/>
          </a:p>
        </p:txBody>
      </p:sp>
    </p:spTree>
    <p:extLst>
      <p:ext uri="{BB962C8B-B14F-4D97-AF65-F5344CB8AC3E}">
        <p14:creationId xmlns:p14="http://schemas.microsoft.com/office/powerpoint/2010/main" val="811590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p>
        </p:txBody>
      </p:sp>
      <p:sp>
        <p:nvSpPr>
          <p:cNvPr id="4" name="Rectangle 5">
            <a:extLst>
              <a:ext uri="{FF2B5EF4-FFF2-40B4-BE49-F238E27FC236}">
                <a16:creationId xmlns:a16="http://schemas.microsoft.com/office/drawing/2014/main" id="{5B75EFE2-8B2A-4089-96B2-3FF48AF6ADA2}"/>
              </a:ext>
            </a:extLst>
          </p:cNvPr>
          <p:cNvSpPr>
            <a:spLocks noGrp="1" noChangeArrowheads="1"/>
          </p:cNvSpPr>
          <p:nvPr>
            <p:ph type="ftr" sz="quarter" idx="10"/>
          </p:nvPr>
        </p:nvSpPr>
        <p:spPr>
          <a:xfrm>
            <a:off x="2971800" y="6153150"/>
            <a:ext cx="2590800" cy="476250"/>
          </a:xfrm>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BF67AC1B-8D49-4B36-B7C0-F3223AFA98AA}"/>
              </a:ext>
            </a:extLst>
          </p:cNvPr>
          <p:cNvSpPr>
            <a:spLocks noGrp="1" noChangeArrowheads="1"/>
          </p:cNvSpPr>
          <p:nvPr>
            <p:ph type="sldNum" sz="quarter" idx="11"/>
          </p:nvPr>
        </p:nvSpPr>
        <p:spPr>
          <a:xfrm>
            <a:off x="6553200" y="6516688"/>
            <a:ext cx="2133600" cy="341312"/>
          </a:xfrm>
        </p:spPr>
        <p:txBody>
          <a:bodyPr/>
          <a:lstStyle>
            <a:lvl1pPr>
              <a:defRPr/>
            </a:lvl1pPr>
          </a:lstStyle>
          <a:p>
            <a:pPr>
              <a:defRPr/>
            </a:pPr>
            <a:fld id="{113B6C95-AC12-42D6-9DB8-16B8E4710DF9}" type="slidenum">
              <a:rPr lang="en-US" altLang="en-US"/>
              <a:pPr>
                <a:defRPr/>
              </a:pPr>
              <a:t>‹#›</a:t>
            </a:fld>
            <a:endParaRPr lang="en-US" altLang="en-US"/>
          </a:p>
        </p:txBody>
      </p:sp>
    </p:spTree>
    <p:extLst>
      <p:ext uri="{BB962C8B-B14F-4D97-AF65-F5344CB8AC3E}">
        <p14:creationId xmlns:p14="http://schemas.microsoft.com/office/powerpoint/2010/main" val="3570584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1102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1279619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040080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486008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3493361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3955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300799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62164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206718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491498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cSld name="CHUNK">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0" y="365760"/>
            <a:ext cx="9144000" cy="1219200"/>
          </a:xfrm>
          <a:prstGeom prst="rect">
            <a:avLst/>
          </a:prstGeom>
          <a:noFill/>
          <a:ln/>
        </p:spPr>
        <p:txBody>
          <a:bodyPr wrap="square" rtlCol="0"/>
          <a:lstStyle>
            <a:lvl1pPr marL="0" indent="0">
              <a:buNone/>
              <a:defRPr lang="en-US" sz="2200" dirty="0">
                <a:solidFill>
                  <a:srgbClr val="024C69"/>
                </a:solidFill>
                <a:latin typeface="Arial" pitchFamily="34" charset="0"/>
                <a:ea typeface="Arial" pitchFamily="34" charset="-122"/>
                <a:cs typeface="Arial" pitchFamily="34" charset="-120"/>
              </a:defRPr>
            </a:lvl1pPr>
          </a:lstStyle>
          <a:p>
            <a:pPr marL="0" indent="0">
              <a:buNone/>
            </a:pPr>
            <a:r>
              <a:rPr lang="en-US" sz="2200">
                <a:solidFill>
                  <a:srgbClr val="024C69"/>
                </a:solidFill>
                <a:latin typeface="Arial" pitchFamily="34" charset="0"/>
                <a:ea typeface="Arial" pitchFamily="34" charset="-122"/>
                <a:cs typeface="Arial" pitchFamily="34" charset="-120"/>
              </a:rPr>
              <a:t>(custom placeholder text!)</a:t>
            </a:r>
            <a:endParaRPr lang="en-US" sz="2200"/>
          </a:p>
        </p:txBody>
      </p:sp>
      <p:sp>
        <p:nvSpPr>
          <p:cNvPr id="3" name="Text 0"/>
          <p:cNvSpPr>
            <a:spLocks noGrp="1"/>
          </p:cNvSpPr>
          <p:nvPr>
            <p:ph type="body" idx="101" hasCustomPrompt="1"/>
          </p:nvPr>
        </p:nvSpPr>
        <p:spPr>
          <a:xfrm>
            <a:off x="0" y="0"/>
            <a:ext cx="9144000" cy="365760"/>
          </a:xfrm>
          <a:prstGeom prst="rect">
            <a:avLst/>
          </a:prstGeom>
          <a:noFill/>
          <a:ln/>
        </p:spPr>
        <p:txBody>
          <a:bodyPr wrap="square" rtlCol="0"/>
          <a:lstStyle>
            <a:lvl1pPr marL="0" indent="0">
              <a:buNone/>
              <a:defRPr lang="en-US" sz="1600" dirty="0">
                <a:solidFill>
                  <a:srgbClr val="024C69"/>
                </a:solidFill>
                <a:latin typeface="Arial" pitchFamily="34" charset="0"/>
                <a:ea typeface="Arial" pitchFamily="34" charset="-122"/>
                <a:cs typeface="Arial" pitchFamily="34" charset="-120"/>
              </a:defRPr>
            </a:lvl1pPr>
          </a:lstStyle>
          <a:p>
            <a:pPr marL="0" indent="0">
              <a:buNone/>
            </a:pPr>
            <a:r>
              <a:rPr lang="en-US" sz="1600">
                <a:solidFill>
                  <a:srgbClr val="024C69"/>
                </a:solidFill>
                <a:latin typeface="Arial" pitchFamily="34" charset="0"/>
                <a:ea typeface="Arial" pitchFamily="34" charset="-122"/>
                <a:cs typeface="Arial" pitchFamily="34" charset="-120"/>
              </a:rPr>
              <a:t>(custom placeholder text!)</a:t>
            </a:r>
            <a:endParaRPr lang="en-US" sz="1600"/>
          </a:p>
        </p:txBody>
      </p:sp>
      <p:sp>
        <p:nvSpPr>
          <p:cNvPr id="4" name="Text 0"/>
          <p:cNvSpPr/>
          <p:nvPr/>
        </p:nvSpPr>
        <p:spPr>
          <a:xfrm>
            <a:off x="914400" y="6172200"/>
            <a:ext cx="7772400" cy="304800"/>
          </a:xfrm>
          <a:prstGeom prst="rect">
            <a:avLst/>
          </a:prstGeom>
          <a:noFill/>
          <a:ln/>
        </p:spPr>
        <p:txBody>
          <a:bodyPr wrap="square" rtlCol="0" anchor="t">
            <a:normAutofit/>
          </a:bodyPr>
          <a:lstStyle/>
          <a:p>
            <a:pPr algn="r"/>
            <a:r>
              <a:rPr lang="en-US" sz="600">
                <a:solidFill>
                  <a:srgbClr val="D9D9D9"/>
                </a:solidFill>
              </a:rPr>
              <a:t>© 2020  Cisco and/or its affiliates. All rights reserved.   Cisco Confidential</a:t>
            </a:r>
            <a:endParaRPr lang="en-US" sz="600"/>
          </a:p>
        </p:txBody>
      </p:sp>
      <p:pic>
        <p:nvPicPr>
          <p:cNvPr id="5" name="Image 0" descr="C:/Users/ahungerf/git/netacad-vudu/src/pptx/assets/Cisco_logo_sm.png"/>
          <p:cNvPicPr>
            <a:picLocks noChangeAspect="1"/>
          </p:cNvPicPr>
          <p:nvPr/>
        </p:nvPicPr>
        <p:blipFill>
          <a:blip r:embed="rId2"/>
          <a:stretch>
            <a:fillRect/>
          </a:stretch>
        </p:blipFill>
        <p:spPr>
          <a:xfrm>
            <a:off x="457200" y="6172200"/>
            <a:ext cx="365760" cy="243840"/>
          </a:xfrm>
          <a:prstGeom prst="rect">
            <a:avLst/>
          </a:prstGeom>
        </p:spPr>
      </p:pic>
      <p:sp>
        <p:nvSpPr>
          <p:cNvPr id="25" name="Slide Number Placeholder 0"/>
          <p:cNvSpPr>
            <a:spLocks noGrp="1"/>
          </p:cNvSpPr>
          <p:nvPr>
            <p:ph type="sldNum" sz="quarter" idx="4294967295"/>
          </p:nvPr>
        </p:nvSpPr>
        <p:spPr>
          <a:xfrm>
            <a:off x="8686800" y="6172200"/>
            <a:ext cx="457200" cy="304800"/>
          </a:xfrm>
          <a:prstGeom prst="rect">
            <a:avLst/>
          </a:prstGeom>
          <a:extLst>
            <a:ext uri="{C572A759-6A51-4108-AA02-DFA0A04FC94B}">
              <ma14:wrappingTextBoxFlag xmlns:ma14="http://schemas.microsoft.com/office/mac/drawingml/2011/main" xmlns="" val="0"/>
            </a:ext>
          </a:extLst>
        </p:spPr>
        <p:txBody>
          <a:bodyPr anchor="t"/>
          <a:lstStyle>
            <a:lvl1pPr>
              <a:defRPr sz="600">
                <a:solidFill>
                  <a:srgbClr val="D9D9D9"/>
                </a:solidFill>
              </a:defRPr>
            </a:lvl1pPr>
          </a:lstStyle>
          <a:p>
            <a:pPr algn="r"/>
            <a:fld id="{F7021451-1387-4CA6-816F-3879F97B5CBC}" type="slidenum">
              <a:rPr lang="en-US" b="0"/>
              <a:t>‹#›</a:t>
            </a:fld>
            <a:endParaRPr lang="en-US"/>
          </a:p>
        </p:txBody>
      </p:sp>
    </p:spTree>
    <p:extLst>
      <p:ext uri="{BB962C8B-B14F-4D97-AF65-F5344CB8AC3E}">
        <p14:creationId xmlns:p14="http://schemas.microsoft.com/office/powerpoint/2010/main" val="26038197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B782FEB3-D55A-4C0B-897B-8FC5957D8700}"/>
              </a:ext>
            </a:extLst>
          </p:cNvPr>
          <p:cNvSpPr>
            <a:spLocks noGrp="1" noChangeArrowheads="1"/>
          </p:cNvSpPr>
          <p:nvPr>
            <p:ph type="body" idx="1"/>
          </p:nvPr>
        </p:nvSpPr>
        <p:spPr bwMode="auto">
          <a:xfrm>
            <a:off x="228600" y="1828800"/>
            <a:ext cx="8534400" cy="429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930821" name="Rectangle 5">
            <a:extLst>
              <a:ext uri="{FF2B5EF4-FFF2-40B4-BE49-F238E27FC236}">
                <a16:creationId xmlns:a16="http://schemas.microsoft.com/office/drawing/2014/main" id="{322DB92A-D8F5-4939-B3D2-566EC9985F73}"/>
              </a:ext>
            </a:extLst>
          </p:cNvPr>
          <p:cNvSpPr>
            <a:spLocks noGrp="1" noChangeArrowheads="1"/>
          </p:cNvSpPr>
          <p:nvPr>
            <p:ph type="ftr" sz="quarter" idx="3"/>
          </p:nvPr>
        </p:nvSpPr>
        <p:spPr bwMode="auto">
          <a:xfrm>
            <a:off x="2819400" y="6305550"/>
            <a:ext cx="2971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atin typeface="+mn-lt"/>
                <a:cs typeface="+mn-cs"/>
              </a:defRPr>
            </a:lvl1pPr>
          </a:lstStyle>
          <a:p>
            <a:pPr>
              <a:defRPr/>
            </a:pPr>
            <a:r>
              <a:rPr lang="en-US"/>
              <a:t>Dr. Carlene Campbell</a:t>
            </a:r>
          </a:p>
          <a:p>
            <a:pPr>
              <a:defRPr/>
            </a:pPr>
            <a:r>
              <a:rPr lang="en-US"/>
              <a:t>Carlene.campbell@smu.ac.uk</a:t>
            </a:r>
          </a:p>
        </p:txBody>
      </p:sp>
      <p:sp>
        <p:nvSpPr>
          <p:cNvPr id="930822" name="Rectangle 6">
            <a:extLst>
              <a:ext uri="{FF2B5EF4-FFF2-40B4-BE49-F238E27FC236}">
                <a16:creationId xmlns:a16="http://schemas.microsoft.com/office/drawing/2014/main" id="{78406CE7-E39F-4B9C-91A5-CB962C23E20F}"/>
              </a:ext>
            </a:extLst>
          </p:cNvPr>
          <p:cNvSpPr>
            <a:spLocks noGrp="1" noChangeArrowheads="1"/>
          </p:cNvSpPr>
          <p:nvPr>
            <p:ph type="sldNum" sz="quarter" idx="4"/>
          </p:nvPr>
        </p:nvSpPr>
        <p:spPr bwMode="auto">
          <a:xfrm>
            <a:off x="6553200" y="6534150"/>
            <a:ext cx="2133600" cy="3238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a:latin typeface="Comic Sans MS" panose="030F0702030302020204" pitchFamily="66" charset="0"/>
              </a:defRPr>
            </a:lvl1pPr>
          </a:lstStyle>
          <a:p>
            <a:pPr>
              <a:defRPr/>
            </a:pPr>
            <a:fld id="{DBA10B25-DDFC-4FDF-B810-D2D726CB22DD}"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4382" r:id="rId1"/>
    <p:sldLayoutId id="2147484380" r:id="rId2"/>
    <p:sldLayoutId id="2147484383" r:id="rId3"/>
    <p:sldLayoutId id="2147484381" r:id="rId4"/>
    <p:sldLayoutId id="2147484384" r:id="rId5"/>
    <p:sldLayoutId id="2147484385" r:id="rId6"/>
    <p:sldLayoutId id="2147484386" r:id="rId7"/>
    <p:sldLayoutId id="2147484387" r:id="rId8"/>
    <p:sldLayoutId id="2147484388" r:id="rId9"/>
    <p:sldLayoutId id="2147484389" r:id="rId10"/>
    <p:sldLayoutId id="2147484390" r:id="rId11"/>
    <p:sldLayoutId id="2147484391" r:id="rId12"/>
  </p:sldLayoutIdLst>
  <p:hf hdr="0"/>
  <p:txStyles>
    <p:title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p:titleStyle>
    <p:body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attack.mitre.org/" TargetMode="External"/><Relationship Id="rId2" Type="http://schemas.openxmlformats.org/officeDocument/2006/relationships/hyperlink" Target="https://aspen.eccouncil.org/" TargetMode="External"/><Relationship Id="rId1" Type="http://schemas.openxmlformats.org/officeDocument/2006/relationships/slideLayout" Target="../slideLayouts/slideLayout2.xml"/><Relationship Id="rId5" Type="http://schemas.openxmlformats.org/officeDocument/2006/relationships/hyperlink" Target="http://www.symantec.com/security_response/publications/threatreport.jsp" TargetMode="External"/><Relationship Id="rId4" Type="http://schemas.openxmlformats.org/officeDocument/2006/relationships/hyperlink" Target="http://ceh.vn/"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314" name="AutoShape 10" descr="data:image/jpeg;base64,/9j/4AAQSkZJRgABAQAAAQABAAD/2wBDAAkGBwgHBgkIBwgKCgkLDRYPDQwMDRsUFRAWIB0iIiAdHx8kKDQsJCYxJx8fLT0tMTU3Ojo6Iys/RD84QzQ5Ojf/2wBDAQoKCg0MDRoPDxo3JR8lNzc3Nzc3Nzc3Nzc3Nzc3Nzc3Nzc3Nzc3Nzc3Nzc3Nzc3Nzc3Nzc3Nzc3Nzc3Nzc3Nzf/wAARCAB3ANsDASIAAhEBAxEB/8QAGwAAAQUBAQAAAAAAAAAAAAAAAAIDBAUGAQf/xABCEAACAQMDAQQGBgcGBwEAAAABAgMABBEFEiExBhNBURQiYXGRsTIzcoGh0RUjNFOSweEHQkNSk/BiY3OCssLxov/EABcBAQEBAQAAAAAAAAAAAAAAAAABAgP/xAAgEQEBAAICAgMBAQAAAAAAAAAAAQIREiExQQNCYVEi/9oADAMBAAIRAxEAPwD3GiiigKKKKAooooCqLtFq0+m7e5UHOMnYW5JwOM1e1SdoNJbUmT9YiBcdXZTkHI+ias8hrsvrM+qtcCZVAjClSEKnkkEYPuq/zWe7P6AunvcGSWOdXxgAk7Tlick/aqzvLaCO1ldI1VwjbTnxxWM7Z3FmjGvajJptmZ4wCFBY5UscAE8Dz4qu7Pa7dalqL20yoFVTnETIcjHn14NSr7SxqVkyRGNS7urtkgsMkYyvNNaH2ek0vUGuTMrKykFcsxycDqfdWsbLjv2VQdvO3N32a1X0SCGF07lZMsecksMe7ip/9mPay57XaVe3l3FHE0F2YFEZyCAit/7GpPaPsdFr92Li4vWQjACiCNsD3kZ+NK0Ds6vZqzlhjuFljkYvnuEjbdtI5KgZ6Dr5VMrqIs+0movpei3d9EFLwpuAboea810n+1S/v+0+maUbaBUu7hYmYPkgH7q9M1PTY9SsZLZZe6SThnVVfI8Rggisvaf2d29nfwXsOosZYHDp3lrEwyD9nj3jmrP0bkV2uKMDGa7QFFFFAUUUUBRRUe7mZIwsYzM/CDrg+Z9g60D+4edGRVfcrb26I93LI6lsesSQxx4gcY+6o5vdJKb0ZUx0MalT7uPlQXAIPSu1Et3aOZoWZ2UjdGzYyfMZ+HWpWaDtFFcoO0GiigjSX1tExWSeNWHUFqXbXMN0he3lSVQcEo2cGosmj2ryNJmZWY5JWZl59wNJ0TTrewgb0cP+sIZi7luce2gsqyfbUsDFsEhOVB2RGTAJOeB861lQr+wtbtla5hEhXgZYj5GrPIy3YaWffebIw/C5X6GMM4zg58qs+03pEtvEpt3HrcCP1yfZwOOM81F0DU4VurpW0xbIEDDpL3xkwT1AGR/X2Gri5voxCkwJIRiQCNpOAegOKz8ksu0tl6ROyEU0NjMs8ckf647VkQqcYHmBV/xVOuuwFsbJMnp9Hn8aeXU2Kq3o0+GxjCZxk4warMzizqi7VKzWUe1JG9bkRrk48vYaukYsuTTN79QftL/5Cs5XU23O2PaO+h7FapGkUyXGWKHBRui8jOPbzXnHZy77SXHbXSEcXjWgu1MuHDrs8SQCTjpXvN1aQXkXdXUMc0ec7ZFyKrn7LaC8iyNo9iXVgwYwLkEHII465rRFvXaSq7a6WAoO0VHe+tE+ndQL75FH86c76MxiTeuwjIbPGPfQOUVGN/aAgG6gB8u8X86kA5oO1AuIpZ5vUl2GIqy+rnnxz7D0qfTEf7RL/wBvyrOXpYaMsgwJ7RiB1ZDvwfd1x91c3whQq2rsT4CHHzAFTBXa0ivaGVnknJeHbHtQAgnzyeCB93/yXCxaJCeSVBrs/wBTJ9k0m3/Z4vsD5Vz+y+kTUGv1dfQk3Jj1sMAR8ah2k2ufpHFxAnoWw5ZpV3bvcB09tSr8al3yCzRe62+swcBs/eDUG2l1yK9la9SIWIiJy0qlgwHkFHFdEvhfo2UUjoQDXaYLgWhKNgiPjHuruwjrM+fePyomz9QreYxxhWilyPJDT2z/AJz/ABH5UbPKZ/iPyoVz0n/kzfwGkSXGRjuZv9M04I8/4z/EflUO/vYLEqJ5ZyWHRU3fyondOmfjiKb+A1lb/sxNd3KztqFypxh19DVu85HLE8+GOMDmtDYalZ3ved3PLGY8bhKoXr06j31McRqpPfE4Geo/Kl/TVYZux7tNdAX836xW2r6BHti3dNox/d2nBOc5OauuynZ+bRIWR9QkuFYn1XgWIknHOFAHh5U1L2j9GuZH9H7wsoUq8wwmMnnA4PrD8KvrDU7W6t45HeON3TcYy4yBnB+6p48nlNi+j99MXzqICCw+kvj7RXLm7txbS7Z4wdjYw4GOK8/v0/WStyArbQjM24g9DtJJPQ+NS6yml3x1t6BqGoRafbPcXG4RpjO0ZPJx/OmtN1e21KzS6tm/VOWA3cHgkH8QaiaXJbzaRbLO6MdgyJGGePOompQrGCdNgs2YLwCEGSTnr1/+1blhJ+nfpdSalbxSCOSVEbj6RwOaRcSx3EYPrlNxBAyDkA1nIZtXfeb1YhjHd91Ip+Y91R55e0DquQoOM/tOB0HmvTk/hUmeKSZr2bRbeaAwM93sI2kLOASMY61JXT0TTU09Fm7lAArtKC3Bz161G0u7ufRpm1CRFZfoEupJGPZWR0ntDfX95ePJfymFJXEQLhQFB9XIUc8VeUvhqS7bC57OW11EI5bm6Kgg4Dgc/cPaauUARVUeAxzWW7G6k0ltfNqF4S3pW1DK2OqLwM+0ml6z2oe01VbCzgS4fYrn1j624nABHTp1PFPPgaXvU/zr8abhYNPKQQR6vQ58KoF1dYNZj0yezjVGYRxOcktx9LOMeHTrV+EwziMhAMDCqKmst9r0fozVTc6VLcSGQ3XXwaENj8aTo2jy6bc3Esl81wsxysfdBFj56DH860kWs/1Mn2TSbf8AZ4vsD5Uqf6mT7JpNv+zxfYHyrH2PR49Kz+vatb29rdxSE8RsC5wFTIxkk1aXV/DbyLG+4uy5AGOn31VyX2l31y9q0MTTlc7ZERiR+NbZy8K4dsNNaykEboyoDE7CaPCttzg+t1wM+6qGx1W27P30rPdXAe5jX1HUygjPBGOB4/H47q20mx7hCLC0G4AkiBRk469KauNPtBdAeiW/0T/hL5e6rLZNM3wob/tXFaPCLqaeFmU4At9wbn2E46jrVrp+oG/JCXxXcm4K0IUgEcHr7Qanz6RbSMCtpBgeUaj+VEWndznuUEeeuwhfkKJxdiVkYGS93gHjgDPv8/wql7YILkxIirL9E8hiODn+6D/v4Vfeiy+Mkn8f9KV6NL+8k/j/AKUl7XHc9Ml2VtJIfS0khEYZlxhMA+ux4zjoCKv4luArQsHdQh2uRk8BeCS2SeetTvRpP3kn8Y/KnIISjAnpg9T7vyrGWMt3WpbtgLqKR2dViWRWIYMyZYY8M+Gc46HpWu7NqDpdsGB3BCDu6/SPWrkgVCuP1E3fp/l9df8APzj4+VMrqLjicu+7EDqwPrDaNvUk8cVlNX0uw06IXWrai0IkbadlvuG489ACei9fZWnsibhEupgN7D1UByEHl7/Ou31rDdELcJvVeQM+YwaYd3d8Lf4Z0f0ddKtfR276HuwUkZcFh548Kki5t2zhozg4OGHBrMal6ZYxl9P0jvmVgAmT0xknJOOvhVbdXWtekkJoaPhnIfCDJABXIPmSR7MZrWo53KxuTcW46tGB7xXPSIFIBaMEg4G4dBWQVr8wxubKEStgvGbdDs8+RwaRcz6ot1BDFpkc1sysZJO5QCM4446nOAOKahyybMSQTo4TY45VsH8KqLHsdodnGUitN0bHdslcuvwNPadeTSxH0mGOIjpztz93h4VYLdYUcJ/qCmo1MnXgihhRIo0RA64VVAA5FRLzQLC9v0v5YyLlFCiRDjIByAfOpTTiQAEoBuBPrjwNO9/F+9X400u+0M6HZNqCX0iNJPGcoWOQp86knvDK6RsqnGcsuf5inPSIv3q/GmDJmZzGQSdoB645FC1DutJuriVpDex849UwEge71qNF0m5064uZJ7/0hJSCsYj2iP3cmlXenXNzOZBdqqkYCGMn/wBqTpOlXFjdzzS3pnjkAAj2kKh9mSaKtJ/qZPsmk2/7PF9gfKlT/UyfZNJt/wBni+wPlWPseka9bT1cLeRxu2OA0W84+BqNaSaM1yy2kVvHcqpPEGxse8gVIvodOeTfeCPvNuMscHHl7qjadZaIl68+nx25uimGdDlivTn2dK2LO2/Zo/sD5UxcRsbgPtYjBGRUmD6pfdS8UZs3EDYf3b/D+ld2N+7f4f0qdRQ4oOw/u3/391IkZYxmQFR5scfyqxrKdtIy5jKxuzeqMpGHYDJz1HHFWdnFcLIjqTGdwBwSGHX4VLtyEVieMYJ+FYbsy7xekrhjIzKArLsLetJjpjHAzWoCvHFIxlyxX1jhsHA8Bu4rGWXG6Jj2J+0unReqzTHyxEefjUmykW9aO7BzGy5jHkM+I8/lWHvUYNKZEcyEgqVBC4x63Gc9NvStVoNy0WlWm6GVzt2kqBjJc88npSzZMqmRgwMJlJ7vulLp4ePrD28c1Hm7SaajYYTE84AiPNOTXBS1bMExDQ7eAOODyeaxuoRyCaXekhmMhYMoIXbkbuCSf8vTy9+U16LdPQITBe2ySx+vFIAQeRkU1PaW0cTyGBSVBPvqNoM7ro9oDBKT3Y5UDHzqa85I5t5vgPzpzkXjKzHZ3W4dUEpvdKSzKhSgEne7s5z9EcYx+NXki2q2/fRWZlB6BUOT8aXcs8tvJHGk8bOpUOAARn76opNH1B7oym8nMW7PcsgxjyyTn76ZfJN9RngtEmtWGRps/jkCHy++lPNAm4DTZiFPG2POaprnRrtwXExUA4xsDdMe/wD3mp+iW1zZAd/LLKhTG0RkDOc5x0+FJ8mKX47/AFaW0NvPHuNt3fsZcGnTZ2wGTCo+6kpPj/Cm/grzGPU0uO0eozzS/qIpiMOxKpjg9eByKvKNzD8enrbWjEhY0OPKui1SJ90SRj3jxrKdkTcLc6jeBHeCRY9kj5w4Bbp8RW1pMpV4yKq6Oqd4RDGNuOqOo5/7hTeknWPTJV1CILbbQY2MisxPjwAMePn91XGKMeNUIn+pk+yaTb/s8X2B8qVP9TJ9k0m3/Z4vsD5Vj7HoxdabBdSiWUyBwMZSQr8qjWmgWNrfPeosrTuu0mSVnGMAdCceAq2orY4oAAAAAHgKDwK7XG6UEGLVrCa8eziuo3uEJDRqeRjr8KlGVQBk4B86zuq2dpZyvdQ2am4bLGbLAjJJOdvJ5qhXXb8R7DaxMNwODb3JII6HkVbr0zd7b/0iL/OPj7M1HuorG6YelQwSso47xVJAz7fbWDbV7oxlBptthuTi0nHP8NcbWrpUCvpsBQZIzaTnkkny9poz/v8AG+hisrXc8EMMJYesUULke2pKlJEyuCp+/NZPR70TSw97psSs+P1iIy7c+Ybp1NauEALgdKjUt9ov6H0zOf0fbf6QpwQxQbI4Y1jjXGEUYA9byqVmmZfrB93/AJUapiNQyxqwBUooIPj1pI0fTOg0+2x/0hSkQOkaEnDIAce41FudPaGOOKC6ud8jbQXkyF4JJPHP0fxoz36WcKRwxrFEqoijCqowAKXkVl5bq1IEcl9MxBJBw+7w9vsq20gq0e5SW9UMsjMfWU5I48D1q9HayyKMiqW/Ve/lcySRqGCkDcSx2g9AemMfjUVHVpO7Wad2kDACQOqng8ZzxwDTRbf40Ew3RlV6npTWyUJtjLjHTlfypi1061KiZA5EihgrOSOeasQMVCS+0VmlTblnGT47cfKm4dJ06C5e5hsbdJnO5pFjAJPnUe40TvppJDcD123YaJWx7OfCnND0k6RBJF6VJcB33AuAMcdOKNTpKvQBaye7+dSaqLrVrOSd7BZCZiduQhKhvItjANSLDVrO/kZLaQlwCdrIVJHmMjke2syXdq+k+iuZ9lGfZWkIn+pk+yaTb/s8X2B8q7Of1MnH90/KuW/1Ef2B8qx9g9RRRWw1cGRYXMI3SY9Ue2qS6bX+6Jt4z3ngGaPHXx48q0FFBBto7l7NDdMiTMg7wKMhTjkZzSUurSNAHu4lIZuDIB41OZdwIPQjFVT6BbyQmFp7sIV2kCbwxjrj8aJpYRFZUDxyhlPIZTkEUi6tjPHsD4wfz/OjTbGPTrNLWFpDGmcGRtzdc8mpVCxXi1uVGBPx7/6Upbe6X/Gz/wBxqdRROEQ+5uf3v/6NAhnDZMinp1JPjUyihxiKkbIYgxHGF49xpN+wRrYtn6w9Bkn1GqRKD6pHg2T8KqtXvZISENm00ZGSdpOD7h9xqr4Zm91TV4ZJO50TUpI8jAEQ8h06/wC80XHbvTez/cQXttfvM8CkosIRkwWHIcqRz04560rVVvNSsJbUWNzbd5jE9uJUdcHPBA9nwzWUk7CNI7SynVpJGILNIjMxPtJTJrr8U+P711w4b3k2tn2kTV9KbVNKsbybfcMO5MY3rhAvOCQOmR14qPZ6ndy6nbrc6FdWUKklpvR2IJKsBnaOOvU8VndI7JzaVexXMP6VKpIHeEd4iS46BgqjI9n3dK2K3kwkUfoeRwTyTCy4+I61n5JjL/i9M58d/wCWksci0gBGCI1z8BUimLRmeJXZSpYAlT1XjpT9c2RXDXaKDK23Zme37QzaiXgmikkZ03L68e7qBwfnTuj9m3s9VlvJpEWNkKrDDlQCSCTxjyrS0UEf0WPzk/1G/Oj0WP8A4/8AUb86kUVnhj/F3Uc2kRGDvx/1G/OnlUKoAHAGBSqKTGTxEFFFFaBRRRQFFFFAUUUUBRRRQFFFFAVTa/oNtrYhS7BKxNuUBiOePIjyooqy6D1npstrFFELyZo41VQpC9AMdcZrjaWCfVublTwM96enlRRRi4R06VGZe83y7icn9YcHnPSpUdv3SBEACjwzRRQmMng9GMCl0UVGoKKKKKKKKKAooooCiiig/9k=">
            <a:extLst>
              <a:ext uri="{FF2B5EF4-FFF2-40B4-BE49-F238E27FC236}">
                <a16:creationId xmlns:a16="http://schemas.microsoft.com/office/drawing/2014/main" id="{193A20DD-EE00-4C79-BDB6-9971EEDC9073}"/>
              </a:ext>
            </a:extLst>
          </p:cNvPr>
          <p:cNvSpPr>
            <a:spLocks noChangeAspect="1" noChangeArrowheads="1"/>
          </p:cNvSpPr>
          <p:nvPr/>
        </p:nvSpPr>
        <p:spPr bwMode="auto">
          <a:xfrm>
            <a:off x="63500" y="-401638"/>
            <a:ext cx="1485900" cy="809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eaLnBrk="1" hangingPunct="1">
              <a:spcBef>
                <a:spcPct val="0"/>
              </a:spcBef>
              <a:buFontTx/>
              <a:buNone/>
            </a:pPr>
            <a:endParaRPr lang="en-GB" altLang="en-US" sz="1800">
              <a:latin typeface="Arial" panose="020B0604020202020204" pitchFamily="34" charset="0"/>
            </a:endParaRPr>
          </a:p>
        </p:txBody>
      </p:sp>
      <p:sp>
        <p:nvSpPr>
          <p:cNvPr id="13315" name="TextBox 6">
            <a:extLst>
              <a:ext uri="{FF2B5EF4-FFF2-40B4-BE49-F238E27FC236}">
                <a16:creationId xmlns:a16="http://schemas.microsoft.com/office/drawing/2014/main" id="{1E5EF86B-00CE-44CD-B04F-3728A379A794}"/>
              </a:ext>
            </a:extLst>
          </p:cNvPr>
          <p:cNvSpPr txBox="1">
            <a:spLocks noChangeArrowheads="1"/>
          </p:cNvSpPr>
          <p:nvPr/>
        </p:nvSpPr>
        <p:spPr bwMode="auto">
          <a:xfrm>
            <a:off x="1219200" y="3810000"/>
            <a:ext cx="7459662" cy="1277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marL="0" indent="0">
              <a:lnSpc>
                <a:spcPct val="100000"/>
              </a:lnSpc>
              <a:spcBef>
                <a:spcPts val="600"/>
              </a:spcBef>
              <a:buNone/>
            </a:pPr>
            <a:r>
              <a:rPr lang="en-US" dirty="0"/>
              <a:t>Lecturer: Assoc. Professor  Carlene Campbell</a:t>
            </a:r>
          </a:p>
          <a:p>
            <a:pPr marL="0" indent="0">
              <a:lnSpc>
                <a:spcPct val="100000"/>
              </a:lnSpc>
              <a:spcBef>
                <a:spcPts val="600"/>
              </a:spcBef>
              <a:buNone/>
            </a:pPr>
            <a:r>
              <a:rPr lang="en-US" dirty="0"/>
              <a:t>Email: </a:t>
            </a:r>
            <a:r>
              <a:rPr lang="en-US" dirty="0">
                <a:hlinkClick r:id="rId3"/>
              </a:rPr>
              <a:t>carlene.campbell@uwtsd.ac.uk</a:t>
            </a:r>
            <a:endParaRPr lang="en-US" dirty="0"/>
          </a:p>
          <a:p>
            <a:pPr marL="0" indent="0">
              <a:buNone/>
            </a:pPr>
            <a:r>
              <a:rPr lang="en-US" sz="2000" dirty="0">
                <a:hlinkClick r:id="rId4"/>
              </a:rPr>
              <a:t>Website: https://www.knowledgewithprofit.com</a:t>
            </a:r>
            <a:r>
              <a:rPr lang="en-US" sz="2000" dirty="0"/>
              <a:t> </a:t>
            </a:r>
          </a:p>
        </p:txBody>
      </p:sp>
      <p:sp>
        <p:nvSpPr>
          <p:cNvPr id="7" name="Title 1">
            <a:extLst>
              <a:ext uri="{FF2B5EF4-FFF2-40B4-BE49-F238E27FC236}">
                <a16:creationId xmlns:a16="http://schemas.microsoft.com/office/drawing/2014/main" id="{07633018-A715-4DB9-9A62-0CEABCC54873}"/>
              </a:ext>
            </a:extLst>
          </p:cNvPr>
          <p:cNvSpPr txBox="1">
            <a:spLocks/>
          </p:cNvSpPr>
          <p:nvPr/>
        </p:nvSpPr>
        <p:spPr>
          <a:xfrm>
            <a:off x="1322387" y="525256"/>
            <a:ext cx="6499225" cy="711200"/>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pPr>
              <a:defRPr/>
            </a:pPr>
            <a:r>
              <a:rPr lang="en-US" kern="0" dirty="0">
                <a:solidFill>
                  <a:srgbClr val="0F3661"/>
                </a:solidFill>
                <a:latin typeface="Times New Roman"/>
                <a:cs typeface="Times New Roman"/>
              </a:rPr>
              <a:t>Ethical Hacking</a:t>
            </a:r>
          </a:p>
        </p:txBody>
      </p:sp>
      <p:sp>
        <p:nvSpPr>
          <p:cNvPr id="8" name="Rectangle 2">
            <a:extLst>
              <a:ext uri="{FF2B5EF4-FFF2-40B4-BE49-F238E27FC236}">
                <a16:creationId xmlns:a16="http://schemas.microsoft.com/office/drawing/2014/main" id="{2ADB2990-02FC-4C59-BF2C-4E8A3356ED68}"/>
              </a:ext>
            </a:extLst>
          </p:cNvPr>
          <p:cNvSpPr txBox="1">
            <a:spLocks noChangeArrowheads="1"/>
          </p:cNvSpPr>
          <p:nvPr/>
        </p:nvSpPr>
        <p:spPr bwMode="white">
          <a:xfrm>
            <a:off x="533400" y="1819171"/>
            <a:ext cx="7459662" cy="140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a:extLst>
        </p:spPr>
        <p:txBody>
          <a:bodyPr lIns="82124" tIns="41061" rIns="82124" bIns="41061" anchor="ctr"/>
          <a:lstStyle>
            <a:lvl1pPr algn="l" defTabSz="814388" rtl="0" eaLnBrk="0" fontAlgn="base" hangingPunct="0">
              <a:lnSpc>
                <a:spcPct val="90000"/>
              </a:lnSpc>
              <a:spcBef>
                <a:spcPct val="0"/>
              </a:spcBef>
              <a:spcAft>
                <a:spcPct val="0"/>
              </a:spcAft>
              <a:defRPr sz="3000" b="0">
                <a:solidFill>
                  <a:srgbClr val="FFFFFF"/>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a:lstStyle>
          <a:p>
            <a:pPr algn="ctr" eaLnBrk="1" hangingPunct="1">
              <a:defRPr/>
            </a:pPr>
            <a:r>
              <a:rPr lang="en-US" sz="2800" b="1" dirty="0">
                <a:solidFill>
                  <a:schemeClr val="tx1"/>
                </a:solidFill>
                <a:latin typeface="Arial" charset="0"/>
              </a:rPr>
              <a:t>Lecture 7-8</a:t>
            </a:r>
            <a:endParaRPr lang="en-US" sz="2800" kern="0" dirty="0">
              <a:solidFill>
                <a:schemeClr val="tx1"/>
              </a:solidFill>
              <a:latin typeface="Arial"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31141-4F30-F203-70A3-CEACE498CD02}"/>
              </a:ext>
            </a:extLst>
          </p:cNvPr>
          <p:cNvSpPr>
            <a:spLocks noGrp="1"/>
          </p:cNvSpPr>
          <p:nvPr>
            <p:ph type="title"/>
          </p:nvPr>
        </p:nvSpPr>
        <p:spPr>
          <a:xfrm>
            <a:off x="537839" y="152400"/>
            <a:ext cx="8229600" cy="762000"/>
          </a:xfrm>
        </p:spPr>
        <p:txBody>
          <a:bodyPr/>
          <a:lstStyle/>
          <a:p>
            <a:r>
              <a:rPr lang="en-GB" dirty="0"/>
              <a:t>This lecture will look at:</a:t>
            </a:r>
            <a:br>
              <a:rPr lang="en-GB" dirty="0"/>
            </a:br>
            <a:endParaRPr lang="en-GB" dirty="0"/>
          </a:p>
        </p:txBody>
      </p:sp>
      <p:sp>
        <p:nvSpPr>
          <p:cNvPr id="8" name="Content Placeholder 7">
            <a:extLst>
              <a:ext uri="{FF2B5EF4-FFF2-40B4-BE49-F238E27FC236}">
                <a16:creationId xmlns:a16="http://schemas.microsoft.com/office/drawing/2014/main" id="{AED2532A-D96D-70D2-F897-679A73EAA137}"/>
              </a:ext>
            </a:extLst>
          </p:cNvPr>
          <p:cNvSpPr>
            <a:spLocks noGrp="1"/>
          </p:cNvSpPr>
          <p:nvPr>
            <p:ph idx="1"/>
          </p:nvPr>
        </p:nvSpPr>
        <p:spPr>
          <a:xfrm>
            <a:off x="304800" y="1600200"/>
            <a:ext cx="8534400" cy="2819400"/>
          </a:xfrm>
        </p:spPr>
        <p:txBody>
          <a:bodyPr/>
          <a:lstStyle/>
          <a:p>
            <a:r>
              <a:rPr lang="en-US" dirty="0">
                <a:latin typeface="Calibri" panose="020F0502020204030204" pitchFamily="34" charset="0"/>
                <a:ea typeface="Calibri" panose="020F0502020204030204" pitchFamily="34" charset="0"/>
                <a:cs typeface="Calibri" panose="020F0502020204030204" pitchFamily="34" charset="0"/>
              </a:rPr>
              <a:t>Vulnerability Analysis and </a:t>
            </a:r>
          </a:p>
          <a:p>
            <a:r>
              <a:rPr lang="en-US" dirty="0">
                <a:latin typeface="Calibri" panose="020F0502020204030204" pitchFamily="34" charset="0"/>
                <a:ea typeface="Calibri" panose="020F0502020204030204" pitchFamily="34" charset="0"/>
                <a:cs typeface="Calibri" panose="020F0502020204030204" pitchFamily="34" charset="0"/>
              </a:rPr>
              <a:t>Penetration Testing</a:t>
            </a:r>
          </a:p>
          <a:p>
            <a:r>
              <a:rPr lang="en-US" dirty="0">
                <a:latin typeface="Calibri" panose="020F0502020204030204" pitchFamily="34" charset="0"/>
                <a:ea typeface="Calibri" panose="020F0502020204030204" pitchFamily="34" charset="0"/>
                <a:cs typeface="Calibri" panose="020F0502020204030204" pitchFamily="34" charset="0"/>
              </a:rPr>
              <a:t>Comparison of VAPT (Vulnerability Analysis and Penetration Testing)</a:t>
            </a:r>
          </a:p>
          <a:p>
            <a:r>
              <a:rPr lang="en-US" dirty="0">
                <a:latin typeface="Calibri" panose="020F0502020204030204" pitchFamily="34" charset="0"/>
                <a:ea typeface="Calibri" panose="020F0502020204030204" pitchFamily="34" charset="0"/>
                <a:cs typeface="Calibri" panose="020F0502020204030204" pitchFamily="34" charset="0"/>
              </a:rPr>
              <a:t>Reporting and Communication </a:t>
            </a:r>
          </a:p>
        </p:txBody>
      </p:sp>
    </p:spTree>
    <p:extLst>
      <p:ext uri="{BB962C8B-B14F-4D97-AF65-F5344CB8AC3E}">
        <p14:creationId xmlns:p14="http://schemas.microsoft.com/office/powerpoint/2010/main" val="38600840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54F3D-C622-1363-C649-2F5F48B44F46}"/>
              </a:ext>
            </a:extLst>
          </p:cNvPr>
          <p:cNvSpPr>
            <a:spLocks noGrp="1"/>
          </p:cNvSpPr>
          <p:nvPr>
            <p:ph type="title"/>
          </p:nvPr>
        </p:nvSpPr>
        <p:spPr>
          <a:xfrm>
            <a:off x="457200" y="274638"/>
            <a:ext cx="8229600" cy="715962"/>
          </a:xfrm>
        </p:spPr>
        <p:txBody>
          <a:bodyPr/>
          <a:lstStyle/>
          <a:p>
            <a:r>
              <a:rPr lang="en-GB" dirty="0"/>
              <a:t>Vulnerability Classification </a:t>
            </a:r>
          </a:p>
        </p:txBody>
      </p:sp>
      <p:pic>
        <p:nvPicPr>
          <p:cNvPr id="7" name="Content Placeholder 6">
            <a:extLst>
              <a:ext uri="{FF2B5EF4-FFF2-40B4-BE49-F238E27FC236}">
                <a16:creationId xmlns:a16="http://schemas.microsoft.com/office/drawing/2014/main" id="{ABE8E321-D77E-9645-7F67-CD31F1B11028}"/>
              </a:ext>
            </a:extLst>
          </p:cNvPr>
          <p:cNvPicPr>
            <a:picLocks noGrp="1" noChangeAspect="1"/>
          </p:cNvPicPr>
          <p:nvPr>
            <p:ph idx="1"/>
          </p:nvPr>
        </p:nvPicPr>
        <p:blipFill>
          <a:blip r:embed="rId3"/>
          <a:stretch>
            <a:fillRect/>
          </a:stretch>
        </p:blipFill>
        <p:spPr>
          <a:xfrm>
            <a:off x="228600" y="1143000"/>
            <a:ext cx="8675432" cy="4114800"/>
          </a:xfrm>
        </p:spPr>
      </p:pic>
    </p:spTree>
    <p:extLst>
      <p:ext uri="{BB962C8B-B14F-4D97-AF65-F5344CB8AC3E}">
        <p14:creationId xmlns:p14="http://schemas.microsoft.com/office/powerpoint/2010/main" val="3281700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39E31-030D-A78E-7CC8-EF21819C539F}"/>
              </a:ext>
            </a:extLst>
          </p:cNvPr>
          <p:cNvSpPr>
            <a:spLocks noGrp="1"/>
          </p:cNvSpPr>
          <p:nvPr>
            <p:ph type="title"/>
          </p:nvPr>
        </p:nvSpPr>
        <p:spPr>
          <a:xfrm>
            <a:off x="381000" y="0"/>
            <a:ext cx="8229600" cy="685800"/>
          </a:xfrm>
        </p:spPr>
        <p:txBody>
          <a:bodyPr/>
          <a:lstStyle/>
          <a:p>
            <a:r>
              <a:rPr lang="en-US" dirty="0"/>
              <a:t>Vulnerability-Management Life Cycle </a:t>
            </a:r>
            <a:endParaRPr lang="en-GB" dirty="0"/>
          </a:p>
        </p:txBody>
      </p:sp>
      <p:pic>
        <p:nvPicPr>
          <p:cNvPr id="5" name="Content Placeholder 4">
            <a:extLst>
              <a:ext uri="{FF2B5EF4-FFF2-40B4-BE49-F238E27FC236}">
                <a16:creationId xmlns:a16="http://schemas.microsoft.com/office/drawing/2014/main" id="{EB28EFEE-003E-720A-3E99-FA393F006193}"/>
              </a:ext>
            </a:extLst>
          </p:cNvPr>
          <p:cNvPicPr>
            <a:picLocks noGrp="1" noChangeAspect="1"/>
          </p:cNvPicPr>
          <p:nvPr>
            <p:ph idx="1"/>
          </p:nvPr>
        </p:nvPicPr>
        <p:blipFill>
          <a:blip r:embed="rId3"/>
          <a:stretch>
            <a:fillRect/>
          </a:stretch>
        </p:blipFill>
        <p:spPr>
          <a:xfrm>
            <a:off x="381000" y="990600"/>
            <a:ext cx="7467600" cy="4490322"/>
          </a:xfrm>
        </p:spPr>
      </p:pic>
    </p:spTree>
    <p:extLst>
      <p:ext uri="{BB962C8B-B14F-4D97-AF65-F5344CB8AC3E}">
        <p14:creationId xmlns:p14="http://schemas.microsoft.com/office/powerpoint/2010/main" val="4267083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0A581-5561-FBBB-FCDC-EDD5FB88D03D}"/>
              </a:ext>
            </a:extLst>
          </p:cNvPr>
          <p:cNvSpPr>
            <a:spLocks noGrp="1"/>
          </p:cNvSpPr>
          <p:nvPr>
            <p:ph type="title"/>
          </p:nvPr>
        </p:nvSpPr>
        <p:spPr>
          <a:xfrm>
            <a:off x="20052" y="0"/>
            <a:ext cx="9035715" cy="533400"/>
          </a:xfrm>
        </p:spPr>
        <p:txBody>
          <a:bodyPr/>
          <a:lstStyle/>
          <a:p>
            <a:r>
              <a:rPr lang="en-GB" sz="3200" dirty="0"/>
              <a:t>Vulnerability Research, Scanning &amp; Analysis </a:t>
            </a:r>
          </a:p>
        </p:txBody>
      </p:sp>
      <p:sp>
        <p:nvSpPr>
          <p:cNvPr id="3" name="Content Placeholder 2">
            <a:extLst>
              <a:ext uri="{FF2B5EF4-FFF2-40B4-BE49-F238E27FC236}">
                <a16:creationId xmlns:a16="http://schemas.microsoft.com/office/drawing/2014/main" id="{8CD8CF75-0A31-03A2-F86D-C851BA68F1A7}"/>
              </a:ext>
            </a:extLst>
          </p:cNvPr>
          <p:cNvSpPr>
            <a:spLocks noGrp="1"/>
          </p:cNvSpPr>
          <p:nvPr>
            <p:ph idx="1"/>
          </p:nvPr>
        </p:nvSpPr>
        <p:spPr>
          <a:xfrm>
            <a:off x="60158" y="836427"/>
            <a:ext cx="4267200" cy="4716462"/>
          </a:xfrm>
        </p:spPr>
        <p:txBody>
          <a:bodyPr/>
          <a:lstStyle/>
          <a:p>
            <a:pPr marL="0" indent="0" algn="just">
              <a:buNone/>
            </a:pPr>
            <a:r>
              <a:rPr lang="en-US" sz="2000" b="1" dirty="0">
                <a:latin typeface="Calibri" panose="020F0502020204030204" pitchFamily="34" charset="0"/>
                <a:ea typeface="Calibri" panose="020F0502020204030204" pitchFamily="34" charset="0"/>
                <a:cs typeface="Calibri" panose="020F0502020204030204" pitchFamily="34" charset="0"/>
              </a:rPr>
              <a:t>An administrator needs vulnerability research:</a:t>
            </a:r>
          </a:p>
          <a:p>
            <a:pPr algn="just"/>
            <a:r>
              <a:rPr lang="en-US" sz="2000" dirty="0">
                <a:latin typeface="Calibri" panose="020F0502020204030204" pitchFamily="34" charset="0"/>
                <a:ea typeface="Calibri" panose="020F0502020204030204" pitchFamily="34" charset="0"/>
                <a:cs typeface="Calibri" panose="020F0502020204030204" pitchFamily="34" charset="0"/>
              </a:rPr>
              <a:t>To gather information concerning security trends, threats, attack surfaces, attack vectors and techniques</a:t>
            </a:r>
          </a:p>
          <a:p>
            <a:pPr algn="just"/>
            <a:r>
              <a:rPr lang="en-US" sz="2000" dirty="0">
                <a:latin typeface="Calibri" panose="020F0502020204030204" pitchFamily="34" charset="0"/>
                <a:ea typeface="Calibri" panose="020F0502020204030204" pitchFamily="34" charset="0"/>
                <a:cs typeface="Calibri" panose="020F0502020204030204" pitchFamily="34" charset="0"/>
              </a:rPr>
              <a:t>To discover weaknesses in the OS and applications, and alert the network administrator before a network attack</a:t>
            </a:r>
          </a:p>
          <a:p>
            <a:pPr algn="just"/>
            <a:r>
              <a:rPr lang="en-US" sz="2000" dirty="0">
                <a:latin typeface="Calibri" panose="020F0502020204030204" pitchFamily="34" charset="0"/>
                <a:ea typeface="Calibri" panose="020F0502020204030204" pitchFamily="34" charset="0"/>
                <a:cs typeface="Calibri" panose="020F0502020204030204" pitchFamily="34" charset="0"/>
              </a:rPr>
              <a:t>To gather information to aid in the prevention of security issues</a:t>
            </a:r>
          </a:p>
          <a:p>
            <a:pPr algn="just"/>
            <a:r>
              <a:rPr lang="en-US" sz="2000" dirty="0">
                <a:latin typeface="Calibri" panose="020F0502020204030204" pitchFamily="34" charset="0"/>
                <a:ea typeface="Calibri" panose="020F0502020204030204" pitchFamily="34" charset="0"/>
                <a:cs typeface="Calibri" panose="020F0502020204030204" pitchFamily="34" charset="0"/>
              </a:rPr>
              <a:t>To know how to recover from a network attack </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260846AE-9E13-BE2F-89D2-B8D4FCADDC8E}"/>
              </a:ext>
            </a:extLst>
          </p:cNvPr>
          <p:cNvSpPr txBox="1"/>
          <p:nvPr/>
        </p:nvSpPr>
        <p:spPr>
          <a:xfrm>
            <a:off x="4343400" y="794001"/>
            <a:ext cx="4712368" cy="4801314"/>
          </a:xfrm>
          <a:prstGeom prst="rect">
            <a:avLst/>
          </a:prstGeom>
          <a:noFill/>
        </p:spPr>
        <p:txBody>
          <a:bodyPr wrap="square">
            <a:spAutoFit/>
          </a:bodyPr>
          <a:lstStyle/>
          <a:p>
            <a:pPr marL="342900" indent="-342900" algn="just">
              <a:buFont typeface="+mj-lt"/>
              <a:buAutoNum type="arabicPeriod"/>
            </a:pPr>
            <a:r>
              <a:rPr lang="en-GB" dirty="0">
                <a:latin typeface="Calibri" panose="020F0502020204030204" pitchFamily="34" charset="0"/>
                <a:ea typeface="Calibri" panose="020F0502020204030204" pitchFamily="34" charset="0"/>
                <a:cs typeface="Calibri" panose="020F0502020204030204" pitchFamily="34" charset="0"/>
              </a:rPr>
              <a:t>Vulnerability scanning involves </a:t>
            </a:r>
            <a:r>
              <a:rPr lang="en-GB" dirty="0" err="1">
                <a:latin typeface="Calibri" panose="020F0502020204030204" pitchFamily="34" charset="0"/>
                <a:ea typeface="Calibri" panose="020F0502020204030204" pitchFamily="34" charset="0"/>
                <a:cs typeface="Calibri" panose="020F0502020204030204" pitchFamily="34" charset="0"/>
              </a:rPr>
              <a:t>analyzing</a:t>
            </a:r>
            <a:r>
              <a:rPr lang="en-GB" dirty="0">
                <a:latin typeface="Calibri" panose="020F0502020204030204" pitchFamily="34" charset="0"/>
                <a:ea typeface="Calibri" panose="020F0502020204030204" pitchFamily="34" charset="0"/>
                <a:cs typeface="Calibri" panose="020F0502020204030204" pitchFamily="34" charset="0"/>
              </a:rPr>
              <a:t> protocols, services, and configurations to discover vulnerabilities and design flaws that may expose an operating system and its applications to exploitation, attack, or misuse</a:t>
            </a:r>
          </a:p>
          <a:p>
            <a:pPr marL="342900" indent="-342900" algn="just">
              <a:buFont typeface="+mj-lt"/>
              <a:buAutoNum type="arabicPeriod"/>
            </a:pPr>
            <a:r>
              <a:rPr lang="en-GB" dirty="0">
                <a:latin typeface="Calibri" panose="020F0502020204030204" pitchFamily="34" charset="0"/>
                <a:ea typeface="Calibri" panose="020F0502020204030204" pitchFamily="34" charset="0"/>
                <a:cs typeface="Calibri" panose="020F0502020204030204" pitchFamily="34" charset="0"/>
              </a:rPr>
              <a:t>Vulnerability analysis is the systematic process of identifying, evaluating, and prioritizing security weaknesses in systems, networks, applications, or protocols</a:t>
            </a:r>
          </a:p>
          <a:p>
            <a:pPr marL="342900" indent="-342900" algn="just">
              <a:buFont typeface="+mj-lt"/>
              <a:buAutoNum type="arabicPeriod"/>
            </a:pPr>
            <a:r>
              <a:rPr lang="en-GB" dirty="0">
                <a:latin typeface="Calibri" panose="020F0502020204030204" pitchFamily="34" charset="0"/>
                <a:ea typeface="Calibri" panose="020F0502020204030204" pitchFamily="34" charset="0"/>
                <a:cs typeface="Calibri" panose="020F0502020204030204" pitchFamily="34" charset="0"/>
              </a:rPr>
              <a:t>Vulnerabilities are classified based on severity level (low, medium, or high) and exploit range (local or remote)</a:t>
            </a:r>
          </a:p>
          <a:p>
            <a:pPr marL="342900" indent="-342900" algn="just">
              <a:buFont typeface="+mj-lt"/>
              <a:buAutoNum type="arabicPeriod"/>
            </a:pPr>
            <a:r>
              <a:rPr lang="en-GB" dirty="0">
                <a:latin typeface="Calibri" panose="020F0502020204030204" pitchFamily="34" charset="0"/>
                <a:ea typeface="Calibri" panose="020F0502020204030204" pitchFamily="34" charset="0"/>
                <a:cs typeface="Calibri" panose="020F0502020204030204" pitchFamily="34" charset="0"/>
              </a:rPr>
              <a:t>The goal of this analysis is to understand the nature of these vulnerabilities, assess their potential impact, and develop strategies to mitigate or eliminate them</a:t>
            </a:r>
          </a:p>
        </p:txBody>
      </p:sp>
    </p:spTree>
    <p:extLst>
      <p:ext uri="{BB962C8B-B14F-4D97-AF65-F5344CB8AC3E}">
        <p14:creationId xmlns:p14="http://schemas.microsoft.com/office/powerpoint/2010/main" val="1083110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13583-C674-DD7F-38D4-991F61114E58}"/>
              </a:ext>
            </a:extLst>
          </p:cNvPr>
          <p:cNvSpPr>
            <a:spLocks noGrp="1"/>
          </p:cNvSpPr>
          <p:nvPr>
            <p:ph type="title"/>
          </p:nvPr>
        </p:nvSpPr>
        <p:spPr>
          <a:xfrm>
            <a:off x="457200" y="274638"/>
            <a:ext cx="8229600" cy="868362"/>
          </a:xfrm>
        </p:spPr>
        <p:txBody>
          <a:bodyPr/>
          <a:lstStyle/>
          <a:p>
            <a:r>
              <a:rPr lang="en-GB" dirty="0"/>
              <a:t>Types of Vulnerability Scanning </a:t>
            </a:r>
          </a:p>
        </p:txBody>
      </p:sp>
      <p:pic>
        <p:nvPicPr>
          <p:cNvPr id="5" name="Content Placeholder 4">
            <a:extLst>
              <a:ext uri="{FF2B5EF4-FFF2-40B4-BE49-F238E27FC236}">
                <a16:creationId xmlns:a16="http://schemas.microsoft.com/office/drawing/2014/main" id="{86F31213-ED55-FF18-7CDE-223D77846B14}"/>
              </a:ext>
            </a:extLst>
          </p:cNvPr>
          <p:cNvPicPr>
            <a:picLocks noGrp="1" noChangeAspect="1"/>
          </p:cNvPicPr>
          <p:nvPr>
            <p:ph idx="1"/>
          </p:nvPr>
        </p:nvPicPr>
        <p:blipFill>
          <a:blip r:embed="rId2"/>
          <a:stretch>
            <a:fillRect/>
          </a:stretch>
        </p:blipFill>
        <p:spPr>
          <a:xfrm>
            <a:off x="152400" y="1219200"/>
            <a:ext cx="8735197" cy="3541295"/>
          </a:xfrm>
        </p:spPr>
      </p:pic>
    </p:spTree>
    <p:extLst>
      <p:ext uri="{BB962C8B-B14F-4D97-AF65-F5344CB8AC3E}">
        <p14:creationId xmlns:p14="http://schemas.microsoft.com/office/powerpoint/2010/main" val="2710659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4EFDC-EE8F-BBD9-C6D4-8F4789F869DC}"/>
              </a:ext>
            </a:extLst>
          </p:cNvPr>
          <p:cNvSpPr>
            <a:spLocks noGrp="1"/>
          </p:cNvSpPr>
          <p:nvPr>
            <p:ph type="title"/>
          </p:nvPr>
        </p:nvSpPr>
        <p:spPr>
          <a:xfrm>
            <a:off x="228600" y="96086"/>
            <a:ext cx="8763000" cy="639762"/>
          </a:xfrm>
        </p:spPr>
        <p:txBody>
          <a:bodyPr/>
          <a:lstStyle/>
          <a:p>
            <a:r>
              <a:rPr lang="en-GB" dirty="0"/>
              <a:t>Use Vulnerability Assessment Tools</a:t>
            </a:r>
            <a:br>
              <a:rPr lang="en-GB" dirty="0"/>
            </a:br>
            <a:endParaRPr lang="en-GB" dirty="0"/>
          </a:p>
        </p:txBody>
      </p:sp>
      <p:sp>
        <p:nvSpPr>
          <p:cNvPr id="3" name="Content Placeholder 2">
            <a:extLst>
              <a:ext uri="{FF2B5EF4-FFF2-40B4-BE49-F238E27FC236}">
                <a16:creationId xmlns:a16="http://schemas.microsoft.com/office/drawing/2014/main" id="{9425426E-620C-19C3-1233-27ABCA0EA3E9}"/>
              </a:ext>
            </a:extLst>
          </p:cNvPr>
          <p:cNvSpPr>
            <a:spLocks noGrp="1"/>
          </p:cNvSpPr>
          <p:nvPr>
            <p:ph idx="1"/>
          </p:nvPr>
        </p:nvSpPr>
        <p:spPr>
          <a:xfrm>
            <a:off x="342900" y="735848"/>
            <a:ext cx="8534400" cy="4297363"/>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GFI </a:t>
            </a:r>
            <a:r>
              <a:rPr lang="en-US" sz="2000" dirty="0" err="1">
                <a:latin typeface="Calibri" panose="020F0502020204030204" pitchFamily="34" charset="0"/>
                <a:ea typeface="Calibri" panose="020F0502020204030204" pitchFamily="34" charset="0"/>
                <a:cs typeface="Calibri" panose="020F0502020204030204" pitchFamily="34" charset="0"/>
              </a:rPr>
              <a:t>LanGuard</a:t>
            </a:r>
            <a:r>
              <a:rPr lang="en-US" sz="2000" dirty="0">
                <a:latin typeface="Calibri" panose="020F0502020204030204" pitchFamily="34" charset="0"/>
                <a:ea typeface="Calibri" panose="020F0502020204030204" pitchFamily="34" charset="0"/>
                <a:cs typeface="Calibri" panose="020F0502020204030204" pitchFamily="34" charset="0"/>
              </a:rPr>
              <a:t> scans, detects, assesses, and rectifies security vulnerabilities in a network and connected devices</a:t>
            </a:r>
          </a:p>
          <a:p>
            <a:pPr algn="just"/>
            <a:r>
              <a:rPr lang="en-US" sz="2000" dirty="0">
                <a:latin typeface="Calibri" panose="020F0502020204030204" pitchFamily="34" charset="0"/>
                <a:ea typeface="Calibri" panose="020F0502020204030204" pitchFamily="34" charset="0"/>
                <a:cs typeface="Calibri" panose="020F0502020204030204" pitchFamily="34" charset="0"/>
              </a:rPr>
              <a:t>Nessus Essentials is an assessment solution for identifying vulnerabilities, configuration issues, and malware, which can be used to penetrate networks</a:t>
            </a:r>
          </a:p>
          <a:p>
            <a:pPr algn="just"/>
            <a:r>
              <a:rPr lang="en-US" sz="2000" dirty="0">
                <a:latin typeface="Calibri" panose="020F0502020204030204" pitchFamily="34" charset="0"/>
                <a:ea typeface="Calibri" panose="020F0502020204030204" pitchFamily="34" charset="0"/>
                <a:cs typeface="Calibri" panose="020F0502020204030204" pitchFamily="34" charset="0"/>
              </a:rPr>
              <a:t>OpenVAS, A framework of several services and tools offering a comprehensive and powerful vulnerability scanning and vulnerability management solution</a:t>
            </a:r>
          </a:p>
          <a:p>
            <a:pPr algn="just"/>
            <a:r>
              <a:rPr lang="en-US" sz="2000" dirty="0" err="1">
                <a:latin typeface="Calibri" panose="020F0502020204030204" pitchFamily="34" charset="0"/>
                <a:ea typeface="Calibri" panose="020F0502020204030204" pitchFamily="34" charset="0"/>
                <a:cs typeface="Calibri" panose="020F0502020204030204" pitchFamily="34" charset="0"/>
              </a:rPr>
              <a:t>Nikto</a:t>
            </a:r>
            <a:r>
              <a:rPr lang="en-US" sz="2000" dirty="0">
                <a:latin typeface="Calibri" panose="020F0502020204030204" pitchFamily="34" charset="0"/>
                <a:ea typeface="Calibri" panose="020F0502020204030204" pitchFamily="34" charset="0"/>
                <a:cs typeface="Calibri" panose="020F0502020204030204" pitchFamily="34" charset="0"/>
              </a:rPr>
              <a:t>, A web server assessment tool that examines a web server to discover potential problems and security vulnerabilities</a:t>
            </a:r>
          </a:p>
          <a:p>
            <a:pPr algn="just"/>
            <a:r>
              <a:rPr lang="en-US" sz="2000" dirty="0">
                <a:latin typeface="Calibri" panose="020F0502020204030204" pitchFamily="34" charset="0"/>
                <a:ea typeface="Calibri" panose="020F0502020204030204" pitchFamily="34" charset="0"/>
                <a:cs typeface="Calibri" panose="020F0502020204030204" pitchFamily="34" charset="0"/>
              </a:rPr>
              <a:t>AI-Powered Vulnerability Assessment Tools:</a:t>
            </a:r>
          </a:p>
          <a:p>
            <a:pPr lvl="1" algn="just"/>
            <a:r>
              <a:rPr lang="en-US" sz="1600" dirty="0">
                <a:latin typeface="Calibri" panose="020F0502020204030204" pitchFamily="34" charset="0"/>
                <a:ea typeface="Calibri" panose="020F0502020204030204" pitchFamily="34" charset="0"/>
                <a:cs typeface="Calibri" panose="020F0502020204030204" pitchFamily="34" charset="0"/>
              </a:rPr>
              <a:t> </a:t>
            </a:r>
            <a:r>
              <a:rPr lang="en-US" sz="1600" dirty="0" err="1">
                <a:latin typeface="Calibri" panose="020F0502020204030204" pitchFamily="34" charset="0"/>
                <a:ea typeface="Calibri" panose="020F0502020204030204" pitchFamily="34" charset="0"/>
                <a:cs typeface="Calibri" panose="020F0502020204030204" pitchFamily="34" charset="0"/>
              </a:rPr>
              <a:t>Equixly</a:t>
            </a:r>
            <a:r>
              <a:rPr lang="en-US" sz="1600" dirty="0">
                <a:latin typeface="Calibri" panose="020F0502020204030204" pitchFamily="34" charset="0"/>
                <a:ea typeface="Calibri" panose="020F0502020204030204" pitchFamily="34" charset="0"/>
                <a:cs typeface="Calibri" panose="020F0502020204030204" pitchFamily="34" charset="0"/>
              </a:rPr>
              <a:t> is a SaaS platform that integrates API security testing into the development workflow</a:t>
            </a:r>
          </a:p>
          <a:p>
            <a:pPr lvl="1" algn="just"/>
            <a:r>
              <a:rPr lang="en-US" sz="1600" dirty="0" err="1">
                <a:latin typeface="Calibri" panose="020F0502020204030204" pitchFamily="34" charset="0"/>
                <a:ea typeface="Calibri" panose="020F0502020204030204" pitchFamily="34" charset="0"/>
                <a:cs typeface="Calibri" panose="020F0502020204030204" pitchFamily="34" charset="0"/>
              </a:rPr>
              <a:t>SmartScanner</a:t>
            </a:r>
            <a:r>
              <a:rPr lang="en-US" sz="1600" dirty="0">
                <a:latin typeface="Calibri" panose="020F0502020204030204" pitchFamily="34" charset="0"/>
                <a:ea typeface="Calibri" panose="020F0502020204030204" pitchFamily="34" charset="0"/>
                <a:cs typeface="Calibri" panose="020F0502020204030204" pitchFamily="34" charset="0"/>
              </a:rPr>
              <a:t> an automated vulnerability scanner designed to identify and mitigate potential vulnerabilities in websites utilizes AI and machine learning (ML) to enhance its threat detection capabilities</a:t>
            </a:r>
          </a:p>
          <a:p>
            <a:endParaRPr lang="en-GB" dirty="0"/>
          </a:p>
        </p:txBody>
      </p:sp>
      <p:pic>
        <p:nvPicPr>
          <p:cNvPr id="5" name="Picture 4">
            <a:extLst>
              <a:ext uri="{FF2B5EF4-FFF2-40B4-BE49-F238E27FC236}">
                <a16:creationId xmlns:a16="http://schemas.microsoft.com/office/drawing/2014/main" id="{832E6F2A-76BE-9C17-A2F6-EFDBF965DE65}"/>
              </a:ext>
            </a:extLst>
          </p:cNvPr>
          <p:cNvPicPr>
            <a:picLocks noChangeAspect="1"/>
          </p:cNvPicPr>
          <p:nvPr/>
        </p:nvPicPr>
        <p:blipFill>
          <a:blip r:embed="rId3"/>
          <a:stretch>
            <a:fillRect/>
          </a:stretch>
        </p:blipFill>
        <p:spPr>
          <a:xfrm>
            <a:off x="0" y="5437146"/>
            <a:ext cx="9144000" cy="471654"/>
          </a:xfrm>
          <a:prstGeom prst="rect">
            <a:avLst/>
          </a:prstGeom>
        </p:spPr>
      </p:pic>
    </p:spTree>
    <p:extLst>
      <p:ext uri="{BB962C8B-B14F-4D97-AF65-F5344CB8AC3E}">
        <p14:creationId xmlns:p14="http://schemas.microsoft.com/office/powerpoint/2010/main" val="3330478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A0515-7A92-CBDD-4FEB-475C7987D598}"/>
              </a:ext>
            </a:extLst>
          </p:cNvPr>
          <p:cNvSpPr>
            <a:spLocks noGrp="1"/>
          </p:cNvSpPr>
          <p:nvPr>
            <p:ph type="title"/>
          </p:nvPr>
        </p:nvSpPr>
        <p:spPr>
          <a:xfrm>
            <a:off x="114300" y="160337"/>
            <a:ext cx="8915400" cy="1143000"/>
          </a:xfrm>
        </p:spPr>
        <p:txBody>
          <a:bodyPr/>
          <a:lstStyle/>
          <a:p>
            <a:r>
              <a:rPr lang="en-GB" dirty="0" err="1"/>
              <a:t>Analyze</a:t>
            </a:r>
            <a:r>
              <a:rPr lang="en-GB" dirty="0"/>
              <a:t> Vulnerability Assessment Reports</a:t>
            </a:r>
            <a:br>
              <a:rPr lang="en-GB" dirty="0"/>
            </a:br>
            <a:endParaRPr lang="en-GB" dirty="0"/>
          </a:p>
        </p:txBody>
      </p:sp>
      <p:sp>
        <p:nvSpPr>
          <p:cNvPr id="3" name="Content Placeholder 2">
            <a:extLst>
              <a:ext uri="{FF2B5EF4-FFF2-40B4-BE49-F238E27FC236}">
                <a16:creationId xmlns:a16="http://schemas.microsoft.com/office/drawing/2014/main" id="{A29D6BD9-AE8F-F90F-D495-139E040DED01}"/>
              </a:ext>
            </a:extLst>
          </p:cNvPr>
          <p:cNvSpPr>
            <a:spLocks noGrp="1"/>
          </p:cNvSpPr>
          <p:nvPr>
            <p:ph idx="1"/>
          </p:nvPr>
        </p:nvSpPr>
        <p:spPr>
          <a:xfrm>
            <a:off x="83820" y="1323657"/>
            <a:ext cx="8534400" cy="809943"/>
          </a:xfrm>
        </p:spPr>
        <p:txBody>
          <a:bodyPr/>
          <a:lstStyle/>
          <a:p>
            <a:pPr marL="0" indent="0" algn="just">
              <a:buNone/>
            </a:pPr>
            <a:r>
              <a:rPr lang="en-US" sz="2000" dirty="0">
                <a:latin typeface="Calibri" panose="020F0502020204030204" pitchFamily="34" charset="0"/>
                <a:ea typeface="Calibri" panose="020F0502020204030204" pitchFamily="34" charset="0"/>
                <a:cs typeface="Calibri" panose="020F0502020204030204" pitchFamily="34" charset="0"/>
              </a:rPr>
              <a:t>A vulnerability assessment report is a comprehensive document that details the findings of a vulnerability assessment</a:t>
            </a:r>
          </a:p>
          <a:p>
            <a:endParaRPr lang="en-GB" dirty="0"/>
          </a:p>
        </p:txBody>
      </p:sp>
      <p:pic>
        <p:nvPicPr>
          <p:cNvPr id="5" name="Picture 4">
            <a:extLst>
              <a:ext uri="{FF2B5EF4-FFF2-40B4-BE49-F238E27FC236}">
                <a16:creationId xmlns:a16="http://schemas.microsoft.com/office/drawing/2014/main" id="{8C8D7604-87CF-B942-6A24-635691568DC6}"/>
              </a:ext>
            </a:extLst>
          </p:cNvPr>
          <p:cNvPicPr>
            <a:picLocks noChangeAspect="1"/>
          </p:cNvPicPr>
          <p:nvPr/>
        </p:nvPicPr>
        <p:blipFill>
          <a:blip r:embed="rId2"/>
          <a:stretch>
            <a:fillRect/>
          </a:stretch>
        </p:blipFill>
        <p:spPr>
          <a:xfrm>
            <a:off x="-25400" y="2615927"/>
            <a:ext cx="9144000" cy="4081736"/>
          </a:xfrm>
          <a:prstGeom prst="rect">
            <a:avLst/>
          </a:prstGeom>
        </p:spPr>
      </p:pic>
    </p:spTree>
    <p:extLst>
      <p:ext uri="{BB962C8B-B14F-4D97-AF65-F5344CB8AC3E}">
        <p14:creationId xmlns:p14="http://schemas.microsoft.com/office/powerpoint/2010/main" val="4091555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F47FA-9F19-2765-09D2-92F10E2FD593}"/>
              </a:ext>
            </a:extLst>
          </p:cNvPr>
          <p:cNvSpPr>
            <a:spLocks noGrp="1"/>
          </p:cNvSpPr>
          <p:nvPr>
            <p:ph type="title"/>
          </p:nvPr>
        </p:nvSpPr>
        <p:spPr>
          <a:xfrm>
            <a:off x="457200" y="274638"/>
            <a:ext cx="8229600" cy="792162"/>
          </a:xfrm>
        </p:spPr>
        <p:txBody>
          <a:bodyPr/>
          <a:lstStyle/>
          <a:p>
            <a:r>
              <a:rPr lang="en-GB" dirty="0"/>
              <a:t>What is Penetration Testing?</a:t>
            </a:r>
          </a:p>
        </p:txBody>
      </p:sp>
      <p:sp>
        <p:nvSpPr>
          <p:cNvPr id="3" name="Content Placeholder 2">
            <a:extLst>
              <a:ext uri="{FF2B5EF4-FFF2-40B4-BE49-F238E27FC236}">
                <a16:creationId xmlns:a16="http://schemas.microsoft.com/office/drawing/2014/main" id="{DAB34112-46F0-9F8B-0352-8FDDACA30E5C}"/>
              </a:ext>
            </a:extLst>
          </p:cNvPr>
          <p:cNvSpPr>
            <a:spLocks noGrp="1"/>
          </p:cNvSpPr>
          <p:nvPr>
            <p:ph idx="1"/>
          </p:nvPr>
        </p:nvSpPr>
        <p:spPr>
          <a:xfrm>
            <a:off x="304800" y="1371601"/>
            <a:ext cx="8534400" cy="3276600"/>
          </a:xfrm>
        </p:spPr>
        <p:txBody>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Distinct from Vulnerability Scanning: PT involves active exploitation, not just identifying flaws.</a:t>
            </a:r>
          </a:p>
          <a:p>
            <a:pPr algn="just"/>
            <a:r>
              <a:rPr lang="en-US" dirty="0">
                <a:latin typeface="Calibri" panose="020F0502020204030204" pitchFamily="34" charset="0"/>
                <a:ea typeface="Calibri" panose="020F0502020204030204" pitchFamily="34" charset="0"/>
                <a:cs typeface="Calibri" panose="020F0502020204030204" pitchFamily="34" charset="0"/>
              </a:rPr>
              <a:t>Simulated Attack: Mimics techniques used by real-world adversaries.</a:t>
            </a:r>
          </a:p>
          <a:p>
            <a:pPr algn="just"/>
            <a:r>
              <a:rPr lang="en-US" dirty="0">
                <a:latin typeface="Calibri" panose="020F0502020204030204" pitchFamily="34" charset="0"/>
                <a:ea typeface="Calibri" panose="020F0502020204030204" pitchFamily="34" charset="0"/>
                <a:cs typeface="Calibri" panose="020F0502020204030204" pitchFamily="34" charset="0"/>
              </a:rPr>
              <a:t>Validation of Security Measures: Confirms the effectiveness of defensive controls.</a:t>
            </a:r>
          </a:p>
          <a:p>
            <a:endParaRPr lang="en-GB" dirty="0"/>
          </a:p>
        </p:txBody>
      </p:sp>
    </p:spTree>
    <p:extLst>
      <p:ext uri="{BB962C8B-B14F-4D97-AF65-F5344CB8AC3E}">
        <p14:creationId xmlns:p14="http://schemas.microsoft.com/office/powerpoint/2010/main" val="465320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5990B-5203-7E1B-73B4-33FAE86097F3}"/>
              </a:ext>
            </a:extLst>
          </p:cNvPr>
          <p:cNvSpPr>
            <a:spLocks noGrp="1"/>
          </p:cNvSpPr>
          <p:nvPr>
            <p:ph type="title"/>
          </p:nvPr>
        </p:nvSpPr>
        <p:spPr/>
        <p:txBody>
          <a:bodyPr/>
          <a:lstStyle/>
          <a:p>
            <a:r>
              <a:rPr lang="en-GB" dirty="0"/>
              <a:t>Penetration Testing Methodologies</a:t>
            </a:r>
          </a:p>
        </p:txBody>
      </p:sp>
      <p:sp>
        <p:nvSpPr>
          <p:cNvPr id="3" name="Content Placeholder 2">
            <a:extLst>
              <a:ext uri="{FF2B5EF4-FFF2-40B4-BE49-F238E27FC236}">
                <a16:creationId xmlns:a16="http://schemas.microsoft.com/office/drawing/2014/main" id="{4B857B75-726E-6828-A5F1-EFDA540F2EEF}"/>
              </a:ext>
            </a:extLst>
          </p:cNvPr>
          <p:cNvSpPr>
            <a:spLocks noGrp="1"/>
          </p:cNvSpPr>
          <p:nvPr>
            <p:ph idx="1"/>
          </p:nvPr>
        </p:nvSpPr>
        <p:spPr>
          <a:xfrm>
            <a:off x="157480" y="1143001"/>
            <a:ext cx="8534400" cy="1600200"/>
          </a:xfrm>
        </p:spPr>
        <p:txBody>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sz="1800" b="1" dirty="0">
                <a:effectLst/>
                <a:latin typeface="Calibri" panose="020F0502020204030204" pitchFamily="34" charset="0"/>
                <a:ea typeface="Calibri" panose="020F0502020204030204" pitchFamily="34" charset="0"/>
                <a:cs typeface="Arial" panose="020B0604020202020204" pitchFamily="34" charset="0"/>
              </a:rPr>
              <a:t>Black Box Testing:</a:t>
            </a:r>
            <a:r>
              <a:rPr lang="en-GB" sz="1800" dirty="0">
                <a:effectLst/>
                <a:latin typeface="Calibri" panose="020F0502020204030204" pitchFamily="34" charset="0"/>
                <a:ea typeface="Calibri" panose="020F0502020204030204" pitchFamily="34" charset="0"/>
                <a:cs typeface="Arial" panose="020B0604020202020204" pitchFamily="34" charset="0"/>
              </a:rPr>
              <a:t> No prior knowledge of the target system.</a:t>
            </a:r>
          </a:p>
          <a:p>
            <a:pPr marL="342900" lvl="0" indent="-342900">
              <a:lnSpc>
                <a:spcPct val="107000"/>
              </a:lnSpc>
              <a:spcAft>
                <a:spcPts val="800"/>
              </a:spcAft>
              <a:buSzPts val="1000"/>
              <a:buFont typeface="Symbol" panose="05050102010706020507" pitchFamily="18" charset="2"/>
              <a:buChar char=""/>
              <a:tabLst>
                <a:tab pos="457200" algn="l"/>
              </a:tabLst>
            </a:pPr>
            <a:r>
              <a:rPr lang="en-GB" sz="1800" b="1" dirty="0">
                <a:effectLst/>
                <a:latin typeface="Calibri" panose="020F0502020204030204" pitchFamily="34" charset="0"/>
                <a:ea typeface="Calibri" panose="020F0502020204030204" pitchFamily="34" charset="0"/>
                <a:cs typeface="Arial" panose="020B0604020202020204" pitchFamily="34" charset="0"/>
              </a:rPr>
              <a:t>White Box Testing:</a:t>
            </a:r>
            <a:r>
              <a:rPr lang="en-GB" sz="1800" dirty="0">
                <a:effectLst/>
                <a:latin typeface="Calibri" panose="020F0502020204030204" pitchFamily="34" charset="0"/>
                <a:ea typeface="Calibri" panose="020F0502020204030204" pitchFamily="34" charset="0"/>
                <a:cs typeface="Arial" panose="020B0604020202020204" pitchFamily="34" charset="0"/>
              </a:rPr>
              <a:t> Full disclosure, including source code and architecture.</a:t>
            </a:r>
          </a:p>
          <a:p>
            <a:pPr marL="342900" lvl="0" indent="-342900">
              <a:lnSpc>
                <a:spcPct val="107000"/>
              </a:lnSpc>
              <a:spcAft>
                <a:spcPts val="800"/>
              </a:spcAft>
              <a:buSzPts val="1000"/>
              <a:buFont typeface="Symbol" panose="05050102010706020507" pitchFamily="18" charset="2"/>
              <a:buChar char=""/>
              <a:tabLst>
                <a:tab pos="457200" algn="l"/>
              </a:tabLst>
            </a:pPr>
            <a:r>
              <a:rPr lang="en-GB" sz="1800" b="1" dirty="0">
                <a:effectLst/>
                <a:latin typeface="Calibri" panose="020F0502020204030204" pitchFamily="34" charset="0"/>
                <a:ea typeface="Calibri" panose="020F0502020204030204" pitchFamily="34" charset="0"/>
                <a:cs typeface="Arial" panose="020B0604020202020204" pitchFamily="34" charset="0"/>
              </a:rPr>
              <a:t>Grey Box Testing:</a:t>
            </a:r>
            <a:r>
              <a:rPr lang="en-GB" sz="1800" dirty="0">
                <a:effectLst/>
                <a:latin typeface="Calibri" panose="020F0502020204030204" pitchFamily="34" charset="0"/>
                <a:ea typeface="Calibri" panose="020F0502020204030204" pitchFamily="34" charset="0"/>
                <a:cs typeface="Arial" panose="020B0604020202020204" pitchFamily="34" charset="0"/>
              </a:rPr>
              <a:t> Partial information provided to simulate insider threats.</a:t>
            </a:r>
          </a:p>
          <a:p>
            <a:endParaRPr lang="en-GB" dirty="0"/>
          </a:p>
        </p:txBody>
      </p:sp>
      <p:graphicFrame>
        <p:nvGraphicFramePr>
          <p:cNvPr id="8" name="Table 7">
            <a:extLst>
              <a:ext uri="{FF2B5EF4-FFF2-40B4-BE49-F238E27FC236}">
                <a16:creationId xmlns:a16="http://schemas.microsoft.com/office/drawing/2014/main" id="{B9533713-9EE4-1933-A101-5FFF6A2D37D8}"/>
              </a:ext>
            </a:extLst>
          </p:cNvPr>
          <p:cNvGraphicFramePr>
            <a:graphicFrameLocks noGrp="1"/>
          </p:cNvGraphicFramePr>
          <p:nvPr>
            <p:extLst>
              <p:ext uri="{D42A27DB-BD31-4B8C-83A1-F6EECF244321}">
                <p14:modId xmlns:p14="http://schemas.microsoft.com/office/powerpoint/2010/main" val="1011165459"/>
              </p:ext>
            </p:extLst>
          </p:nvPr>
        </p:nvGraphicFramePr>
        <p:xfrm>
          <a:off x="152400" y="2712721"/>
          <a:ext cx="8534400" cy="2729644"/>
        </p:xfrm>
        <a:graphic>
          <a:graphicData uri="http://schemas.openxmlformats.org/drawingml/2006/table">
            <a:tbl>
              <a:tblPr firstRow="1" firstCol="1" bandRow="1">
                <a:tableStyleId>{5C22544A-7EE6-4342-B048-85BDC9FD1C3A}</a:tableStyleId>
              </a:tblPr>
              <a:tblGrid>
                <a:gridCol w="2504440">
                  <a:extLst>
                    <a:ext uri="{9D8B030D-6E8A-4147-A177-3AD203B41FA5}">
                      <a16:colId xmlns:a16="http://schemas.microsoft.com/office/drawing/2014/main" val="1588629389"/>
                    </a:ext>
                  </a:extLst>
                </a:gridCol>
                <a:gridCol w="3185160">
                  <a:extLst>
                    <a:ext uri="{9D8B030D-6E8A-4147-A177-3AD203B41FA5}">
                      <a16:colId xmlns:a16="http://schemas.microsoft.com/office/drawing/2014/main" val="624444461"/>
                    </a:ext>
                  </a:extLst>
                </a:gridCol>
                <a:gridCol w="2844800">
                  <a:extLst>
                    <a:ext uri="{9D8B030D-6E8A-4147-A177-3AD203B41FA5}">
                      <a16:colId xmlns:a16="http://schemas.microsoft.com/office/drawing/2014/main" val="2684332422"/>
                    </a:ext>
                  </a:extLst>
                </a:gridCol>
              </a:tblGrid>
              <a:tr h="682411">
                <a:tc>
                  <a:txBody>
                    <a:bodyPr/>
                    <a:lstStyle/>
                    <a:p>
                      <a:pPr>
                        <a:lnSpc>
                          <a:spcPct val="107000"/>
                        </a:lnSpc>
                        <a:spcAft>
                          <a:spcPts val="800"/>
                        </a:spcAft>
                      </a:pPr>
                      <a:r>
                        <a:rPr lang="en-GB" sz="1400" dirty="0">
                          <a:solidFill>
                            <a:schemeClr val="tx1"/>
                          </a:solidFill>
                          <a:effectLst/>
                        </a:rPr>
                        <a:t>Methodology</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7000"/>
                        </a:lnSpc>
                        <a:spcAft>
                          <a:spcPts val="800"/>
                        </a:spcAft>
                      </a:pPr>
                      <a:r>
                        <a:rPr lang="en-GB" sz="1400" dirty="0">
                          <a:solidFill>
                            <a:schemeClr val="tx1"/>
                          </a:solidFill>
                          <a:effectLst/>
                        </a:rPr>
                        <a:t>Description</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7000"/>
                        </a:lnSpc>
                        <a:spcAft>
                          <a:spcPts val="800"/>
                        </a:spcAft>
                      </a:pPr>
                      <a:r>
                        <a:rPr lang="en-GB" sz="1400" dirty="0">
                          <a:solidFill>
                            <a:schemeClr val="tx1"/>
                          </a:solidFill>
                          <a:effectLst/>
                        </a:rPr>
                        <a:t>Use Case</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806026904"/>
                  </a:ext>
                </a:extLst>
              </a:tr>
              <a:tr h="682411">
                <a:tc>
                  <a:txBody>
                    <a:bodyPr/>
                    <a:lstStyle/>
                    <a:p>
                      <a:pPr>
                        <a:lnSpc>
                          <a:spcPct val="107000"/>
                        </a:lnSpc>
                        <a:spcAft>
                          <a:spcPts val="800"/>
                        </a:spcAft>
                      </a:pPr>
                      <a:r>
                        <a:rPr lang="en-GB" sz="1400" dirty="0">
                          <a:solidFill>
                            <a:schemeClr val="tx1"/>
                          </a:solidFill>
                          <a:effectLst/>
                        </a:rPr>
                        <a:t>Black Box</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1400" dirty="0">
                          <a:solidFill>
                            <a:schemeClr val="tx1"/>
                          </a:solidFill>
                          <a:effectLst/>
                        </a:rPr>
                        <a:t>Tester has no prior information.</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1400" dirty="0">
                          <a:solidFill>
                            <a:schemeClr val="tx1"/>
                          </a:solidFill>
                          <a:effectLst/>
                        </a:rPr>
                        <a:t>External security assessments.</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11802854"/>
                  </a:ext>
                </a:extLst>
              </a:tr>
              <a:tr h="682411">
                <a:tc>
                  <a:txBody>
                    <a:bodyPr/>
                    <a:lstStyle/>
                    <a:p>
                      <a:pPr>
                        <a:lnSpc>
                          <a:spcPct val="107000"/>
                        </a:lnSpc>
                        <a:spcAft>
                          <a:spcPts val="800"/>
                        </a:spcAft>
                      </a:pPr>
                      <a:r>
                        <a:rPr lang="en-GB" sz="1400" dirty="0">
                          <a:solidFill>
                            <a:schemeClr val="tx1"/>
                          </a:solidFill>
                          <a:effectLst/>
                        </a:rPr>
                        <a:t>White Box</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1400" dirty="0">
                          <a:solidFill>
                            <a:schemeClr val="tx1"/>
                          </a:solidFill>
                          <a:effectLst/>
                        </a:rPr>
                        <a:t>Tester has full access to system details.</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1400" dirty="0">
                          <a:solidFill>
                            <a:schemeClr val="tx1"/>
                          </a:solidFill>
                          <a:effectLst/>
                        </a:rPr>
                        <a:t>In-depth internal security reviews.</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460291694"/>
                  </a:ext>
                </a:extLst>
              </a:tr>
              <a:tr h="682411">
                <a:tc>
                  <a:txBody>
                    <a:bodyPr/>
                    <a:lstStyle/>
                    <a:p>
                      <a:pPr>
                        <a:lnSpc>
                          <a:spcPct val="107000"/>
                        </a:lnSpc>
                        <a:spcAft>
                          <a:spcPts val="800"/>
                        </a:spcAft>
                      </a:pPr>
                      <a:r>
                        <a:rPr lang="en-GB" sz="1400">
                          <a:solidFill>
                            <a:schemeClr val="tx1"/>
                          </a:solidFill>
                          <a:effectLst/>
                        </a:rPr>
                        <a:t>Grey Box</a:t>
                      </a:r>
                      <a:endParaRPr lang="en-GB" sz="14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1400" dirty="0">
                          <a:solidFill>
                            <a:schemeClr val="tx1"/>
                          </a:solidFill>
                          <a:effectLst/>
                        </a:rPr>
                        <a:t>Tester gets limited information.</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1400" dirty="0">
                          <a:solidFill>
                            <a:schemeClr val="tx1"/>
                          </a:solidFill>
                          <a:effectLst/>
                        </a:rPr>
                        <a:t>Simulating a compromised insider scenario.</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220561192"/>
                  </a:ext>
                </a:extLst>
              </a:tr>
            </a:tbl>
          </a:graphicData>
        </a:graphic>
      </p:graphicFrame>
    </p:spTree>
    <p:extLst>
      <p:ext uri="{BB962C8B-B14F-4D97-AF65-F5344CB8AC3E}">
        <p14:creationId xmlns:p14="http://schemas.microsoft.com/office/powerpoint/2010/main" val="432899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F4EB0-4894-12E5-A617-BB585F726882}"/>
              </a:ext>
            </a:extLst>
          </p:cNvPr>
          <p:cNvSpPr>
            <a:spLocks noGrp="1"/>
          </p:cNvSpPr>
          <p:nvPr>
            <p:ph type="title"/>
          </p:nvPr>
        </p:nvSpPr>
        <p:spPr/>
        <p:txBody>
          <a:bodyPr/>
          <a:lstStyle/>
          <a:p>
            <a:r>
              <a:rPr lang="en-GB" dirty="0"/>
              <a:t>The Penetration Testing Process</a:t>
            </a:r>
          </a:p>
        </p:txBody>
      </p:sp>
      <p:sp>
        <p:nvSpPr>
          <p:cNvPr id="3" name="Content Placeholder 2">
            <a:extLst>
              <a:ext uri="{FF2B5EF4-FFF2-40B4-BE49-F238E27FC236}">
                <a16:creationId xmlns:a16="http://schemas.microsoft.com/office/drawing/2014/main" id="{742E4F28-6834-F1EC-0AB8-250584472663}"/>
              </a:ext>
            </a:extLst>
          </p:cNvPr>
          <p:cNvSpPr>
            <a:spLocks noGrp="1"/>
          </p:cNvSpPr>
          <p:nvPr>
            <p:ph idx="1"/>
          </p:nvPr>
        </p:nvSpPr>
        <p:spPr>
          <a:xfrm>
            <a:off x="162560" y="1412558"/>
            <a:ext cx="8534400" cy="4297363"/>
          </a:xfrm>
        </p:spPr>
        <p:txBody>
          <a:bodyPr/>
          <a:lstStyle/>
          <a:p>
            <a:pPr marL="342900" lvl="0" indent="-342900">
              <a:lnSpc>
                <a:spcPct val="107000"/>
              </a:lnSpc>
              <a:spcAft>
                <a:spcPts val="800"/>
              </a:spcAft>
              <a:buFont typeface="+mj-lt"/>
              <a:buAutoNum type="arabicPeriod"/>
              <a:tabLst>
                <a:tab pos="457200" algn="l"/>
              </a:tabLst>
            </a:pPr>
            <a:r>
              <a:rPr lang="en-GB" sz="1800" b="1" dirty="0">
                <a:effectLst/>
                <a:latin typeface="Calibri" panose="020F0502020204030204" pitchFamily="34" charset="0"/>
                <a:ea typeface="Calibri" panose="020F0502020204030204" pitchFamily="34" charset="0"/>
                <a:cs typeface="Arial" panose="020B0604020202020204" pitchFamily="34" charset="0"/>
              </a:rPr>
              <a:t>Pre-engagement &amp; Planning:</a:t>
            </a:r>
            <a:r>
              <a:rPr lang="en-GB" sz="1800" dirty="0">
                <a:effectLst/>
                <a:latin typeface="Calibri" panose="020F0502020204030204" pitchFamily="34" charset="0"/>
                <a:ea typeface="Calibri" panose="020F0502020204030204" pitchFamily="34" charset="0"/>
                <a:cs typeface="Arial" panose="020B0604020202020204" pitchFamily="34" charset="0"/>
              </a:rPr>
              <a:t> Define scope, objectives, and rules of engagement.</a:t>
            </a:r>
          </a:p>
          <a:p>
            <a:pPr marL="342900" lvl="0" indent="-342900">
              <a:lnSpc>
                <a:spcPct val="107000"/>
              </a:lnSpc>
              <a:spcAft>
                <a:spcPts val="800"/>
              </a:spcAft>
              <a:buFont typeface="+mj-lt"/>
              <a:buAutoNum type="arabicPeriod"/>
              <a:tabLst>
                <a:tab pos="457200" algn="l"/>
              </a:tabLst>
            </a:pPr>
            <a:r>
              <a:rPr lang="en-GB" sz="1800" b="1" dirty="0">
                <a:effectLst/>
                <a:latin typeface="Calibri" panose="020F0502020204030204" pitchFamily="34" charset="0"/>
                <a:ea typeface="Calibri" panose="020F0502020204030204" pitchFamily="34" charset="0"/>
                <a:cs typeface="Arial" panose="020B0604020202020204" pitchFamily="34" charset="0"/>
              </a:rPr>
              <a:t>Reconnaissance &amp; Information Gathering:</a:t>
            </a:r>
            <a:r>
              <a:rPr lang="en-GB" sz="1800" dirty="0">
                <a:effectLst/>
                <a:latin typeface="Calibri" panose="020F0502020204030204" pitchFamily="34" charset="0"/>
                <a:ea typeface="Calibri" panose="020F0502020204030204" pitchFamily="34" charset="0"/>
                <a:cs typeface="Arial" panose="020B0604020202020204" pitchFamily="34" charset="0"/>
              </a:rPr>
              <a:t> Collect data using OSINT and active scanning.</a:t>
            </a:r>
          </a:p>
          <a:p>
            <a:pPr marL="342900" lvl="0" indent="-342900">
              <a:lnSpc>
                <a:spcPct val="107000"/>
              </a:lnSpc>
              <a:spcAft>
                <a:spcPts val="800"/>
              </a:spcAft>
              <a:buFont typeface="+mj-lt"/>
              <a:buAutoNum type="arabicPeriod"/>
              <a:tabLst>
                <a:tab pos="457200" algn="l"/>
              </a:tabLst>
            </a:pPr>
            <a:r>
              <a:rPr lang="en-GB" sz="1800" b="1" dirty="0">
                <a:effectLst/>
                <a:latin typeface="Calibri" panose="020F0502020204030204" pitchFamily="34" charset="0"/>
                <a:ea typeface="Calibri" panose="020F0502020204030204" pitchFamily="34" charset="0"/>
                <a:cs typeface="Arial" panose="020B0604020202020204" pitchFamily="34" charset="0"/>
              </a:rPr>
              <a:t>Scanning &amp; Enumeration:</a:t>
            </a:r>
            <a:r>
              <a:rPr lang="en-GB" sz="1800" dirty="0">
                <a:effectLst/>
                <a:latin typeface="Calibri" panose="020F0502020204030204" pitchFamily="34" charset="0"/>
                <a:ea typeface="Calibri" panose="020F0502020204030204" pitchFamily="34" charset="0"/>
                <a:cs typeface="Arial" panose="020B0604020202020204" pitchFamily="34" charset="0"/>
              </a:rPr>
              <a:t> Identify open ports, services, and known vulnerabilities.</a:t>
            </a:r>
          </a:p>
          <a:p>
            <a:pPr marL="342900" lvl="0" indent="-342900">
              <a:lnSpc>
                <a:spcPct val="107000"/>
              </a:lnSpc>
              <a:spcAft>
                <a:spcPts val="800"/>
              </a:spcAft>
              <a:buFont typeface="+mj-lt"/>
              <a:buAutoNum type="arabicPeriod"/>
              <a:tabLst>
                <a:tab pos="457200" algn="l"/>
              </a:tabLst>
            </a:pPr>
            <a:r>
              <a:rPr lang="en-GB" sz="1800" b="1" dirty="0">
                <a:effectLst/>
                <a:latin typeface="Calibri" panose="020F0502020204030204" pitchFamily="34" charset="0"/>
                <a:ea typeface="Calibri" panose="020F0502020204030204" pitchFamily="34" charset="0"/>
                <a:cs typeface="Arial" panose="020B0604020202020204" pitchFamily="34" charset="0"/>
              </a:rPr>
              <a:t>Exploitation:</a:t>
            </a:r>
            <a:r>
              <a:rPr lang="en-GB" sz="1800" dirty="0">
                <a:effectLst/>
                <a:latin typeface="Calibri" panose="020F0502020204030204" pitchFamily="34" charset="0"/>
                <a:ea typeface="Calibri" panose="020F0502020204030204" pitchFamily="34" charset="0"/>
                <a:cs typeface="Arial" panose="020B0604020202020204" pitchFamily="34" charset="0"/>
              </a:rPr>
              <a:t> Use vulnerabilities to gain unauthorized access.</a:t>
            </a:r>
          </a:p>
          <a:p>
            <a:pPr marL="342900" lvl="0" indent="-342900">
              <a:lnSpc>
                <a:spcPct val="107000"/>
              </a:lnSpc>
              <a:spcAft>
                <a:spcPts val="800"/>
              </a:spcAft>
              <a:buFont typeface="+mj-lt"/>
              <a:buAutoNum type="arabicPeriod"/>
              <a:tabLst>
                <a:tab pos="457200" algn="l"/>
              </a:tabLst>
            </a:pPr>
            <a:r>
              <a:rPr lang="en-GB" sz="1800" b="1" dirty="0">
                <a:effectLst/>
                <a:latin typeface="Calibri" panose="020F0502020204030204" pitchFamily="34" charset="0"/>
                <a:ea typeface="Calibri" panose="020F0502020204030204" pitchFamily="34" charset="0"/>
                <a:cs typeface="Arial" panose="020B0604020202020204" pitchFamily="34" charset="0"/>
              </a:rPr>
              <a:t>Post-Exploitation &amp; Privilege Escalation:</a:t>
            </a:r>
            <a:r>
              <a:rPr lang="en-GB" sz="1800" dirty="0">
                <a:effectLst/>
                <a:latin typeface="Calibri" panose="020F0502020204030204" pitchFamily="34" charset="0"/>
                <a:ea typeface="Calibri" panose="020F0502020204030204" pitchFamily="34" charset="0"/>
                <a:cs typeface="Arial" panose="020B0604020202020204" pitchFamily="34" charset="0"/>
              </a:rPr>
              <a:t> Maintain access and evaluate the extent of compromise.</a:t>
            </a:r>
          </a:p>
          <a:p>
            <a:pPr marL="342900" lvl="0" indent="-342900">
              <a:lnSpc>
                <a:spcPct val="107000"/>
              </a:lnSpc>
              <a:spcAft>
                <a:spcPts val="800"/>
              </a:spcAft>
              <a:buFont typeface="+mj-lt"/>
              <a:buAutoNum type="arabicPeriod"/>
              <a:tabLst>
                <a:tab pos="457200" algn="l"/>
              </a:tabLst>
            </a:pPr>
            <a:r>
              <a:rPr lang="en-GB" sz="1800" b="1" dirty="0">
                <a:effectLst/>
                <a:latin typeface="Calibri" panose="020F0502020204030204" pitchFamily="34" charset="0"/>
                <a:ea typeface="Calibri" panose="020F0502020204030204" pitchFamily="34" charset="0"/>
                <a:cs typeface="Arial" panose="020B0604020202020204" pitchFamily="34" charset="0"/>
              </a:rPr>
              <a:t>Reporting &amp; Remediation:</a:t>
            </a:r>
            <a:r>
              <a:rPr lang="en-GB" sz="1800" dirty="0">
                <a:effectLst/>
                <a:latin typeface="Calibri" panose="020F0502020204030204" pitchFamily="34" charset="0"/>
                <a:ea typeface="Calibri" panose="020F0502020204030204" pitchFamily="34" charset="0"/>
                <a:cs typeface="Arial" panose="020B0604020202020204" pitchFamily="34" charset="0"/>
              </a:rPr>
              <a:t> Document findings and provide recommendations.</a:t>
            </a:r>
          </a:p>
          <a:p>
            <a:endParaRPr lang="en-GB" dirty="0"/>
          </a:p>
        </p:txBody>
      </p:sp>
    </p:spTree>
    <p:extLst>
      <p:ext uri="{BB962C8B-B14F-4D97-AF65-F5344CB8AC3E}">
        <p14:creationId xmlns:p14="http://schemas.microsoft.com/office/powerpoint/2010/main" val="4152044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0B706-7F9A-965E-700A-8B4C107D53A9}"/>
              </a:ext>
            </a:extLst>
          </p:cNvPr>
          <p:cNvSpPr>
            <a:spLocks noGrp="1"/>
          </p:cNvSpPr>
          <p:nvPr>
            <p:ph type="title"/>
          </p:nvPr>
        </p:nvSpPr>
        <p:spPr>
          <a:xfrm>
            <a:off x="457200" y="76200"/>
            <a:ext cx="8229600" cy="762000"/>
          </a:xfrm>
        </p:spPr>
        <p:txBody>
          <a:bodyPr/>
          <a:lstStyle/>
          <a:p>
            <a:r>
              <a:rPr lang="en-GB" dirty="0"/>
              <a:t>Reporting &amp; Remediation</a:t>
            </a:r>
          </a:p>
        </p:txBody>
      </p:sp>
      <p:sp>
        <p:nvSpPr>
          <p:cNvPr id="3" name="Content Placeholder 2">
            <a:extLst>
              <a:ext uri="{FF2B5EF4-FFF2-40B4-BE49-F238E27FC236}">
                <a16:creationId xmlns:a16="http://schemas.microsoft.com/office/drawing/2014/main" id="{1325E6F3-58C7-E0C0-B1BB-CEB13FA045C4}"/>
              </a:ext>
            </a:extLst>
          </p:cNvPr>
          <p:cNvSpPr>
            <a:spLocks noGrp="1"/>
          </p:cNvSpPr>
          <p:nvPr>
            <p:ph idx="1"/>
          </p:nvPr>
        </p:nvSpPr>
        <p:spPr>
          <a:xfrm>
            <a:off x="152400" y="990600"/>
            <a:ext cx="8534400" cy="2590800"/>
          </a:xfrm>
        </p:spPr>
        <p:txBody>
          <a:bodyPr/>
          <a:lstStyle/>
          <a:p>
            <a:pPr algn="just"/>
            <a:r>
              <a:rPr lang="en-GB" dirty="0">
                <a:latin typeface="Calibri" panose="020F0502020204030204" pitchFamily="34" charset="0"/>
                <a:ea typeface="Calibri" panose="020F0502020204030204" pitchFamily="34" charset="0"/>
                <a:cs typeface="Calibri" panose="020F0502020204030204" pitchFamily="34" charset="0"/>
              </a:rPr>
              <a:t>Comprehensive Report: Document vulnerabilities, exploited paths, and data accessed.</a:t>
            </a:r>
          </a:p>
          <a:p>
            <a:pPr algn="just"/>
            <a:r>
              <a:rPr lang="en-GB" dirty="0">
                <a:latin typeface="Calibri" panose="020F0502020204030204" pitchFamily="34" charset="0"/>
                <a:ea typeface="Calibri" panose="020F0502020204030204" pitchFamily="34" charset="0"/>
                <a:cs typeface="Calibri" panose="020F0502020204030204" pitchFamily="34" charset="0"/>
              </a:rPr>
              <a:t>Risk Assessment: Assign risk levels (e.g., low, medium, high) based on impact and likelihood.</a:t>
            </a:r>
          </a:p>
          <a:p>
            <a:pPr algn="just"/>
            <a:r>
              <a:rPr lang="en-GB" dirty="0">
                <a:latin typeface="Calibri" panose="020F0502020204030204" pitchFamily="34" charset="0"/>
                <a:ea typeface="Calibri" panose="020F0502020204030204" pitchFamily="34" charset="0"/>
                <a:cs typeface="Calibri" panose="020F0502020204030204" pitchFamily="34" charset="0"/>
              </a:rPr>
              <a:t>Remediation Recommendations: Provide clear, actionable steps to mitigate vulnerabilities</a:t>
            </a:r>
          </a:p>
          <a:p>
            <a:endParaRPr lang="en-GB" dirty="0"/>
          </a:p>
        </p:txBody>
      </p:sp>
      <p:graphicFrame>
        <p:nvGraphicFramePr>
          <p:cNvPr id="4" name="Table 3">
            <a:extLst>
              <a:ext uri="{FF2B5EF4-FFF2-40B4-BE49-F238E27FC236}">
                <a16:creationId xmlns:a16="http://schemas.microsoft.com/office/drawing/2014/main" id="{761E44A1-00D8-2B26-D102-A8EF5022DAA4}"/>
              </a:ext>
            </a:extLst>
          </p:cNvPr>
          <p:cNvGraphicFramePr>
            <a:graphicFrameLocks noGrp="1"/>
          </p:cNvGraphicFramePr>
          <p:nvPr>
            <p:extLst>
              <p:ext uri="{D42A27DB-BD31-4B8C-83A1-F6EECF244321}">
                <p14:modId xmlns:p14="http://schemas.microsoft.com/office/powerpoint/2010/main" val="436092843"/>
              </p:ext>
            </p:extLst>
          </p:nvPr>
        </p:nvGraphicFramePr>
        <p:xfrm>
          <a:off x="228600" y="3429000"/>
          <a:ext cx="8534400" cy="2209797"/>
        </p:xfrm>
        <a:graphic>
          <a:graphicData uri="http://schemas.openxmlformats.org/drawingml/2006/table">
            <a:tbl>
              <a:tblPr firstRow="1" firstCol="1" bandRow="1">
                <a:tableStyleId>{5C22544A-7EE6-4342-B048-85BDC9FD1C3A}</a:tableStyleId>
              </a:tblPr>
              <a:tblGrid>
                <a:gridCol w="2844800">
                  <a:extLst>
                    <a:ext uri="{9D8B030D-6E8A-4147-A177-3AD203B41FA5}">
                      <a16:colId xmlns:a16="http://schemas.microsoft.com/office/drawing/2014/main" val="2706360255"/>
                    </a:ext>
                  </a:extLst>
                </a:gridCol>
                <a:gridCol w="1879600">
                  <a:extLst>
                    <a:ext uri="{9D8B030D-6E8A-4147-A177-3AD203B41FA5}">
                      <a16:colId xmlns:a16="http://schemas.microsoft.com/office/drawing/2014/main" val="2643159406"/>
                    </a:ext>
                  </a:extLst>
                </a:gridCol>
                <a:gridCol w="3810000">
                  <a:extLst>
                    <a:ext uri="{9D8B030D-6E8A-4147-A177-3AD203B41FA5}">
                      <a16:colId xmlns:a16="http://schemas.microsoft.com/office/drawing/2014/main" val="1427526295"/>
                    </a:ext>
                  </a:extLst>
                </a:gridCol>
              </a:tblGrid>
              <a:tr h="447005">
                <a:tc>
                  <a:txBody>
                    <a:bodyPr/>
                    <a:lstStyle/>
                    <a:p>
                      <a:pPr>
                        <a:lnSpc>
                          <a:spcPct val="107000"/>
                        </a:lnSpc>
                        <a:spcAft>
                          <a:spcPts val="800"/>
                        </a:spcAft>
                      </a:pPr>
                      <a:r>
                        <a:rPr lang="en-GB" sz="1400" dirty="0">
                          <a:solidFill>
                            <a:schemeClr val="tx1"/>
                          </a:solidFill>
                          <a:effectLst/>
                        </a:rPr>
                        <a:t>Vulnerability</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GB" sz="1400" dirty="0">
                          <a:solidFill>
                            <a:schemeClr val="tx1"/>
                          </a:solidFill>
                          <a:effectLst/>
                        </a:rPr>
                        <a:t>Risk Level</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GB" sz="1400" dirty="0">
                          <a:solidFill>
                            <a:schemeClr val="tx1"/>
                          </a:solidFill>
                          <a:effectLst/>
                        </a:rPr>
                        <a:t>Recommended Remediation</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952500889"/>
                  </a:ext>
                </a:extLst>
              </a:tr>
              <a:tr h="868782">
                <a:tc>
                  <a:txBody>
                    <a:bodyPr/>
                    <a:lstStyle/>
                    <a:p>
                      <a:pPr>
                        <a:lnSpc>
                          <a:spcPct val="107000"/>
                        </a:lnSpc>
                        <a:spcAft>
                          <a:spcPts val="800"/>
                        </a:spcAft>
                      </a:pPr>
                      <a:r>
                        <a:rPr lang="en-GB" sz="1400" dirty="0">
                          <a:solidFill>
                            <a:schemeClr val="tx1"/>
                          </a:solidFill>
                          <a:effectLst/>
                        </a:rPr>
                        <a:t>SQL Injection</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solidFill>
                      <a:schemeClr val="accent3">
                        <a:lumMod val="95000"/>
                      </a:schemeClr>
                    </a:solidFill>
                  </a:tcPr>
                </a:tc>
                <a:tc>
                  <a:txBody>
                    <a:bodyPr/>
                    <a:lstStyle/>
                    <a:p>
                      <a:pPr>
                        <a:lnSpc>
                          <a:spcPct val="107000"/>
                        </a:lnSpc>
                        <a:spcAft>
                          <a:spcPts val="800"/>
                        </a:spcAft>
                      </a:pPr>
                      <a:r>
                        <a:rPr lang="en-GB" sz="1400" dirty="0">
                          <a:solidFill>
                            <a:schemeClr val="tx1"/>
                          </a:solidFill>
                          <a:effectLst/>
                        </a:rPr>
                        <a:t>High</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GB" sz="1400" dirty="0">
                          <a:solidFill>
                            <a:schemeClr val="tx1"/>
                          </a:solidFill>
                          <a:effectLst/>
                        </a:rPr>
                        <a:t>Use parameterized queries and input validation.</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923751893"/>
                  </a:ext>
                </a:extLst>
              </a:tr>
              <a:tr h="447005">
                <a:tc>
                  <a:txBody>
                    <a:bodyPr/>
                    <a:lstStyle/>
                    <a:p>
                      <a:pPr>
                        <a:lnSpc>
                          <a:spcPct val="107000"/>
                        </a:lnSpc>
                        <a:spcAft>
                          <a:spcPts val="800"/>
                        </a:spcAft>
                      </a:pPr>
                      <a:r>
                        <a:rPr lang="en-GB" sz="1400" dirty="0">
                          <a:solidFill>
                            <a:schemeClr val="tx1"/>
                          </a:solidFill>
                          <a:effectLst/>
                        </a:rPr>
                        <a:t>Outdated Software</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solidFill>
                      <a:schemeClr val="accent3">
                        <a:lumMod val="95000"/>
                      </a:schemeClr>
                    </a:solidFill>
                  </a:tcPr>
                </a:tc>
                <a:tc>
                  <a:txBody>
                    <a:bodyPr/>
                    <a:lstStyle/>
                    <a:p>
                      <a:pPr>
                        <a:lnSpc>
                          <a:spcPct val="107000"/>
                        </a:lnSpc>
                        <a:spcAft>
                          <a:spcPts val="800"/>
                        </a:spcAft>
                      </a:pPr>
                      <a:r>
                        <a:rPr lang="en-GB" sz="1400">
                          <a:solidFill>
                            <a:schemeClr val="tx1"/>
                          </a:solidFill>
                          <a:effectLst/>
                        </a:rPr>
                        <a:t>Medium</a:t>
                      </a:r>
                      <a:endParaRPr lang="en-GB" sz="14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GB" sz="1400" dirty="0">
                          <a:solidFill>
                            <a:schemeClr val="tx1"/>
                          </a:solidFill>
                          <a:effectLst/>
                        </a:rPr>
                        <a:t>Regular patching and version updates.</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2939207444"/>
                  </a:ext>
                </a:extLst>
              </a:tr>
              <a:tr h="447005">
                <a:tc>
                  <a:txBody>
                    <a:bodyPr/>
                    <a:lstStyle/>
                    <a:p>
                      <a:pPr>
                        <a:lnSpc>
                          <a:spcPct val="107000"/>
                        </a:lnSpc>
                        <a:spcAft>
                          <a:spcPts val="800"/>
                        </a:spcAft>
                      </a:pPr>
                      <a:r>
                        <a:rPr lang="en-GB" sz="1400" dirty="0">
                          <a:solidFill>
                            <a:schemeClr val="tx1"/>
                          </a:solidFill>
                          <a:effectLst/>
                        </a:rPr>
                        <a:t>Misconfigured Firewall</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solidFill>
                      <a:schemeClr val="accent3">
                        <a:lumMod val="95000"/>
                      </a:schemeClr>
                    </a:solidFill>
                  </a:tcPr>
                </a:tc>
                <a:tc>
                  <a:txBody>
                    <a:bodyPr/>
                    <a:lstStyle/>
                    <a:p>
                      <a:pPr>
                        <a:lnSpc>
                          <a:spcPct val="107000"/>
                        </a:lnSpc>
                        <a:spcAft>
                          <a:spcPts val="800"/>
                        </a:spcAft>
                      </a:pPr>
                      <a:r>
                        <a:rPr lang="en-GB" sz="1400">
                          <a:solidFill>
                            <a:schemeClr val="tx1"/>
                          </a:solidFill>
                          <a:effectLst/>
                        </a:rPr>
                        <a:t>High</a:t>
                      </a:r>
                      <a:endParaRPr lang="en-GB" sz="14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GB" sz="1400" dirty="0">
                          <a:solidFill>
                            <a:schemeClr val="tx1"/>
                          </a:solidFill>
                          <a:effectLst/>
                        </a:rPr>
                        <a:t>Update rules and conduct regular audits.</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2377132666"/>
                  </a:ext>
                </a:extLst>
              </a:tr>
            </a:tbl>
          </a:graphicData>
        </a:graphic>
      </p:graphicFrame>
    </p:spTree>
    <p:extLst>
      <p:ext uri="{BB962C8B-B14F-4D97-AF65-F5344CB8AC3E}">
        <p14:creationId xmlns:p14="http://schemas.microsoft.com/office/powerpoint/2010/main" val="1282206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5353C-3F6F-CE1A-E6DD-2A10F3B48FCC}"/>
              </a:ext>
            </a:extLst>
          </p:cNvPr>
          <p:cNvSpPr>
            <a:spLocks noGrp="1"/>
          </p:cNvSpPr>
          <p:nvPr>
            <p:ph type="title"/>
          </p:nvPr>
        </p:nvSpPr>
        <p:spPr/>
        <p:txBody>
          <a:bodyPr/>
          <a:lstStyle/>
          <a:p>
            <a:r>
              <a:rPr lang="en-GB" dirty="0"/>
              <a:t>Tools for Penetration Testing</a:t>
            </a:r>
          </a:p>
        </p:txBody>
      </p:sp>
      <p:sp>
        <p:nvSpPr>
          <p:cNvPr id="3" name="Content Placeholder 2">
            <a:extLst>
              <a:ext uri="{FF2B5EF4-FFF2-40B4-BE49-F238E27FC236}">
                <a16:creationId xmlns:a16="http://schemas.microsoft.com/office/drawing/2014/main" id="{A0D33363-F609-0BA0-379C-D0415160545D}"/>
              </a:ext>
            </a:extLst>
          </p:cNvPr>
          <p:cNvSpPr>
            <a:spLocks noGrp="1"/>
          </p:cNvSpPr>
          <p:nvPr>
            <p:ph idx="1"/>
          </p:nvPr>
        </p:nvSpPr>
        <p:spPr>
          <a:xfrm>
            <a:off x="162560" y="1417639"/>
            <a:ext cx="8534400" cy="2087562"/>
          </a:xfrm>
        </p:spPr>
        <p:txBody>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sz="1800" b="1" dirty="0">
                <a:effectLst/>
                <a:latin typeface="Calibri" panose="020F0502020204030204" pitchFamily="34" charset="0"/>
                <a:ea typeface="Calibri" panose="020F0502020204030204" pitchFamily="34" charset="0"/>
                <a:cs typeface="Arial" panose="020B0604020202020204" pitchFamily="34" charset="0"/>
              </a:rPr>
              <a:t>Reconnaissance Tools:</a:t>
            </a:r>
            <a:r>
              <a:rPr lang="en-GB" sz="1800" dirty="0">
                <a:effectLst/>
                <a:latin typeface="Calibri" panose="020F0502020204030204" pitchFamily="34" charset="0"/>
                <a:ea typeface="Calibri" panose="020F0502020204030204" pitchFamily="34" charset="0"/>
                <a:cs typeface="Arial" panose="020B0604020202020204" pitchFamily="34" charset="0"/>
              </a:rPr>
              <a:t> </a:t>
            </a:r>
            <a:r>
              <a:rPr lang="en-GB" sz="1800" dirty="0" err="1">
                <a:effectLst/>
                <a:latin typeface="Calibri" panose="020F0502020204030204" pitchFamily="34" charset="0"/>
                <a:ea typeface="Calibri" panose="020F0502020204030204" pitchFamily="34" charset="0"/>
                <a:cs typeface="Arial" panose="020B0604020202020204" pitchFamily="34" charset="0"/>
              </a:rPr>
              <a:t>Maltego</a:t>
            </a:r>
            <a:r>
              <a:rPr lang="en-GB" sz="1800" dirty="0">
                <a:effectLst/>
                <a:latin typeface="Calibri" panose="020F0502020204030204" pitchFamily="34" charset="0"/>
                <a:ea typeface="Calibri" panose="020F0502020204030204" pitchFamily="34" charset="0"/>
                <a:cs typeface="Arial" panose="020B0604020202020204" pitchFamily="34" charset="0"/>
              </a:rPr>
              <a:t>, Shodan.</a:t>
            </a:r>
          </a:p>
          <a:p>
            <a:pPr marL="342900" lvl="0" indent="-342900">
              <a:lnSpc>
                <a:spcPct val="107000"/>
              </a:lnSpc>
              <a:spcAft>
                <a:spcPts val="800"/>
              </a:spcAft>
              <a:buSzPts val="1000"/>
              <a:buFont typeface="Symbol" panose="05050102010706020507" pitchFamily="18" charset="2"/>
              <a:buChar char=""/>
              <a:tabLst>
                <a:tab pos="457200" algn="l"/>
              </a:tabLst>
            </a:pPr>
            <a:r>
              <a:rPr lang="en-GB" sz="1800" b="1" dirty="0">
                <a:effectLst/>
                <a:latin typeface="Calibri" panose="020F0502020204030204" pitchFamily="34" charset="0"/>
                <a:ea typeface="Calibri" panose="020F0502020204030204" pitchFamily="34" charset="0"/>
                <a:cs typeface="Arial" panose="020B0604020202020204" pitchFamily="34" charset="0"/>
              </a:rPr>
              <a:t>Scanning Tools:</a:t>
            </a:r>
            <a:r>
              <a:rPr lang="en-GB" sz="1800" dirty="0">
                <a:effectLst/>
                <a:latin typeface="Calibri" panose="020F0502020204030204" pitchFamily="34" charset="0"/>
                <a:ea typeface="Calibri" panose="020F0502020204030204" pitchFamily="34" charset="0"/>
                <a:cs typeface="Arial" panose="020B0604020202020204" pitchFamily="34" charset="0"/>
              </a:rPr>
              <a:t> Nmap, Nessus, OpenVAS.</a:t>
            </a:r>
          </a:p>
          <a:p>
            <a:pPr marL="342900" lvl="0" indent="-342900">
              <a:lnSpc>
                <a:spcPct val="107000"/>
              </a:lnSpc>
              <a:spcAft>
                <a:spcPts val="800"/>
              </a:spcAft>
              <a:buSzPts val="1000"/>
              <a:buFont typeface="Symbol" panose="05050102010706020507" pitchFamily="18" charset="2"/>
              <a:buChar char=""/>
              <a:tabLst>
                <a:tab pos="457200" algn="l"/>
              </a:tabLst>
            </a:pPr>
            <a:r>
              <a:rPr lang="en-GB" sz="1800" b="1" dirty="0">
                <a:effectLst/>
                <a:latin typeface="Calibri" panose="020F0502020204030204" pitchFamily="34" charset="0"/>
                <a:ea typeface="Calibri" panose="020F0502020204030204" pitchFamily="34" charset="0"/>
                <a:cs typeface="Arial" panose="020B0604020202020204" pitchFamily="34" charset="0"/>
              </a:rPr>
              <a:t>Exploitation Frameworks:</a:t>
            </a:r>
            <a:r>
              <a:rPr lang="en-GB" sz="1800" dirty="0">
                <a:effectLst/>
                <a:latin typeface="Calibri" panose="020F0502020204030204" pitchFamily="34" charset="0"/>
                <a:ea typeface="Calibri" panose="020F0502020204030204" pitchFamily="34" charset="0"/>
                <a:cs typeface="Arial" panose="020B0604020202020204" pitchFamily="34" charset="0"/>
              </a:rPr>
              <a:t> Metasploit, Burp Suite, </a:t>
            </a:r>
            <a:r>
              <a:rPr lang="en-GB" sz="1800" dirty="0" err="1">
                <a:effectLst/>
                <a:latin typeface="Calibri" panose="020F0502020204030204" pitchFamily="34" charset="0"/>
                <a:ea typeface="Calibri" panose="020F0502020204030204" pitchFamily="34" charset="0"/>
                <a:cs typeface="Arial" panose="020B0604020202020204" pitchFamily="34" charset="0"/>
              </a:rPr>
              <a:t>SQLmap</a:t>
            </a:r>
            <a:r>
              <a:rPr lang="en-GB" sz="1800" dirty="0">
                <a:effectLst/>
                <a:latin typeface="Calibri" panose="020F0502020204030204" pitchFamily="34" charset="0"/>
                <a:ea typeface="Calibri" panose="020F0502020204030204" pitchFamily="34" charset="0"/>
                <a:cs typeface="Arial" panose="020B0604020202020204" pitchFamily="34" charset="0"/>
              </a:rPr>
              <a:t>.</a:t>
            </a:r>
          </a:p>
          <a:p>
            <a:pPr marL="342900" lvl="0" indent="-342900">
              <a:lnSpc>
                <a:spcPct val="107000"/>
              </a:lnSpc>
              <a:spcAft>
                <a:spcPts val="800"/>
              </a:spcAft>
              <a:buSzPts val="1000"/>
              <a:buFont typeface="Symbol" panose="05050102010706020507" pitchFamily="18" charset="2"/>
              <a:buChar char=""/>
              <a:tabLst>
                <a:tab pos="457200" algn="l"/>
              </a:tabLst>
            </a:pPr>
            <a:r>
              <a:rPr lang="en-GB" sz="1800" b="1" dirty="0">
                <a:effectLst/>
                <a:latin typeface="Calibri" panose="020F0502020204030204" pitchFamily="34" charset="0"/>
                <a:ea typeface="Calibri" panose="020F0502020204030204" pitchFamily="34" charset="0"/>
                <a:cs typeface="Arial" panose="020B0604020202020204" pitchFamily="34" charset="0"/>
              </a:rPr>
              <a:t>Post-Exploitation Tools:</a:t>
            </a:r>
            <a:r>
              <a:rPr lang="en-GB" sz="1800" dirty="0">
                <a:effectLst/>
                <a:latin typeface="Calibri" panose="020F0502020204030204" pitchFamily="34" charset="0"/>
                <a:ea typeface="Calibri" panose="020F0502020204030204" pitchFamily="34" charset="0"/>
                <a:cs typeface="Arial" panose="020B0604020202020204" pitchFamily="34" charset="0"/>
              </a:rPr>
              <a:t> Cobalt Strike, </a:t>
            </a:r>
            <a:r>
              <a:rPr lang="en-GB" sz="1800" dirty="0" err="1">
                <a:effectLst/>
                <a:latin typeface="Calibri" panose="020F0502020204030204" pitchFamily="34" charset="0"/>
                <a:ea typeface="Calibri" panose="020F0502020204030204" pitchFamily="34" charset="0"/>
                <a:cs typeface="Arial" panose="020B0604020202020204" pitchFamily="34" charset="0"/>
              </a:rPr>
              <a:t>Mimikatz</a:t>
            </a:r>
            <a:r>
              <a:rPr lang="en-GB" sz="1800" dirty="0">
                <a:effectLst/>
                <a:latin typeface="Calibri" panose="020F0502020204030204" pitchFamily="34" charset="0"/>
                <a:ea typeface="Calibri" panose="020F0502020204030204" pitchFamily="34" charset="0"/>
                <a:cs typeface="Arial" panose="020B0604020202020204" pitchFamily="34" charset="0"/>
              </a:rPr>
              <a:t>.</a:t>
            </a:r>
          </a:p>
          <a:p>
            <a:endParaRPr lang="en-GB" dirty="0"/>
          </a:p>
        </p:txBody>
      </p:sp>
    </p:spTree>
    <p:extLst>
      <p:ext uri="{BB962C8B-B14F-4D97-AF65-F5344CB8AC3E}">
        <p14:creationId xmlns:p14="http://schemas.microsoft.com/office/powerpoint/2010/main" val="3671039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E7DE6-E159-7DA3-F6D3-6AD34507028D}"/>
              </a:ext>
            </a:extLst>
          </p:cNvPr>
          <p:cNvSpPr>
            <a:spLocks noGrp="1"/>
          </p:cNvSpPr>
          <p:nvPr>
            <p:ph type="title"/>
          </p:nvPr>
        </p:nvSpPr>
        <p:spPr/>
        <p:txBody>
          <a:bodyPr/>
          <a:lstStyle/>
          <a:p>
            <a:r>
              <a:rPr lang="en-GB" dirty="0"/>
              <a:t>Ethical and Legal Considerations</a:t>
            </a:r>
          </a:p>
        </p:txBody>
      </p:sp>
      <p:sp>
        <p:nvSpPr>
          <p:cNvPr id="3" name="Content Placeholder 2">
            <a:extLst>
              <a:ext uri="{FF2B5EF4-FFF2-40B4-BE49-F238E27FC236}">
                <a16:creationId xmlns:a16="http://schemas.microsoft.com/office/drawing/2014/main" id="{7D50212F-9903-97B9-14B4-09D9A3331160}"/>
              </a:ext>
            </a:extLst>
          </p:cNvPr>
          <p:cNvSpPr>
            <a:spLocks noGrp="1"/>
          </p:cNvSpPr>
          <p:nvPr>
            <p:ph idx="1"/>
          </p:nvPr>
        </p:nvSpPr>
        <p:spPr>
          <a:xfrm>
            <a:off x="304800" y="1066801"/>
            <a:ext cx="8534400" cy="2743200"/>
          </a:xfrm>
        </p:spPr>
        <p:txBody>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Authorization: Always obtain written consent before testing.</a:t>
            </a:r>
          </a:p>
          <a:p>
            <a:pPr algn="just"/>
            <a:r>
              <a:rPr lang="en-US" dirty="0">
                <a:latin typeface="Calibri" panose="020F0502020204030204" pitchFamily="34" charset="0"/>
                <a:ea typeface="Calibri" panose="020F0502020204030204" pitchFamily="34" charset="0"/>
                <a:cs typeface="Calibri" panose="020F0502020204030204" pitchFamily="34" charset="0"/>
              </a:rPr>
              <a:t>Legal Compliance: Follow laws such as the CFAA, GDPR, PCI-DSS, and local regulations.</a:t>
            </a:r>
          </a:p>
          <a:p>
            <a:pPr algn="just"/>
            <a:r>
              <a:rPr lang="en-US" dirty="0">
                <a:latin typeface="Calibri" panose="020F0502020204030204" pitchFamily="34" charset="0"/>
                <a:ea typeface="Calibri" panose="020F0502020204030204" pitchFamily="34" charset="0"/>
                <a:cs typeface="Calibri" panose="020F0502020204030204" pitchFamily="34" charset="0"/>
              </a:rPr>
              <a:t>Code of Ethics: Maintain confidentiality and avoid causing harm.</a:t>
            </a:r>
          </a:p>
          <a:p>
            <a:pPr algn="just"/>
            <a:r>
              <a:rPr lang="en-US" dirty="0">
                <a:latin typeface="Calibri" panose="020F0502020204030204" pitchFamily="34" charset="0"/>
                <a:ea typeface="Calibri" panose="020F0502020204030204" pitchFamily="34" charset="0"/>
                <a:cs typeface="Calibri" panose="020F0502020204030204" pitchFamily="34" charset="0"/>
              </a:rPr>
              <a:t>Documentation: Keep detailed records of all activities for accountability.</a:t>
            </a:r>
          </a:p>
          <a:p>
            <a:endParaRPr lang="en-GB" dirty="0"/>
          </a:p>
        </p:txBody>
      </p:sp>
    </p:spTree>
    <p:extLst>
      <p:ext uri="{BB962C8B-B14F-4D97-AF65-F5344CB8AC3E}">
        <p14:creationId xmlns:p14="http://schemas.microsoft.com/office/powerpoint/2010/main" val="1879580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1E3CE-C09E-9244-8197-F8D1274F2C2D}"/>
              </a:ext>
            </a:extLst>
          </p:cNvPr>
          <p:cNvSpPr>
            <a:spLocks noGrp="1"/>
          </p:cNvSpPr>
          <p:nvPr>
            <p:ph type="title"/>
          </p:nvPr>
        </p:nvSpPr>
        <p:spPr>
          <a:xfrm>
            <a:off x="152400" y="274638"/>
            <a:ext cx="8534400" cy="715962"/>
          </a:xfrm>
        </p:spPr>
        <p:txBody>
          <a:bodyPr/>
          <a:lstStyle/>
          <a:p>
            <a:r>
              <a:rPr lang="en-US" dirty="0"/>
              <a:t>Case Studies and Real-World Examples</a:t>
            </a:r>
            <a:endParaRPr lang="en-GB" dirty="0"/>
          </a:p>
        </p:txBody>
      </p:sp>
      <p:sp>
        <p:nvSpPr>
          <p:cNvPr id="3" name="Content Placeholder 2">
            <a:extLst>
              <a:ext uri="{FF2B5EF4-FFF2-40B4-BE49-F238E27FC236}">
                <a16:creationId xmlns:a16="http://schemas.microsoft.com/office/drawing/2014/main" id="{D128A954-9DB5-4071-7359-4D3483052DD9}"/>
              </a:ext>
            </a:extLst>
          </p:cNvPr>
          <p:cNvSpPr>
            <a:spLocks noGrp="1"/>
          </p:cNvSpPr>
          <p:nvPr>
            <p:ph idx="1"/>
          </p:nvPr>
        </p:nvSpPr>
        <p:spPr>
          <a:xfrm>
            <a:off x="304800" y="1280318"/>
            <a:ext cx="8534400" cy="4297363"/>
          </a:xfrm>
        </p:spPr>
        <p:txBody>
          <a:bodyPr/>
          <a:lstStyle/>
          <a:p>
            <a:pPr marL="0" indent="0" algn="just">
              <a:buNone/>
            </a:pPr>
            <a:r>
              <a:rPr lang="en-GB" b="1" dirty="0">
                <a:latin typeface="Calibri" panose="020F0502020204030204" pitchFamily="34" charset="0"/>
                <a:ea typeface="Calibri" panose="020F0502020204030204" pitchFamily="34" charset="0"/>
                <a:cs typeface="Calibri" panose="020F0502020204030204" pitchFamily="34" charset="0"/>
              </a:rPr>
              <a:t>Case Study 1: Equifax Breach</a:t>
            </a:r>
          </a:p>
          <a:p>
            <a:pPr algn="just"/>
            <a:r>
              <a:rPr lang="en-GB" dirty="0">
                <a:latin typeface="Calibri" panose="020F0502020204030204" pitchFamily="34" charset="0"/>
                <a:ea typeface="Calibri" panose="020F0502020204030204" pitchFamily="34" charset="0"/>
                <a:cs typeface="Calibri" panose="020F0502020204030204" pitchFamily="34" charset="0"/>
              </a:rPr>
              <a:t>Cause: Unpatched vulnerability in Apache Struts.</a:t>
            </a:r>
          </a:p>
          <a:p>
            <a:pPr algn="just"/>
            <a:r>
              <a:rPr lang="en-GB" dirty="0">
                <a:latin typeface="Calibri" panose="020F0502020204030204" pitchFamily="34" charset="0"/>
                <a:ea typeface="Calibri" panose="020F0502020204030204" pitchFamily="34" charset="0"/>
                <a:cs typeface="Calibri" panose="020F0502020204030204" pitchFamily="34" charset="0"/>
              </a:rPr>
              <a:t>Impact: Exposure of 147 million records.</a:t>
            </a:r>
          </a:p>
          <a:p>
            <a:pPr algn="just"/>
            <a:r>
              <a:rPr lang="en-GB" dirty="0">
                <a:latin typeface="Calibri" panose="020F0502020204030204" pitchFamily="34" charset="0"/>
                <a:ea typeface="Calibri" panose="020F0502020204030204" pitchFamily="34" charset="0"/>
                <a:cs typeface="Calibri" panose="020F0502020204030204" pitchFamily="34" charset="0"/>
              </a:rPr>
              <a:t>Lesson: Importance of timely patch management.</a:t>
            </a:r>
          </a:p>
          <a:p>
            <a:pPr marL="0" indent="0" algn="just">
              <a:buNone/>
            </a:pPr>
            <a:r>
              <a:rPr lang="en-GB" b="1" dirty="0">
                <a:latin typeface="Calibri" panose="020F0502020204030204" pitchFamily="34" charset="0"/>
                <a:ea typeface="Calibri" panose="020F0502020204030204" pitchFamily="34" charset="0"/>
                <a:cs typeface="Calibri" panose="020F0502020204030204" pitchFamily="34" charset="0"/>
              </a:rPr>
              <a:t>Case Study 2: Yahoo Data Breach</a:t>
            </a:r>
          </a:p>
          <a:p>
            <a:pPr algn="just"/>
            <a:r>
              <a:rPr lang="en-GB" dirty="0">
                <a:latin typeface="Calibri" panose="020F0502020204030204" pitchFamily="34" charset="0"/>
                <a:ea typeface="Calibri" panose="020F0502020204030204" pitchFamily="34" charset="0"/>
                <a:cs typeface="Calibri" panose="020F0502020204030204" pitchFamily="34" charset="0"/>
              </a:rPr>
              <a:t>Cause: Weak password storage and social engineering.</a:t>
            </a:r>
          </a:p>
          <a:p>
            <a:pPr algn="just"/>
            <a:r>
              <a:rPr lang="en-GB" dirty="0">
                <a:latin typeface="Calibri" panose="020F0502020204030204" pitchFamily="34" charset="0"/>
                <a:ea typeface="Calibri" panose="020F0502020204030204" pitchFamily="34" charset="0"/>
                <a:cs typeface="Calibri" panose="020F0502020204030204" pitchFamily="34" charset="0"/>
              </a:rPr>
              <a:t>Impact: 3 billion accounts compromised.</a:t>
            </a:r>
          </a:p>
          <a:p>
            <a:pPr algn="just"/>
            <a:r>
              <a:rPr lang="en-GB" dirty="0">
                <a:latin typeface="Calibri" panose="020F0502020204030204" pitchFamily="34" charset="0"/>
                <a:ea typeface="Calibri" panose="020F0502020204030204" pitchFamily="34" charset="0"/>
                <a:cs typeface="Calibri" panose="020F0502020204030204" pitchFamily="34" charset="0"/>
              </a:rPr>
              <a:t>Lesson: Necessity of robust authentication and encryption practices.</a:t>
            </a:r>
          </a:p>
          <a:p>
            <a:endParaRPr lang="en-GB" dirty="0"/>
          </a:p>
        </p:txBody>
      </p:sp>
    </p:spTree>
    <p:extLst>
      <p:ext uri="{BB962C8B-B14F-4D97-AF65-F5344CB8AC3E}">
        <p14:creationId xmlns:p14="http://schemas.microsoft.com/office/powerpoint/2010/main" val="293247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68872-4D7F-5B47-0EFF-67EBECDFB728}"/>
              </a:ext>
            </a:extLst>
          </p:cNvPr>
          <p:cNvSpPr>
            <a:spLocks noGrp="1"/>
          </p:cNvSpPr>
          <p:nvPr>
            <p:ph type="title"/>
          </p:nvPr>
        </p:nvSpPr>
        <p:spPr>
          <a:xfrm>
            <a:off x="381000" y="114300"/>
            <a:ext cx="8229600" cy="1143000"/>
          </a:xfrm>
        </p:spPr>
        <p:txBody>
          <a:bodyPr/>
          <a:lstStyle/>
          <a:p>
            <a:r>
              <a:rPr lang="en-US" sz="3200" dirty="0"/>
              <a:t>Vulnerability Analysis and Penetration Testing (VATP)</a:t>
            </a:r>
            <a:endParaRPr lang="en-GB" sz="3200" dirty="0"/>
          </a:p>
        </p:txBody>
      </p:sp>
      <p:sp>
        <p:nvSpPr>
          <p:cNvPr id="3" name="Content Placeholder 2">
            <a:extLst>
              <a:ext uri="{FF2B5EF4-FFF2-40B4-BE49-F238E27FC236}">
                <a16:creationId xmlns:a16="http://schemas.microsoft.com/office/drawing/2014/main" id="{C1C14F0B-5BF4-9D8B-231A-B27AF26190C8}"/>
              </a:ext>
            </a:extLst>
          </p:cNvPr>
          <p:cNvSpPr>
            <a:spLocks noGrp="1"/>
          </p:cNvSpPr>
          <p:nvPr>
            <p:ph idx="1"/>
          </p:nvPr>
        </p:nvSpPr>
        <p:spPr>
          <a:xfrm>
            <a:off x="228600" y="1254760"/>
            <a:ext cx="8763000" cy="4384040"/>
          </a:xfrm>
        </p:spPr>
        <p:txBody>
          <a:bodyPr/>
          <a:lstStyle/>
          <a:p>
            <a:r>
              <a:rPr lang="en-GB" sz="2000" dirty="0">
                <a:latin typeface="Calibri" panose="020F0502020204030204" pitchFamily="34" charset="0"/>
                <a:ea typeface="Calibri" panose="020F0502020204030204" pitchFamily="34" charset="0"/>
                <a:cs typeface="Calibri" panose="020F0502020204030204" pitchFamily="34" charset="0"/>
              </a:rPr>
              <a:t>Vulnerability Analysis: Systematic approach to identifying, classifying, and prioritizing security flaws.</a:t>
            </a:r>
          </a:p>
          <a:p>
            <a:r>
              <a:rPr lang="en-GB" sz="2000" dirty="0">
                <a:latin typeface="Calibri" panose="020F0502020204030204" pitchFamily="34" charset="0"/>
                <a:ea typeface="Calibri" panose="020F0502020204030204" pitchFamily="34" charset="0"/>
                <a:cs typeface="Calibri" panose="020F0502020204030204" pitchFamily="34" charset="0"/>
              </a:rPr>
              <a:t>Penetration Testing: Ethical hacking process to simulate cyberattacks and exploit vulnerabilities.</a:t>
            </a:r>
          </a:p>
          <a:p>
            <a:pPr marL="0" indent="0">
              <a:buNone/>
            </a:pPr>
            <a:r>
              <a:rPr lang="en-GB" sz="2000" b="1" dirty="0">
                <a:latin typeface="Calibri" panose="020F0502020204030204" pitchFamily="34" charset="0"/>
                <a:ea typeface="Calibri" panose="020F0502020204030204" pitchFamily="34" charset="0"/>
                <a:cs typeface="Calibri" panose="020F0502020204030204" pitchFamily="34" charset="0"/>
              </a:rPr>
              <a:t>Why VAPT is Important?</a:t>
            </a:r>
          </a:p>
          <a:p>
            <a:r>
              <a:rPr lang="en-GB" sz="2000" dirty="0">
                <a:latin typeface="Calibri" panose="020F0502020204030204" pitchFamily="34" charset="0"/>
                <a:ea typeface="Calibri" panose="020F0502020204030204" pitchFamily="34" charset="0"/>
                <a:cs typeface="Calibri" panose="020F0502020204030204" pitchFamily="34" charset="0"/>
              </a:rPr>
              <a:t>Helps organizations understand security weaknesses before attackers do.</a:t>
            </a:r>
          </a:p>
          <a:p>
            <a:r>
              <a:rPr lang="en-GB" sz="2000" dirty="0">
                <a:latin typeface="Calibri" panose="020F0502020204030204" pitchFamily="34" charset="0"/>
                <a:ea typeface="Calibri" panose="020F0502020204030204" pitchFamily="34" charset="0"/>
                <a:cs typeface="Calibri" panose="020F0502020204030204" pitchFamily="34" charset="0"/>
              </a:rPr>
              <a:t>Supports compliance with security standards (ISO 27001, PCI-DSS, HIPAA, NIST).</a:t>
            </a:r>
          </a:p>
          <a:p>
            <a:r>
              <a:rPr lang="en-GB" sz="2000" dirty="0">
                <a:latin typeface="Calibri" panose="020F0502020204030204" pitchFamily="34" charset="0"/>
                <a:ea typeface="Calibri" panose="020F0502020204030204" pitchFamily="34" charset="0"/>
                <a:cs typeface="Calibri" panose="020F0502020204030204" pitchFamily="34" charset="0"/>
              </a:rPr>
              <a:t>Reduces financial, operational, and reputational damage from cyber incidents.</a:t>
            </a:r>
          </a:p>
          <a:p>
            <a:pPr marL="0" indent="0">
              <a:buNone/>
            </a:pPr>
            <a:r>
              <a:rPr lang="en-GB" sz="2000" b="1" dirty="0">
                <a:latin typeface="Calibri" panose="020F0502020204030204" pitchFamily="34" charset="0"/>
                <a:ea typeface="Calibri" panose="020F0502020204030204" pitchFamily="34" charset="0"/>
                <a:cs typeface="Calibri" panose="020F0502020204030204" pitchFamily="34" charset="0"/>
              </a:rPr>
              <a:t>Who Performs VAPT?</a:t>
            </a:r>
          </a:p>
          <a:p>
            <a:r>
              <a:rPr lang="en-GB" sz="2000" dirty="0">
                <a:latin typeface="Calibri" panose="020F0502020204030204" pitchFamily="34" charset="0"/>
                <a:ea typeface="Calibri" panose="020F0502020204030204" pitchFamily="34" charset="0"/>
                <a:cs typeface="Calibri" panose="020F0502020204030204" pitchFamily="34" charset="0"/>
              </a:rPr>
              <a:t>Security teams, ethical hackers, penetration testers, cybersecurity researchers.</a:t>
            </a:r>
          </a:p>
          <a:p>
            <a:endParaRPr lang="en-GB" dirty="0"/>
          </a:p>
        </p:txBody>
      </p:sp>
    </p:spTree>
    <p:extLst>
      <p:ext uri="{BB962C8B-B14F-4D97-AF65-F5344CB8AC3E}">
        <p14:creationId xmlns:p14="http://schemas.microsoft.com/office/powerpoint/2010/main" val="2817851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9443E-74C3-CDF2-9A14-911D5871BE83}"/>
              </a:ext>
            </a:extLst>
          </p:cNvPr>
          <p:cNvSpPr>
            <a:spLocks noGrp="1"/>
          </p:cNvSpPr>
          <p:nvPr>
            <p:ph type="title"/>
          </p:nvPr>
        </p:nvSpPr>
        <p:spPr>
          <a:xfrm>
            <a:off x="457200" y="40658"/>
            <a:ext cx="8229600" cy="990600"/>
          </a:xfrm>
        </p:spPr>
        <p:txBody>
          <a:bodyPr/>
          <a:lstStyle/>
          <a:p>
            <a:r>
              <a:rPr lang="en-US" sz="3200" dirty="0"/>
              <a:t>Differences Between Vulnerability Analysis and Penetration Testing</a:t>
            </a:r>
            <a:endParaRPr lang="en-GB" sz="3200" dirty="0"/>
          </a:p>
        </p:txBody>
      </p:sp>
      <p:graphicFrame>
        <p:nvGraphicFramePr>
          <p:cNvPr id="4" name="Content Placeholder 3">
            <a:extLst>
              <a:ext uri="{FF2B5EF4-FFF2-40B4-BE49-F238E27FC236}">
                <a16:creationId xmlns:a16="http://schemas.microsoft.com/office/drawing/2014/main" id="{6B8394AD-51F9-565B-60C8-14976476D5C5}"/>
              </a:ext>
            </a:extLst>
          </p:cNvPr>
          <p:cNvGraphicFramePr>
            <a:graphicFrameLocks noGrp="1"/>
          </p:cNvGraphicFramePr>
          <p:nvPr>
            <p:ph idx="1"/>
            <p:extLst>
              <p:ext uri="{D42A27DB-BD31-4B8C-83A1-F6EECF244321}">
                <p14:modId xmlns:p14="http://schemas.microsoft.com/office/powerpoint/2010/main" val="1579201138"/>
              </p:ext>
            </p:extLst>
          </p:nvPr>
        </p:nvGraphicFramePr>
        <p:xfrm>
          <a:off x="314960" y="1066818"/>
          <a:ext cx="8534400" cy="2743200"/>
        </p:xfrm>
        <a:graphic>
          <a:graphicData uri="http://schemas.openxmlformats.org/drawingml/2006/table">
            <a:tbl>
              <a:tblPr firstRow="1" firstCol="1" bandRow="1">
                <a:tableStyleId>{5C22544A-7EE6-4342-B048-85BDC9FD1C3A}</a:tableStyleId>
              </a:tblPr>
              <a:tblGrid>
                <a:gridCol w="2209800">
                  <a:extLst>
                    <a:ext uri="{9D8B030D-6E8A-4147-A177-3AD203B41FA5}">
                      <a16:colId xmlns:a16="http://schemas.microsoft.com/office/drawing/2014/main" val="3761334816"/>
                    </a:ext>
                  </a:extLst>
                </a:gridCol>
                <a:gridCol w="2971800">
                  <a:extLst>
                    <a:ext uri="{9D8B030D-6E8A-4147-A177-3AD203B41FA5}">
                      <a16:colId xmlns:a16="http://schemas.microsoft.com/office/drawing/2014/main" val="1271911631"/>
                    </a:ext>
                  </a:extLst>
                </a:gridCol>
                <a:gridCol w="3352800">
                  <a:extLst>
                    <a:ext uri="{9D8B030D-6E8A-4147-A177-3AD203B41FA5}">
                      <a16:colId xmlns:a16="http://schemas.microsoft.com/office/drawing/2014/main" val="4091363244"/>
                    </a:ext>
                  </a:extLst>
                </a:gridCol>
              </a:tblGrid>
              <a:tr h="457200">
                <a:tc>
                  <a:txBody>
                    <a:bodyPr/>
                    <a:lstStyle/>
                    <a:p>
                      <a:pPr>
                        <a:lnSpc>
                          <a:spcPct val="107000"/>
                        </a:lnSpc>
                        <a:spcAft>
                          <a:spcPts val="800"/>
                        </a:spcAft>
                      </a:pPr>
                      <a:r>
                        <a:rPr lang="en-GB" sz="1400" dirty="0">
                          <a:solidFill>
                            <a:schemeClr val="tx1"/>
                          </a:solidFill>
                          <a:effectLst/>
                        </a:rPr>
                        <a:t>Feature</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GB" sz="1400" dirty="0">
                          <a:solidFill>
                            <a:schemeClr val="tx1"/>
                          </a:solidFill>
                          <a:effectLst/>
                        </a:rPr>
                        <a:t>Vulnerability Analysis</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GB" sz="1400">
                          <a:solidFill>
                            <a:schemeClr val="tx1"/>
                          </a:solidFill>
                          <a:effectLst/>
                        </a:rPr>
                        <a:t>Penetration Testing</a:t>
                      </a:r>
                      <a:endParaRPr lang="en-GB" sz="14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3376534506"/>
                  </a:ext>
                </a:extLst>
              </a:tr>
              <a:tr h="457200">
                <a:tc>
                  <a:txBody>
                    <a:bodyPr/>
                    <a:lstStyle/>
                    <a:p>
                      <a:pPr>
                        <a:lnSpc>
                          <a:spcPct val="107000"/>
                        </a:lnSpc>
                        <a:spcAft>
                          <a:spcPts val="800"/>
                        </a:spcAft>
                      </a:pPr>
                      <a:r>
                        <a:rPr lang="en-GB" sz="1400" dirty="0">
                          <a:solidFill>
                            <a:schemeClr val="tx1"/>
                          </a:solidFill>
                          <a:effectLst/>
                        </a:rPr>
                        <a:t>Objective</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solidFill>
                      <a:schemeClr val="accent3">
                        <a:lumMod val="95000"/>
                      </a:schemeClr>
                    </a:solidFill>
                  </a:tcPr>
                </a:tc>
                <a:tc>
                  <a:txBody>
                    <a:bodyPr/>
                    <a:lstStyle/>
                    <a:p>
                      <a:pPr>
                        <a:lnSpc>
                          <a:spcPct val="107000"/>
                        </a:lnSpc>
                        <a:spcAft>
                          <a:spcPts val="800"/>
                        </a:spcAft>
                      </a:pPr>
                      <a:r>
                        <a:rPr lang="en-GB" sz="1400">
                          <a:solidFill>
                            <a:schemeClr val="tx1"/>
                          </a:solidFill>
                          <a:effectLst/>
                        </a:rPr>
                        <a:t>Identifies security weaknesses</a:t>
                      </a:r>
                      <a:endParaRPr lang="en-GB" sz="14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GB" sz="1400">
                          <a:solidFill>
                            <a:schemeClr val="tx1"/>
                          </a:solidFill>
                          <a:effectLst/>
                        </a:rPr>
                        <a:t>Simulates real-world attacks</a:t>
                      </a:r>
                      <a:endParaRPr lang="en-GB" sz="14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2700903267"/>
                  </a:ext>
                </a:extLst>
              </a:tr>
              <a:tr h="457200">
                <a:tc>
                  <a:txBody>
                    <a:bodyPr/>
                    <a:lstStyle/>
                    <a:p>
                      <a:pPr>
                        <a:lnSpc>
                          <a:spcPct val="107000"/>
                        </a:lnSpc>
                        <a:spcAft>
                          <a:spcPts val="800"/>
                        </a:spcAft>
                      </a:pPr>
                      <a:r>
                        <a:rPr lang="en-GB" sz="1400" dirty="0">
                          <a:solidFill>
                            <a:schemeClr val="tx1"/>
                          </a:solidFill>
                          <a:effectLst/>
                        </a:rPr>
                        <a:t>Approach</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solidFill>
                      <a:schemeClr val="accent3">
                        <a:lumMod val="95000"/>
                      </a:schemeClr>
                    </a:solidFill>
                  </a:tcPr>
                </a:tc>
                <a:tc>
                  <a:txBody>
                    <a:bodyPr/>
                    <a:lstStyle/>
                    <a:p>
                      <a:pPr>
                        <a:lnSpc>
                          <a:spcPct val="107000"/>
                        </a:lnSpc>
                        <a:spcAft>
                          <a:spcPts val="800"/>
                        </a:spcAft>
                      </a:pPr>
                      <a:r>
                        <a:rPr lang="en-GB" sz="1400">
                          <a:solidFill>
                            <a:schemeClr val="tx1"/>
                          </a:solidFill>
                          <a:effectLst/>
                        </a:rPr>
                        <a:t>Automated scanning &amp; reporting</a:t>
                      </a:r>
                      <a:endParaRPr lang="en-GB" sz="14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GB" sz="1400">
                          <a:solidFill>
                            <a:schemeClr val="tx1"/>
                          </a:solidFill>
                          <a:effectLst/>
                        </a:rPr>
                        <a:t>Manual and automated exploitation</a:t>
                      </a:r>
                      <a:endParaRPr lang="en-GB" sz="14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4021053895"/>
                  </a:ext>
                </a:extLst>
              </a:tr>
              <a:tr h="457200">
                <a:tc>
                  <a:txBody>
                    <a:bodyPr/>
                    <a:lstStyle/>
                    <a:p>
                      <a:pPr>
                        <a:lnSpc>
                          <a:spcPct val="107000"/>
                        </a:lnSpc>
                        <a:spcAft>
                          <a:spcPts val="800"/>
                        </a:spcAft>
                      </a:pPr>
                      <a:r>
                        <a:rPr lang="en-GB" sz="1400" dirty="0">
                          <a:solidFill>
                            <a:schemeClr val="tx1"/>
                          </a:solidFill>
                          <a:effectLst/>
                        </a:rPr>
                        <a:t>Risk Assessment</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solidFill>
                      <a:schemeClr val="accent3">
                        <a:lumMod val="95000"/>
                      </a:schemeClr>
                    </a:solidFill>
                  </a:tcPr>
                </a:tc>
                <a:tc>
                  <a:txBody>
                    <a:bodyPr/>
                    <a:lstStyle/>
                    <a:p>
                      <a:pPr>
                        <a:lnSpc>
                          <a:spcPct val="107000"/>
                        </a:lnSpc>
                        <a:spcAft>
                          <a:spcPts val="800"/>
                        </a:spcAft>
                      </a:pPr>
                      <a:r>
                        <a:rPr lang="en-GB" sz="1400" dirty="0">
                          <a:solidFill>
                            <a:schemeClr val="tx1"/>
                          </a:solidFill>
                          <a:effectLst/>
                        </a:rPr>
                        <a:t>Lists potential risks</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GB" sz="1400" dirty="0">
                          <a:solidFill>
                            <a:schemeClr val="tx1"/>
                          </a:solidFill>
                          <a:effectLst/>
                        </a:rPr>
                        <a:t>Confirms actual exploits</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704536237"/>
                  </a:ext>
                </a:extLst>
              </a:tr>
              <a:tr h="457200">
                <a:tc>
                  <a:txBody>
                    <a:bodyPr/>
                    <a:lstStyle/>
                    <a:p>
                      <a:pPr>
                        <a:lnSpc>
                          <a:spcPct val="107000"/>
                        </a:lnSpc>
                        <a:spcAft>
                          <a:spcPts val="800"/>
                        </a:spcAft>
                      </a:pPr>
                      <a:r>
                        <a:rPr lang="en-GB" sz="1400" dirty="0">
                          <a:solidFill>
                            <a:schemeClr val="tx1"/>
                          </a:solidFill>
                          <a:effectLst/>
                        </a:rPr>
                        <a:t>Tools</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solidFill>
                      <a:schemeClr val="accent3">
                        <a:lumMod val="95000"/>
                      </a:schemeClr>
                    </a:solidFill>
                  </a:tcPr>
                </a:tc>
                <a:tc>
                  <a:txBody>
                    <a:bodyPr/>
                    <a:lstStyle/>
                    <a:p>
                      <a:pPr>
                        <a:lnSpc>
                          <a:spcPct val="107000"/>
                        </a:lnSpc>
                        <a:spcAft>
                          <a:spcPts val="800"/>
                        </a:spcAft>
                      </a:pPr>
                      <a:r>
                        <a:rPr lang="en-GB" sz="1400">
                          <a:solidFill>
                            <a:schemeClr val="tx1"/>
                          </a:solidFill>
                          <a:effectLst/>
                        </a:rPr>
                        <a:t>Nessus, OpenVAS, Qualys</a:t>
                      </a:r>
                      <a:endParaRPr lang="en-GB" sz="14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GB" sz="1400">
                          <a:solidFill>
                            <a:schemeClr val="tx1"/>
                          </a:solidFill>
                          <a:effectLst/>
                        </a:rPr>
                        <a:t>Metasploit, Burp Suite, Kali Linux</a:t>
                      </a:r>
                      <a:endParaRPr lang="en-GB" sz="14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3929800159"/>
                  </a:ext>
                </a:extLst>
              </a:tr>
              <a:tr h="457200">
                <a:tc>
                  <a:txBody>
                    <a:bodyPr/>
                    <a:lstStyle/>
                    <a:p>
                      <a:pPr>
                        <a:lnSpc>
                          <a:spcPct val="107000"/>
                        </a:lnSpc>
                        <a:spcAft>
                          <a:spcPts val="800"/>
                        </a:spcAft>
                      </a:pPr>
                      <a:r>
                        <a:rPr lang="en-GB" sz="1400" dirty="0">
                          <a:solidFill>
                            <a:schemeClr val="tx1"/>
                          </a:solidFill>
                          <a:effectLst/>
                        </a:rPr>
                        <a:t>Outcome</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solidFill>
                      <a:schemeClr val="accent3">
                        <a:lumMod val="95000"/>
                      </a:schemeClr>
                    </a:solidFill>
                  </a:tcPr>
                </a:tc>
                <a:tc>
                  <a:txBody>
                    <a:bodyPr/>
                    <a:lstStyle/>
                    <a:p>
                      <a:pPr>
                        <a:lnSpc>
                          <a:spcPct val="107000"/>
                        </a:lnSpc>
                        <a:spcAft>
                          <a:spcPts val="800"/>
                        </a:spcAft>
                      </a:pPr>
                      <a:r>
                        <a:rPr lang="en-GB" sz="1400" dirty="0">
                          <a:solidFill>
                            <a:schemeClr val="tx1"/>
                          </a:solidFill>
                          <a:effectLst/>
                        </a:rPr>
                        <a:t>Vulnerability report</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GB" sz="1400" dirty="0">
                          <a:solidFill>
                            <a:schemeClr val="tx1"/>
                          </a:solidFill>
                          <a:effectLst/>
                        </a:rPr>
                        <a:t>Proof of exploitation &amp; risk mitigation</a:t>
                      </a:r>
                      <a:endParaRPr lang="en-GB"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3674840237"/>
                  </a:ext>
                </a:extLst>
              </a:tr>
            </a:tbl>
          </a:graphicData>
        </a:graphic>
      </p:graphicFrame>
      <p:sp>
        <p:nvSpPr>
          <p:cNvPr id="6" name="TextBox 5">
            <a:extLst>
              <a:ext uri="{FF2B5EF4-FFF2-40B4-BE49-F238E27FC236}">
                <a16:creationId xmlns:a16="http://schemas.microsoft.com/office/drawing/2014/main" id="{64FFEC93-0DE8-F766-0960-41044F79C385}"/>
              </a:ext>
            </a:extLst>
          </p:cNvPr>
          <p:cNvSpPr txBox="1"/>
          <p:nvPr/>
        </p:nvSpPr>
        <p:spPr>
          <a:xfrm>
            <a:off x="200660" y="3962400"/>
            <a:ext cx="8763000" cy="1600182"/>
          </a:xfrm>
          <a:prstGeom prst="rect">
            <a:avLst/>
          </a:prstGeom>
          <a:noFill/>
        </p:spPr>
        <p:txBody>
          <a:bodyPr wrap="square">
            <a:spAutoFit/>
          </a:bodyPr>
          <a:lstStyle/>
          <a:p>
            <a:pPr marL="342900" lvl="0" indent="-342900" algn="just">
              <a:lnSpc>
                <a:spcPct val="107000"/>
              </a:lnSpc>
              <a:spcAft>
                <a:spcPts val="800"/>
              </a:spcAft>
              <a:buSzPts val="1000"/>
              <a:buFont typeface="Symbol" panose="05050102010706020507" pitchFamily="18" charset="2"/>
              <a:buChar char=""/>
              <a:tabLst>
                <a:tab pos="457200" algn="l"/>
              </a:tabLst>
            </a:pPr>
            <a:r>
              <a:rPr lang="en-GB" sz="2000" b="1" dirty="0">
                <a:effectLst/>
                <a:latin typeface="Calibri" panose="020F0502020204030204" pitchFamily="34" charset="0"/>
                <a:ea typeface="Calibri" panose="020F0502020204030204" pitchFamily="34" charset="0"/>
                <a:cs typeface="Arial" panose="020B0604020202020204" pitchFamily="34" charset="0"/>
              </a:rPr>
              <a:t>Why Both Are Needed?</a:t>
            </a:r>
            <a:endParaRPr lang="en-GB" sz="2000" dirty="0">
              <a:effectLst/>
              <a:latin typeface="Calibri" panose="020F0502020204030204" pitchFamily="34" charset="0"/>
              <a:ea typeface="Calibri" panose="020F0502020204030204" pitchFamily="34" charset="0"/>
              <a:cs typeface="Arial" panose="020B0604020202020204" pitchFamily="34"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000" dirty="0">
                <a:effectLst/>
                <a:latin typeface="Calibri" panose="020F0502020204030204" pitchFamily="34" charset="0"/>
                <a:ea typeface="Calibri" panose="020F0502020204030204" pitchFamily="34" charset="0"/>
                <a:cs typeface="Times New Roman" panose="02020603050405020304" pitchFamily="18" charset="0"/>
              </a:rPr>
              <a:t>Vulnerability Analysis identifies potential threats, while Penetration Testing confirms exploitability.</a:t>
            </a:r>
          </a:p>
          <a:p>
            <a:pPr marL="742950" lvl="1" indent="-285750">
              <a:lnSpc>
                <a:spcPct val="107000"/>
              </a:lnSpc>
              <a:spcAft>
                <a:spcPts val="800"/>
              </a:spcAft>
              <a:buSzPts val="1000"/>
              <a:buFont typeface="Courier New" panose="02070309020205020404" pitchFamily="49" charset="0"/>
              <a:buChar char="o"/>
              <a:tabLst>
                <a:tab pos="914400" algn="l"/>
              </a:tabLst>
            </a:pPr>
            <a:r>
              <a:rPr lang="en-GB" sz="2000" dirty="0">
                <a:effectLst/>
                <a:latin typeface="Calibri" panose="020F0502020204030204" pitchFamily="34" charset="0"/>
                <a:ea typeface="Calibri" panose="020F0502020204030204" pitchFamily="34" charset="0"/>
                <a:cs typeface="Times New Roman" panose="02020603050405020304" pitchFamily="18" charset="0"/>
              </a:rPr>
              <a:t>Together, they provide a holistic view of cybersecurity risks.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41048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0C663-C63B-E970-69A4-C7F6FAF35682}"/>
              </a:ext>
            </a:extLst>
          </p:cNvPr>
          <p:cNvSpPr>
            <a:spLocks noGrp="1"/>
          </p:cNvSpPr>
          <p:nvPr>
            <p:ph type="title"/>
          </p:nvPr>
        </p:nvSpPr>
        <p:spPr>
          <a:xfrm>
            <a:off x="457200" y="274638"/>
            <a:ext cx="8229600" cy="715962"/>
          </a:xfrm>
        </p:spPr>
        <p:txBody>
          <a:bodyPr/>
          <a:lstStyle/>
          <a:p>
            <a:r>
              <a:rPr lang="en-GB" dirty="0"/>
              <a:t>Ethical Considerations in VAPT</a:t>
            </a:r>
          </a:p>
        </p:txBody>
      </p:sp>
      <p:sp>
        <p:nvSpPr>
          <p:cNvPr id="3" name="Content Placeholder 2">
            <a:extLst>
              <a:ext uri="{FF2B5EF4-FFF2-40B4-BE49-F238E27FC236}">
                <a16:creationId xmlns:a16="http://schemas.microsoft.com/office/drawing/2014/main" id="{9AF95EF0-6CB2-2021-71B2-623D9EB4F6CB}"/>
              </a:ext>
            </a:extLst>
          </p:cNvPr>
          <p:cNvSpPr>
            <a:spLocks noGrp="1"/>
          </p:cNvSpPr>
          <p:nvPr>
            <p:ph idx="1"/>
          </p:nvPr>
        </p:nvSpPr>
        <p:spPr>
          <a:xfrm>
            <a:off x="304800" y="1219200"/>
            <a:ext cx="8534400" cy="4297363"/>
          </a:xfrm>
        </p:spPr>
        <p:txBody>
          <a:bodyPr/>
          <a:lstStyle/>
          <a:p>
            <a:pPr marL="0" indent="0">
              <a:buNone/>
            </a:pPr>
            <a:r>
              <a:rPr lang="en-GB" b="1" dirty="0">
                <a:latin typeface="Calibri" panose="020F0502020204030204" pitchFamily="34" charset="0"/>
                <a:ea typeface="Calibri" panose="020F0502020204030204" pitchFamily="34" charset="0"/>
                <a:cs typeface="Calibri" panose="020F0502020204030204" pitchFamily="34" charset="0"/>
              </a:rPr>
              <a:t>Legal Frameworks:</a:t>
            </a:r>
          </a:p>
          <a:p>
            <a:r>
              <a:rPr lang="en-GB" dirty="0">
                <a:latin typeface="Calibri" panose="020F0502020204030204" pitchFamily="34" charset="0"/>
                <a:ea typeface="Calibri" panose="020F0502020204030204" pitchFamily="34" charset="0"/>
                <a:cs typeface="Calibri" panose="020F0502020204030204" pitchFamily="34" charset="0"/>
              </a:rPr>
              <a:t>Computer Fraud and Abuse Act (CFAA).</a:t>
            </a:r>
          </a:p>
          <a:p>
            <a:r>
              <a:rPr lang="en-GB" dirty="0">
                <a:latin typeface="Calibri" panose="020F0502020204030204" pitchFamily="34" charset="0"/>
                <a:ea typeface="Calibri" panose="020F0502020204030204" pitchFamily="34" charset="0"/>
                <a:cs typeface="Calibri" panose="020F0502020204030204" pitchFamily="34" charset="0"/>
              </a:rPr>
              <a:t>General Data Protection Regulation (GDPR).</a:t>
            </a:r>
          </a:p>
          <a:p>
            <a:r>
              <a:rPr lang="en-GB" dirty="0">
                <a:latin typeface="Calibri" panose="020F0502020204030204" pitchFamily="34" charset="0"/>
                <a:ea typeface="Calibri" panose="020F0502020204030204" pitchFamily="34" charset="0"/>
                <a:cs typeface="Calibri" panose="020F0502020204030204" pitchFamily="34" charset="0"/>
              </a:rPr>
              <a:t>Payment Card Industry Data Security Standard (PCI DSS).</a:t>
            </a:r>
          </a:p>
          <a:p>
            <a:pPr marL="0" indent="0">
              <a:buNone/>
            </a:pPr>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b="1" dirty="0">
                <a:latin typeface="Calibri" panose="020F0502020204030204" pitchFamily="34" charset="0"/>
                <a:ea typeface="Calibri" panose="020F0502020204030204" pitchFamily="34" charset="0"/>
                <a:cs typeface="Calibri" panose="020F0502020204030204" pitchFamily="34" charset="0"/>
              </a:rPr>
              <a:t>Code of Ethics for Ethical Hackers:</a:t>
            </a:r>
          </a:p>
          <a:p>
            <a:r>
              <a:rPr lang="en-GB" dirty="0">
                <a:latin typeface="Calibri" panose="020F0502020204030204" pitchFamily="34" charset="0"/>
                <a:ea typeface="Calibri" panose="020F0502020204030204" pitchFamily="34" charset="0"/>
                <a:cs typeface="Calibri" panose="020F0502020204030204" pitchFamily="34" charset="0"/>
              </a:rPr>
              <a:t>Obtain explicit authorization.</a:t>
            </a:r>
          </a:p>
          <a:p>
            <a:r>
              <a:rPr lang="en-GB" dirty="0">
                <a:latin typeface="Calibri" panose="020F0502020204030204" pitchFamily="34" charset="0"/>
                <a:ea typeface="Calibri" panose="020F0502020204030204" pitchFamily="34" charset="0"/>
                <a:cs typeface="Calibri" panose="020F0502020204030204" pitchFamily="34" charset="0"/>
              </a:rPr>
              <a:t>Maintain confidentiality.</a:t>
            </a:r>
          </a:p>
          <a:p>
            <a:r>
              <a:rPr lang="en-GB" dirty="0">
                <a:latin typeface="Calibri" panose="020F0502020204030204" pitchFamily="34" charset="0"/>
                <a:ea typeface="Calibri" panose="020F0502020204030204" pitchFamily="34" charset="0"/>
                <a:cs typeface="Calibri" panose="020F0502020204030204" pitchFamily="34" charset="0"/>
              </a:rPr>
              <a:t>Do not exploit vulnerabilities for malicious purposes.</a:t>
            </a:r>
          </a:p>
          <a:p>
            <a:endParaRPr lang="en-GB" dirty="0"/>
          </a:p>
        </p:txBody>
      </p:sp>
    </p:spTree>
    <p:extLst>
      <p:ext uri="{BB962C8B-B14F-4D97-AF65-F5344CB8AC3E}">
        <p14:creationId xmlns:p14="http://schemas.microsoft.com/office/powerpoint/2010/main" val="1087367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01106-3465-85EF-887E-B8995DF33447}"/>
              </a:ext>
            </a:extLst>
          </p:cNvPr>
          <p:cNvSpPr>
            <a:spLocks noGrp="1"/>
          </p:cNvSpPr>
          <p:nvPr>
            <p:ph type="title"/>
          </p:nvPr>
        </p:nvSpPr>
        <p:spPr>
          <a:xfrm>
            <a:off x="457200" y="274638"/>
            <a:ext cx="8229600" cy="944562"/>
          </a:xfrm>
        </p:spPr>
        <p:txBody>
          <a:bodyPr/>
          <a:lstStyle/>
          <a:p>
            <a:r>
              <a:rPr lang="en-GB" dirty="0"/>
              <a:t>Career Paths in VAPT</a:t>
            </a:r>
          </a:p>
        </p:txBody>
      </p:sp>
      <p:graphicFrame>
        <p:nvGraphicFramePr>
          <p:cNvPr id="4" name="Content Placeholder 3">
            <a:extLst>
              <a:ext uri="{FF2B5EF4-FFF2-40B4-BE49-F238E27FC236}">
                <a16:creationId xmlns:a16="http://schemas.microsoft.com/office/drawing/2014/main" id="{FBE23F61-15A9-254C-58DA-1A71ED55E27D}"/>
              </a:ext>
            </a:extLst>
          </p:cNvPr>
          <p:cNvGraphicFramePr>
            <a:graphicFrameLocks noGrp="1"/>
          </p:cNvGraphicFramePr>
          <p:nvPr>
            <p:ph idx="1"/>
            <p:extLst>
              <p:ext uri="{D42A27DB-BD31-4B8C-83A1-F6EECF244321}">
                <p14:modId xmlns:p14="http://schemas.microsoft.com/office/powerpoint/2010/main" val="3654065599"/>
              </p:ext>
            </p:extLst>
          </p:nvPr>
        </p:nvGraphicFramePr>
        <p:xfrm>
          <a:off x="304800" y="1295400"/>
          <a:ext cx="8534400" cy="3429000"/>
        </p:xfrm>
        <a:graphic>
          <a:graphicData uri="http://schemas.openxmlformats.org/drawingml/2006/table">
            <a:tbl>
              <a:tblPr firstRow="1" firstCol="1" bandRow="1">
                <a:tableStyleId>{5C22544A-7EE6-4342-B048-85BDC9FD1C3A}</a:tableStyleId>
              </a:tblPr>
              <a:tblGrid>
                <a:gridCol w="2844800">
                  <a:extLst>
                    <a:ext uri="{9D8B030D-6E8A-4147-A177-3AD203B41FA5}">
                      <a16:colId xmlns:a16="http://schemas.microsoft.com/office/drawing/2014/main" val="3705644815"/>
                    </a:ext>
                  </a:extLst>
                </a:gridCol>
                <a:gridCol w="2844800">
                  <a:extLst>
                    <a:ext uri="{9D8B030D-6E8A-4147-A177-3AD203B41FA5}">
                      <a16:colId xmlns:a16="http://schemas.microsoft.com/office/drawing/2014/main" val="1549675700"/>
                    </a:ext>
                  </a:extLst>
                </a:gridCol>
                <a:gridCol w="2844800">
                  <a:extLst>
                    <a:ext uri="{9D8B030D-6E8A-4147-A177-3AD203B41FA5}">
                      <a16:colId xmlns:a16="http://schemas.microsoft.com/office/drawing/2014/main" val="1235880306"/>
                    </a:ext>
                  </a:extLst>
                </a:gridCol>
              </a:tblGrid>
              <a:tr h="685800">
                <a:tc>
                  <a:txBody>
                    <a:bodyPr/>
                    <a:lstStyle/>
                    <a:p>
                      <a:pPr>
                        <a:lnSpc>
                          <a:spcPct val="107000"/>
                        </a:lnSpc>
                        <a:spcAft>
                          <a:spcPts val="800"/>
                        </a:spcAft>
                      </a:pPr>
                      <a:r>
                        <a:rPr lang="en-GB" sz="1600">
                          <a:solidFill>
                            <a:schemeClr val="tx1"/>
                          </a:solidFill>
                          <a:effectLst/>
                        </a:rPr>
                        <a:t>Role</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GB" sz="1600">
                          <a:solidFill>
                            <a:schemeClr val="tx1"/>
                          </a:solidFill>
                          <a:effectLst/>
                        </a:rPr>
                        <a:t>Description</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GB" sz="1600">
                          <a:solidFill>
                            <a:schemeClr val="tx1"/>
                          </a:solidFill>
                          <a:effectLst/>
                        </a:rPr>
                        <a:t>Certifications</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751383085"/>
                  </a:ext>
                </a:extLst>
              </a:tr>
              <a:tr h="685800">
                <a:tc>
                  <a:txBody>
                    <a:bodyPr/>
                    <a:lstStyle/>
                    <a:p>
                      <a:pPr>
                        <a:lnSpc>
                          <a:spcPct val="107000"/>
                        </a:lnSpc>
                        <a:spcAft>
                          <a:spcPts val="800"/>
                        </a:spcAft>
                      </a:pPr>
                      <a:r>
                        <a:rPr lang="en-GB" sz="1600">
                          <a:solidFill>
                            <a:schemeClr val="tx1"/>
                          </a:solidFill>
                          <a:effectLst/>
                        </a:rPr>
                        <a:t>Penetration Tester</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GB" sz="1600">
                          <a:solidFill>
                            <a:schemeClr val="tx1"/>
                          </a:solidFill>
                          <a:effectLst/>
                        </a:rPr>
                        <a:t>Conducts security tests</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GB" sz="1600">
                          <a:solidFill>
                            <a:schemeClr val="tx1"/>
                          </a:solidFill>
                          <a:effectLst/>
                        </a:rPr>
                        <a:t>OSCP, CEH, GPEN</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734714894"/>
                  </a:ext>
                </a:extLst>
              </a:tr>
              <a:tr h="685800">
                <a:tc>
                  <a:txBody>
                    <a:bodyPr/>
                    <a:lstStyle/>
                    <a:p>
                      <a:pPr>
                        <a:lnSpc>
                          <a:spcPct val="107000"/>
                        </a:lnSpc>
                        <a:spcAft>
                          <a:spcPts val="800"/>
                        </a:spcAft>
                      </a:pPr>
                      <a:r>
                        <a:rPr lang="en-GB" sz="1600">
                          <a:solidFill>
                            <a:schemeClr val="tx1"/>
                          </a:solidFill>
                          <a:effectLst/>
                        </a:rPr>
                        <a:t>Security Analyst</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GB" sz="1600">
                          <a:solidFill>
                            <a:schemeClr val="tx1"/>
                          </a:solidFill>
                          <a:effectLst/>
                        </a:rPr>
                        <a:t>Monitors threats &amp; responds</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GB" sz="1600">
                          <a:solidFill>
                            <a:schemeClr val="tx1"/>
                          </a:solidFill>
                          <a:effectLst/>
                        </a:rPr>
                        <a:t>CompTIA Security+, CISSP</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249846233"/>
                  </a:ext>
                </a:extLst>
              </a:tr>
              <a:tr h="685800">
                <a:tc>
                  <a:txBody>
                    <a:bodyPr/>
                    <a:lstStyle/>
                    <a:p>
                      <a:pPr>
                        <a:lnSpc>
                          <a:spcPct val="107000"/>
                        </a:lnSpc>
                        <a:spcAft>
                          <a:spcPts val="800"/>
                        </a:spcAft>
                      </a:pPr>
                      <a:r>
                        <a:rPr lang="en-GB" sz="1600">
                          <a:solidFill>
                            <a:schemeClr val="tx1"/>
                          </a:solidFill>
                          <a:effectLst/>
                        </a:rPr>
                        <a:t>Red Team Specialist</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GB" sz="1600">
                          <a:solidFill>
                            <a:schemeClr val="tx1"/>
                          </a:solidFill>
                          <a:effectLst/>
                        </a:rPr>
                        <a:t>Simulates real attacks</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GB" sz="1600">
                          <a:solidFill>
                            <a:schemeClr val="tx1"/>
                          </a:solidFill>
                          <a:effectLst/>
                        </a:rPr>
                        <a:t>CRTP, Red Team Operator</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941895931"/>
                  </a:ext>
                </a:extLst>
              </a:tr>
              <a:tr h="685800">
                <a:tc>
                  <a:txBody>
                    <a:bodyPr/>
                    <a:lstStyle/>
                    <a:p>
                      <a:pPr>
                        <a:lnSpc>
                          <a:spcPct val="107000"/>
                        </a:lnSpc>
                        <a:spcAft>
                          <a:spcPts val="800"/>
                        </a:spcAft>
                      </a:pPr>
                      <a:r>
                        <a:rPr lang="en-GB" sz="1600">
                          <a:solidFill>
                            <a:schemeClr val="tx1"/>
                          </a:solidFill>
                          <a:effectLst/>
                        </a:rPr>
                        <a:t>Bug Bounty Hunter</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GB" sz="1600">
                          <a:solidFill>
                            <a:schemeClr val="tx1"/>
                          </a:solidFill>
                          <a:effectLst/>
                        </a:rPr>
                        <a:t>Finds vulnerabilities for rewards</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GB" sz="1600" dirty="0">
                          <a:solidFill>
                            <a:schemeClr val="tx1"/>
                          </a:solidFill>
                          <a:effectLst/>
                        </a:rPr>
                        <a:t>No formal cert, but OSCP helps</a:t>
                      </a:r>
                      <a:endParaRPr lang="en-GB" sz="16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2604614524"/>
                  </a:ext>
                </a:extLst>
              </a:tr>
            </a:tbl>
          </a:graphicData>
        </a:graphic>
      </p:graphicFrame>
    </p:spTree>
    <p:extLst>
      <p:ext uri="{BB962C8B-B14F-4D97-AF65-F5344CB8AC3E}">
        <p14:creationId xmlns:p14="http://schemas.microsoft.com/office/powerpoint/2010/main" val="1463745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BE228-E1D7-98E0-A8F3-3DA1E6CA385A}"/>
              </a:ext>
            </a:extLst>
          </p:cNvPr>
          <p:cNvSpPr>
            <a:spLocks noGrp="1"/>
          </p:cNvSpPr>
          <p:nvPr>
            <p:ph type="title"/>
          </p:nvPr>
        </p:nvSpPr>
        <p:spPr>
          <a:xfrm>
            <a:off x="152400" y="1600200"/>
            <a:ext cx="8610600" cy="1524000"/>
          </a:xfrm>
        </p:spPr>
        <p:txBody>
          <a:bodyPr/>
          <a:lstStyle/>
          <a:p>
            <a:r>
              <a:rPr lang="en-GB" sz="4400" dirty="0"/>
              <a:t>Take a break</a:t>
            </a:r>
            <a:br>
              <a:rPr lang="en-GB" sz="4400" dirty="0"/>
            </a:br>
            <a:r>
              <a:rPr lang="en-GB" sz="4400" dirty="0"/>
              <a:t>We’ll rejoin in 10 minutes</a:t>
            </a:r>
          </a:p>
        </p:txBody>
      </p:sp>
    </p:spTree>
    <p:extLst>
      <p:ext uri="{BB962C8B-B14F-4D97-AF65-F5344CB8AC3E}">
        <p14:creationId xmlns:p14="http://schemas.microsoft.com/office/powerpoint/2010/main" val="30003710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B76DC1B-8085-AE07-6267-BFAEFF67E532}"/>
              </a:ext>
            </a:extLst>
          </p:cNvPr>
          <p:cNvPicPr>
            <a:picLocks noChangeAspect="1"/>
          </p:cNvPicPr>
          <p:nvPr/>
        </p:nvPicPr>
        <p:blipFill>
          <a:blip r:embed="rId2"/>
          <a:stretch>
            <a:fillRect/>
          </a:stretch>
        </p:blipFill>
        <p:spPr>
          <a:xfrm>
            <a:off x="152400" y="685800"/>
            <a:ext cx="4535185" cy="4953000"/>
          </a:xfrm>
          <a:prstGeom prst="rect">
            <a:avLst/>
          </a:prstGeom>
        </p:spPr>
      </p:pic>
      <p:pic>
        <p:nvPicPr>
          <p:cNvPr id="6" name="Content Placeholder 3">
            <a:extLst>
              <a:ext uri="{FF2B5EF4-FFF2-40B4-BE49-F238E27FC236}">
                <a16:creationId xmlns:a16="http://schemas.microsoft.com/office/drawing/2014/main" id="{4EA6DAA6-6E78-6279-8076-E36D0BE5258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912545" y="304800"/>
            <a:ext cx="6079055" cy="1447800"/>
          </a:xfrm>
          <a:prstGeom prst="rect">
            <a:avLst/>
          </a:prstGeom>
        </p:spPr>
      </p:pic>
      <p:sp>
        <p:nvSpPr>
          <p:cNvPr id="8" name="TextBox 7">
            <a:extLst>
              <a:ext uri="{FF2B5EF4-FFF2-40B4-BE49-F238E27FC236}">
                <a16:creationId xmlns:a16="http://schemas.microsoft.com/office/drawing/2014/main" id="{35274E07-E1FB-C109-2E40-E9DA2B21030F}"/>
              </a:ext>
            </a:extLst>
          </p:cNvPr>
          <p:cNvSpPr txBox="1"/>
          <p:nvPr/>
        </p:nvSpPr>
        <p:spPr>
          <a:xfrm>
            <a:off x="6172200" y="1828800"/>
            <a:ext cx="2209800" cy="369332"/>
          </a:xfrm>
          <a:prstGeom prst="rect">
            <a:avLst/>
          </a:prstGeom>
          <a:noFill/>
        </p:spPr>
        <p:txBody>
          <a:bodyPr wrap="square">
            <a:spAutoFit/>
          </a:bodyPr>
          <a:lstStyle/>
          <a:p>
            <a:r>
              <a:rPr lang="en-GB"/>
              <a:t>VAPT Lifecycle </a:t>
            </a:r>
            <a:endParaRPr lang="en-GB" dirty="0"/>
          </a:p>
        </p:txBody>
      </p:sp>
      <p:sp>
        <p:nvSpPr>
          <p:cNvPr id="10" name="TextBox 9">
            <a:extLst>
              <a:ext uri="{FF2B5EF4-FFF2-40B4-BE49-F238E27FC236}">
                <a16:creationId xmlns:a16="http://schemas.microsoft.com/office/drawing/2014/main" id="{F5F3A436-AB25-379F-D1FC-9D36B8C643CB}"/>
              </a:ext>
            </a:extLst>
          </p:cNvPr>
          <p:cNvSpPr txBox="1"/>
          <p:nvPr/>
        </p:nvSpPr>
        <p:spPr>
          <a:xfrm>
            <a:off x="2971800" y="5269468"/>
            <a:ext cx="2895600" cy="369332"/>
          </a:xfrm>
          <a:prstGeom prst="rect">
            <a:avLst/>
          </a:prstGeom>
          <a:noFill/>
        </p:spPr>
        <p:txBody>
          <a:bodyPr wrap="square">
            <a:spAutoFit/>
          </a:bodyPr>
          <a:lstStyle/>
          <a:p>
            <a:r>
              <a:rPr lang="en-US" sz="1800" dirty="0">
                <a:effectLst/>
                <a:latin typeface="Book Antiqua" panose="02040602050305030304" pitchFamily="18" charset="0"/>
                <a:ea typeface="Calibri" panose="020F0502020204030204" pitchFamily="34" charset="0"/>
                <a:cs typeface="Times New Roman" panose="02020603050405020304" pitchFamily="18" charset="0"/>
              </a:rPr>
              <a:t>VAPT Process Diagram </a:t>
            </a:r>
            <a:endParaRPr lang="en-GB" dirty="0"/>
          </a:p>
        </p:txBody>
      </p:sp>
    </p:spTree>
    <p:extLst>
      <p:ext uri="{BB962C8B-B14F-4D97-AF65-F5344CB8AC3E}">
        <p14:creationId xmlns:p14="http://schemas.microsoft.com/office/powerpoint/2010/main" val="2972753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37BCB-BC33-7998-9919-0DD95766F7A3}"/>
              </a:ext>
            </a:extLst>
          </p:cNvPr>
          <p:cNvSpPr>
            <a:spLocks noGrp="1"/>
          </p:cNvSpPr>
          <p:nvPr>
            <p:ph type="title"/>
          </p:nvPr>
        </p:nvSpPr>
        <p:spPr>
          <a:xfrm>
            <a:off x="304800" y="2209800"/>
            <a:ext cx="8229600" cy="1143000"/>
          </a:xfrm>
        </p:spPr>
        <p:txBody>
          <a:bodyPr/>
          <a:lstStyle/>
          <a:p>
            <a:r>
              <a:rPr lang="en-GB" sz="4400" dirty="0"/>
              <a:t>Reporting and Communication</a:t>
            </a:r>
          </a:p>
        </p:txBody>
      </p:sp>
    </p:spTree>
    <p:extLst>
      <p:ext uri="{BB962C8B-B14F-4D97-AF65-F5344CB8AC3E}">
        <p14:creationId xmlns:p14="http://schemas.microsoft.com/office/powerpoint/2010/main" val="1877882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44481" y="228600"/>
            <a:ext cx="9144000" cy="274320"/>
          </a:xfrm>
          <a:prstGeom prst="rect">
            <a:avLst/>
          </a:prstGeom>
          <a:noFill/>
          <a:ln/>
        </p:spPr>
        <p:txBody>
          <a:bodyPr wrap="square" rtlCol="0" anchor="t"/>
          <a:lstStyle/>
          <a:p>
            <a:r>
              <a:rPr lang="en-US" dirty="0"/>
              <a:t>Comparing and Contrasting Important Components of Written Reports</a:t>
            </a:r>
          </a:p>
        </p:txBody>
      </p:sp>
      <p:sp>
        <p:nvSpPr>
          <p:cNvPr id="3" name="Text 0"/>
          <p:cNvSpPr>
            <a:spLocks noGrp="1"/>
          </p:cNvSpPr>
          <p:nvPr>
            <p:ph type="body" idx="100" hasCustomPrompt="1"/>
          </p:nvPr>
        </p:nvSpPr>
        <p:spPr>
          <a:xfrm>
            <a:off x="44481" y="730680"/>
            <a:ext cx="9144000" cy="439948"/>
          </a:xfrm>
          <a:prstGeom prst="rect">
            <a:avLst/>
          </a:prstGeom>
          <a:noFill/>
          <a:ln/>
        </p:spPr>
        <p:txBody>
          <a:bodyPr wrap="square" rtlCol="0" anchor="t"/>
          <a:lstStyle/>
          <a:p>
            <a:r>
              <a:rPr lang="en-US" dirty="0"/>
              <a:t>Overview</a:t>
            </a:r>
          </a:p>
        </p:txBody>
      </p:sp>
      <p:sp>
        <p:nvSpPr>
          <p:cNvPr id="4" name="Text 2">
            <a:extLst>
              <a:ext uri="{FF2B5EF4-FFF2-40B4-BE49-F238E27FC236}">
                <a16:creationId xmlns:a16="http://schemas.microsoft.com/office/drawing/2014/main" id="{BCC845D6-C36A-C61F-2CE2-481CCD62FB01}"/>
              </a:ext>
            </a:extLst>
          </p:cNvPr>
          <p:cNvSpPr/>
          <p:nvPr/>
        </p:nvSpPr>
        <p:spPr>
          <a:xfrm>
            <a:off x="193016" y="1295400"/>
            <a:ext cx="8757967" cy="4267200"/>
          </a:xfrm>
          <a:prstGeom prst="rect">
            <a:avLst/>
          </a:prstGeom>
          <a:noFill/>
          <a:ln/>
        </p:spPr>
        <p:txBody>
          <a:bodyPr wrap="square" lIns="91440" tIns="45720" rIns="91440" bIns="45720" rtlCol="0" anchor="t"/>
          <a:lstStyle/>
          <a:p>
            <a:pPr marL="285750" indent="-285750" algn="just">
              <a:buFont typeface="Arial" panose="020B0604020202020204" pitchFamily="34" charset="0"/>
              <a:buChar char="•"/>
            </a:pPr>
            <a:r>
              <a:rPr lang="en-US" sz="1600" dirty="0">
                <a:ea typeface="+mn-lt"/>
              </a:rPr>
              <a:t>One of the most important aspects to keep in mind when writing a report is who your report audience is. </a:t>
            </a:r>
          </a:p>
          <a:p>
            <a:pPr marL="285750" indent="-285750" algn="just">
              <a:buFont typeface="Arial" panose="020B0604020202020204" pitchFamily="34" charset="0"/>
              <a:buChar char="•"/>
            </a:pPr>
            <a:r>
              <a:rPr lang="en-US" sz="1600" dirty="0">
                <a:ea typeface="+mn-lt"/>
              </a:rPr>
              <a:t>If you write a report that only a highly technical audience (technical staff) can understand and deliver it to an audience that is not very technical, the report will not show its value, and your hard work will go unnoticed. </a:t>
            </a:r>
          </a:p>
          <a:p>
            <a:pPr marL="285750" indent="-285750" algn="just">
              <a:buFont typeface="Arial" panose="020B0604020202020204" pitchFamily="34" charset="0"/>
              <a:buChar char="•"/>
            </a:pPr>
            <a:r>
              <a:rPr lang="en-US" sz="1600" dirty="0">
                <a:ea typeface="+mn-lt"/>
              </a:rPr>
              <a:t>A clearly written executive summary is important because it breaks down the technical findings into summary explanations and provides enough information that all technical levels can understand the results and see value in the deliverable. </a:t>
            </a:r>
          </a:p>
          <a:p>
            <a:pPr marL="285750" indent="-285750" algn="just">
              <a:buFont typeface="Arial" panose="020B0604020202020204" pitchFamily="34" charset="0"/>
              <a:buChar char="•"/>
            </a:pPr>
            <a:r>
              <a:rPr lang="en-US" sz="1600" dirty="0">
                <a:ea typeface="+mn-lt"/>
              </a:rPr>
              <a:t>Of course, you still need to cover all the technical details in other sections of the report. </a:t>
            </a:r>
          </a:p>
          <a:p>
            <a:pPr marL="285750" indent="-285750" algn="just">
              <a:buFont typeface="Arial" panose="020B0604020202020204" pitchFamily="34" charset="0"/>
              <a:buChar char="•"/>
            </a:pPr>
            <a:r>
              <a:rPr lang="en-US" sz="1600" dirty="0">
                <a:ea typeface="+mn-lt"/>
              </a:rPr>
              <a:t>It is important to consider not only who you are delivering the report to but also who they will be passing it along to. </a:t>
            </a:r>
          </a:p>
          <a:p>
            <a:pPr marL="285750" indent="-285750" algn="just">
              <a:buFont typeface="Arial" panose="020B0604020202020204" pitchFamily="34" charset="0"/>
              <a:buChar char="•"/>
            </a:pPr>
            <a:r>
              <a:rPr lang="en-US" sz="1600" dirty="0">
                <a:ea typeface="+mn-lt"/>
              </a:rPr>
              <a:t>You may end up presenting your final report to the executive or senior management level (the </a:t>
            </a:r>
            <a:r>
              <a:rPr lang="en-US" sz="1600" b="1" i="1" dirty="0">
                <a:ea typeface="+mn-lt"/>
              </a:rPr>
              <a:t>C-suite</a:t>
            </a:r>
            <a:r>
              <a:rPr lang="en-US" sz="1600" dirty="0">
                <a:ea typeface="+mn-lt"/>
              </a:rPr>
              <a:t>). </a:t>
            </a:r>
          </a:p>
          <a:p>
            <a:pPr marL="285750" indent="-285750" algn="just">
              <a:buFont typeface="Arial" panose="020B0604020202020204" pitchFamily="34" charset="0"/>
              <a:buChar char="•"/>
            </a:pPr>
            <a:r>
              <a:rPr lang="en-US" sz="1600" dirty="0">
                <a:ea typeface="+mn-lt"/>
              </a:rPr>
              <a:t>Typically, they will turn over the findings of the report to other teams, such as IT, information security, developers, or even third- party stakeholders to address the issues found. </a:t>
            </a:r>
          </a:p>
          <a:p>
            <a:pPr marL="285750" indent="-285750" algn="just">
              <a:buFont typeface="Arial" panose="020B0604020202020204" pitchFamily="34" charset="0"/>
              <a:buChar char="•"/>
            </a:pPr>
            <a:r>
              <a:rPr lang="en-US" sz="1600" dirty="0">
                <a:ea typeface="+mn-lt"/>
              </a:rPr>
              <a:t>The technical sections of the report must provide enough information for those teams to be able to take action.</a:t>
            </a:r>
          </a:p>
          <a:p>
            <a:pPr marL="285750" indent="-285750" algn="just">
              <a:buFont typeface="Arial" panose="020B0604020202020204" pitchFamily="34" charset="0"/>
              <a:buChar char="•"/>
            </a:pPr>
            <a:endParaRPr lang="en-US" sz="1400" dirty="0"/>
          </a:p>
        </p:txBody>
      </p:sp>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ma14="http://schemas.microsoft.com/office/mac/drawingml/2011/main" xmlns="" val="0"/>
            </a:ext>
          </a:extLst>
        </p:spPr>
        <p:txBody>
          <a:bodyPr anchor="t"/>
          <a:lstStyle>
            <a:lvl1pPr>
              <a:defRPr sz="600">
                <a:solidFill>
                  <a:srgbClr val="D9D9D9"/>
                </a:solidFill>
              </a:defRPr>
            </a:lvl1pPr>
          </a:lstStyle>
          <a:p>
            <a:pPr algn="r"/>
            <a:fld id="{F7021451-1387-4CA6-816F-3879F97B5CBC}" type="slidenum">
              <a:rPr lang="en-US" b="0"/>
              <a:t>23</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76200" y="127209"/>
            <a:ext cx="9144000" cy="274320"/>
          </a:xfrm>
          <a:prstGeom prst="rect">
            <a:avLst/>
          </a:prstGeom>
          <a:noFill/>
          <a:ln/>
        </p:spPr>
        <p:txBody>
          <a:bodyPr wrap="square" rtlCol="0" anchor="t"/>
          <a:lstStyle/>
          <a:p>
            <a:r>
              <a:rPr lang="en-US" dirty="0"/>
              <a:t>Comparing and Contrasting Important Components of Written Reports</a:t>
            </a:r>
          </a:p>
        </p:txBody>
      </p:sp>
      <p:sp>
        <p:nvSpPr>
          <p:cNvPr id="3" name="Text 0"/>
          <p:cNvSpPr>
            <a:spLocks noGrp="1"/>
          </p:cNvSpPr>
          <p:nvPr>
            <p:ph type="body" idx="100" hasCustomPrompt="1"/>
          </p:nvPr>
        </p:nvSpPr>
        <p:spPr>
          <a:xfrm>
            <a:off x="32133" y="452993"/>
            <a:ext cx="9144000" cy="439948"/>
          </a:xfrm>
          <a:prstGeom prst="rect">
            <a:avLst/>
          </a:prstGeom>
          <a:noFill/>
          <a:ln/>
        </p:spPr>
        <p:txBody>
          <a:bodyPr wrap="square" rtlCol="0" anchor="t"/>
          <a:lstStyle/>
          <a:p>
            <a:r>
              <a:rPr lang="en-US" dirty="0"/>
              <a:t>Overview (Cont.)</a:t>
            </a:r>
          </a:p>
        </p:txBody>
      </p:sp>
      <p:sp>
        <p:nvSpPr>
          <p:cNvPr id="4" name="Text 2">
            <a:extLst>
              <a:ext uri="{FF2B5EF4-FFF2-40B4-BE49-F238E27FC236}">
                <a16:creationId xmlns:a16="http://schemas.microsoft.com/office/drawing/2014/main" id="{BCC845D6-C36A-C61F-2CE2-481CCD62FB01}"/>
              </a:ext>
            </a:extLst>
          </p:cNvPr>
          <p:cNvSpPr/>
          <p:nvPr/>
        </p:nvSpPr>
        <p:spPr>
          <a:xfrm>
            <a:off x="228600" y="974831"/>
            <a:ext cx="8686800" cy="936178"/>
          </a:xfrm>
          <a:prstGeom prst="rect">
            <a:avLst/>
          </a:prstGeom>
          <a:noFill/>
          <a:ln/>
        </p:spPr>
        <p:txBody>
          <a:bodyPr wrap="square" lIns="91440" tIns="45720" rIns="91440" bIns="45720" rtlCol="0" anchor="t"/>
          <a:lstStyle/>
          <a:p>
            <a:pPr algn="just"/>
            <a:r>
              <a:rPr lang="en-US" sz="1400" b="1" dirty="0"/>
              <a:t>NOTE</a:t>
            </a:r>
            <a:r>
              <a:rPr lang="en-US" sz="1400" dirty="0"/>
              <a:t> C-suite refers to upper or executive-level managers within a company. Common c- suite executives include the chief executive officer (CEO), chief financial officer (CFO), chief operating officer (COO), chief information officer (CIO), and chief security officer (CSO).</a:t>
            </a:r>
          </a:p>
          <a:p>
            <a:pPr algn="just"/>
            <a:endParaRPr lang="en-US" sz="1400" dirty="0"/>
          </a:p>
          <a:p>
            <a:pPr algn="just"/>
            <a:endParaRPr lang="en-US" sz="1400" dirty="0"/>
          </a:p>
        </p:txBody>
      </p:sp>
      <p:sp>
        <p:nvSpPr>
          <p:cNvPr id="5" name="Text 2">
            <a:extLst>
              <a:ext uri="{FF2B5EF4-FFF2-40B4-BE49-F238E27FC236}">
                <a16:creationId xmlns:a16="http://schemas.microsoft.com/office/drawing/2014/main" id="{4B2B72AA-5CF8-E943-E805-636B27C5CDE7}"/>
              </a:ext>
            </a:extLst>
          </p:cNvPr>
          <p:cNvSpPr/>
          <p:nvPr/>
        </p:nvSpPr>
        <p:spPr>
          <a:xfrm>
            <a:off x="32133" y="1911009"/>
            <a:ext cx="8959467" cy="3544177"/>
          </a:xfrm>
          <a:prstGeom prst="rect">
            <a:avLst/>
          </a:prstGeom>
          <a:noFill/>
          <a:ln/>
        </p:spPr>
        <p:txBody>
          <a:bodyPr wrap="square" lIns="91440" tIns="45720" rIns="91440" bIns="45720" rtlCol="0" anchor="t"/>
          <a:lstStyle/>
          <a:p>
            <a:pPr marL="285750" indent="-285750" algn="just">
              <a:buFont typeface="Arial" panose="020B0604020202020204" pitchFamily="34" charset="0"/>
              <a:buChar char="•"/>
            </a:pPr>
            <a:r>
              <a:rPr lang="en-US" dirty="0">
                <a:solidFill>
                  <a:srgbClr val="181A1F"/>
                </a:solidFill>
              </a:rPr>
              <a:t>A pen tester typically uses various tools throughout the testing phases of a penetration test, and some of these tools have the capability to produce impressive reports in various formats. </a:t>
            </a:r>
          </a:p>
          <a:p>
            <a:pPr marL="285750" indent="-285750" algn="just">
              <a:buFont typeface="Arial" panose="020B0604020202020204" pitchFamily="34" charset="0"/>
              <a:buChar char="•"/>
            </a:pPr>
            <a:r>
              <a:rPr lang="en-US" dirty="0">
                <a:solidFill>
                  <a:srgbClr val="181A1F"/>
                </a:solidFill>
              </a:rPr>
              <a:t>This is a good feature for a tool to have. </a:t>
            </a:r>
          </a:p>
          <a:p>
            <a:pPr marL="285750" indent="-285750" algn="just">
              <a:buFont typeface="Arial" panose="020B0604020202020204" pitchFamily="34" charset="0"/>
              <a:buChar char="•"/>
            </a:pPr>
            <a:r>
              <a:rPr lang="en-US" dirty="0">
                <a:solidFill>
                  <a:srgbClr val="181A1F"/>
                </a:solidFill>
              </a:rPr>
              <a:t>However, just because a tool has this capability does not mean you should use it to export the findings and simply regurgitate those findings in your final report. </a:t>
            </a:r>
          </a:p>
          <a:p>
            <a:pPr marL="285750" indent="-285750" algn="just">
              <a:buFont typeface="Arial" panose="020B0604020202020204" pitchFamily="34" charset="0"/>
              <a:buChar char="•"/>
            </a:pPr>
            <a:r>
              <a:rPr lang="en-US" dirty="0">
                <a:solidFill>
                  <a:srgbClr val="181A1F"/>
                </a:solidFill>
              </a:rPr>
              <a:t>There are almost always false positives or false negatives in the results of any tool. </a:t>
            </a:r>
          </a:p>
          <a:p>
            <a:pPr marL="285750" indent="-285750" algn="just">
              <a:buFont typeface="Arial" panose="020B0604020202020204" pitchFamily="34" charset="0"/>
              <a:buChar char="•"/>
            </a:pPr>
            <a:r>
              <a:rPr lang="en-US" dirty="0">
                <a:solidFill>
                  <a:srgbClr val="181A1F"/>
                </a:solidFill>
              </a:rPr>
              <a:t>For this reason, you must carefully review the results of a tool’s output and try to determine what the actual vulnerabilities mean to the target. </a:t>
            </a:r>
          </a:p>
          <a:p>
            <a:pPr marL="285750" indent="-285750" algn="just">
              <a:buFont typeface="Arial" panose="020B0604020202020204" pitchFamily="34" charset="0"/>
              <a:buChar char="•"/>
            </a:pPr>
            <a:r>
              <a:rPr lang="en-US" dirty="0">
                <a:solidFill>
                  <a:srgbClr val="181A1F"/>
                </a:solidFill>
              </a:rPr>
              <a:t>You must take into consideration the business of the target to be able to determine the impact on the environment. </a:t>
            </a:r>
          </a:p>
          <a:p>
            <a:pPr marL="285750" indent="-285750" algn="just">
              <a:buFont typeface="Arial" panose="020B0604020202020204" pitchFamily="34" charset="0"/>
              <a:buChar char="•"/>
            </a:pPr>
            <a:r>
              <a:rPr lang="en-US" dirty="0">
                <a:solidFill>
                  <a:srgbClr val="181A1F"/>
                </a:solidFill>
              </a:rPr>
              <a:t>From there you will be able to compile a plan for how the findings should be prioritized and addressed.</a:t>
            </a:r>
            <a:endParaRPr lang="en-US" dirty="0"/>
          </a:p>
          <a:p>
            <a:pPr algn="just"/>
            <a:endParaRPr lang="en-US" sz="1400" dirty="0"/>
          </a:p>
        </p:txBody>
      </p:sp>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ma14="http://schemas.microsoft.com/office/mac/drawingml/2011/main" xmlns="" val="0"/>
            </a:ext>
          </a:extLst>
        </p:spPr>
        <p:txBody>
          <a:bodyPr anchor="t"/>
          <a:lstStyle>
            <a:lvl1pPr>
              <a:defRPr sz="600">
                <a:solidFill>
                  <a:srgbClr val="D9D9D9"/>
                </a:solidFill>
              </a:defRPr>
            </a:lvl1pPr>
          </a:lstStyle>
          <a:p>
            <a:pPr algn="r"/>
            <a:fld id="{F7021451-1387-4CA6-816F-3879F97B5CBC}" type="slidenum">
              <a:rPr lang="en-US" b="0"/>
              <a:t>24</a:t>
            </a:fld>
            <a:endParaRPr lang="en-US"/>
          </a:p>
        </p:txBody>
      </p:sp>
    </p:spTree>
    <p:extLst>
      <p:ext uri="{BB962C8B-B14F-4D97-AF65-F5344CB8AC3E}">
        <p14:creationId xmlns:p14="http://schemas.microsoft.com/office/powerpoint/2010/main" val="4076124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191587"/>
            <a:ext cx="9144000" cy="274320"/>
          </a:xfrm>
          <a:prstGeom prst="rect">
            <a:avLst/>
          </a:prstGeom>
          <a:noFill/>
          <a:ln/>
        </p:spPr>
        <p:txBody>
          <a:bodyPr wrap="square" rtlCol="0" anchor="t"/>
          <a:lstStyle/>
          <a:p>
            <a:r>
              <a:rPr lang="en-US" dirty="0"/>
              <a:t>Comparing and Contrasting Important Components of Written Reports</a:t>
            </a:r>
          </a:p>
        </p:txBody>
      </p:sp>
      <p:sp>
        <p:nvSpPr>
          <p:cNvPr id="3" name="Text 0"/>
          <p:cNvSpPr>
            <a:spLocks noGrp="1"/>
          </p:cNvSpPr>
          <p:nvPr>
            <p:ph type="body" idx="100" hasCustomPrompt="1"/>
          </p:nvPr>
        </p:nvSpPr>
        <p:spPr>
          <a:xfrm>
            <a:off x="0" y="616019"/>
            <a:ext cx="9144000" cy="439948"/>
          </a:xfrm>
          <a:prstGeom prst="rect">
            <a:avLst/>
          </a:prstGeom>
          <a:noFill/>
          <a:ln/>
        </p:spPr>
        <p:txBody>
          <a:bodyPr wrap="square" rtlCol="0" anchor="t"/>
          <a:lstStyle/>
          <a:p>
            <a:r>
              <a:rPr lang="en-US" dirty="0"/>
              <a:t>Report Contents</a:t>
            </a:r>
          </a:p>
        </p:txBody>
      </p:sp>
      <p:sp>
        <p:nvSpPr>
          <p:cNvPr id="4" name="Text 2">
            <a:extLst>
              <a:ext uri="{FF2B5EF4-FFF2-40B4-BE49-F238E27FC236}">
                <a16:creationId xmlns:a16="http://schemas.microsoft.com/office/drawing/2014/main" id="{BCC845D6-C36A-C61F-2CE2-481CCD62FB01}"/>
              </a:ext>
            </a:extLst>
          </p:cNvPr>
          <p:cNvSpPr/>
          <p:nvPr/>
        </p:nvSpPr>
        <p:spPr>
          <a:xfrm>
            <a:off x="152399" y="1055966"/>
            <a:ext cx="8534401" cy="2625343"/>
          </a:xfrm>
          <a:prstGeom prst="rect">
            <a:avLst/>
          </a:prstGeom>
          <a:noFill/>
          <a:ln/>
        </p:spPr>
        <p:txBody>
          <a:bodyPr wrap="square" lIns="91440" tIns="45720" rIns="91440" bIns="45720" rtlCol="0" anchor="t"/>
          <a:lstStyle/>
          <a:p>
            <a:pPr marL="285750" indent="-285750" algn="just">
              <a:buFont typeface="Arial" panose="020B0604020202020204" pitchFamily="34" charset="0"/>
              <a:buChar char="•"/>
            </a:pPr>
            <a:r>
              <a:rPr lang="en-US" sz="1600" dirty="0">
                <a:solidFill>
                  <a:srgbClr val="181A1F"/>
                </a:solidFill>
              </a:rPr>
              <a:t>There are many ways you can go about structuring the elements in a report. </a:t>
            </a:r>
          </a:p>
          <a:p>
            <a:pPr marL="285750" indent="-285750" algn="just">
              <a:buFont typeface="Arial" panose="020B0604020202020204" pitchFamily="34" charset="0"/>
              <a:buChar char="•"/>
            </a:pPr>
            <a:r>
              <a:rPr lang="en-US" sz="1600" dirty="0">
                <a:solidFill>
                  <a:srgbClr val="181A1F"/>
                </a:solidFill>
              </a:rPr>
              <a:t>Most penetration testing consultants start with a template and customize it based on the type of test and the desired deliverable. </a:t>
            </a:r>
          </a:p>
          <a:p>
            <a:pPr marL="285750" indent="-285750" algn="just">
              <a:buFont typeface="Arial" panose="020B0604020202020204" pitchFamily="34" charset="0"/>
              <a:buChar char="•"/>
            </a:pPr>
            <a:r>
              <a:rPr lang="en-US" sz="1600" dirty="0">
                <a:solidFill>
                  <a:srgbClr val="181A1F"/>
                </a:solidFill>
              </a:rPr>
              <a:t>Keep in mind that there are published standards that you can reference. This section takes a look at some examples of the elements that should be included in a penetration testing report and discusses the level of detail that should be provided for each of these elements.</a:t>
            </a:r>
          </a:p>
          <a:p>
            <a:pPr marL="285750" indent="-285750" algn="just">
              <a:buFont typeface="Arial" panose="020B0604020202020204" pitchFamily="34" charset="0"/>
              <a:buChar char="•"/>
            </a:pPr>
            <a:endParaRPr lang="en-US" sz="1600" dirty="0">
              <a:solidFill>
                <a:srgbClr val="181A1F"/>
              </a:solidFill>
            </a:endParaRPr>
          </a:p>
          <a:p>
            <a:pPr algn="just"/>
            <a:r>
              <a:rPr lang="en-US" sz="1600" dirty="0">
                <a:solidFill>
                  <a:srgbClr val="181A1F"/>
                </a:solidFill>
              </a:rPr>
              <a:t>A penetration testing report typically contains the following sections (not listed in a particular order).</a:t>
            </a:r>
            <a:endParaRPr lang="en-US" sz="1600" dirty="0"/>
          </a:p>
        </p:txBody>
      </p:sp>
      <p:graphicFrame>
        <p:nvGraphicFramePr>
          <p:cNvPr id="5" name="Table 4">
            <a:extLst>
              <a:ext uri="{FF2B5EF4-FFF2-40B4-BE49-F238E27FC236}">
                <a16:creationId xmlns:a16="http://schemas.microsoft.com/office/drawing/2014/main" id="{D0C27A31-500B-5244-451D-4B3CEC5A0C86}"/>
              </a:ext>
            </a:extLst>
          </p:cNvPr>
          <p:cNvGraphicFramePr>
            <a:graphicFrameLocks noGrp="1"/>
          </p:cNvGraphicFramePr>
          <p:nvPr>
            <p:extLst>
              <p:ext uri="{D42A27DB-BD31-4B8C-83A1-F6EECF244321}">
                <p14:modId xmlns:p14="http://schemas.microsoft.com/office/powerpoint/2010/main" val="1840194738"/>
              </p:ext>
            </p:extLst>
          </p:nvPr>
        </p:nvGraphicFramePr>
        <p:xfrm>
          <a:off x="162056" y="3810000"/>
          <a:ext cx="8819887" cy="1547709"/>
        </p:xfrm>
        <a:graphic>
          <a:graphicData uri="http://schemas.openxmlformats.org/drawingml/2006/table">
            <a:tbl>
              <a:tblPr firstRow="1" bandRow="1">
                <a:tableStyleId>{22838BEF-8BB2-4498-84A7-C5851F593DF1}</a:tableStyleId>
              </a:tblPr>
              <a:tblGrid>
                <a:gridCol w="1536794">
                  <a:extLst>
                    <a:ext uri="{9D8B030D-6E8A-4147-A177-3AD203B41FA5}">
                      <a16:colId xmlns:a16="http://schemas.microsoft.com/office/drawing/2014/main" val="3734538521"/>
                    </a:ext>
                  </a:extLst>
                </a:gridCol>
                <a:gridCol w="7283093">
                  <a:extLst>
                    <a:ext uri="{9D8B030D-6E8A-4147-A177-3AD203B41FA5}">
                      <a16:colId xmlns:a16="http://schemas.microsoft.com/office/drawing/2014/main" val="1617268850"/>
                    </a:ext>
                  </a:extLst>
                </a:gridCol>
              </a:tblGrid>
              <a:tr h="548147">
                <a:tc>
                  <a:txBody>
                    <a:bodyPr/>
                    <a:lstStyle/>
                    <a:p>
                      <a:pPr marL="0" algn="just" defTabSz="914400" rtl="0" eaLnBrk="1" latinLnBrk="0" hangingPunct="1"/>
                      <a:r>
                        <a:rPr lang="en-US" sz="1400" b="1" kern="1200" dirty="0">
                          <a:solidFill>
                            <a:schemeClr val="dk1"/>
                          </a:solidFill>
                          <a:latin typeface="Arial" panose="020B0604020202020204" pitchFamily="34" charset="0"/>
                          <a:cs typeface="Arial" panose="020B0604020202020204" pitchFamily="34" charset="0"/>
                        </a:rPr>
                        <a:t>Executive Summary</a:t>
                      </a:r>
                      <a:endParaRPr lang="en-US" sz="1400" b="1" kern="1200" dirty="0">
                        <a:solidFill>
                          <a:schemeClr val="dk1"/>
                        </a:solidFill>
                        <a:latin typeface="Arial" panose="020B0604020202020204" pitchFamily="34" charset="0"/>
                        <a:ea typeface="+mn-ea"/>
                        <a:cs typeface="Arial" panose="020B0604020202020204" pitchFamily="34" charset="0"/>
                      </a:endParaRPr>
                    </a:p>
                  </a:txBody>
                  <a:tcPr anchor="ctr"/>
                </a:tc>
                <a:tc>
                  <a:txBody>
                    <a:bodyPr/>
                    <a:lstStyle/>
                    <a:p>
                      <a:pPr marL="0" indent="0" algn="just" defTabSz="914400" rtl="0" eaLnBrk="1" latinLnBrk="0" hangingPunct="1">
                        <a:buFont typeface="Arial" panose="020B0604020202020204" pitchFamily="34" charset="0"/>
                        <a:buNone/>
                      </a:pPr>
                      <a:r>
                        <a:rPr lang="en-US" sz="1400" b="0" kern="1200" dirty="0">
                          <a:solidFill>
                            <a:schemeClr val="dk1"/>
                          </a:solidFill>
                          <a:latin typeface="Arial" panose="020B0604020202020204" pitchFamily="34" charset="0"/>
                          <a:cs typeface="Arial" panose="020B0604020202020204" pitchFamily="34" charset="0"/>
                        </a:rPr>
                        <a:t>A brief high-level summary describes the penetration test scope and major findings.</a:t>
                      </a:r>
                      <a:endParaRPr lang="en-US" sz="1400" b="0" kern="1200" dirty="0">
                        <a:solidFill>
                          <a:schemeClr val="dk1"/>
                        </a:solidFill>
                        <a:latin typeface="Arial" panose="020B0604020202020204" pitchFamily="34" charset="0"/>
                        <a:ea typeface="+mn-ea"/>
                        <a:cs typeface="Arial" panose="020B0604020202020204" pitchFamily="34" charset="0"/>
                      </a:endParaRPr>
                    </a:p>
                  </a:txBody>
                  <a:tcPr anchor="ctr"/>
                </a:tc>
                <a:extLst>
                  <a:ext uri="{0D108BD9-81ED-4DB2-BD59-A6C34878D82A}">
                    <a16:rowId xmlns:a16="http://schemas.microsoft.com/office/drawing/2014/main" val="2365372534"/>
                  </a:ext>
                </a:extLst>
              </a:tr>
              <a:tr h="999562">
                <a:tc>
                  <a:txBody>
                    <a:bodyPr/>
                    <a:lstStyle/>
                    <a:p>
                      <a:pPr algn="just"/>
                      <a:r>
                        <a:rPr lang="en-US" sz="1400" b="1" dirty="0">
                          <a:latin typeface="Arial" panose="020B0604020202020204" pitchFamily="34" charset="0"/>
                          <a:cs typeface="Arial" panose="020B0604020202020204" pitchFamily="34" charset="0"/>
                        </a:rPr>
                        <a:t>Scope Details</a:t>
                      </a:r>
                    </a:p>
                  </a:txBody>
                  <a:tcPr anchor="ctr"/>
                </a:tc>
                <a:tc>
                  <a:txBody>
                    <a:bodyPr/>
                    <a:lstStyle/>
                    <a:p>
                      <a:pPr algn="just"/>
                      <a:r>
                        <a:rPr lang="en-US" sz="1400" dirty="0">
                          <a:latin typeface="Arial" panose="020B0604020202020204" pitchFamily="34" charset="0"/>
                          <a:cs typeface="Arial" panose="020B0604020202020204" pitchFamily="34" charset="0"/>
                        </a:rPr>
                        <a:t>It is important to include a detailed definition of the scope of the network and systems tested as part of the engagement to distinguish between in-scope and out-- of- scope systems or segments and identify critical systems that are in or out of scope and explain why they are included in the test as targets.</a:t>
                      </a:r>
                    </a:p>
                  </a:txBody>
                  <a:tcPr anchor="ctr"/>
                </a:tc>
                <a:extLst>
                  <a:ext uri="{0D108BD9-81ED-4DB2-BD59-A6C34878D82A}">
                    <a16:rowId xmlns:a16="http://schemas.microsoft.com/office/drawing/2014/main" val="512012565"/>
                  </a:ext>
                </a:extLst>
              </a:tr>
            </a:tbl>
          </a:graphicData>
        </a:graphic>
      </p:graphicFrame>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ma14="http://schemas.microsoft.com/office/mac/drawingml/2011/main" xmlns="" val="0"/>
            </a:ext>
          </a:extLst>
        </p:spPr>
        <p:txBody>
          <a:bodyPr anchor="t"/>
          <a:lstStyle>
            <a:lvl1pPr>
              <a:defRPr sz="600">
                <a:solidFill>
                  <a:srgbClr val="D9D9D9"/>
                </a:solidFill>
              </a:defRPr>
            </a:lvl1pPr>
          </a:lstStyle>
          <a:p>
            <a:pPr algn="r"/>
            <a:fld id="{F7021451-1387-4CA6-816F-3879F97B5CBC}" type="slidenum">
              <a:rPr lang="en-US" b="0"/>
              <a:t>25</a:t>
            </a:fld>
            <a:endParaRPr lang="en-US"/>
          </a:p>
        </p:txBody>
      </p:sp>
    </p:spTree>
    <p:extLst>
      <p:ext uri="{BB962C8B-B14F-4D97-AF65-F5344CB8AC3E}">
        <p14:creationId xmlns:p14="http://schemas.microsoft.com/office/powerpoint/2010/main" val="3835030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152400"/>
            <a:ext cx="9144000" cy="274320"/>
          </a:xfrm>
          <a:prstGeom prst="rect">
            <a:avLst/>
          </a:prstGeom>
          <a:noFill/>
          <a:ln/>
        </p:spPr>
        <p:txBody>
          <a:bodyPr wrap="square" rtlCol="0" anchor="t"/>
          <a:lstStyle/>
          <a:p>
            <a:r>
              <a:rPr lang="en-US" dirty="0"/>
              <a:t>Comparing and Contrasting Important Components of Written Reports</a:t>
            </a:r>
          </a:p>
        </p:txBody>
      </p:sp>
      <p:sp>
        <p:nvSpPr>
          <p:cNvPr id="3" name="Text 0"/>
          <p:cNvSpPr>
            <a:spLocks noGrp="1"/>
          </p:cNvSpPr>
          <p:nvPr>
            <p:ph type="body" idx="100" hasCustomPrompt="1"/>
          </p:nvPr>
        </p:nvSpPr>
        <p:spPr>
          <a:xfrm>
            <a:off x="0" y="703052"/>
            <a:ext cx="9144000" cy="439948"/>
          </a:xfrm>
          <a:prstGeom prst="rect">
            <a:avLst/>
          </a:prstGeom>
          <a:noFill/>
          <a:ln/>
        </p:spPr>
        <p:txBody>
          <a:bodyPr wrap="square" rtlCol="0" anchor="t"/>
          <a:lstStyle/>
          <a:p>
            <a:r>
              <a:rPr lang="en-US" dirty="0"/>
              <a:t>Report Contents (Cont.)</a:t>
            </a:r>
          </a:p>
        </p:txBody>
      </p:sp>
      <p:graphicFrame>
        <p:nvGraphicFramePr>
          <p:cNvPr id="5" name="Table 4">
            <a:extLst>
              <a:ext uri="{FF2B5EF4-FFF2-40B4-BE49-F238E27FC236}">
                <a16:creationId xmlns:a16="http://schemas.microsoft.com/office/drawing/2014/main" id="{D0C27A31-500B-5244-451D-4B3CEC5A0C86}"/>
              </a:ext>
            </a:extLst>
          </p:cNvPr>
          <p:cNvGraphicFramePr>
            <a:graphicFrameLocks noGrp="1"/>
          </p:cNvGraphicFramePr>
          <p:nvPr>
            <p:extLst>
              <p:ext uri="{D42A27DB-BD31-4B8C-83A1-F6EECF244321}">
                <p14:modId xmlns:p14="http://schemas.microsoft.com/office/powerpoint/2010/main" val="341518053"/>
              </p:ext>
            </p:extLst>
          </p:nvPr>
        </p:nvGraphicFramePr>
        <p:xfrm>
          <a:off x="400314" y="1377751"/>
          <a:ext cx="8343371" cy="4236720"/>
        </p:xfrm>
        <a:graphic>
          <a:graphicData uri="http://schemas.openxmlformats.org/drawingml/2006/table">
            <a:tbl>
              <a:tblPr firstRow="1" bandRow="1">
                <a:tableStyleId>{22838BEF-8BB2-4498-84A7-C5851F593DF1}</a:tableStyleId>
              </a:tblPr>
              <a:tblGrid>
                <a:gridCol w="1251857">
                  <a:extLst>
                    <a:ext uri="{9D8B030D-6E8A-4147-A177-3AD203B41FA5}">
                      <a16:colId xmlns:a16="http://schemas.microsoft.com/office/drawing/2014/main" val="3734538521"/>
                    </a:ext>
                  </a:extLst>
                </a:gridCol>
                <a:gridCol w="7091514">
                  <a:extLst>
                    <a:ext uri="{9D8B030D-6E8A-4147-A177-3AD203B41FA5}">
                      <a16:colId xmlns:a16="http://schemas.microsoft.com/office/drawing/2014/main" val="1617268850"/>
                    </a:ext>
                  </a:extLst>
                </a:gridCol>
              </a:tblGrid>
              <a:tr h="370840">
                <a:tc>
                  <a:txBody>
                    <a:bodyPr/>
                    <a:lstStyle/>
                    <a:p>
                      <a:pPr algn="just"/>
                      <a:r>
                        <a:rPr lang="en-US" sz="1600" b="1" dirty="0">
                          <a:latin typeface="Arial" panose="020B0604020202020204" pitchFamily="34" charset="0"/>
                          <a:cs typeface="Arial" panose="020B0604020202020204" pitchFamily="34" charset="0"/>
                        </a:rPr>
                        <a:t>Findings</a:t>
                      </a:r>
                    </a:p>
                  </a:txBody>
                  <a:tcPr anchor="ctr"/>
                </a:tc>
                <a:tc>
                  <a:txBody>
                    <a:bodyPr/>
                    <a:lstStyle/>
                    <a:p>
                      <a:pPr algn="just"/>
                      <a:r>
                        <a:rPr lang="en-US" sz="1600" b="0" dirty="0">
                          <a:latin typeface="Arial" panose="020B0604020202020204" pitchFamily="34" charset="0"/>
                          <a:cs typeface="Arial" panose="020B0604020202020204" pitchFamily="34" charset="0"/>
                        </a:rPr>
                        <a:t>A report should document technical details about whether or how the system under testing and related components may be exploited based on each vulnerability found. It is a good idea to use an industry-accepted risk ratings for each vulnerability, such as the Common Vulnerability Scoring System (CVSS). When it comes to reporting, it can be difficult to determine a relevant method of calculating metrics and measures of the findings uncovered in the testing phases. This information is very important in your presentation to management. You must be able to provide data to show the value in your effort. This is why you should always try to use an industry- standard method for calculating and documenting the risks of the vulnerabilities listed in your report. CVSS has been adopted by many tools, vendors, and organizations. Using an industry standard such as CVSS will increase the value of your report to your client. CVSS, which was developed and is maintained by FIRST.org, provides a method for calculating a score for the seriousness of a threat. The scores are rated from 0 to 10, with 10 being the most severe. CVSS uses three metric groups in determining scores.</a:t>
                      </a:r>
                    </a:p>
                  </a:txBody>
                  <a:tcPr anchor="ctr"/>
                </a:tc>
                <a:extLst>
                  <a:ext uri="{0D108BD9-81ED-4DB2-BD59-A6C34878D82A}">
                    <a16:rowId xmlns:a16="http://schemas.microsoft.com/office/drawing/2014/main" val="512012565"/>
                  </a:ext>
                </a:extLst>
              </a:tr>
            </a:tbl>
          </a:graphicData>
        </a:graphic>
      </p:graphicFrame>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ma14="http://schemas.microsoft.com/office/mac/drawingml/2011/main" xmlns="" val="0"/>
            </a:ext>
          </a:extLst>
        </p:spPr>
        <p:txBody>
          <a:bodyPr anchor="t"/>
          <a:lstStyle>
            <a:lvl1pPr>
              <a:defRPr sz="600">
                <a:solidFill>
                  <a:srgbClr val="D9D9D9"/>
                </a:solidFill>
              </a:defRPr>
            </a:lvl1pPr>
          </a:lstStyle>
          <a:p>
            <a:pPr algn="r"/>
            <a:fld id="{F7021451-1387-4CA6-816F-3879F97B5CBC}" type="slidenum">
              <a:rPr lang="en-US" b="0"/>
              <a:t>26</a:t>
            </a:fld>
            <a:endParaRPr lang="en-US"/>
          </a:p>
        </p:txBody>
      </p:sp>
    </p:spTree>
    <p:extLst>
      <p:ext uri="{BB962C8B-B14F-4D97-AF65-F5344CB8AC3E}">
        <p14:creationId xmlns:p14="http://schemas.microsoft.com/office/powerpoint/2010/main" val="69146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Comparing and Contrasting Important Components of Written Reports</a:t>
            </a:r>
          </a:p>
        </p:txBody>
      </p:sp>
      <p:sp>
        <p:nvSpPr>
          <p:cNvPr id="3" name="Text 0"/>
          <p:cNvSpPr>
            <a:spLocks noGrp="1"/>
          </p:cNvSpPr>
          <p:nvPr>
            <p:ph type="body" idx="100" hasCustomPrompt="1"/>
          </p:nvPr>
        </p:nvSpPr>
        <p:spPr>
          <a:xfrm>
            <a:off x="0" y="1131570"/>
            <a:ext cx="9144000" cy="439948"/>
          </a:xfrm>
          <a:prstGeom prst="rect">
            <a:avLst/>
          </a:prstGeom>
          <a:noFill/>
          <a:ln/>
        </p:spPr>
        <p:txBody>
          <a:bodyPr wrap="square" rtlCol="0" anchor="t"/>
          <a:lstStyle/>
          <a:p>
            <a:r>
              <a:rPr lang="en-US" dirty="0"/>
              <a:t>Report Contents (Cont.)</a:t>
            </a:r>
          </a:p>
        </p:txBody>
      </p:sp>
      <p:graphicFrame>
        <p:nvGraphicFramePr>
          <p:cNvPr id="5" name="Table 4">
            <a:extLst>
              <a:ext uri="{FF2B5EF4-FFF2-40B4-BE49-F238E27FC236}">
                <a16:creationId xmlns:a16="http://schemas.microsoft.com/office/drawing/2014/main" id="{D0C27A31-500B-5244-451D-4B3CEC5A0C86}"/>
              </a:ext>
            </a:extLst>
          </p:cNvPr>
          <p:cNvGraphicFramePr>
            <a:graphicFrameLocks noGrp="1"/>
          </p:cNvGraphicFramePr>
          <p:nvPr>
            <p:extLst>
              <p:ext uri="{D42A27DB-BD31-4B8C-83A1-F6EECF244321}">
                <p14:modId xmlns:p14="http://schemas.microsoft.com/office/powerpoint/2010/main" val="739780430"/>
              </p:ext>
            </p:extLst>
          </p:nvPr>
        </p:nvGraphicFramePr>
        <p:xfrm>
          <a:off x="400314" y="1845838"/>
          <a:ext cx="8515086" cy="3335762"/>
        </p:xfrm>
        <a:graphic>
          <a:graphicData uri="http://schemas.openxmlformats.org/drawingml/2006/table">
            <a:tbl>
              <a:tblPr firstRow="1" bandRow="1">
                <a:tableStyleId>{22838BEF-8BB2-4498-84A7-C5851F593DF1}</a:tableStyleId>
              </a:tblPr>
              <a:tblGrid>
                <a:gridCol w="1483685">
                  <a:extLst>
                    <a:ext uri="{9D8B030D-6E8A-4147-A177-3AD203B41FA5}">
                      <a16:colId xmlns:a16="http://schemas.microsoft.com/office/drawing/2014/main" val="3734538521"/>
                    </a:ext>
                  </a:extLst>
                </a:gridCol>
                <a:gridCol w="7031401">
                  <a:extLst>
                    <a:ext uri="{9D8B030D-6E8A-4147-A177-3AD203B41FA5}">
                      <a16:colId xmlns:a16="http://schemas.microsoft.com/office/drawing/2014/main" val="1617268850"/>
                    </a:ext>
                  </a:extLst>
                </a:gridCol>
              </a:tblGrid>
              <a:tr h="1427347">
                <a:tc>
                  <a:txBody>
                    <a:bodyPr/>
                    <a:lstStyle/>
                    <a:p>
                      <a:pPr marL="0" algn="l" defTabSz="914400" rtl="0" eaLnBrk="1" latinLnBrk="0" hangingPunct="1"/>
                      <a:r>
                        <a:rPr lang="en-US" sz="1400" b="1" kern="1200" dirty="0">
                          <a:solidFill>
                            <a:schemeClr val="dk1"/>
                          </a:solidFill>
                          <a:latin typeface="Arial" panose="020B0604020202020204" pitchFamily="34" charset="0"/>
                          <a:cs typeface="Arial" panose="020B0604020202020204" pitchFamily="34" charset="0"/>
                        </a:rPr>
                        <a:t>Methodology</a:t>
                      </a:r>
                      <a:endParaRPr lang="en-US" sz="1400" b="1" kern="1200" dirty="0">
                        <a:solidFill>
                          <a:schemeClr val="dk1"/>
                        </a:solidFill>
                        <a:latin typeface="Arial" panose="020B0604020202020204" pitchFamily="34" charset="0"/>
                        <a:ea typeface="+mn-ea"/>
                        <a:cs typeface="Arial" panose="020B0604020202020204" pitchFamily="34" charset="0"/>
                      </a:endParaRPr>
                    </a:p>
                  </a:txBody>
                  <a:tcPr anchor="ctr"/>
                </a:tc>
                <a:tc>
                  <a:txBody>
                    <a:bodyPr/>
                    <a:lstStyle/>
                    <a:p>
                      <a:pPr marL="0" indent="0" algn="just" defTabSz="914400" rtl="0" eaLnBrk="1" latinLnBrk="0" hangingPunct="1">
                        <a:buFont typeface="Arial" panose="020B0604020202020204" pitchFamily="34" charset="0"/>
                        <a:buNone/>
                      </a:pPr>
                      <a:r>
                        <a:rPr lang="en-US" sz="1400" b="0" kern="1200" dirty="0">
                          <a:solidFill>
                            <a:schemeClr val="dk1"/>
                          </a:solidFill>
                          <a:latin typeface="Arial" panose="020B0604020202020204" pitchFamily="34" charset="0"/>
                          <a:cs typeface="Arial" panose="020B0604020202020204" pitchFamily="34" charset="0"/>
                        </a:rPr>
                        <a:t>A report should provide details on the methodologies used to complete the testing (for example, port scanning, Nmap). You should also include details about the attack narrative. For example, if the environment did not have active services, explain what testing was performed to verify restricted access. Document any issues encountered during testing (for example, interference encountered as a result of active protection systems blocking traffic).</a:t>
                      </a:r>
                      <a:endParaRPr lang="en-US" sz="1400" b="0" kern="1200" dirty="0">
                        <a:solidFill>
                          <a:schemeClr val="dk1"/>
                        </a:solidFill>
                        <a:latin typeface="Arial" panose="020B0604020202020204" pitchFamily="34" charset="0"/>
                        <a:ea typeface="+mn-ea"/>
                        <a:cs typeface="Arial" panose="020B0604020202020204" pitchFamily="34" charset="0"/>
                      </a:endParaRPr>
                    </a:p>
                  </a:txBody>
                  <a:tcPr anchor="ctr"/>
                </a:tc>
                <a:extLst>
                  <a:ext uri="{0D108BD9-81ED-4DB2-BD59-A6C34878D82A}">
                    <a16:rowId xmlns:a16="http://schemas.microsoft.com/office/drawing/2014/main" val="2365372534"/>
                  </a:ext>
                </a:extLst>
              </a:tr>
              <a:tr h="983283">
                <a:tc>
                  <a:txBody>
                    <a:bodyPr/>
                    <a:lstStyle/>
                    <a:p>
                      <a:pPr marL="0" algn="l" defTabSz="914400" rtl="0" eaLnBrk="1" latinLnBrk="0" hangingPunct="1"/>
                      <a:r>
                        <a:rPr lang="en-US" sz="1400" b="1" kern="1200" dirty="0">
                          <a:solidFill>
                            <a:schemeClr val="dk1"/>
                          </a:solidFill>
                          <a:latin typeface="Arial" panose="020B0604020202020204" pitchFamily="34" charset="0"/>
                          <a:ea typeface="+mn-ea"/>
                          <a:cs typeface="Arial" panose="020B0604020202020204" pitchFamily="34" charset="0"/>
                        </a:rPr>
                        <a:t>Remediation</a:t>
                      </a:r>
                    </a:p>
                  </a:txBody>
                  <a:tcPr anchor="ctr"/>
                </a:tc>
                <a:tc>
                  <a:txBody>
                    <a:bodyPr/>
                    <a:lstStyle/>
                    <a:p>
                      <a:pPr marL="0" indent="0" algn="just" defTabSz="914400" rtl="0" eaLnBrk="1" latinLnBrk="0" hangingPunct="1">
                        <a:buFont typeface="Arial" panose="020B0604020202020204" pitchFamily="34" charset="0"/>
                        <a:buNone/>
                      </a:pPr>
                      <a:r>
                        <a:rPr lang="en-US" sz="1400" b="0" kern="1200" dirty="0">
                          <a:solidFill>
                            <a:schemeClr val="dk1"/>
                          </a:solidFill>
                          <a:latin typeface="Arial" panose="020B0604020202020204" pitchFamily="34" charset="0"/>
                          <a:ea typeface="+mn-ea"/>
                          <a:cs typeface="Arial" panose="020B0604020202020204" pitchFamily="34" charset="0"/>
                        </a:rPr>
                        <a:t>You should provide clear guidance on how to mitigate and remediate each vulnerability. This information will be very useful for the IT technical staff, software developers, and security analysts who are trying to protect the organization (often referred to as the “blue team”).</a:t>
                      </a:r>
                    </a:p>
                  </a:txBody>
                  <a:tcPr anchor="ctr"/>
                </a:tc>
                <a:extLst>
                  <a:ext uri="{0D108BD9-81ED-4DB2-BD59-A6C34878D82A}">
                    <a16:rowId xmlns:a16="http://schemas.microsoft.com/office/drawing/2014/main" val="760170313"/>
                  </a:ext>
                </a:extLst>
              </a:tr>
              <a:tr h="385912">
                <a:tc>
                  <a:txBody>
                    <a:bodyPr/>
                    <a:lstStyle/>
                    <a:p>
                      <a:pPr marL="0" algn="l" defTabSz="914400" rtl="0" eaLnBrk="1" latinLnBrk="0" hangingPunct="1"/>
                      <a:r>
                        <a:rPr lang="en-US" sz="1400" b="1" kern="1200" dirty="0">
                          <a:solidFill>
                            <a:schemeClr val="dk1"/>
                          </a:solidFill>
                          <a:latin typeface="Arial" panose="020B0604020202020204" pitchFamily="34" charset="0"/>
                          <a:ea typeface="+mn-ea"/>
                          <a:cs typeface="Arial" panose="020B0604020202020204" pitchFamily="34" charset="0"/>
                        </a:rPr>
                        <a:t>Conclusion</a:t>
                      </a:r>
                    </a:p>
                  </a:txBody>
                  <a:tcPr anchor="ctr"/>
                </a:tc>
                <a:tc>
                  <a:txBody>
                    <a:bodyPr/>
                    <a:lstStyle/>
                    <a:p>
                      <a:pPr marL="0" indent="0" algn="just" defTabSz="914400" rtl="0" eaLnBrk="1" latinLnBrk="0" hangingPunct="1">
                        <a:buFont typeface="Arial" panose="020B0604020202020204" pitchFamily="34" charset="0"/>
                        <a:buNone/>
                      </a:pPr>
                      <a:r>
                        <a:rPr lang="en-US" sz="1400" b="0" kern="1200" dirty="0">
                          <a:solidFill>
                            <a:schemeClr val="dk1"/>
                          </a:solidFill>
                          <a:latin typeface="Arial" panose="020B0604020202020204" pitchFamily="34" charset="0"/>
                          <a:ea typeface="+mn-ea"/>
                          <a:cs typeface="Arial" panose="020B0604020202020204" pitchFamily="34" charset="0"/>
                        </a:rPr>
                        <a:t>The report must have a good summary of all the findings and recommendations.</a:t>
                      </a:r>
                    </a:p>
                  </a:txBody>
                  <a:tcPr anchor="ctr"/>
                </a:tc>
                <a:extLst>
                  <a:ext uri="{0D108BD9-81ED-4DB2-BD59-A6C34878D82A}">
                    <a16:rowId xmlns:a16="http://schemas.microsoft.com/office/drawing/2014/main" val="692374400"/>
                  </a:ext>
                </a:extLst>
              </a:tr>
              <a:tr h="539220">
                <a:tc>
                  <a:txBody>
                    <a:bodyPr/>
                    <a:lstStyle/>
                    <a:p>
                      <a:pPr marL="0" algn="l" defTabSz="914400" rtl="0" eaLnBrk="1" latinLnBrk="0" hangingPunct="1"/>
                      <a:r>
                        <a:rPr lang="en-US" sz="1400" b="1" kern="1200" dirty="0">
                          <a:solidFill>
                            <a:schemeClr val="dk1"/>
                          </a:solidFill>
                          <a:latin typeface="Arial" panose="020B0604020202020204" pitchFamily="34" charset="0"/>
                          <a:ea typeface="+mn-ea"/>
                          <a:cs typeface="Arial" panose="020B0604020202020204" pitchFamily="34" charset="0"/>
                        </a:rPr>
                        <a:t>Appendix</a:t>
                      </a:r>
                    </a:p>
                  </a:txBody>
                  <a:tcPr anchor="ctr"/>
                </a:tc>
                <a:tc>
                  <a:txBody>
                    <a:bodyPr/>
                    <a:lstStyle/>
                    <a:p>
                      <a:pPr marL="0" indent="0" algn="just" defTabSz="914400" rtl="0" eaLnBrk="1" latinLnBrk="0" hangingPunct="1">
                        <a:buFont typeface="Arial" panose="020B0604020202020204" pitchFamily="34" charset="0"/>
                        <a:buNone/>
                      </a:pPr>
                      <a:r>
                        <a:rPr lang="en-US" sz="1400" b="0" kern="1200" dirty="0">
                          <a:solidFill>
                            <a:schemeClr val="dk1"/>
                          </a:solidFill>
                          <a:latin typeface="Arial" panose="020B0604020202020204" pitchFamily="34" charset="0"/>
                          <a:ea typeface="+mn-ea"/>
                          <a:cs typeface="Arial" panose="020B0604020202020204" pitchFamily="34" charset="0"/>
                        </a:rPr>
                        <a:t>It is important to document any references and include a glossary of terms that the audience of the report may not be familiar with.</a:t>
                      </a:r>
                    </a:p>
                  </a:txBody>
                  <a:tcPr anchor="ctr"/>
                </a:tc>
                <a:extLst>
                  <a:ext uri="{0D108BD9-81ED-4DB2-BD59-A6C34878D82A}">
                    <a16:rowId xmlns:a16="http://schemas.microsoft.com/office/drawing/2014/main" val="2094913266"/>
                  </a:ext>
                </a:extLst>
              </a:tr>
            </a:tbl>
          </a:graphicData>
        </a:graphic>
      </p:graphicFrame>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ma14="http://schemas.microsoft.com/office/mac/drawingml/2011/main" xmlns="" val="0"/>
            </a:ext>
          </a:extLst>
        </p:spPr>
        <p:txBody>
          <a:bodyPr anchor="t"/>
          <a:lstStyle>
            <a:lvl1pPr>
              <a:defRPr sz="600">
                <a:solidFill>
                  <a:srgbClr val="D9D9D9"/>
                </a:solidFill>
              </a:defRPr>
            </a:lvl1pPr>
          </a:lstStyle>
          <a:p>
            <a:pPr algn="r"/>
            <a:fld id="{F7021451-1387-4CA6-816F-3879F97B5CBC}" type="slidenum">
              <a:rPr lang="en-US" b="0"/>
              <a:t>27</a:t>
            </a:fld>
            <a:endParaRPr lang="en-US"/>
          </a:p>
        </p:txBody>
      </p:sp>
    </p:spTree>
    <p:extLst>
      <p:ext uri="{BB962C8B-B14F-4D97-AF65-F5344CB8AC3E}">
        <p14:creationId xmlns:p14="http://schemas.microsoft.com/office/powerpoint/2010/main" val="2664997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212057"/>
            <a:ext cx="9144000" cy="274320"/>
          </a:xfrm>
          <a:prstGeom prst="rect">
            <a:avLst/>
          </a:prstGeom>
          <a:noFill/>
          <a:ln/>
        </p:spPr>
        <p:txBody>
          <a:bodyPr wrap="square" rtlCol="0" anchor="t"/>
          <a:lstStyle/>
          <a:p>
            <a:r>
              <a:rPr lang="en-US" dirty="0"/>
              <a:t>Comparing and Contrasting Important Components of Written Reports</a:t>
            </a:r>
          </a:p>
        </p:txBody>
      </p:sp>
      <p:sp>
        <p:nvSpPr>
          <p:cNvPr id="3" name="Text 0"/>
          <p:cNvSpPr>
            <a:spLocks noGrp="1"/>
          </p:cNvSpPr>
          <p:nvPr>
            <p:ph type="body" idx="100" hasCustomPrompt="1"/>
          </p:nvPr>
        </p:nvSpPr>
        <p:spPr>
          <a:xfrm>
            <a:off x="17443" y="703052"/>
            <a:ext cx="9144000" cy="439948"/>
          </a:xfrm>
          <a:prstGeom prst="rect">
            <a:avLst/>
          </a:prstGeom>
          <a:noFill/>
          <a:ln/>
        </p:spPr>
        <p:txBody>
          <a:bodyPr wrap="square" rtlCol="0" anchor="t"/>
          <a:lstStyle/>
          <a:p>
            <a:r>
              <a:rPr lang="en-US" dirty="0"/>
              <a:t>Report Contents (Cont.)</a:t>
            </a:r>
          </a:p>
        </p:txBody>
      </p:sp>
      <p:sp>
        <p:nvSpPr>
          <p:cNvPr id="6" name="TextBox 5">
            <a:extLst>
              <a:ext uri="{FF2B5EF4-FFF2-40B4-BE49-F238E27FC236}">
                <a16:creationId xmlns:a16="http://schemas.microsoft.com/office/drawing/2014/main" id="{B9D75C7D-D5C0-9AF7-EAE9-9D9AAD3A54BB}"/>
              </a:ext>
            </a:extLst>
          </p:cNvPr>
          <p:cNvSpPr txBox="1"/>
          <p:nvPr/>
        </p:nvSpPr>
        <p:spPr>
          <a:xfrm>
            <a:off x="641920" y="1240343"/>
            <a:ext cx="8197280" cy="1169551"/>
          </a:xfrm>
          <a:prstGeom prst="rect">
            <a:avLst/>
          </a:prstGeom>
          <a:noFill/>
        </p:spPr>
        <p:txBody>
          <a:bodyPr wrap="square" rtlCol="0">
            <a:spAutoFit/>
          </a:bodyPr>
          <a:lstStyle/>
          <a:p>
            <a:pPr algn="just"/>
            <a:r>
              <a:rPr lang="en-US" sz="1400" b="1" dirty="0"/>
              <a:t>NOTE</a:t>
            </a:r>
            <a:r>
              <a:rPr lang="en-US" sz="1400" dirty="0"/>
              <a:t> Vulnerability scanners rely heavily on catalogs of known vulnerabilities. The two catalogs of known vulnerabilities you need to be familiar with as a security analyst are Common Vulnerabilities and Exposures (CVE), which is a list of publicly known vulnerabilities, each assigned an ID number, description, and reference, and Common Vulnerability Scoring System (CVSS), which provides a score from 0 to 10 that indicates the severity of a vulnerability.</a:t>
            </a:r>
          </a:p>
        </p:txBody>
      </p:sp>
      <p:sp>
        <p:nvSpPr>
          <p:cNvPr id="4" name="TextBox 3">
            <a:extLst>
              <a:ext uri="{FF2B5EF4-FFF2-40B4-BE49-F238E27FC236}">
                <a16:creationId xmlns:a16="http://schemas.microsoft.com/office/drawing/2014/main" id="{6805D0FF-B1DB-4024-984C-D7A5CAA68BB2}"/>
              </a:ext>
            </a:extLst>
          </p:cNvPr>
          <p:cNvSpPr txBox="1"/>
          <p:nvPr/>
        </p:nvSpPr>
        <p:spPr>
          <a:xfrm>
            <a:off x="622640" y="2708786"/>
            <a:ext cx="7378700" cy="307777"/>
          </a:xfrm>
          <a:prstGeom prst="rect">
            <a:avLst/>
          </a:prstGeom>
          <a:noFill/>
        </p:spPr>
        <p:txBody>
          <a:bodyPr wrap="square" rtlCol="0">
            <a:spAutoFit/>
          </a:bodyPr>
          <a:lstStyle/>
          <a:p>
            <a:r>
              <a:rPr lang="en-US" sz="1400" b="1" dirty="0"/>
              <a:t>Metrics groups used to determine the overall CVSS score of a vulnerability</a:t>
            </a:r>
            <a:r>
              <a:rPr lang="en-US" sz="1400" dirty="0"/>
              <a:t>:</a:t>
            </a:r>
          </a:p>
        </p:txBody>
      </p:sp>
      <p:graphicFrame>
        <p:nvGraphicFramePr>
          <p:cNvPr id="5" name="Table 4">
            <a:extLst>
              <a:ext uri="{FF2B5EF4-FFF2-40B4-BE49-F238E27FC236}">
                <a16:creationId xmlns:a16="http://schemas.microsoft.com/office/drawing/2014/main" id="{D0C27A31-500B-5244-451D-4B3CEC5A0C86}"/>
              </a:ext>
            </a:extLst>
          </p:cNvPr>
          <p:cNvGraphicFramePr>
            <a:graphicFrameLocks noGrp="1"/>
          </p:cNvGraphicFramePr>
          <p:nvPr>
            <p:extLst>
              <p:ext uri="{D42A27DB-BD31-4B8C-83A1-F6EECF244321}">
                <p14:modId xmlns:p14="http://schemas.microsoft.com/office/powerpoint/2010/main" val="1066105410"/>
              </p:ext>
            </p:extLst>
          </p:nvPr>
        </p:nvGraphicFramePr>
        <p:xfrm>
          <a:off x="296114" y="3044807"/>
          <a:ext cx="8695486" cy="2572849"/>
        </p:xfrm>
        <a:graphic>
          <a:graphicData uri="http://schemas.openxmlformats.org/drawingml/2006/table">
            <a:tbl>
              <a:tblPr firstRow="1" bandRow="1">
                <a:tableStyleId>{22838BEF-8BB2-4498-84A7-C5851F593DF1}</a:tableStyleId>
              </a:tblPr>
              <a:tblGrid>
                <a:gridCol w="1479699">
                  <a:extLst>
                    <a:ext uri="{9D8B030D-6E8A-4147-A177-3AD203B41FA5}">
                      <a16:colId xmlns:a16="http://schemas.microsoft.com/office/drawing/2014/main" val="3734538521"/>
                    </a:ext>
                  </a:extLst>
                </a:gridCol>
                <a:gridCol w="7215787">
                  <a:extLst>
                    <a:ext uri="{9D8B030D-6E8A-4147-A177-3AD203B41FA5}">
                      <a16:colId xmlns:a16="http://schemas.microsoft.com/office/drawing/2014/main" val="1617268850"/>
                    </a:ext>
                  </a:extLst>
                </a:gridCol>
              </a:tblGrid>
              <a:tr h="781625">
                <a:tc>
                  <a:txBody>
                    <a:bodyPr/>
                    <a:lstStyle/>
                    <a:p>
                      <a:pPr marL="0" algn="l" defTabSz="914400" rtl="0" eaLnBrk="1" latinLnBrk="0" hangingPunct="1"/>
                      <a:r>
                        <a:rPr lang="en-US" sz="1400" b="1" kern="1200" dirty="0">
                          <a:solidFill>
                            <a:schemeClr val="dk1"/>
                          </a:solidFill>
                          <a:latin typeface="Arial" panose="020B0604020202020204" pitchFamily="34" charset="0"/>
                          <a:cs typeface="Arial" panose="020B0604020202020204" pitchFamily="34" charset="0"/>
                        </a:rPr>
                        <a:t>Base metric group</a:t>
                      </a:r>
                      <a:endParaRPr lang="en-US" sz="1400" b="1" kern="1200" dirty="0">
                        <a:solidFill>
                          <a:schemeClr val="dk1"/>
                        </a:solidFill>
                        <a:latin typeface="Arial" panose="020B0604020202020204" pitchFamily="34" charset="0"/>
                        <a:ea typeface="+mn-ea"/>
                        <a:cs typeface="Arial" panose="020B0604020202020204" pitchFamily="34" charset="0"/>
                      </a:endParaRPr>
                    </a:p>
                  </a:txBody>
                  <a:tcPr anchor="ctr"/>
                </a:tc>
                <a:tc>
                  <a:txBody>
                    <a:bodyPr/>
                    <a:lstStyle/>
                    <a:p>
                      <a:pPr marL="0" indent="0" algn="just" defTabSz="914400" rtl="0" eaLnBrk="1" latinLnBrk="0" hangingPunct="1">
                        <a:buFont typeface="Arial" panose="020B0604020202020204" pitchFamily="34" charset="0"/>
                        <a:buNone/>
                      </a:pPr>
                      <a:r>
                        <a:rPr lang="en-US" sz="1400" b="0" kern="1200" dirty="0">
                          <a:solidFill>
                            <a:schemeClr val="dk1"/>
                          </a:solidFill>
                          <a:latin typeface="Arial" panose="020B0604020202020204" pitchFamily="34" charset="0"/>
                          <a:cs typeface="Arial" panose="020B0604020202020204" pitchFamily="34" charset="0"/>
                        </a:rPr>
                        <a:t>Includes exploitability metrics (for example, attack vector, attack complexity, privileges required, user interaction) and impact metrics (for example, confidentiality impact, integrity impact, availability impact).</a:t>
                      </a:r>
                      <a:endParaRPr lang="en-US" sz="1400" b="0" kern="1200" dirty="0">
                        <a:solidFill>
                          <a:schemeClr val="dk1"/>
                        </a:solidFill>
                        <a:latin typeface="Arial" panose="020B0604020202020204" pitchFamily="34" charset="0"/>
                        <a:ea typeface="+mn-ea"/>
                        <a:cs typeface="Arial" panose="020B0604020202020204" pitchFamily="34" charset="0"/>
                      </a:endParaRPr>
                    </a:p>
                  </a:txBody>
                  <a:tcPr anchor="ctr"/>
                </a:tc>
                <a:extLst>
                  <a:ext uri="{0D108BD9-81ED-4DB2-BD59-A6C34878D82A}">
                    <a16:rowId xmlns:a16="http://schemas.microsoft.com/office/drawing/2014/main" val="2365372534"/>
                  </a:ext>
                </a:extLst>
              </a:tr>
              <a:tr h="553651">
                <a:tc>
                  <a:txBody>
                    <a:bodyPr/>
                    <a:lstStyle/>
                    <a:p>
                      <a:pPr marL="0" algn="l" defTabSz="914400" rtl="0" eaLnBrk="1" latinLnBrk="0" hangingPunct="1"/>
                      <a:r>
                        <a:rPr lang="en-US" sz="1400" b="1" kern="1200" dirty="0">
                          <a:solidFill>
                            <a:schemeClr val="dk1"/>
                          </a:solidFill>
                          <a:latin typeface="Arial" panose="020B0604020202020204" pitchFamily="34" charset="0"/>
                          <a:ea typeface="+mn-ea"/>
                          <a:cs typeface="Arial" panose="020B0604020202020204" pitchFamily="34" charset="0"/>
                        </a:rPr>
                        <a:t>Temporal metric group</a:t>
                      </a:r>
                    </a:p>
                  </a:txBody>
                  <a:tcPr anchor="ctr"/>
                </a:tc>
                <a:tc>
                  <a:txBody>
                    <a:bodyPr/>
                    <a:lstStyle/>
                    <a:p>
                      <a:pPr marL="0" indent="0" algn="just" defTabSz="914400" rtl="0" eaLnBrk="1" latinLnBrk="0" hangingPunct="1">
                        <a:buFont typeface="Arial" panose="020B0604020202020204" pitchFamily="34" charset="0"/>
                        <a:buNone/>
                      </a:pPr>
                      <a:r>
                        <a:rPr lang="en-US" sz="1400" b="0" kern="1200" dirty="0">
                          <a:solidFill>
                            <a:schemeClr val="dk1"/>
                          </a:solidFill>
                          <a:latin typeface="Arial" panose="020B0604020202020204" pitchFamily="34" charset="0"/>
                          <a:ea typeface="+mn-ea"/>
                          <a:cs typeface="Arial" panose="020B0604020202020204" pitchFamily="34" charset="0"/>
                        </a:rPr>
                        <a:t>Includes exploit code maturity, remediation level, and report confidence.</a:t>
                      </a:r>
                    </a:p>
                  </a:txBody>
                  <a:tcPr anchor="ctr"/>
                </a:tc>
                <a:extLst>
                  <a:ext uri="{0D108BD9-81ED-4DB2-BD59-A6C34878D82A}">
                    <a16:rowId xmlns:a16="http://schemas.microsoft.com/office/drawing/2014/main" val="3232736615"/>
                  </a:ext>
                </a:extLst>
              </a:tr>
              <a:tr h="1237573">
                <a:tc>
                  <a:txBody>
                    <a:bodyPr/>
                    <a:lstStyle/>
                    <a:p>
                      <a:pPr marL="0" algn="l" defTabSz="914400" rtl="0" eaLnBrk="1" latinLnBrk="0" hangingPunct="1"/>
                      <a:r>
                        <a:rPr lang="en-US" sz="1400" b="1" kern="1200" dirty="0">
                          <a:solidFill>
                            <a:schemeClr val="dk1"/>
                          </a:solidFill>
                          <a:latin typeface="Arial" panose="020B0604020202020204" pitchFamily="34" charset="0"/>
                          <a:ea typeface="+mn-ea"/>
                          <a:cs typeface="Arial" panose="020B0604020202020204" pitchFamily="34" charset="0"/>
                        </a:rPr>
                        <a:t>Environmental metric group</a:t>
                      </a:r>
                    </a:p>
                  </a:txBody>
                  <a:tcPr anchor="ctr"/>
                </a:tc>
                <a:tc>
                  <a:txBody>
                    <a:bodyPr/>
                    <a:lstStyle/>
                    <a:p>
                      <a:pPr marL="0" indent="0" algn="just" defTabSz="914400" rtl="0" eaLnBrk="1" latinLnBrk="0" hangingPunct="1">
                        <a:buFont typeface="Arial" panose="020B0604020202020204" pitchFamily="34" charset="0"/>
                        <a:buNone/>
                      </a:pPr>
                      <a:r>
                        <a:rPr lang="en-US" sz="1400" b="0" kern="1200" dirty="0">
                          <a:solidFill>
                            <a:schemeClr val="dk1"/>
                          </a:solidFill>
                          <a:latin typeface="Arial" panose="020B0604020202020204" pitchFamily="34" charset="0"/>
                          <a:ea typeface="+mn-ea"/>
                          <a:cs typeface="Arial" panose="020B0604020202020204" pitchFamily="34" charset="0"/>
                        </a:rPr>
                        <a:t>Includes modified base metrics, confidentiality, integrity, and availability requirements. CVSS includes different metrics and measures that describe the impact of each vulnerability. This risk prioritization can help your customer understand the business impact (business impact analysis) of the vulnerabilities that you found during the penetration testing engagement. </a:t>
                      </a:r>
                    </a:p>
                  </a:txBody>
                  <a:tcPr anchor="ctr"/>
                </a:tc>
                <a:extLst>
                  <a:ext uri="{0D108BD9-81ED-4DB2-BD59-A6C34878D82A}">
                    <a16:rowId xmlns:a16="http://schemas.microsoft.com/office/drawing/2014/main" val="1041977538"/>
                  </a:ext>
                </a:extLst>
              </a:tr>
            </a:tbl>
          </a:graphicData>
        </a:graphic>
      </p:graphicFrame>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ma14="http://schemas.microsoft.com/office/mac/drawingml/2011/main" xmlns="" val="0"/>
            </a:ext>
          </a:extLst>
        </p:spPr>
        <p:txBody>
          <a:bodyPr anchor="t"/>
          <a:lstStyle>
            <a:lvl1pPr>
              <a:defRPr sz="600">
                <a:solidFill>
                  <a:srgbClr val="D9D9D9"/>
                </a:solidFill>
              </a:defRPr>
            </a:lvl1pPr>
          </a:lstStyle>
          <a:p>
            <a:pPr algn="r"/>
            <a:fld id="{F7021451-1387-4CA6-816F-3879F97B5CBC}" type="slidenum">
              <a:rPr lang="en-US" b="0"/>
              <a:t>28</a:t>
            </a:fld>
            <a:endParaRPr lang="en-US"/>
          </a:p>
        </p:txBody>
      </p:sp>
    </p:spTree>
    <p:extLst>
      <p:ext uri="{BB962C8B-B14F-4D97-AF65-F5344CB8AC3E}">
        <p14:creationId xmlns:p14="http://schemas.microsoft.com/office/powerpoint/2010/main" val="389235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4" grpId="0"/>
    </p:bldLst>
  </p:timing>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152400"/>
            <a:ext cx="9144000" cy="274320"/>
          </a:xfrm>
          <a:prstGeom prst="rect">
            <a:avLst/>
          </a:prstGeom>
          <a:noFill/>
          <a:ln/>
        </p:spPr>
        <p:txBody>
          <a:bodyPr wrap="square" rtlCol="0" anchor="t"/>
          <a:lstStyle/>
          <a:p>
            <a:r>
              <a:rPr lang="en-US" dirty="0"/>
              <a:t>Comparing and Contrasting Important Components of Written Reports</a:t>
            </a:r>
          </a:p>
        </p:txBody>
      </p:sp>
      <p:sp>
        <p:nvSpPr>
          <p:cNvPr id="3" name="Text 0"/>
          <p:cNvSpPr>
            <a:spLocks noGrp="1"/>
          </p:cNvSpPr>
          <p:nvPr>
            <p:ph type="body" idx="100" hasCustomPrompt="1"/>
          </p:nvPr>
        </p:nvSpPr>
        <p:spPr>
          <a:xfrm>
            <a:off x="25706" y="594526"/>
            <a:ext cx="9144000" cy="439948"/>
          </a:xfrm>
          <a:prstGeom prst="rect">
            <a:avLst/>
          </a:prstGeom>
          <a:noFill/>
          <a:ln/>
        </p:spPr>
        <p:txBody>
          <a:bodyPr wrap="square" rtlCol="0" anchor="t"/>
          <a:lstStyle/>
          <a:p>
            <a:r>
              <a:rPr lang="en-US" dirty="0"/>
              <a:t>Storage Time for Report and Secure Distribution</a:t>
            </a:r>
          </a:p>
        </p:txBody>
      </p:sp>
      <p:sp>
        <p:nvSpPr>
          <p:cNvPr id="6" name="TextBox 5">
            <a:extLst>
              <a:ext uri="{FF2B5EF4-FFF2-40B4-BE49-F238E27FC236}">
                <a16:creationId xmlns:a16="http://schemas.microsoft.com/office/drawing/2014/main" id="{B9D75C7D-D5C0-9AF7-EAE9-9D9AAD3A54BB}"/>
              </a:ext>
            </a:extLst>
          </p:cNvPr>
          <p:cNvSpPr txBox="1"/>
          <p:nvPr/>
        </p:nvSpPr>
        <p:spPr>
          <a:xfrm>
            <a:off x="228600" y="1192181"/>
            <a:ext cx="8261350" cy="3785652"/>
          </a:xfrm>
          <a:prstGeom prst="rect">
            <a:avLst/>
          </a:prstGeom>
          <a:noFill/>
        </p:spPr>
        <p:txBody>
          <a:bodyPr wrap="square" rtlCol="0">
            <a:spAutoFit/>
          </a:bodyPr>
          <a:lstStyle/>
          <a:p>
            <a:pPr marL="285750" indent="-285750" algn="just">
              <a:buFont typeface="Arial" panose="020B0604020202020204" pitchFamily="34" charset="0"/>
              <a:buChar char="•"/>
            </a:pPr>
            <a:r>
              <a:rPr lang="en-US" sz="1600" dirty="0"/>
              <a:t>The classification of a report’s contents is driven by the organization that the penetration test has been performed on and its policies on classification. </a:t>
            </a:r>
          </a:p>
          <a:p>
            <a:pPr marL="285750" indent="-285750" algn="just">
              <a:buFont typeface="Arial" panose="020B0604020202020204" pitchFamily="34" charset="0"/>
              <a:buChar char="•"/>
            </a:pPr>
            <a:r>
              <a:rPr lang="en-US" sz="1600" dirty="0"/>
              <a:t>In some cases, the contents of a report are considered top secret. </a:t>
            </a:r>
          </a:p>
          <a:p>
            <a:pPr marL="285750" indent="-285750" algn="just">
              <a:buFont typeface="Arial" panose="020B0604020202020204" pitchFamily="34" charset="0"/>
              <a:buChar char="•"/>
            </a:pPr>
            <a:r>
              <a:rPr lang="en-US" sz="1600" dirty="0"/>
              <a:t>However, as a rule of thumb, you should always consider report contents as highly classified and distribute them on a need-to-know basis only. </a:t>
            </a:r>
          </a:p>
          <a:p>
            <a:pPr marL="285750" indent="-285750" algn="just">
              <a:buFont typeface="Arial" panose="020B0604020202020204" pitchFamily="34" charset="0"/>
              <a:buChar char="•"/>
            </a:pPr>
            <a:r>
              <a:rPr lang="en-US" sz="1600" dirty="0"/>
              <a:t>The classification of report contents also determines the method of delivery.</a:t>
            </a:r>
          </a:p>
          <a:p>
            <a:pPr marL="285750" indent="-285750" algn="just">
              <a:buFont typeface="Arial" panose="020B0604020202020204" pitchFamily="34" charset="0"/>
              <a:buChar char="•"/>
            </a:pPr>
            <a:endParaRPr lang="en-US" sz="1600" dirty="0"/>
          </a:p>
          <a:p>
            <a:pPr marL="285750" indent="-285750" algn="just">
              <a:buFont typeface="Arial" panose="020B0604020202020204" pitchFamily="34" charset="0"/>
              <a:buChar char="•"/>
            </a:pPr>
            <a:r>
              <a:rPr lang="en-US" sz="1600" dirty="0"/>
              <a:t>In general, there are two ways to distribute a report: as a hard copy or electronically. </a:t>
            </a:r>
          </a:p>
          <a:p>
            <a:pPr marL="285750" indent="-285750" algn="just">
              <a:buFont typeface="Arial" panose="020B0604020202020204" pitchFamily="34" charset="0"/>
              <a:buChar char="•"/>
            </a:pPr>
            <a:r>
              <a:rPr lang="en-US" sz="1600" dirty="0"/>
              <a:t>Many times, when you perform the readout of the findings from your report, you will be meeting with the stakeholders who requested the penetration test to be performed. </a:t>
            </a:r>
          </a:p>
          <a:p>
            <a:pPr marL="285750" indent="-285750" algn="just">
              <a:buFont typeface="Arial" panose="020B0604020202020204" pitchFamily="34" charset="0"/>
              <a:buChar char="•"/>
            </a:pPr>
            <a:r>
              <a:rPr lang="en-US" sz="1600" dirty="0"/>
              <a:t>This meeting will likely include various people from the organization, including IT, information security, and management. </a:t>
            </a:r>
          </a:p>
          <a:p>
            <a:pPr marL="285750" indent="-285750" algn="just">
              <a:buFont typeface="Arial" panose="020B0604020202020204" pitchFamily="34" charset="0"/>
              <a:buChar char="•"/>
            </a:pPr>
            <a:r>
              <a:rPr lang="en-US" sz="1600" dirty="0"/>
              <a:t>In most cases, they will want to have a hard copy in front of them as you walk through the readout of the findings. </a:t>
            </a:r>
          </a:p>
          <a:p>
            <a:pPr marL="285750" indent="-285750" algn="just">
              <a:buFont typeface="Arial" panose="020B0604020202020204" pitchFamily="34" charset="0"/>
              <a:buChar char="•"/>
            </a:pPr>
            <a:r>
              <a:rPr lang="en-US" sz="1600" dirty="0"/>
              <a:t>This is, of course, possible, but the process should be handled with care.</a:t>
            </a:r>
          </a:p>
        </p:txBody>
      </p:sp>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ma14="http://schemas.microsoft.com/office/mac/drawingml/2011/main" xmlns="" val="0"/>
            </a:ext>
          </a:extLst>
        </p:spPr>
        <p:txBody>
          <a:bodyPr anchor="t"/>
          <a:lstStyle>
            <a:lvl1pPr>
              <a:defRPr sz="600">
                <a:solidFill>
                  <a:srgbClr val="D9D9D9"/>
                </a:solidFill>
              </a:defRPr>
            </a:lvl1pPr>
          </a:lstStyle>
          <a:p>
            <a:pPr algn="r"/>
            <a:fld id="{F7021451-1387-4CA6-816F-3879F97B5CBC}" type="slidenum">
              <a:rPr lang="en-US" b="0"/>
              <a:t>29</a:t>
            </a:fld>
            <a:endParaRPr lang="en-US"/>
          </a:p>
        </p:txBody>
      </p:sp>
    </p:spTree>
    <p:extLst>
      <p:ext uri="{BB962C8B-B14F-4D97-AF65-F5344CB8AC3E}">
        <p14:creationId xmlns:p14="http://schemas.microsoft.com/office/powerpoint/2010/main" val="3815866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228600"/>
            <a:ext cx="9144000" cy="274320"/>
          </a:xfrm>
          <a:prstGeom prst="rect">
            <a:avLst/>
          </a:prstGeom>
          <a:noFill/>
          <a:ln/>
        </p:spPr>
        <p:txBody>
          <a:bodyPr wrap="square" rtlCol="0" anchor="t"/>
          <a:lstStyle/>
          <a:p>
            <a:r>
              <a:rPr lang="en-US" dirty="0"/>
              <a:t>Comparing and Contrasting Important Components of Written Reports</a:t>
            </a:r>
          </a:p>
        </p:txBody>
      </p:sp>
      <p:sp>
        <p:nvSpPr>
          <p:cNvPr id="3" name="Text 0"/>
          <p:cNvSpPr>
            <a:spLocks noGrp="1"/>
          </p:cNvSpPr>
          <p:nvPr>
            <p:ph type="body" idx="100" hasCustomPrompt="1"/>
          </p:nvPr>
        </p:nvSpPr>
        <p:spPr>
          <a:xfrm>
            <a:off x="64998" y="703052"/>
            <a:ext cx="9144000" cy="439948"/>
          </a:xfrm>
          <a:prstGeom prst="rect">
            <a:avLst/>
          </a:prstGeom>
          <a:noFill/>
          <a:ln/>
        </p:spPr>
        <p:txBody>
          <a:bodyPr wrap="square" rtlCol="0" anchor="t"/>
          <a:lstStyle/>
          <a:p>
            <a:r>
              <a:rPr lang="en-US" dirty="0"/>
              <a:t>Storage Time for Report and Secure Distribution (Cont.)</a:t>
            </a:r>
          </a:p>
        </p:txBody>
      </p:sp>
      <p:sp>
        <p:nvSpPr>
          <p:cNvPr id="6" name="TextBox 5">
            <a:extLst>
              <a:ext uri="{FF2B5EF4-FFF2-40B4-BE49-F238E27FC236}">
                <a16:creationId xmlns:a16="http://schemas.microsoft.com/office/drawing/2014/main" id="{B9D75C7D-D5C0-9AF7-EAE9-9D9AAD3A54BB}"/>
              </a:ext>
            </a:extLst>
          </p:cNvPr>
          <p:cNvSpPr txBox="1"/>
          <p:nvPr/>
        </p:nvSpPr>
        <p:spPr>
          <a:xfrm>
            <a:off x="98967" y="1343132"/>
            <a:ext cx="8740233" cy="3754874"/>
          </a:xfrm>
          <a:prstGeom prst="rect">
            <a:avLst/>
          </a:prstGeom>
          <a:noFill/>
        </p:spPr>
        <p:txBody>
          <a:bodyPr wrap="square" lIns="91440" tIns="45720" rIns="91440" bIns="45720" rtlCol="0" anchor="t">
            <a:spAutoFit/>
          </a:bodyPr>
          <a:lstStyle/>
          <a:p>
            <a:pPr algn="just"/>
            <a:r>
              <a:rPr lang="en-US" sz="1400" dirty="0"/>
              <a:t>The following are some examples of how to control the distribution of reports:</a:t>
            </a:r>
          </a:p>
          <a:p>
            <a:pPr algn="just"/>
            <a:endParaRPr lang="en-US" sz="1400" dirty="0"/>
          </a:p>
          <a:p>
            <a:pPr marL="285750" indent="-285750" algn="just">
              <a:buFont typeface="Arial" panose="020B0604020202020204" pitchFamily="34" charset="0"/>
              <a:buChar char="•"/>
            </a:pPr>
            <a:r>
              <a:rPr lang="en-US" sz="1400" dirty="0"/>
              <a:t>Produce only a </a:t>
            </a:r>
            <a:r>
              <a:rPr lang="en-US" sz="1400" b="1" dirty="0"/>
              <a:t>limited number of copies</a:t>
            </a:r>
            <a:r>
              <a:rPr lang="en-US" sz="1400" dirty="0"/>
              <a:t>.</a:t>
            </a:r>
          </a:p>
          <a:p>
            <a:pPr marL="285750" indent="-285750" algn="just">
              <a:buFont typeface="Arial" panose="020B0604020202020204" pitchFamily="34" charset="0"/>
              <a:buChar char="•"/>
            </a:pPr>
            <a:r>
              <a:rPr lang="en-US" sz="1400" dirty="0"/>
              <a:t>Define the </a:t>
            </a:r>
            <a:r>
              <a:rPr lang="en-US" sz="1400" b="1" dirty="0"/>
              <a:t>distribution list</a:t>
            </a:r>
            <a:r>
              <a:rPr lang="en-US" sz="1400" dirty="0"/>
              <a:t> in the scope of work.</a:t>
            </a:r>
          </a:p>
          <a:p>
            <a:pPr marL="285750" indent="-285750" algn="just">
              <a:buFont typeface="Arial" panose="020B0604020202020204" pitchFamily="34" charset="0"/>
              <a:buChar char="•"/>
            </a:pPr>
            <a:r>
              <a:rPr lang="en-US" sz="1400" dirty="0"/>
              <a:t>Label each copy with a </a:t>
            </a:r>
            <a:r>
              <a:rPr lang="en-US" sz="1400" b="1" dirty="0"/>
              <a:t>specific ID</a:t>
            </a:r>
            <a:r>
              <a:rPr lang="en-US" sz="1400" dirty="0"/>
              <a:t> or number that is tied to the person it is distributed to.</a:t>
            </a:r>
          </a:p>
          <a:p>
            <a:pPr marL="285750" indent="-285750" algn="just">
              <a:buFont typeface="Arial" panose="020B0604020202020204" pitchFamily="34" charset="0"/>
              <a:buChar char="•"/>
            </a:pPr>
            <a:r>
              <a:rPr lang="en-US" sz="1400" dirty="0"/>
              <a:t>Label each copy with the </a:t>
            </a:r>
            <a:r>
              <a:rPr lang="en-US" sz="1400" b="1" dirty="0"/>
              <a:t>name of the person </a:t>
            </a:r>
            <a:r>
              <a:rPr lang="en-US" sz="1400" dirty="0"/>
              <a:t>it is distributed to.</a:t>
            </a:r>
          </a:p>
          <a:p>
            <a:pPr marL="285750" indent="-285750" algn="just">
              <a:buFont typeface="Arial" panose="020B0604020202020204" pitchFamily="34" charset="0"/>
              <a:buChar char="•"/>
            </a:pPr>
            <a:r>
              <a:rPr lang="en-US" sz="1400" dirty="0"/>
              <a:t>Keep a </a:t>
            </a:r>
            <a:r>
              <a:rPr lang="en-US" sz="1400" b="1" dirty="0"/>
              <a:t>log of each hard copy</a:t>
            </a:r>
            <a:r>
              <a:rPr lang="en-US" sz="1400" dirty="0"/>
              <a:t>, including who it was distributed to and the date it was distributed.</a:t>
            </a:r>
          </a:p>
          <a:p>
            <a:pPr marL="285750" indent="-285750" algn="just">
              <a:buFont typeface="Arial" panose="020B0604020202020204" pitchFamily="34" charset="0"/>
              <a:buChar char="•"/>
            </a:pPr>
            <a:r>
              <a:rPr lang="en-US" sz="1400" dirty="0"/>
              <a:t>Ensure that each copy is </a:t>
            </a:r>
            <a:r>
              <a:rPr lang="en-US" sz="1400" b="1" dirty="0"/>
              <a:t>physically and formally delivered </a:t>
            </a:r>
            <a:r>
              <a:rPr lang="en-US" sz="1400" dirty="0"/>
              <a:t>to the designated recipient.</a:t>
            </a:r>
          </a:p>
          <a:p>
            <a:pPr marL="285750" indent="-285750" algn="just">
              <a:buFont typeface="Arial" panose="020B0604020202020204" pitchFamily="34" charset="0"/>
              <a:buChar char="•"/>
            </a:pPr>
            <a:r>
              <a:rPr lang="en-US" sz="1400" dirty="0"/>
              <a:t>If transferring a report over a network, ensure that the </a:t>
            </a:r>
            <a:r>
              <a:rPr lang="en-US" sz="1400" b="1" dirty="0"/>
              <a:t>document is encrypted, </a:t>
            </a:r>
            <a:r>
              <a:rPr lang="en-US" sz="1400" dirty="0"/>
              <a:t>and the method of transport is encrypted.</a:t>
            </a:r>
          </a:p>
          <a:p>
            <a:pPr marL="285750" indent="-285750" algn="just">
              <a:buFont typeface="Arial" panose="020B0604020202020204" pitchFamily="34" charset="0"/>
              <a:buChar char="•"/>
            </a:pPr>
            <a:r>
              <a:rPr lang="en-US" sz="1400" dirty="0"/>
              <a:t>Ensure that the handling and distribution of an electronic copy of a report are even more restrictive than for a hard copy:</a:t>
            </a:r>
          </a:p>
          <a:p>
            <a:pPr marL="742950" lvl="1" indent="-285750" algn="just">
              <a:buFont typeface="Arial"/>
              <a:buChar char="•"/>
            </a:pPr>
            <a:r>
              <a:rPr lang="en-US" sz="1400" dirty="0">
                <a:latin typeface="Arial"/>
                <a:cs typeface="Arial"/>
              </a:rPr>
              <a:t>Control distribution on a secure server that is owned by the department that initially requested</a:t>
            </a:r>
          </a:p>
          <a:p>
            <a:pPr lvl="1" algn="just"/>
            <a:r>
              <a:rPr lang="en-US" sz="1400" dirty="0"/>
              <a:t>      the penetration test.</a:t>
            </a:r>
          </a:p>
          <a:p>
            <a:pPr marL="742950" lvl="1" indent="-285750" algn="just">
              <a:buFont typeface="Arial"/>
              <a:buChar char="•"/>
            </a:pPr>
            <a:r>
              <a:rPr lang="en-US" sz="1400" dirty="0">
                <a:latin typeface="Arial"/>
                <a:cs typeface="Arial"/>
              </a:rPr>
              <a:t>Provide only one copy directly to the client or requesting party.</a:t>
            </a:r>
          </a:p>
          <a:p>
            <a:pPr marL="742950" lvl="1" indent="-285750" algn="just">
              <a:buFont typeface="Arial"/>
              <a:buChar char="•"/>
            </a:pPr>
            <a:r>
              <a:rPr lang="en-US" sz="1400" dirty="0">
                <a:latin typeface="Arial"/>
                <a:cs typeface="Arial"/>
              </a:rPr>
              <a:t>Once the report is delivered to the requesting party, use a documented, secure method of  deleting all collected information and any copy of the report from your machine.</a:t>
            </a:r>
          </a:p>
        </p:txBody>
      </p:sp>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ma14="http://schemas.microsoft.com/office/mac/drawingml/2011/main" xmlns="" val="0"/>
            </a:ext>
          </a:extLst>
        </p:spPr>
        <p:txBody>
          <a:bodyPr anchor="t"/>
          <a:lstStyle>
            <a:lvl1pPr>
              <a:defRPr sz="600">
                <a:solidFill>
                  <a:srgbClr val="D9D9D9"/>
                </a:solidFill>
              </a:defRPr>
            </a:lvl1pPr>
          </a:lstStyle>
          <a:p>
            <a:pPr algn="r"/>
            <a:fld id="{F7021451-1387-4CA6-816F-3879F97B5CBC}" type="slidenum">
              <a:rPr lang="en-US" b="0"/>
              <a:t>30</a:t>
            </a:fld>
            <a:endParaRPr lang="en-US"/>
          </a:p>
        </p:txBody>
      </p:sp>
    </p:spTree>
    <p:extLst>
      <p:ext uri="{BB962C8B-B14F-4D97-AF65-F5344CB8AC3E}">
        <p14:creationId xmlns:p14="http://schemas.microsoft.com/office/powerpoint/2010/main" val="714726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6">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6">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6">
                                            <p:txEl>
                                              <p:pRg st="11" end="11"/>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6">
                                            <p:txEl>
                                              <p:pRg st="12" end="12"/>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6">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381000"/>
            <a:ext cx="9144000" cy="274320"/>
          </a:xfrm>
          <a:prstGeom prst="rect">
            <a:avLst/>
          </a:prstGeom>
          <a:noFill/>
          <a:ln/>
        </p:spPr>
        <p:txBody>
          <a:bodyPr wrap="square" rtlCol="0" anchor="t"/>
          <a:lstStyle/>
          <a:p>
            <a:r>
              <a:rPr lang="en-US" dirty="0"/>
              <a:t>Comparing and Contrasting Important Components of Written Reports</a:t>
            </a:r>
          </a:p>
        </p:txBody>
      </p:sp>
      <p:sp>
        <p:nvSpPr>
          <p:cNvPr id="3" name="Text 0"/>
          <p:cNvSpPr>
            <a:spLocks noGrp="1"/>
          </p:cNvSpPr>
          <p:nvPr>
            <p:ph type="body" idx="100" hasCustomPrompt="1"/>
          </p:nvPr>
        </p:nvSpPr>
        <p:spPr>
          <a:xfrm>
            <a:off x="152400" y="775028"/>
            <a:ext cx="9144000" cy="439948"/>
          </a:xfrm>
          <a:prstGeom prst="rect">
            <a:avLst/>
          </a:prstGeom>
          <a:noFill/>
          <a:ln/>
        </p:spPr>
        <p:txBody>
          <a:bodyPr wrap="square" rtlCol="0" anchor="t"/>
          <a:lstStyle/>
          <a:p>
            <a:r>
              <a:rPr lang="en-US" dirty="0"/>
              <a:t>Note Taking</a:t>
            </a:r>
          </a:p>
        </p:txBody>
      </p:sp>
      <p:sp>
        <p:nvSpPr>
          <p:cNvPr id="6" name="TextBox 5">
            <a:extLst>
              <a:ext uri="{FF2B5EF4-FFF2-40B4-BE49-F238E27FC236}">
                <a16:creationId xmlns:a16="http://schemas.microsoft.com/office/drawing/2014/main" id="{B9D75C7D-D5C0-9AF7-EAE9-9D9AAD3A54BB}"/>
              </a:ext>
            </a:extLst>
          </p:cNvPr>
          <p:cNvSpPr txBox="1"/>
          <p:nvPr/>
        </p:nvSpPr>
        <p:spPr>
          <a:xfrm>
            <a:off x="228600" y="1315261"/>
            <a:ext cx="8763000" cy="4031873"/>
          </a:xfrm>
          <a:prstGeom prst="rect">
            <a:avLst/>
          </a:prstGeom>
          <a:noFill/>
        </p:spPr>
        <p:txBody>
          <a:bodyPr wrap="square" rtlCol="0">
            <a:spAutoFit/>
          </a:bodyPr>
          <a:lstStyle/>
          <a:p>
            <a:pPr marL="285750" indent="-285750" algn="just">
              <a:buFont typeface="Arial" panose="020B0604020202020204" pitchFamily="34" charset="0"/>
              <a:buChar char="•"/>
            </a:pPr>
            <a:r>
              <a:rPr lang="en-US" sz="1600" dirty="0"/>
              <a:t>This is a common question when it comes to data collection and report writing: Exactly when should I start putting together this information? </a:t>
            </a:r>
          </a:p>
          <a:p>
            <a:pPr marL="285750" indent="-285750" algn="just">
              <a:buFont typeface="Arial" panose="020B0604020202020204" pitchFamily="34" charset="0"/>
              <a:buChar char="•"/>
            </a:pPr>
            <a:r>
              <a:rPr lang="en-US" sz="1600" dirty="0"/>
              <a:t>A report is the final outcome of a penetration testing effort. </a:t>
            </a:r>
          </a:p>
          <a:p>
            <a:pPr marL="285750" indent="-285750" algn="just">
              <a:buFont typeface="Arial" panose="020B0604020202020204" pitchFamily="34" charset="0"/>
              <a:buChar char="•"/>
            </a:pPr>
            <a:r>
              <a:rPr lang="en-US" sz="1600" dirty="0"/>
              <a:t>The most accurate and comprehensive way to compile a report is to start collecting and organizing the results while you are still testing. </a:t>
            </a:r>
          </a:p>
          <a:p>
            <a:pPr marL="285750" indent="-285750" algn="just">
              <a:buFont typeface="Arial" panose="020B0604020202020204" pitchFamily="34" charset="0"/>
              <a:buChar char="•"/>
            </a:pPr>
            <a:r>
              <a:rPr lang="en-US" sz="1600" dirty="0"/>
              <a:t>In other words, you need to understand the process of ongoing documentation during testing. </a:t>
            </a:r>
          </a:p>
          <a:p>
            <a:pPr marL="285750" indent="-285750" algn="just">
              <a:buFont typeface="Arial" panose="020B0604020202020204" pitchFamily="34" charset="0"/>
              <a:buChar char="•"/>
            </a:pPr>
            <a:r>
              <a:rPr lang="en-US" sz="1600" dirty="0"/>
              <a:t>As you come across findings that need to be documented, take screenshots of the tools used, the steps, and the output. </a:t>
            </a:r>
          </a:p>
          <a:p>
            <a:pPr marL="285750" indent="-285750" algn="just">
              <a:buFont typeface="Arial" panose="020B0604020202020204" pitchFamily="34" charset="0"/>
              <a:buChar char="•"/>
            </a:pPr>
            <a:r>
              <a:rPr lang="en-US" sz="1600" dirty="0"/>
              <a:t>This will help you piece together exactly the scenario that triggered the finding and illustrate it for the end user. </a:t>
            </a:r>
          </a:p>
          <a:p>
            <a:pPr marL="285750" indent="-285750" algn="just">
              <a:buFont typeface="Arial" panose="020B0604020202020204" pitchFamily="34" charset="0"/>
              <a:buChar char="•"/>
            </a:pPr>
            <a:r>
              <a:rPr lang="en-US" sz="1600" dirty="0"/>
              <a:t>You should include these screenshots as part of the report because including visual proof is the best way for your audience to gain a full picture of and understand the findings. </a:t>
            </a:r>
          </a:p>
          <a:p>
            <a:pPr marL="285750" indent="-285750" algn="just">
              <a:buFont typeface="Arial" panose="020B0604020202020204" pitchFamily="34" charset="0"/>
              <a:buChar char="•"/>
            </a:pPr>
            <a:r>
              <a:rPr lang="en-US" sz="1600" dirty="0"/>
              <a:t>Sometimes it may even be necessary to create a video. </a:t>
            </a:r>
          </a:p>
          <a:p>
            <a:pPr marL="285750" indent="-285750" algn="just">
              <a:buFont typeface="Arial" panose="020B0604020202020204" pitchFamily="34" charset="0"/>
              <a:buChar char="•"/>
            </a:pPr>
            <a:r>
              <a:rPr lang="en-US" sz="1600" dirty="0"/>
              <a:t>In summary, taking screenshots, videos, and lots of notes will help you create a deliverable report.</a:t>
            </a:r>
            <a:endParaRPr lang="en-US" sz="1400" dirty="0"/>
          </a:p>
        </p:txBody>
      </p:sp>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ma14="http://schemas.microsoft.com/office/mac/drawingml/2011/main" xmlns="" val="0"/>
            </a:ext>
          </a:extLst>
        </p:spPr>
        <p:txBody>
          <a:bodyPr anchor="t"/>
          <a:lstStyle>
            <a:lvl1pPr>
              <a:defRPr sz="600">
                <a:solidFill>
                  <a:srgbClr val="D9D9D9"/>
                </a:solidFill>
              </a:defRPr>
            </a:lvl1pPr>
          </a:lstStyle>
          <a:p>
            <a:pPr algn="r"/>
            <a:fld id="{F7021451-1387-4CA6-816F-3879F97B5CBC}" type="slidenum">
              <a:rPr lang="en-US" b="0"/>
              <a:t>31</a:t>
            </a:fld>
            <a:endParaRPr lang="en-US"/>
          </a:p>
        </p:txBody>
      </p:sp>
    </p:spTree>
    <p:extLst>
      <p:ext uri="{BB962C8B-B14F-4D97-AF65-F5344CB8AC3E}">
        <p14:creationId xmlns:p14="http://schemas.microsoft.com/office/powerpoint/2010/main" val="4004478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29378" y="304800"/>
            <a:ext cx="9144000" cy="274320"/>
          </a:xfrm>
          <a:prstGeom prst="rect">
            <a:avLst/>
          </a:prstGeom>
          <a:noFill/>
          <a:ln/>
        </p:spPr>
        <p:txBody>
          <a:bodyPr wrap="square" rtlCol="0" anchor="t"/>
          <a:lstStyle/>
          <a:p>
            <a:r>
              <a:rPr lang="en-US" dirty="0"/>
              <a:t>Comparing and Contrasting Important Components of Written Reports</a:t>
            </a:r>
          </a:p>
        </p:txBody>
      </p:sp>
      <p:sp>
        <p:nvSpPr>
          <p:cNvPr id="3" name="Text 0"/>
          <p:cNvSpPr>
            <a:spLocks noGrp="1"/>
          </p:cNvSpPr>
          <p:nvPr>
            <p:ph type="body" idx="100" hasCustomPrompt="1"/>
          </p:nvPr>
        </p:nvSpPr>
        <p:spPr>
          <a:xfrm>
            <a:off x="34886" y="736928"/>
            <a:ext cx="9144000" cy="439948"/>
          </a:xfrm>
          <a:prstGeom prst="rect">
            <a:avLst/>
          </a:prstGeom>
          <a:noFill/>
          <a:ln/>
        </p:spPr>
        <p:txBody>
          <a:bodyPr wrap="square" rtlCol="0" anchor="t"/>
          <a:lstStyle/>
          <a:p>
            <a:r>
              <a:rPr lang="en-US" dirty="0"/>
              <a:t>Note Taking (Cont.)</a:t>
            </a:r>
          </a:p>
        </p:txBody>
      </p:sp>
      <p:sp>
        <p:nvSpPr>
          <p:cNvPr id="6" name="TextBox 5">
            <a:extLst>
              <a:ext uri="{FF2B5EF4-FFF2-40B4-BE49-F238E27FC236}">
                <a16:creationId xmlns:a16="http://schemas.microsoft.com/office/drawing/2014/main" id="{B9D75C7D-D5C0-9AF7-EAE9-9D9AAD3A54BB}"/>
              </a:ext>
            </a:extLst>
          </p:cNvPr>
          <p:cNvSpPr txBox="1"/>
          <p:nvPr/>
        </p:nvSpPr>
        <p:spPr>
          <a:xfrm>
            <a:off x="228600" y="1368653"/>
            <a:ext cx="8064500" cy="3539430"/>
          </a:xfrm>
          <a:prstGeom prst="rect">
            <a:avLst/>
          </a:prstGeom>
          <a:noFill/>
        </p:spPr>
        <p:txBody>
          <a:bodyPr wrap="square" rtlCol="0">
            <a:spAutoFit/>
          </a:bodyPr>
          <a:lstStyle/>
          <a:p>
            <a:pPr marL="285750" indent="-285750" algn="just">
              <a:buFont typeface="Arial" panose="020B0604020202020204" pitchFamily="34" charset="0"/>
              <a:buChar char="•"/>
            </a:pPr>
            <a:r>
              <a:rPr lang="en-US" sz="1600" dirty="0"/>
              <a:t>When it comes to constructing a final penetration testing report, one of the biggest challenges is pulling together all the data and findings collected throughout the testing phases. </a:t>
            </a:r>
          </a:p>
          <a:p>
            <a:pPr marL="285750" indent="-285750" algn="just">
              <a:buFont typeface="Arial" panose="020B0604020202020204" pitchFamily="34" charset="0"/>
              <a:buChar char="•"/>
            </a:pPr>
            <a:r>
              <a:rPr lang="en-US" sz="1600" dirty="0"/>
              <a:t>This is especially true when the penetration test spans a long period of time. </a:t>
            </a:r>
          </a:p>
          <a:p>
            <a:pPr marL="285750" indent="-285750" algn="just">
              <a:buFont typeface="Arial" panose="020B0604020202020204" pitchFamily="34" charset="0"/>
              <a:buChar char="•"/>
            </a:pPr>
            <a:r>
              <a:rPr lang="en-US" sz="1600" dirty="0"/>
              <a:t>Longer test spans often require a lengthier sorting process and use of specialized tools, such as </a:t>
            </a:r>
            <a:r>
              <a:rPr lang="en-US" sz="1600" dirty="0" err="1"/>
              <a:t>Dradis</a:t>
            </a:r>
            <a:r>
              <a:rPr lang="en-US" sz="1600" dirty="0"/>
              <a:t>, to find the information you are looking to include in your report.</a:t>
            </a:r>
          </a:p>
          <a:p>
            <a:pPr marL="285750" indent="-285750" algn="just">
              <a:buFont typeface="Arial" panose="020B0604020202020204" pitchFamily="34" charset="0"/>
              <a:buChar char="•"/>
            </a:pPr>
            <a:endParaRPr lang="en-US" sz="1600" dirty="0"/>
          </a:p>
          <a:p>
            <a:pPr marL="285750" indent="-285750" algn="just">
              <a:buFont typeface="Arial" panose="020B0604020202020204" pitchFamily="34" charset="0"/>
              <a:buChar char="•"/>
            </a:pPr>
            <a:r>
              <a:rPr lang="en-US" sz="1600" dirty="0" err="1"/>
              <a:t>Dradis</a:t>
            </a:r>
            <a:r>
              <a:rPr lang="en-US" sz="1600" dirty="0"/>
              <a:t> is a handy little tool that can ingest the results from many of the penetration testing tools you use and help you produce reports in formats such as CSV, HTML, and PDF. </a:t>
            </a:r>
          </a:p>
          <a:p>
            <a:pPr marL="285750" indent="-285750" algn="just">
              <a:buFont typeface="Arial" panose="020B0604020202020204" pitchFamily="34" charset="0"/>
              <a:buChar char="•"/>
            </a:pPr>
            <a:r>
              <a:rPr lang="en-US" sz="1600" dirty="0"/>
              <a:t>It is very flexible because it includes add-ons and allows you to create your own. </a:t>
            </a:r>
          </a:p>
          <a:p>
            <a:pPr marL="285750" indent="-285750" algn="just">
              <a:buFont typeface="Arial" panose="020B0604020202020204" pitchFamily="34" charset="0"/>
              <a:buChar char="•"/>
            </a:pPr>
            <a:r>
              <a:rPr lang="en-US" sz="1600" dirty="0"/>
              <a:t>If you find yourself in a situation where you need to import from a new tool that is not yet compatible, you can write your own add-on to accomplish this.</a:t>
            </a:r>
          </a:p>
        </p:txBody>
      </p:sp>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ma14="http://schemas.microsoft.com/office/mac/drawingml/2011/main" xmlns="" val="0"/>
            </a:ext>
          </a:extLst>
        </p:spPr>
        <p:txBody>
          <a:bodyPr anchor="t"/>
          <a:lstStyle>
            <a:lvl1pPr>
              <a:defRPr sz="600">
                <a:solidFill>
                  <a:srgbClr val="D9D9D9"/>
                </a:solidFill>
              </a:defRPr>
            </a:lvl1pPr>
          </a:lstStyle>
          <a:p>
            <a:pPr algn="r"/>
            <a:fld id="{F7021451-1387-4CA6-816F-3879F97B5CBC}" type="slidenum">
              <a:rPr lang="en-US" b="0"/>
              <a:t>32</a:t>
            </a:fld>
            <a:endParaRPr lang="en-US"/>
          </a:p>
        </p:txBody>
      </p:sp>
    </p:spTree>
    <p:extLst>
      <p:ext uri="{BB962C8B-B14F-4D97-AF65-F5344CB8AC3E}">
        <p14:creationId xmlns:p14="http://schemas.microsoft.com/office/powerpoint/2010/main" val="2817581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152400"/>
            <a:ext cx="9144000" cy="274320"/>
          </a:xfrm>
          <a:prstGeom prst="rect">
            <a:avLst/>
          </a:prstGeom>
          <a:noFill/>
          <a:ln/>
        </p:spPr>
        <p:txBody>
          <a:bodyPr wrap="square" rtlCol="0" anchor="t"/>
          <a:lstStyle/>
          <a:p>
            <a:r>
              <a:rPr lang="en-US" dirty="0"/>
              <a:t>Comparing and Contrasting Important Components of Written Reports</a:t>
            </a:r>
          </a:p>
        </p:txBody>
      </p:sp>
      <p:sp>
        <p:nvSpPr>
          <p:cNvPr id="3" name="Text 0"/>
          <p:cNvSpPr>
            <a:spLocks noGrp="1"/>
          </p:cNvSpPr>
          <p:nvPr>
            <p:ph type="body" idx="100" hasCustomPrompt="1"/>
          </p:nvPr>
        </p:nvSpPr>
        <p:spPr>
          <a:xfrm>
            <a:off x="76200" y="660728"/>
            <a:ext cx="9144000" cy="439948"/>
          </a:xfrm>
          <a:prstGeom prst="rect">
            <a:avLst/>
          </a:prstGeom>
          <a:noFill/>
          <a:ln/>
        </p:spPr>
        <p:txBody>
          <a:bodyPr wrap="square" rtlCol="0" anchor="t"/>
          <a:lstStyle/>
          <a:p>
            <a:r>
              <a:rPr lang="en-US" dirty="0"/>
              <a:t>Common Themes/Root Causes</a:t>
            </a:r>
          </a:p>
        </p:txBody>
      </p:sp>
      <p:sp>
        <p:nvSpPr>
          <p:cNvPr id="6" name="TextBox 5">
            <a:extLst>
              <a:ext uri="{FF2B5EF4-FFF2-40B4-BE49-F238E27FC236}">
                <a16:creationId xmlns:a16="http://schemas.microsoft.com/office/drawing/2014/main" id="{B9D75C7D-D5C0-9AF7-EAE9-9D9AAD3A54BB}"/>
              </a:ext>
            </a:extLst>
          </p:cNvPr>
          <p:cNvSpPr txBox="1"/>
          <p:nvPr/>
        </p:nvSpPr>
        <p:spPr>
          <a:xfrm>
            <a:off x="76200" y="1239083"/>
            <a:ext cx="8610600" cy="4247317"/>
          </a:xfrm>
          <a:prstGeom prst="rect">
            <a:avLst/>
          </a:prstGeom>
          <a:noFill/>
        </p:spPr>
        <p:txBody>
          <a:bodyPr wrap="square" lIns="91440" tIns="45720" rIns="91440" bIns="45720" rtlCol="0" anchor="t">
            <a:spAutoFit/>
          </a:bodyPr>
          <a:lstStyle/>
          <a:p>
            <a:pPr marL="285750" indent="-285750" algn="just">
              <a:buFont typeface="Arial" panose="020B0604020202020204" pitchFamily="34" charset="0"/>
              <a:buChar char="•"/>
            </a:pPr>
            <a:r>
              <a:rPr lang="en-US" dirty="0"/>
              <a:t>As you compile findings during your testing phases, you will be recording the output of tools that you run, all vulnerabilities found, and general observations of insecure systems resulting from failure to use best practices. </a:t>
            </a:r>
          </a:p>
          <a:p>
            <a:pPr marL="285750" indent="-285750" algn="just">
              <a:buFont typeface="Arial" panose="020B0604020202020204" pitchFamily="34" charset="0"/>
              <a:buChar char="•"/>
            </a:pPr>
            <a:r>
              <a:rPr lang="en-US" dirty="0"/>
              <a:t>By itself, such data is normally not very useful in understanding the impact or risk to the specific environment being tested.</a:t>
            </a:r>
          </a:p>
          <a:p>
            <a:pPr marL="285750" indent="-285750" algn="just">
              <a:buFont typeface="Arial" panose="020B0604020202020204" pitchFamily="34" charset="0"/>
              <a:buChar char="•"/>
            </a:pPr>
            <a:endParaRPr lang="en-US" dirty="0"/>
          </a:p>
          <a:p>
            <a:pPr marL="285750" indent="-285750" algn="just">
              <a:buFont typeface="Arial" panose="020B0604020202020204" pitchFamily="34" charset="0"/>
              <a:buChar char="•"/>
            </a:pPr>
            <a:r>
              <a:rPr lang="en-US" dirty="0"/>
              <a:t>For example, you run an automated vulnerability scanner such as Nessus against a Linux server that you found accessible on the internal network. </a:t>
            </a:r>
          </a:p>
          <a:p>
            <a:pPr marL="285750" indent="-285750" algn="just">
              <a:buFont typeface="Arial" panose="020B0604020202020204" pitchFamily="34" charset="0"/>
              <a:buChar char="•"/>
            </a:pPr>
            <a:r>
              <a:rPr lang="en-US" dirty="0"/>
              <a:t>The vulnerability scanner might indicate that it has an FTP server running on port 21. </a:t>
            </a:r>
          </a:p>
          <a:p>
            <a:pPr marL="285750" indent="-285750" algn="just">
              <a:buFont typeface="Arial" panose="020B0604020202020204" pitchFamily="34" charset="0"/>
              <a:buChar char="•"/>
            </a:pPr>
            <a:r>
              <a:rPr lang="en-US" dirty="0"/>
              <a:t>The FTP server software that is running the target host is up to date, and there is no indication from the vulnerability scanner that this is an issue. </a:t>
            </a:r>
          </a:p>
          <a:p>
            <a:pPr marL="285750" indent="-285750" algn="just">
              <a:buFont typeface="Arial" panose="020B0604020202020204" pitchFamily="34" charset="0"/>
              <a:buChar char="•"/>
            </a:pPr>
            <a:r>
              <a:rPr lang="en-US" dirty="0">
                <a:latin typeface="Arial"/>
                <a:cs typeface="Arial"/>
              </a:rPr>
              <a:t>However, as you continue to discover additional information about the environment you are testing, you determine that this Linux server is accessible from the Internet.</a:t>
            </a:r>
          </a:p>
        </p:txBody>
      </p:sp>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ma14="http://schemas.microsoft.com/office/mac/drawingml/2011/main" xmlns="" val="0"/>
            </a:ext>
          </a:extLst>
        </p:spPr>
        <p:txBody>
          <a:bodyPr anchor="t"/>
          <a:lstStyle>
            <a:lvl1pPr>
              <a:defRPr sz="600">
                <a:solidFill>
                  <a:srgbClr val="D9D9D9"/>
                </a:solidFill>
              </a:defRPr>
            </a:lvl1pPr>
          </a:lstStyle>
          <a:p>
            <a:pPr algn="r"/>
            <a:fld id="{F7021451-1387-4CA6-816F-3879F97B5CBC}" type="slidenum">
              <a:rPr lang="en-US" b="0"/>
              <a:t>33</a:t>
            </a:fld>
            <a:endParaRPr lang="en-US"/>
          </a:p>
        </p:txBody>
      </p:sp>
    </p:spTree>
    <p:extLst>
      <p:ext uri="{BB962C8B-B14F-4D97-AF65-F5344CB8AC3E}">
        <p14:creationId xmlns:p14="http://schemas.microsoft.com/office/powerpoint/2010/main" val="2906865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152400"/>
            <a:ext cx="9144000" cy="274320"/>
          </a:xfrm>
          <a:prstGeom prst="rect">
            <a:avLst/>
          </a:prstGeom>
          <a:noFill/>
          <a:ln/>
        </p:spPr>
        <p:txBody>
          <a:bodyPr wrap="square" rtlCol="0" anchor="t"/>
          <a:lstStyle/>
          <a:p>
            <a:r>
              <a:rPr lang="en-US" dirty="0"/>
              <a:t>Comparing and Contrasting Important Components of Written Reports</a:t>
            </a:r>
          </a:p>
        </p:txBody>
      </p:sp>
      <p:sp>
        <p:nvSpPr>
          <p:cNvPr id="3" name="Text 0"/>
          <p:cNvSpPr>
            <a:spLocks noGrp="1"/>
          </p:cNvSpPr>
          <p:nvPr>
            <p:ph type="body" idx="100" hasCustomPrompt="1"/>
          </p:nvPr>
        </p:nvSpPr>
        <p:spPr>
          <a:xfrm>
            <a:off x="76200" y="471050"/>
            <a:ext cx="9144000" cy="439948"/>
          </a:xfrm>
          <a:prstGeom prst="rect">
            <a:avLst/>
          </a:prstGeom>
          <a:noFill/>
          <a:ln/>
        </p:spPr>
        <p:txBody>
          <a:bodyPr wrap="square" rtlCol="0" anchor="t"/>
          <a:lstStyle/>
          <a:p>
            <a:r>
              <a:rPr lang="en-US" dirty="0"/>
              <a:t>Common Themes/Root Causes (Cont.)</a:t>
            </a:r>
          </a:p>
        </p:txBody>
      </p:sp>
      <p:sp>
        <p:nvSpPr>
          <p:cNvPr id="6" name="TextBox 5">
            <a:extLst>
              <a:ext uri="{FF2B5EF4-FFF2-40B4-BE49-F238E27FC236}">
                <a16:creationId xmlns:a16="http://schemas.microsoft.com/office/drawing/2014/main" id="{B9D75C7D-D5C0-9AF7-EAE9-9D9AAD3A54BB}"/>
              </a:ext>
            </a:extLst>
          </p:cNvPr>
          <p:cNvSpPr txBox="1"/>
          <p:nvPr/>
        </p:nvSpPr>
        <p:spPr>
          <a:xfrm>
            <a:off x="304800" y="1143000"/>
            <a:ext cx="8610600" cy="3693319"/>
          </a:xfrm>
          <a:prstGeom prst="rect">
            <a:avLst/>
          </a:prstGeom>
          <a:noFill/>
        </p:spPr>
        <p:txBody>
          <a:bodyPr wrap="square" rtlCol="0">
            <a:spAutoFit/>
          </a:bodyPr>
          <a:lstStyle/>
          <a:p>
            <a:pPr marL="285750" indent="-285750" algn="just">
              <a:buFont typeface="Arial" panose="020B0604020202020204" pitchFamily="34" charset="0"/>
              <a:buChar char="•"/>
            </a:pPr>
            <a:r>
              <a:rPr lang="en-US" dirty="0"/>
              <a:t>You then discover, based on conversations with the server owner, that this FTP server was supposed to be decommissioned many years ago. </a:t>
            </a:r>
          </a:p>
          <a:p>
            <a:pPr marL="285750" indent="-285750" algn="just">
              <a:buFont typeface="Arial" panose="020B0604020202020204" pitchFamily="34" charset="0"/>
              <a:buChar char="•"/>
            </a:pPr>
            <a:r>
              <a:rPr lang="en-US" dirty="0"/>
              <a:t>After looking at the logs of the FTP server, you find that employees are still using it to store and transfer sensitive information. </a:t>
            </a:r>
          </a:p>
          <a:p>
            <a:pPr marL="285750" indent="-285750" algn="just">
              <a:buFont typeface="Arial" panose="020B0604020202020204" pitchFamily="34" charset="0"/>
              <a:buChar char="•"/>
            </a:pPr>
            <a:r>
              <a:rPr lang="en-US" dirty="0"/>
              <a:t>This, of course, is a major concern that would not have been uncovered by just reading a vulnerability report. </a:t>
            </a:r>
          </a:p>
          <a:p>
            <a:pPr marL="285750" indent="-285750" algn="just">
              <a:buFont typeface="Arial" panose="020B0604020202020204" pitchFamily="34" charset="0"/>
              <a:buChar char="•"/>
            </a:pPr>
            <a:r>
              <a:rPr lang="en-US" dirty="0"/>
              <a:t>This specific example illustrates why it is so important to analyze the results of your testing and correlate them to the actual environment. </a:t>
            </a:r>
          </a:p>
          <a:p>
            <a:pPr marL="285750" indent="-285750" algn="just">
              <a:buFont typeface="Arial" panose="020B0604020202020204" pitchFamily="34" charset="0"/>
              <a:buChar char="•"/>
            </a:pPr>
            <a:r>
              <a:rPr lang="en-US" dirty="0"/>
              <a:t>It is the only way to really understand the risk, and this understanding should be carefully conveyed in your report. </a:t>
            </a:r>
          </a:p>
          <a:p>
            <a:pPr marL="285750" indent="-285750" algn="just">
              <a:buFont typeface="Arial" panose="020B0604020202020204" pitchFamily="34" charset="0"/>
              <a:buChar char="•"/>
            </a:pPr>
            <a:r>
              <a:rPr lang="en-US" dirty="0"/>
              <a:t>Most reports provide an indication of risk on a scale of high, medium, and low. </a:t>
            </a:r>
          </a:p>
          <a:p>
            <a:pPr marL="285750" indent="-285750" algn="just">
              <a:buFont typeface="Arial" panose="020B0604020202020204" pitchFamily="34" charset="0"/>
              <a:buChar char="•"/>
            </a:pPr>
            <a:r>
              <a:rPr lang="en-US" dirty="0"/>
              <a:t>A quality report provides an accurate rating based on the risk to the actual environment and a detailed root cause analysis for each vulnerability.</a:t>
            </a:r>
          </a:p>
        </p:txBody>
      </p:sp>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ma14="http://schemas.microsoft.com/office/mac/drawingml/2011/main" xmlns="" val="0"/>
            </a:ext>
          </a:extLst>
        </p:spPr>
        <p:txBody>
          <a:bodyPr anchor="t"/>
          <a:lstStyle>
            <a:lvl1pPr>
              <a:defRPr sz="600">
                <a:solidFill>
                  <a:srgbClr val="D9D9D9"/>
                </a:solidFill>
              </a:defRPr>
            </a:lvl1pPr>
          </a:lstStyle>
          <a:p>
            <a:pPr algn="r"/>
            <a:fld id="{F7021451-1387-4CA6-816F-3879F97B5CBC}" type="slidenum">
              <a:rPr lang="en-US" b="0"/>
              <a:t>34</a:t>
            </a:fld>
            <a:endParaRPr lang="en-US"/>
          </a:p>
        </p:txBody>
      </p:sp>
    </p:spTree>
    <p:extLst>
      <p:ext uri="{BB962C8B-B14F-4D97-AF65-F5344CB8AC3E}">
        <p14:creationId xmlns:p14="http://schemas.microsoft.com/office/powerpoint/2010/main" val="2256557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93268"/>
            <a:ext cx="9144000" cy="274320"/>
          </a:xfrm>
          <a:prstGeom prst="rect">
            <a:avLst/>
          </a:prstGeom>
          <a:noFill/>
          <a:ln/>
        </p:spPr>
        <p:txBody>
          <a:bodyPr wrap="square" rtlCol="0" anchor="t"/>
          <a:lstStyle/>
          <a:p>
            <a:r>
              <a:rPr lang="en-US" dirty="0"/>
              <a:t>Comparing and Contrasting Important Components of Written Reports</a:t>
            </a:r>
          </a:p>
        </p:txBody>
      </p:sp>
      <p:sp>
        <p:nvSpPr>
          <p:cNvPr id="3" name="Text 0"/>
          <p:cNvSpPr>
            <a:spLocks noGrp="1"/>
          </p:cNvSpPr>
          <p:nvPr>
            <p:ph type="body" idx="100" hasCustomPrompt="1"/>
          </p:nvPr>
        </p:nvSpPr>
        <p:spPr>
          <a:xfrm>
            <a:off x="0" y="411188"/>
            <a:ext cx="9144000" cy="439948"/>
          </a:xfrm>
          <a:prstGeom prst="rect">
            <a:avLst/>
          </a:prstGeom>
          <a:noFill/>
          <a:ln/>
        </p:spPr>
        <p:txBody>
          <a:bodyPr wrap="square" rtlCol="0" anchor="t"/>
          <a:lstStyle/>
          <a:p>
            <a:r>
              <a:rPr lang="en-US" dirty="0"/>
              <a:t>Common Themes/Root Causes (Cont.)</a:t>
            </a:r>
          </a:p>
        </p:txBody>
      </p:sp>
      <p:sp>
        <p:nvSpPr>
          <p:cNvPr id="6" name="TextBox 5">
            <a:extLst>
              <a:ext uri="{FF2B5EF4-FFF2-40B4-BE49-F238E27FC236}">
                <a16:creationId xmlns:a16="http://schemas.microsoft.com/office/drawing/2014/main" id="{B9D75C7D-D5C0-9AF7-EAE9-9D9AAD3A54BB}"/>
              </a:ext>
            </a:extLst>
          </p:cNvPr>
          <p:cNvSpPr txBox="1"/>
          <p:nvPr/>
        </p:nvSpPr>
        <p:spPr>
          <a:xfrm>
            <a:off x="164335" y="962085"/>
            <a:ext cx="8534400" cy="4524315"/>
          </a:xfrm>
          <a:prstGeom prst="rect">
            <a:avLst/>
          </a:prstGeom>
          <a:noFill/>
        </p:spPr>
        <p:txBody>
          <a:bodyPr wrap="square" rtlCol="0">
            <a:spAutoFit/>
          </a:bodyPr>
          <a:lstStyle/>
          <a:p>
            <a:pPr marL="285750" indent="-285750" algn="just">
              <a:buFont typeface="Arial" panose="020B0604020202020204" pitchFamily="34" charset="0"/>
              <a:buChar char="•"/>
            </a:pPr>
            <a:r>
              <a:rPr lang="en-US" sz="1600" dirty="0"/>
              <a:t>If you are a third-party penetration tester who has been hired to perform a test for a customer, the report is your final deliverable. </a:t>
            </a:r>
          </a:p>
          <a:p>
            <a:pPr marL="285750" indent="-285750" algn="just">
              <a:buFont typeface="Arial" panose="020B0604020202020204" pitchFamily="34" charset="0"/>
              <a:buChar char="•"/>
            </a:pPr>
            <a:r>
              <a:rPr lang="en-US" sz="1600" dirty="0"/>
              <a:t>It is also proof of the work you performed and the findings that came from the effort. </a:t>
            </a:r>
          </a:p>
          <a:p>
            <a:pPr marL="285750" indent="-285750" algn="just">
              <a:buFont typeface="Arial" panose="020B0604020202020204" pitchFamily="34" charset="0"/>
              <a:buChar char="•"/>
            </a:pPr>
            <a:r>
              <a:rPr lang="en-US" sz="1600" dirty="0"/>
              <a:t>It is similar to having a home inspection on a home you want to purchase: The inspector will likely spend hours around the house, checking in the attic, crawl space, and so on. </a:t>
            </a:r>
          </a:p>
          <a:p>
            <a:pPr marL="285750" indent="-285750" algn="just">
              <a:buFont typeface="Arial" panose="020B0604020202020204" pitchFamily="34" charset="0"/>
              <a:buChar char="•"/>
            </a:pPr>
            <a:r>
              <a:rPr lang="en-US" sz="1600" dirty="0"/>
              <a:t>At the end of the day, you will want to have a detailed report on the inspector’s findings so that you can address any issues found. </a:t>
            </a:r>
          </a:p>
          <a:p>
            <a:pPr marL="285750" indent="-285750" algn="just">
              <a:buFont typeface="Arial" panose="020B0604020202020204" pitchFamily="34" charset="0"/>
              <a:buChar char="•"/>
            </a:pPr>
            <a:r>
              <a:rPr lang="en-US" sz="1600" dirty="0"/>
              <a:t>If the inspector were to provide you with an incomplete report or a report containing false findings, you would not feel that you had gotten your money’s worth. </a:t>
            </a:r>
          </a:p>
          <a:p>
            <a:pPr marL="285750" indent="-285750" algn="just">
              <a:buFont typeface="Arial" panose="020B0604020202020204" pitchFamily="34" charset="0"/>
              <a:buChar char="•"/>
            </a:pPr>
            <a:r>
              <a:rPr lang="en-US" sz="1600" dirty="0"/>
              <a:t>You would also run into issues if you tried to address the issues with the seller of the house.</a:t>
            </a:r>
          </a:p>
          <a:p>
            <a:pPr marL="285750" indent="-285750" algn="just">
              <a:buFont typeface="Arial" panose="020B0604020202020204" pitchFamily="34" charset="0"/>
              <a:buChar char="•"/>
            </a:pPr>
            <a:r>
              <a:rPr lang="en-US" sz="1600" dirty="0"/>
              <a:t>Similarly, when you turn over a penetration testing report to a customer, the customer will begin addressing the findings in the report. </a:t>
            </a:r>
          </a:p>
          <a:p>
            <a:pPr marL="285750" indent="-285750" algn="just">
              <a:buFont typeface="Arial" panose="020B0604020202020204" pitchFamily="34" charset="0"/>
              <a:buChar char="•"/>
            </a:pPr>
            <a:r>
              <a:rPr lang="en-US" sz="1600" dirty="0"/>
              <a:t>The customer may begin deploying upgrades or purchasing new equipment based on your recommendations. </a:t>
            </a:r>
          </a:p>
          <a:p>
            <a:pPr marL="285750" indent="-285750" algn="just">
              <a:buFont typeface="Arial" panose="020B0604020202020204" pitchFamily="34" charset="0"/>
              <a:buChar char="•"/>
            </a:pPr>
            <a:r>
              <a:rPr lang="en-US" sz="1600" dirty="0"/>
              <a:t>If the customer finds that one of the reported findings was a false positive, this may cost the customer a lot of money and time, and the customer would likely not hire you back for a follow-up engagement – and that isn’t necessarily a good thing.</a:t>
            </a:r>
          </a:p>
        </p:txBody>
      </p:sp>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ma14="http://schemas.microsoft.com/office/mac/drawingml/2011/main" xmlns="" val="0"/>
            </a:ext>
          </a:extLst>
        </p:spPr>
        <p:txBody>
          <a:bodyPr anchor="t"/>
          <a:lstStyle>
            <a:lvl1pPr>
              <a:defRPr sz="600">
                <a:solidFill>
                  <a:srgbClr val="D9D9D9"/>
                </a:solidFill>
              </a:defRPr>
            </a:lvl1pPr>
          </a:lstStyle>
          <a:p>
            <a:pPr algn="r"/>
            <a:fld id="{F7021451-1387-4CA6-816F-3879F97B5CBC}" type="slidenum">
              <a:rPr lang="en-US" b="0"/>
              <a:t>35</a:t>
            </a:fld>
            <a:endParaRPr lang="en-US"/>
          </a:p>
        </p:txBody>
      </p:sp>
    </p:spTree>
    <p:extLst>
      <p:ext uri="{BB962C8B-B14F-4D97-AF65-F5344CB8AC3E}">
        <p14:creationId xmlns:p14="http://schemas.microsoft.com/office/powerpoint/2010/main" val="1488450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152400"/>
            <a:ext cx="9144000" cy="274320"/>
          </a:xfrm>
          <a:prstGeom prst="rect">
            <a:avLst/>
          </a:prstGeom>
          <a:noFill/>
          <a:ln/>
        </p:spPr>
        <p:txBody>
          <a:bodyPr wrap="square" rtlCol="0" anchor="t"/>
          <a:lstStyle/>
          <a:p>
            <a:r>
              <a:rPr lang="en-US" dirty="0"/>
              <a:t>Comparing and Contrasting Important Components of Written Reports</a:t>
            </a:r>
          </a:p>
        </p:txBody>
      </p:sp>
      <p:sp>
        <p:nvSpPr>
          <p:cNvPr id="3" name="Text 0"/>
          <p:cNvSpPr>
            <a:spLocks noGrp="1"/>
          </p:cNvSpPr>
          <p:nvPr>
            <p:ph type="body" idx="100" hasCustomPrompt="1"/>
          </p:nvPr>
        </p:nvSpPr>
        <p:spPr>
          <a:xfrm>
            <a:off x="36723" y="460034"/>
            <a:ext cx="9144000" cy="439948"/>
          </a:xfrm>
          <a:prstGeom prst="rect">
            <a:avLst/>
          </a:prstGeom>
          <a:noFill/>
          <a:ln/>
        </p:spPr>
        <p:txBody>
          <a:bodyPr wrap="square" rtlCol="0" anchor="t"/>
          <a:lstStyle/>
          <a:p>
            <a:r>
              <a:rPr lang="en-US" dirty="0"/>
              <a:t>Common Themes/Root Causes (Cont.)</a:t>
            </a:r>
          </a:p>
        </p:txBody>
      </p:sp>
      <p:sp>
        <p:nvSpPr>
          <p:cNvPr id="6" name="TextBox 5">
            <a:extLst>
              <a:ext uri="{FF2B5EF4-FFF2-40B4-BE49-F238E27FC236}">
                <a16:creationId xmlns:a16="http://schemas.microsoft.com/office/drawing/2014/main" id="{B9D75C7D-D5C0-9AF7-EAE9-9D9AAD3A54BB}"/>
              </a:ext>
            </a:extLst>
          </p:cNvPr>
          <p:cNvSpPr txBox="1"/>
          <p:nvPr/>
        </p:nvSpPr>
        <p:spPr>
          <a:xfrm>
            <a:off x="152400" y="1076385"/>
            <a:ext cx="8763000" cy="4524315"/>
          </a:xfrm>
          <a:prstGeom prst="rect">
            <a:avLst/>
          </a:prstGeom>
          <a:noFill/>
        </p:spPr>
        <p:txBody>
          <a:bodyPr wrap="square" rtlCol="0">
            <a:spAutoFit/>
          </a:bodyPr>
          <a:lstStyle/>
          <a:p>
            <a:pPr marL="285750" indent="-285750" algn="just">
              <a:buFont typeface="Arial" panose="020B0604020202020204" pitchFamily="34" charset="0"/>
              <a:buChar char="•"/>
            </a:pPr>
            <a:r>
              <a:rPr lang="en-US" sz="1600" dirty="0"/>
              <a:t>Now consider the case of an internal penetration test. For example, you are performing an application audit on an internally developed web application. </a:t>
            </a:r>
          </a:p>
          <a:p>
            <a:pPr marL="285750" indent="-285750" algn="just">
              <a:buFont typeface="Arial" panose="020B0604020202020204" pitchFamily="34" charset="0"/>
              <a:buChar char="•"/>
            </a:pPr>
            <a:r>
              <a:rPr lang="en-US" sz="1600" dirty="0"/>
              <a:t>You note in your report that there is an SQL injection flaw in one of the input fields of the application, but you do not validate the finding. </a:t>
            </a:r>
          </a:p>
          <a:p>
            <a:pPr marL="285750" indent="-285750" algn="just">
              <a:buFont typeface="Arial" panose="020B0604020202020204" pitchFamily="34" charset="0"/>
              <a:buChar char="•"/>
            </a:pPr>
            <a:r>
              <a:rPr lang="en-US" sz="1600" dirty="0"/>
              <a:t>Typically, you would turn over this report to management, who would then task the application developer with addressing the issue. </a:t>
            </a:r>
          </a:p>
          <a:p>
            <a:pPr marL="285750" indent="-285750" algn="just">
              <a:buFont typeface="Arial" panose="020B0604020202020204" pitchFamily="34" charset="0"/>
              <a:buChar char="•"/>
            </a:pPr>
            <a:r>
              <a:rPr lang="en-US" sz="1600" dirty="0"/>
              <a:t>Of course, the application developer would want to find a fix for this defect as soon as possible.</a:t>
            </a:r>
          </a:p>
          <a:p>
            <a:pPr marL="285750" indent="-285750" algn="just">
              <a:buFont typeface="Arial" panose="020B0604020202020204" pitchFamily="34" charset="0"/>
              <a:buChar char="•"/>
            </a:pPr>
            <a:r>
              <a:rPr lang="en-US" sz="1600" dirty="0"/>
              <a:t>He or she would likely commit time to researching and mitigating the issue. </a:t>
            </a:r>
          </a:p>
          <a:p>
            <a:pPr marL="285750" indent="-285750" algn="just">
              <a:buFont typeface="Arial" panose="020B0604020202020204" pitchFamily="34" charset="0"/>
              <a:buChar char="•"/>
            </a:pPr>
            <a:r>
              <a:rPr lang="en-US" sz="1600" dirty="0"/>
              <a:t>If after spending time and money on hunting down the cause of this flaw, it is determined to be a false positive, the application developer would come back to you as the tester for answers. </a:t>
            </a:r>
          </a:p>
          <a:p>
            <a:pPr marL="285750" indent="-285750" algn="just">
              <a:buFont typeface="Arial" panose="020B0604020202020204" pitchFamily="34" charset="0"/>
              <a:buChar char="•"/>
            </a:pPr>
            <a:r>
              <a:rPr lang="en-US" sz="1600" dirty="0"/>
              <a:t>If it turned out that you didn’t validate the result, the application developer would not be happy – and you could be sure your management would hear about it.</a:t>
            </a:r>
          </a:p>
          <a:p>
            <a:pPr marL="285750" indent="-285750" algn="just">
              <a:buFont typeface="Arial" panose="020B0604020202020204" pitchFamily="34" charset="0"/>
              <a:buChar char="•"/>
            </a:pPr>
            <a:endParaRPr lang="en-US" sz="1600" dirty="0"/>
          </a:p>
          <a:p>
            <a:pPr marL="285750" indent="-285750" algn="just">
              <a:buFont typeface="Arial" panose="020B0604020202020204" pitchFamily="34" charset="0"/>
              <a:buChar char="•"/>
            </a:pPr>
            <a:r>
              <a:rPr lang="en-US" sz="1600" dirty="0"/>
              <a:t>Of course, these are just two scenarios that illustrate the importance of quality report writing.</a:t>
            </a:r>
          </a:p>
          <a:p>
            <a:pPr marL="285750" indent="-285750" algn="just">
              <a:buFont typeface="Arial" panose="020B0604020202020204" pitchFamily="34" charset="0"/>
              <a:buChar char="•"/>
            </a:pPr>
            <a:r>
              <a:rPr lang="en-US" sz="1600" dirty="0"/>
              <a:t>There can be other impacts as well, including compromised systems due to false negatives.</a:t>
            </a:r>
          </a:p>
          <a:p>
            <a:pPr marL="285750" indent="-285750" algn="just">
              <a:buFont typeface="Arial" panose="020B0604020202020204" pitchFamily="34" charset="0"/>
              <a:buChar char="•"/>
            </a:pPr>
            <a:r>
              <a:rPr lang="en-US" sz="1600" dirty="0"/>
              <a:t>However, we now move on to discussing what a quality report is and how to accomplish it.</a:t>
            </a:r>
          </a:p>
        </p:txBody>
      </p:sp>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ma14="http://schemas.microsoft.com/office/mac/drawingml/2011/main" xmlns="" val="0"/>
            </a:ext>
          </a:extLst>
        </p:spPr>
        <p:txBody>
          <a:bodyPr anchor="t"/>
          <a:lstStyle>
            <a:lvl1pPr>
              <a:defRPr sz="600">
                <a:solidFill>
                  <a:srgbClr val="D9D9D9"/>
                </a:solidFill>
              </a:defRPr>
            </a:lvl1pPr>
          </a:lstStyle>
          <a:p>
            <a:pPr algn="r"/>
            <a:fld id="{F7021451-1387-4CA6-816F-3879F97B5CBC}" type="slidenum">
              <a:rPr lang="en-US" b="0"/>
              <a:t>36</a:t>
            </a:fld>
            <a:endParaRPr lang="en-US"/>
          </a:p>
        </p:txBody>
      </p:sp>
    </p:spTree>
    <p:extLst>
      <p:ext uri="{BB962C8B-B14F-4D97-AF65-F5344CB8AC3E}">
        <p14:creationId xmlns:p14="http://schemas.microsoft.com/office/powerpoint/2010/main" val="2125970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152400"/>
            <a:ext cx="9144000" cy="274320"/>
          </a:xfrm>
          <a:prstGeom prst="rect">
            <a:avLst/>
          </a:prstGeom>
          <a:noFill/>
          <a:ln/>
        </p:spPr>
        <p:txBody>
          <a:bodyPr wrap="square" rtlCol="0" anchor="t"/>
          <a:lstStyle/>
          <a:p>
            <a:r>
              <a:rPr lang="en-US" dirty="0"/>
              <a:t>Explaining the Importance of Communication During the Penetration Testing Process</a:t>
            </a:r>
          </a:p>
        </p:txBody>
      </p:sp>
      <p:sp>
        <p:nvSpPr>
          <p:cNvPr id="4" name="Text 2">
            <a:extLst>
              <a:ext uri="{FF2B5EF4-FFF2-40B4-BE49-F238E27FC236}">
                <a16:creationId xmlns:a16="http://schemas.microsoft.com/office/drawing/2014/main" id="{BCC845D6-C36A-C61F-2CE2-481CCD62FB01}"/>
              </a:ext>
            </a:extLst>
          </p:cNvPr>
          <p:cNvSpPr/>
          <p:nvPr/>
        </p:nvSpPr>
        <p:spPr>
          <a:xfrm>
            <a:off x="76200" y="609600"/>
            <a:ext cx="8991600" cy="4876800"/>
          </a:xfrm>
          <a:prstGeom prst="rect">
            <a:avLst/>
          </a:prstGeom>
          <a:noFill/>
          <a:ln/>
        </p:spPr>
        <p:txBody>
          <a:bodyPr wrap="square" lIns="91440" tIns="45720" rIns="91440" bIns="45720" rtlCol="0" anchor="t"/>
          <a:lstStyle/>
          <a:p>
            <a:pPr marL="285750" indent="-285750" algn="just">
              <a:buFont typeface="Arial" panose="020B0604020202020204" pitchFamily="34" charset="0"/>
              <a:buChar char="•"/>
            </a:pPr>
            <a:r>
              <a:rPr lang="en-US" sz="1400" b="0" i="0" dirty="0">
                <a:effectLst/>
                <a:latin typeface="Arial" panose="020B0604020202020204" pitchFamily="34" charset="0"/>
                <a:cs typeface="Arial" panose="020B0604020202020204" pitchFamily="34" charset="0"/>
              </a:rPr>
              <a:t>The report is the final deliverable in a penetration test. </a:t>
            </a:r>
          </a:p>
          <a:p>
            <a:pPr marL="285750" indent="-285750" algn="just">
              <a:buFont typeface="Arial" panose="020B0604020202020204" pitchFamily="34" charset="0"/>
              <a:buChar char="•"/>
            </a:pPr>
            <a:r>
              <a:rPr lang="en-US" sz="1400" b="0" i="0" dirty="0">
                <a:effectLst/>
                <a:latin typeface="Arial" panose="020B0604020202020204" pitchFamily="34" charset="0"/>
                <a:cs typeface="Arial" panose="020B0604020202020204" pitchFamily="34" charset="0"/>
              </a:rPr>
              <a:t>It communicates all the activities performed during the test as well as the ultimate results in the form of findings and recommendations. </a:t>
            </a:r>
          </a:p>
          <a:p>
            <a:pPr marL="285750" indent="-285750" algn="just">
              <a:buFont typeface="Arial" panose="020B0604020202020204" pitchFamily="34" charset="0"/>
              <a:buChar char="•"/>
            </a:pPr>
            <a:r>
              <a:rPr lang="en-US" sz="1400" b="0" i="0" dirty="0">
                <a:effectLst/>
                <a:latin typeface="Arial" panose="020B0604020202020204" pitchFamily="34" charset="0"/>
                <a:cs typeface="Arial" panose="020B0604020202020204" pitchFamily="34" charset="0"/>
              </a:rPr>
              <a:t>The report is, however, not the only form of communication that you will have with a client during a penetration testing engagement. </a:t>
            </a:r>
          </a:p>
          <a:p>
            <a:pPr marL="285750" indent="-285750" algn="just">
              <a:buFont typeface="Arial" panose="020B0604020202020204" pitchFamily="34" charset="0"/>
              <a:buChar char="•"/>
            </a:pPr>
            <a:r>
              <a:rPr lang="en-US" sz="1400" b="0" i="0" dirty="0">
                <a:effectLst/>
                <a:latin typeface="Arial" panose="020B0604020202020204" pitchFamily="34" charset="0"/>
                <a:cs typeface="Arial" panose="020B0604020202020204" pitchFamily="34" charset="0"/>
              </a:rPr>
              <a:t>During the testing phases of the engagement, certain situations may arise in which you need to have a plan for communication and escalation.</a:t>
            </a:r>
          </a:p>
          <a:p>
            <a:pPr marL="285750" indent="-285750" algn="just">
              <a:buFont typeface="Arial" panose="020B0604020202020204" pitchFamily="34" charset="0"/>
              <a:buChar char="•"/>
            </a:pPr>
            <a:endParaRPr lang="en-US" sz="1400" dirty="0"/>
          </a:p>
          <a:p>
            <a:pPr marL="285750" indent="-285750" algn="just">
              <a:buFont typeface="Arial" panose="020B0604020202020204" pitchFamily="34" charset="0"/>
              <a:buChar char="•"/>
            </a:pPr>
            <a:r>
              <a:rPr lang="en-US" sz="1400" dirty="0"/>
              <a:t>It is extremely important that you understand the communication path and communication channels with your client. </a:t>
            </a:r>
          </a:p>
          <a:p>
            <a:pPr marL="285750" indent="-285750" algn="just">
              <a:buFont typeface="Arial" panose="020B0604020202020204" pitchFamily="34" charset="0"/>
              <a:buChar char="•"/>
            </a:pPr>
            <a:endParaRPr lang="en-US" sz="1400" dirty="0">
              <a:latin typeface="Arial"/>
              <a:cs typeface="Arial"/>
            </a:endParaRPr>
          </a:p>
          <a:p>
            <a:pPr marL="285750" indent="-285750" algn="just">
              <a:buFont typeface="Arial" panose="020B0604020202020204" pitchFamily="34" charset="0"/>
              <a:buChar char="•"/>
            </a:pPr>
            <a:r>
              <a:rPr lang="en-US" sz="1400" dirty="0">
                <a:latin typeface="Arial"/>
                <a:cs typeface="Arial"/>
              </a:rPr>
              <a:t>You should always have good open lines of communication with your client and the stakeholders that hired you, including the following:</a:t>
            </a:r>
            <a:endParaRPr lang="en-US" dirty="0">
              <a:latin typeface="Arial"/>
              <a:cs typeface="Arial"/>
            </a:endParaRPr>
          </a:p>
          <a:p>
            <a:pPr marL="285750" indent="-285750" algn="just">
              <a:buFont typeface="Arial" panose="020B0604020202020204" pitchFamily="34" charset="0"/>
              <a:buChar char="•"/>
            </a:pPr>
            <a:endParaRPr lang="en-US" sz="1400" dirty="0"/>
          </a:p>
          <a:p>
            <a:pPr marL="742950" lvl="1" indent="-285750" algn="just">
              <a:buFont typeface="Arial" panose="020B0604020202020204" pitchFamily="34" charset="0"/>
              <a:buChar char="•"/>
            </a:pPr>
            <a:r>
              <a:rPr lang="en-US" sz="1400" b="1" dirty="0"/>
              <a:t>Primary contact</a:t>
            </a:r>
            <a:r>
              <a:rPr lang="en-US" sz="1400" dirty="0"/>
              <a:t>: This is the stakeholder who hired you or the main contact identified by the person who hired you.</a:t>
            </a:r>
          </a:p>
          <a:p>
            <a:pPr marL="742950" lvl="1" indent="-285750" algn="just">
              <a:buFont typeface="Arial" panose="020B0604020202020204" pitchFamily="34" charset="0"/>
              <a:buChar char="•"/>
            </a:pPr>
            <a:endParaRPr lang="en-US" sz="1400" b="1" dirty="0">
              <a:latin typeface="Arial"/>
              <a:cs typeface="Arial"/>
            </a:endParaRPr>
          </a:p>
          <a:p>
            <a:pPr marL="742950" lvl="1" indent="-285750" algn="just">
              <a:buFont typeface="Arial" panose="020B0604020202020204" pitchFamily="34" charset="0"/>
              <a:buChar char="•"/>
            </a:pPr>
            <a:r>
              <a:rPr lang="en-US" sz="1400" b="1" dirty="0">
                <a:latin typeface="Arial"/>
                <a:cs typeface="Arial"/>
              </a:rPr>
              <a:t>Technical contacts</a:t>
            </a:r>
            <a:r>
              <a:rPr lang="en-US" sz="1400" dirty="0">
                <a:latin typeface="Arial"/>
                <a:cs typeface="Arial"/>
              </a:rPr>
              <a:t>: You should document any IT staff or security analysts/engineers that you might need to contact for assistance during the testing.</a:t>
            </a:r>
            <a:endParaRPr lang="en-US" dirty="0">
              <a:latin typeface="Arial"/>
              <a:cs typeface="Arial"/>
            </a:endParaRPr>
          </a:p>
          <a:p>
            <a:pPr marL="742950" lvl="1" indent="-285750" algn="just">
              <a:buFont typeface="Arial" panose="020B0604020202020204" pitchFamily="34" charset="0"/>
              <a:buChar char="•"/>
            </a:pPr>
            <a:endParaRPr lang="en-US" sz="1400" b="1" dirty="0">
              <a:latin typeface="Arial"/>
              <a:cs typeface="Arial"/>
            </a:endParaRPr>
          </a:p>
          <a:p>
            <a:pPr marL="742950" lvl="1" indent="-285750" algn="just">
              <a:buFont typeface="Arial" panose="020B0604020202020204" pitchFamily="34" charset="0"/>
              <a:buChar char="•"/>
            </a:pPr>
            <a:r>
              <a:rPr lang="en-US" sz="1400" b="1" dirty="0">
                <a:latin typeface="Arial"/>
                <a:cs typeface="Arial"/>
              </a:rPr>
              <a:t>Emergency contacts</a:t>
            </a:r>
            <a:r>
              <a:rPr lang="en-US" sz="1400" dirty="0">
                <a:latin typeface="Arial"/>
                <a:cs typeface="Arial"/>
              </a:rPr>
              <a:t>: You should clearly document who should be contacted in case of an emergency.</a:t>
            </a:r>
            <a:endParaRPr lang="en-US" dirty="0">
              <a:latin typeface="Arial"/>
              <a:cs typeface="Arial"/>
            </a:endParaRPr>
          </a:p>
        </p:txBody>
      </p:sp>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ma14="http://schemas.microsoft.com/office/mac/drawingml/2011/main" xmlns="" val="0"/>
            </a:ext>
          </a:extLst>
        </p:spPr>
        <p:txBody>
          <a:bodyPr anchor="t"/>
          <a:lstStyle>
            <a:lvl1pPr>
              <a:defRPr sz="600">
                <a:solidFill>
                  <a:srgbClr val="D9D9D9"/>
                </a:solidFill>
              </a:defRPr>
            </a:lvl1pPr>
          </a:lstStyle>
          <a:p>
            <a:pPr algn="r"/>
            <a:fld id="{F7021451-1387-4CA6-816F-3879F97B5CBC}" type="slidenum">
              <a:rPr lang="en-US" b="0"/>
              <a:t>37</a:t>
            </a:fld>
            <a:endParaRPr lang="en-US"/>
          </a:p>
        </p:txBody>
      </p:sp>
    </p:spTree>
    <p:extLst>
      <p:ext uri="{BB962C8B-B14F-4D97-AF65-F5344CB8AC3E}">
        <p14:creationId xmlns:p14="http://schemas.microsoft.com/office/powerpoint/2010/main" val="667563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9" end="9"/>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
                                            <p:txEl>
                                              <p:pRg st="11" end="11"/>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4">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304800"/>
            <a:ext cx="9144000" cy="274320"/>
          </a:xfrm>
          <a:prstGeom prst="rect">
            <a:avLst/>
          </a:prstGeom>
          <a:noFill/>
          <a:ln/>
        </p:spPr>
        <p:txBody>
          <a:bodyPr wrap="square" rtlCol="0" anchor="t"/>
          <a:lstStyle/>
          <a:p>
            <a:r>
              <a:rPr lang="en-US" dirty="0"/>
              <a:t>Explaining the Importance of Communication During the Penetration Testing Process</a:t>
            </a:r>
          </a:p>
        </p:txBody>
      </p:sp>
      <p:sp>
        <p:nvSpPr>
          <p:cNvPr id="3" name="Text 0"/>
          <p:cNvSpPr>
            <a:spLocks noGrp="1"/>
          </p:cNvSpPr>
          <p:nvPr>
            <p:ph type="body" idx="100" hasCustomPrompt="1"/>
          </p:nvPr>
        </p:nvSpPr>
        <p:spPr>
          <a:xfrm>
            <a:off x="0" y="733348"/>
            <a:ext cx="9144000" cy="439948"/>
          </a:xfrm>
          <a:prstGeom prst="rect">
            <a:avLst/>
          </a:prstGeom>
          <a:noFill/>
          <a:ln/>
        </p:spPr>
        <p:txBody>
          <a:bodyPr wrap="square" rtlCol="0" anchor="t"/>
          <a:lstStyle/>
          <a:p>
            <a:r>
              <a:rPr lang="en-US" dirty="0"/>
              <a:t>Communication Triggers</a:t>
            </a:r>
          </a:p>
        </p:txBody>
      </p:sp>
      <p:sp>
        <p:nvSpPr>
          <p:cNvPr id="4" name="Text 2">
            <a:extLst>
              <a:ext uri="{FF2B5EF4-FFF2-40B4-BE49-F238E27FC236}">
                <a16:creationId xmlns:a16="http://schemas.microsoft.com/office/drawing/2014/main" id="{BCC845D6-C36A-C61F-2CE2-481CCD62FB01}"/>
              </a:ext>
            </a:extLst>
          </p:cNvPr>
          <p:cNvSpPr/>
          <p:nvPr/>
        </p:nvSpPr>
        <p:spPr>
          <a:xfrm>
            <a:off x="213504" y="1288956"/>
            <a:ext cx="8716992" cy="4426044"/>
          </a:xfrm>
          <a:prstGeom prst="rect">
            <a:avLst/>
          </a:prstGeom>
          <a:noFill/>
          <a:ln/>
        </p:spPr>
        <p:txBody>
          <a:bodyPr wrap="square" lIns="91440" tIns="45720" rIns="91440" bIns="45720" rtlCol="0" anchor="t"/>
          <a:lstStyle/>
          <a:p>
            <a:pPr marL="285750" indent="-285750" algn="just">
              <a:buFont typeface="Arial" panose="020B0604020202020204" pitchFamily="34" charset="0"/>
              <a:buChar char="•"/>
            </a:pPr>
            <a:r>
              <a:rPr lang="en-US" sz="1600" dirty="0"/>
              <a:t>It is important that you have situational awareness to properly communicate any significant findings to your client. </a:t>
            </a:r>
          </a:p>
          <a:p>
            <a:pPr marL="285750" indent="-285750" algn="just">
              <a:buFont typeface="Arial" panose="020B0604020202020204" pitchFamily="34" charset="0"/>
              <a:buChar char="•"/>
            </a:pPr>
            <a:endParaRPr lang="en-US" sz="1600" dirty="0">
              <a:latin typeface="Arial"/>
              <a:cs typeface="Arial"/>
            </a:endParaRPr>
          </a:p>
          <a:p>
            <a:pPr marL="285750" indent="-285750" algn="just">
              <a:buFont typeface="Arial" panose="020B0604020202020204" pitchFamily="34" charset="0"/>
              <a:buChar char="•"/>
            </a:pPr>
            <a:r>
              <a:rPr lang="en-US" sz="1600" dirty="0">
                <a:latin typeface="Arial"/>
                <a:cs typeface="Arial"/>
              </a:rPr>
              <a:t>The following are a few examples of communication triggers:</a:t>
            </a:r>
            <a:endParaRPr lang="en-US" sz="2000" dirty="0"/>
          </a:p>
          <a:p>
            <a:pPr marL="285750" indent="-285750" algn="just">
              <a:buFont typeface="Arial" panose="020B0604020202020204" pitchFamily="34" charset="0"/>
              <a:buChar char="•"/>
            </a:pPr>
            <a:endParaRPr lang="en-US" sz="1600" dirty="0"/>
          </a:p>
          <a:p>
            <a:pPr marL="742950" lvl="1" indent="-285750" algn="just">
              <a:buFont typeface="Arial" panose="020B0604020202020204" pitchFamily="34" charset="0"/>
              <a:buChar char="•"/>
            </a:pPr>
            <a:r>
              <a:rPr lang="en-US" sz="1600" b="1" dirty="0"/>
              <a:t>Critical findings</a:t>
            </a:r>
            <a:r>
              <a:rPr lang="en-US" sz="1600" dirty="0"/>
              <a:t>: You should document (as early as in the pre-engagement phase) how critical findings should be communicated and when. Your client might require you to report any critical findings at the time of discovery instead of waiting to inform the client in your final report.</a:t>
            </a:r>
          </a:p>
          <a:p>
            <a:pPr marL="742950" lvl="1" indent="-285750" algn="just">
              <a:buFont typeface="Arial" panose="020B0604020202020204" pitchFamily="34" charset="0"/>
              <a:buChar char="•"/>
            </a:pPr>
            <a:endParaRPr lang="en-US" sz="1600" b="1" dirty="0">
              <a:latin typeface="Arial"/>
              <a:cs typeface="Arial"/>
            </a:endParaRPr>
          </a:p>
          <a:p>
            <a:pPr marL="742950" lvl="1" indent="-285750" algn="just">
              <a:buFont typeface="Arial" panose="020B0604020202020204" pitchFamily="34" charset="0"/>
              <a:buChar char="•"/>
            </a:pPr>
            <a:r>
              <a:rPr lang="en-US" sz="1600" b="1" dirty="0">
                <a:latin typeface="Arial"/>
                <a:cs typeface="Arial"/>
              </a:rPr>
              <a:t>Status reports</a:t>
            </a:r>
            <a:r>
              <a:rPr lang="en-US" sz="1600" dirty="0">
                <a:latin typeface="Arial"/>
                <a:cs typeface="Arial"/>
              </a:rPr>
              <a:t>: Your client may ask you to provide periodic status reports about how the testing is progressing.</a:t>
            </a:r>
            <a:endParaRPr lang="en-US" sz="2000" dirty="0">
              <a:latin typeface="Arial"/>
              <a:cs typeface="Arial"/>
            </a:endParaRPr>
          </a:p>
          <a:p>
            <a:pPr marL="742950" lvl="1" indent="-285750" algn="just">
              <a:buFont typeface="Arial" panose="020B0604020202020204" pitchFamily="34" charset="0"/>
              <a:buChar char="•"/>
            </a:pPr>
            <a:endParaRPr lang="en-US" sz="1600" b="1" dirty="0">
              <a:latin typeface="Arial"/>
              <a:cs typeface="Arial"/>
            </a:endParaRPr>
          </a:p>
          <a:p>
            <a:pPr marL="742950" lvl="1" indent="-285750" algn="just">
              <a:buFont typeface="Arial" panose="020B0604020202020204" pitchFamily="34" charset="0"/>
              <a:buChar char="•"/>
            </a:pPr>
            <a:r>
              <a:rPr lang="en-US" sz="1600" b="1" dirty="0">
                <a:latin typeface="Arial"/>
                <a:cs typeface="Arial"/>
              </a:rPr>
              <a:t>Indicators of prior compromise</a:t>
            </a:r>
            <a:r>
              <a:rPr lang="en-US" sz="1600" dirty="0">
                <a:latin typeface="Arial"/>
                <a:cs typeface="Arial"/>
              </a:rPr>
              <a:t>: During a penetration test, you may find that a real (malicious) attacker has likely already compromised the system. You should immediately communicate any indicators of prior compromise and not wait until you deliver the final report.</a:t>
            </a:r>
            <a:endParaRPr lang="en-US" sz="2000" dirty="0">
              <a:latin typeface="Arial"/>
              <a:cs typeface="Arial"/>
            </a:endParaRPr>
          </a:p>
        </p:txBody>
      </p:sp>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ma14="http://schemas.microsoft.com/office/mac/drawingml/2011/main" xmlns="" val="0"/>
            </a:ext>
          </a:extLst>
        </p:spPr>
        <p:txBody>
          <a:bodyPr anchor="t"/>
          <a:lstStyle>
            <a:lvl1pPr>
              <a:defRPr sz="600">
                <a:solidFill>
                  <a:srgbClr val="D9D9D9"/>
                </a:solidFill>
              </a:defRPr>
            </a:lvl1pPr>
          </a:lstStyle>
          <a:p>
            <a:pPr algn="r"/>
            <a:fld id="{F7021451-1387-4CA6-816F-3879F97B5CBC}" type="slidenum">
              <a:rPr lang="en-US" b="0"/>
              <a:t>38</a:t>
            </a:fld>
            <a:endParaRPr lang="en-US"/>
          </a:p>
        </p:txBody>
      </p:sp>
    </p:spTree>
    <p:extLst>
      <p:ext uri="{BB962C8B-B14F-4D97-AF65-F5344CB8AC3E}">
        <p14:creationId xmlns:p14="http://schemas.microsoft.com/office/powerpoint/2010/main" val="3533819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76200" y="304800"/>
            <a:ext cx="9144000" cy="274320"/>
          </a:xfrm>
          <a:prstGeom prst="rect">
            <a:avLst/>
          </a:prstGeom>
          <a:noFill/>
          <a:ln/>
        </p:spPr>
        <p:txBody>
          <a:bodyPr wrap="square" rtlCol="0" anchor="t"/>
          <a:lstStyle/>
          <a:p>
            <a:r>
              <a:rPr lang="en-US" dirty="0"/>
              <a:t>Explaining the Importance of Communication During the Penetration Testing Process</a:t>
            </a:r>
          </a:p>
        </p:txBody>
      </p:sp>
      <p:sp>
        <p:nvSpPr>
          <p:cNvPr id="3" name="Text 0"/>
          <p:cNvSpPr>
            <a:spLocks noGrp="1"/>
          </p:cNvSpPr>
          <p:nvPr>
            <p:ph type="body" idx="100" hasCustomPrompt="1"/>
          </p:nvPr>
        </p:nvSpPr>
        <p:spPr>
          <a:xfrm>
            <a:off x="76200" y="726601"/>
            <a:ext cx="9144000" cy="439948"/>
          </a:xfrm>
          <a:prstGeom prst="rect">
            <a:avLst/>
          </a:prstGeom>
          <a:noFill/>
          <a:ln/>
        </p:spPr>
        <p:txBody>
          <a:bodyPr wrap="square" rtlCol="0" anchor="t"/>
          <a:lstStyle/>
          <a:p>
            <a:r>
              <a:rPr lang="en-US" dirty="0"/>
              <a:t>Reasons for Communication</a:t>
            </a:r>
          </a:p>
        </p:txBody>
      </p:sp>
      <p:sp>
        <p:nvSpPr>
          <p:cNvPr id="4" name="Text 2">
            <a:extLst>
              <a:ext uri="{FF2B5EF4-FFF2-40B4-BE49-F238E27FC236}">
                <a16:creationId xmlns:a16="http://schemas.microsoft.com/office/drawing/2014/main" id="{BCC845D6-C36A-C61F-2CE2-481CCD62FB01}"/>
              </a:ext>
            </a:extLst>
          </p:cNvPr>
          <p:cNvSpPr/>
          <p:nvPr/>
        </p:nvSpPr>
        <p:spPr>
          <a:xfrm>
            <a:off x="228600" y="1390949"/>
            <a:ext cx="8229600" cy="3808622"/>
          </a:xfrm>
          <a:prstGeom prst="rect">
            <a:avLst/>
          </a:prstGeom>
          <a:noFill/>
          <a:ln/>
        </p:spPr>
        <p:txBody>
          <a:bodyPr wrap="square" lIns="91440" tIns="45720" rIns="91440" bIns="45720" rtlCol="0" anchor="t"/>
          <a:lstStyle/>
          <a:p>
            <a:pPr marL="285750" indent="-285750" algn="just">
              <a:buFont typeface="Arial" panose="020B0604020202020204" pitchFamily="34" charset="0"/>
              <a:buChar char="•"/>
            </a:pPr>
            <a:r>
              <a:rPr lang="en-US" dirty="0"/>
              <a:t>You should know the proper ways to deescalate any situation you may encounter with a client. </a:t>
            </a:r>
          </a:p>
          <a:p>
            <a:pPr marL="285750" indent="-285750" algn="just">
              <a:buFont typeface="Arial" panose="020B0604020202020204" pitchFamily="34" charset="0"/>
              <a:buChar char="•"/>
            </a:pPr>
            <a:endParaRPr lang="en-US" dirty="0"/>
          </a:p>
          <a:p>
            <a:pPr marL="285750" indent="-285750" algn="just">
              <a:buFont typeface="Arial" panose="020B0604020202020204" pitchFamily="34" charset="0"/>
              <a:buChar char="•"/>
            </a:pPr>
            <a:r>
              <a:rPr lang="en-US" dirty="0"/>
              <a:t>You should also try to deconflict any potentially redundant or irrelevant information from your report and communication with your client. </a:t>
            </a:r>
          </a:p>
          <a:p>
            <a:pPr marL="285750" indent="-285750" algn="just">
              <a:buFont typeface="Arial" panose="020B0604020202020204" pitchFamily="34" charset="0"/>
              <a:buChar char="•"/>
            </a:pPr>
            <a:endParaRPr lang="en-US" dirty="0"/>
          </a:p>
          <a:p>
            <a:pPr marL="285750" indent="-285750" algn="just">
              <a:buFont typeface="Arial" panose="020B0604020202020204" pitchFamily="34" charset="0"/>
              <a:buChar char="•"/>
            </a:pPr>
            <a:r>
              <a:rPr lang="en-US" dirty="0"/>
              <a:t>Try to identify and avoid false positives in your report.</a:t>
            </a:r>
          </a:p>
          <a:p>
            <a:pPr marL="285750" indent="-285750" algn="just">
              <a:buFont typeface="Arial" panose="020B0604020202020204" pitchFamily="34" charset="0"/>
              <a:buChar char="•"/>
            </a:pPr>
            <a:endParaRPr lang="en-US" dirty="0"/>
          </a:p>
          <a:p>
            <a:pPr marL="285750" indent="-285750" algn="just">
              <a:buFont typeface="Arial" panose="020B0604020202020204" pitchFamily="34" charset="0"/>
              <a:buChar char="•"/>
            </a:pPr>
            <a:r>
              <a:rPr lang="en-US" dirty="0"/>
              <a:t>You should also report any criminal activity that you may have discovered. </a:t>
            </a:r>
          </a:p>
          <a:p>
            <a:pPr marL="285750" indent="-285750" algn="just">
              <a:buFont typeface="Arial" panose="020B0604020202020204" pitchFamily="34" charset="0"/>
              <a:buChar char="•"/>
            </a:pPr>
            <a:endParaRPr lang="en-US" dirty="0"/>
          </a:p>
          <a:p>
            <a:pPr marL="285750" indent="-285750" algn="just">
              <a:buFont typeface="Arial" panose="020B0604020202020204" pitchFamily="34" charset="0"/>
              <a:buChar char="•"/>
            </a:pPr>
            <a:r>
              <a:rPr lang="en-US" dirty="0"/>
              <a:t>For example, you may find that one of the employees may be using corporate assets to attack another company, steal information, or perform some other illegal activity.</a:t>
            </a:r>
          </a:p>
        </p:txBody>
      </p:sp>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ma14="http://schemas.microsoft.com/office/mac/drawingml/2011/main" xmlns="" val="0"/>
            </a:ext>
          </a:extLst>
        </p:spPr>
        <p:txBody>
          <a:bodyPr anchor="t"/>
          <a:lstStyle>
            <a:lvl1pPr>
              <a:defRPr sz="600">
                <a:solidFill>
                  <a:srgbClr val="D9D9D9"/>
                </a:solidFill>
              </a:defRPr>
            </a:lvl1pPr>
          </a:lstStyle>
          <a:p>
            <a:pPr algn="r"/>
            <a:fld id="{F7021451-1387-4CA6-816F-3879F97B5CBC}" type="slidenum">
              <a:rPr lang="en-US" b="0"/>
              <a:t>39</a:t>
            </a:fld>
            <a:endParaRPr lang="en-US"/>
          </a:p>
        </p:txBody>
      </p:sp>
    </p:spTree>
    <p:extLst>
      <p:ext uri="{BB962C8B-B14F-4D97-AF65-F5344CB8AC3E}">
        <p14:creationId xmlns:p14="http://schemas.microsoft.com/office/powerpoint/2010/main" val="461814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34887" y="228600"/>
            <a:ext cx="9144000" cy="274320"/>
          </a:xfrm>
          <a:prstGeom prst="rect">
            <a:avLst/>
          </a:prstGeom>
          <a:noFill/>
          <a:ln/>
        </p:spPr>
        <p:txBody>
          <a:bodyPr wrap="square" rtlCol="0" anchor="t"/>
          <a:lstStyle/>
          <a:p>
            <a:r>
              <a:rPr lang="en-US" dirty="0"/>
              <a:t>Explaining Post-Report Delivery Activities</a:t>
            </a:r>
          </a:p>
        </p:txBody>
      </p:sp>
      <p:sp>
        <p:nvSpPr>
          <p:cNvPr id="3" name="Text 0"/>
          <p:cNvSpPr>
            <a:spLocks noGrp="1"/>
          </p:cNvSpPr>
          <p:nvPr>
            <p:ph type="body" idx="100" hasCustomPrompt="1"/>
          </p:nvPr>
        </p:nvSpPr>
        <p:spPr>
          <a:xfrm>
            <a:off x="0" y="551195"/>
            <a:ext cx="9144000" cy="439948"/>
          </a:xfrm>
          <a:prstGeom prst="rect">
            <a:avLst/>
          </a:prstGeom>
          <a:noFill/>
          <a:ln/>
        </p:spPr>
        <p:txBody>
          <a:bodyPr wrap="square" rtlCol="0" anchor="t"/>
          <a:lstStyle/>
          <a:p>
            <a:r>
              <a:rPr lang="en-US" dirty="0"/>
              <a:t>Post-Engagement Cleanup</a:t>
            </a:r>
          </a:p>
        </p:txBody>
      </p:sp>
      <p:sp>
        <p:nvSpPr>
          <p:cNvPr id="4" name="Text 2">
            <a:extLst>
              <a:ext uri="{FF2B5EF4-FFF2-40B4-BE49-F238E27FC236}">
                <a16:creationId xmlns:a16="http://schemas.microsoft.com/office/drawing/2014/main" id="{BCC845D6-C36A-C61F-2CE2-481CCD62FB01}"/>
              </a:ext>
            </a:extLst>
          </p:cNvPr>
          <p:cNvSpPr/>
          <p:nvPr/>
        </p:nvSpPr>
        <p:spPr>
          <a:xfrm>
            <a:off x="34886" y="1105170"/>
            <a:ext cx="9032913" cy="4609829"/>
          </a:xfrm>
          <a:prstGeom prst="rect">
            <a:avLst/>
          </a:prstGeom>
          <a:noFill/>
          <a:ln/>
        </p:spPr>
        <p:txBody>
          <a:bodyPr wrap="square" lIns="91440" tIns="45720" rIns="91440" bIns="45720" rtlCol="0" anchor="t"/>
          <a:lstStyle/>
          <a:p>
            <a:pPr marL="285750" indent="-285750" algn="just">
              <a:buFont typeface="Arial" panose="020B0604020202020204" pitchFamily="34" charset="0"/>
              <a:buChar char="•"/>
            </a:pPr>
            <a:r>
              <a:rPr lang="en-US" sz="1600" dirty="0"/>
              <a:t>When you have completed all the testing phases for a penetration test, what you do next is very important to the success of the engagement. </a:t>
            </a:r>
          </a:p>
          <a:p>
            <a:pPr marL="285750" indent="-285750" algn="just">
              <a:buFont typeface="Arial" panose="020B0604020202020204" pitchFamily="34" charset="0"/>
              <a:buChar char="•"/>
            </a:pPr>
            <a:r>
              <a:rPr lang="en-US" sz="1600" dirty="0"/>
              <a:t>Throughout your testing phases, you have likely used many different tools and techniques to gather information, discover vulnerabilities, and perhaps exploit the systems under test. </a:t>
            </a:r>
          </a:p>
          <a:p>
            <a:pPr marL="285750" indent="-285750" algn="just">
              <a:buFont typeface="Arial" panose="020B0604020202020204" pitchFamily="34" charset="0"/>
              <a:buChar char="•"/>
            </a:pPr>
            <a:r>
              <a:rPr lang="en-US" sz="1600" dirty="0"/>
              <a:t>These tools can and most likely will cause residual effects on the systems you have been testing.</a:t>
            </a:r>
          </a:p>
          <a:p>
            <a:pPr marL="285750" indent="-285750" algn="just">
              <a:buFont typeface="Arial" panose="020B0604020202020204" pitchFamily="34" charset="0"/>
              <a:buChar char="•"/>
            </a:pPr>
            <a:r>
              <a:rPr lang="en-US" sz="1600" dirty="0"/>
              <a:t>For instance, you have completed a web application penetration test and used an automated web vulnerability scanner in your testing process. </a:t>
            </a:r>
          </a:p>
          <a:p>
            <a:pPr marL="285750" indent="-285750" algn="just">
              <a:buFont typeface="Arial" panose="020B0604020202020204" pitchFamily="34" charset="0"/>
              <a:buChar char="•"/>
            </a:pPr>
            <a:r>
              <a:rPr lang="en-US" sz="1600" dirty="0"/>
              <a:t>This type of tool is meant to discover issues such as input validation and SQL injection. </a:t>
            </a:r>
          </a:p>
          <a:p>
            <a:pPr marL="285750" indent="-285750" algn="just">
              <a:buFont typeface="Arial" panose="020B0604020202020204" pitchFamily="34" charset="0"/>
              <a:buChar char="•"/>
            </a:pPr>
            <a:r>
              <a:rPr lang="en-US" sz="1600" dirty="0"/>
              <a:t>To identify these types of flaws, the automated scanner needs to input information into the fields it is testing. </a:t>
            </a:r>
          </a:p>
          <a:p>
            <a:pPr marL="285750" indent="-285750" algn="just">
              <a:buFont typeface="Arial" panose="020B0604020202020204" pitchFamily="34" charset="0"/>
              <a:buChar char="•"/>
            </a:pPr>
            <a:r>
              <a:rPr lang="en-US" sz="1600" dirty="0"/>
              <a:t>The input can be fake data or even malicious scripts. As this information is being input, it will likely make its way into the database that is supporting the web application you are testing.</a:t>
            </a:r>
          </a:p>
          <a:p>
            <a:pPr marL="285750" indent="-285750" algn="just">
              <a:buFont typeface="Arial" panose="020B0604020202020204" pitchFamily="34" charset="0"/>
              <a:buChar char="•"/>
            </a:pPr>
            <a:r>
              <a:rPr lang="en-US" sz="1600" dirty="0"/>
              <a:t>When the testing is complete, that information needs to be cleaned from the database. </a:t>
            </a:r>
          </a:p>
          <a:p>
            <a:pPr marL="285750" indent="-285750" algn="just">
              <a:buFont typeface="Arial" panose="020B0604020202020204" pitchFamily="34" charset="0"/>
              <a:buChar char="•"/>
            </a:pPr>
            <a:r>
              <a:rPr lang="en-US" sz="1600" dirty="0"/>
              <a:t>The best option for this is usually to revert or restore the database to a previous state. </a:t>
            </a:r>
          </a:p>
          <a:p>
            <a:pPr marL="285750" indent="-285750" algn="just">
              <a:buFont typeface="Arial" panose="020B0604020202020204" pitchFamily="34" charset="0"/>
              <a:buChar char="•"/>
            </a:pPr>
            <a:r>
              <a:rPr lang="en-US" sz="1600" dirty="0"/>
              <a:t>This is why it is suggested to test against a staging environment when possible. </a:t>
            </a:r>
          </a:p>
          <a:p>
            <a:pPr marL="285750" indent="-285750" algn="just">
              <a:buFont typeface="Arial" panose="020B0604020202020204" pitchFamily="34" charset="0"/>
              <a:buChar char="•"/>
            </a:pPr>
            <a:r>
              <a:rPr lang="en-US" sz="1600" dirty="0"/>
              <a:t>This is just one example of a cleanup task that needs to be performed at the end of a penetration testing engagement.</a:t>
            </a:r>
          </a:p>
        </p:txBody>
      </p:sp>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ma14="http://schemas.microsoft.com/office/mac/drawingml/2011/main" xmlns="" val="0"/>
            </a:ext>
          </a:extLst>
        </p:spPr>
        <p:txBody>
          <a:bodyPr anchor="t"/>
          <a:lstStyle>
            <a:lvl1pPr>
              <a:defRPr sz="600">
                <a:solidFill>
                  <a:srgbClr val="D9D9D9"/>
                </a:solidFill>
              </a:defRPr>
            </a:lvl1pPr>
          </a:lstStyle>
          <a:p>
            <a:pPr algn="r"/>
            <a:fld id="{F7021451-1387-4CA6-816F-3879F97B5CBC}" type="slidenum">
              <a:rPr lang="en-US" b="0"/>
              <a:t>40</a:t>
            </a:fld>
            <a:endParaRPr lang="en-US"/>
          </a:p>
        </p:txBody>
      </p:sp>
    </p:spTree>
    <p:extLst>
      <p:ext uri="{BB962C8B-B14F-4D97-AF65-F5344CB8AC3E}">
        <p14:creationId xmlns:p14="http://schemas.microsoft.com/office/powerpoint/2010/main" val="2320566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35562" y="254157"/>
            <a:ext cx="9144000" cy="274320"/>
          </a:xfrm>
          <a:prstGeom prst="rect">
            <a:avLst/>
          </a:prstGeom>
          <a:noFill/>
          <a:ln/>
        </p:spPr>
        <p:txBody>
          <a:bodyPr wrap="square" rtlCol="0" anchor="t"/>
          <a:lstStyle/>
          <a:p>
            <a:r>
              <a:rPr lang="en-US" dirty="0"/>
              <a:t>Explaining Post-Report Delivery Activities</a:t>
            </a:r>
          </a:p>
        </p:txBody>
      </p:sp>
      <p:sp>
        <p:nvSpPr>
          <p:cNvPr id="3" name="Text 0"/>
          <p:cNvSpPr>
            <a:spLocks noGrp="1"/>
          </p:cNvSpPr>
          <p:nvPr>
            <p:ph type="body" idx="100" hasCustomPrompt="1"/>
          </p:nvPr>
        </p:nvSpPr>
        <p:spPr>
          <a:xfrm>
            <a:off x="11935" y="760202"/>
            <a:ext cx="9144000" cy="439948"/>
          </a:xfrm>
          <a:prstGeom prst="rect">
            <a:avLst/>
          </a:prstGeom>
          <a:noFill/>
          <a:ln/>
        </p:spPr>
        <p:txBody>
          <a:bodyPr wrap="square" rtlCol="0" anchor="t"/>
          <a:lstStyle/>
          <a:p>
            <a:r>
              <a:rPr lang="en-US" dirty="0"/>
              <a:t>Additional Post-Report Delivery Activities</a:t>
            </a:r>
          </a:p>
        </p:txBody>
      </p:sp>
      <p:sp>
        <p:nvSpPr>
          <p:cNvPr id="4" name="Text 2">
            <a:extLst>
              <a:ext uri="{FF2B5EF4-FFF2-40B4-BE49-F238E27FC236}">
                <a16:creationId xmlns:a16="http://schemas.microsoft.com/office/drawing/2014/main" id="{BCC845D6-C36A-C61F-2CE2-481CCD62FB01}"/>
              </a:ext>
            </a:extLst>
          </p:cNvPr>
          <p:cNvSpPr/>
          <p:nvPr/>
        </p:nvSpPr>
        <p:spPr>
          <a:xfrm>
            <a:off x="335276" y="1640098"/>
            <a:ext cx="8402324" cy="324113"/>
          </a:xfrm>
          <a:prstGeom prst="rect">
            <a:avLst/>
          </a:prstGeom>
          <a:noFill/>
          <a:ln/>
        </p:spPr>
        <p:txBody>
          <a:bodyPr wrap="square" lIns="91440" tIns="45720" rIns="91440" bIns="45720" rtlCol="0" anchor="t"/>
          <a:lstStyle/>
          <a:p>
            <a:r>
              <a:rPr lang="en-US" sz="1400" dirty="0"/>
              <a:t>The following are additional important post-report delivery activities that you as a pen tester must follow.</a:t>
            </a:r>
          </a:p>
        </p:txBody>
      </p:sp>
      <p:graphicFrame>
        <p:nvGraphicFramePr>
          <p:cNvPr id="5" name="Table 4">
            <a:extLst>
              <a:ext uri="{FF2B5EF4-FFF2-40B4-BE49-F238E27FC236}">
                <a16:creationId xmlns:a16="http://schemas.microsoft.com/office/drawing/2014/main" id="{41BD4607-9C3E-5FA4-4F96-258289CCF430}"/>
              </a:ext>
            </a:extLst>
          </p:cNvPr>
          <p:cNvGraphicFramePr>
            <a:graphicFrameLocks noGrp="1"/>
          </p:cNvGraphicFramePr>
          <p:nvPr>
            <p:extLst>
              <p:ext uri="{D42A27DB-BD31-4B8C-83A1-F6EECF244321}">
                <p14:modId xmlns:p14="http://schemas.microsoft.com/office/powerpoint/2010/main" val="132596722"/>
              </p:ext>
            </p:extLst>
          </p:nvPr>
        </p:nvGraphicFramePr>
        <p:xfrm>
          <a:off x="412249" y="2057400"/>
          <a:ext cx="8343372" cy="3017520"/>
        </p:xfrm>
        <a:graphic>
          <a:graphicData uri="http://schemas.openxmlformats.org/drawingml/2006/table">
            <a:tbl>
              <a:tblPr firstRow="1" bandRow="1">
                <a:tableStyleId>{22838BEF-8BB2-4498-84A7-C5851F593DF1}</a:tableStyleId>
              </a:tblPr>
              <a:tblGrid>
                <a:gridCol w="1511036">
                  <a:extLst>
                    <a:ext uri="{9D8B030D-6E8A-4147-A177-3AD203B41FA5}">
                      <a16:colId xmlns:a16="http://schemas.microsoft.com/office/drawing/2014/main" val="3035145977"/>
                    </a:ext>
                  </a:extLst>
                </a:gridCol>
                <a:gridCol w="6832336">
                  <a:extLst>
                    <a:ext uri="{9D8B030D-6E8A-4147-A177-3AD203B41FA5}">
                      <a16:colId xmlns:a16="http://schemas.microsoft.com/office/drawing/2014/main" val="1516295628"/>
                    </a:ext>
                  </a:extLst>
                </a:gridCol>
              </a:tblGrid>
              <a:tr h="370840">
                <a:tc>
                  <a:txBody>
                    <a:bodyPr/>
                    <a:lstStyle/>
                    <a:p>
                      <a:pPr marL="0" algn="l" defTabSz="914400" rtl="0" eaLnBrk="1" latinLnBrk="0" hangingPunct="1"/>
                      <a:r>
                        <a:rPr lang="en-US" sz="1400" b="1" kern="1200" dirty="0">
                          <a:solidFill>
                            <a:schemeClr val="dk1"/>
                          </a:solidFill>
                          <a:latin typeface="Arial" panose="020B0604020202020204" pitchFamily="34" charset="0"/>
                          <a:cs typeface="Arial" panose="020B0604020202020204" pitchFamily="34" charset="0"/>
                        </a:rPr>
                        <a:t>Client acceptance</a:t>
                      </a:r>
                      <a:endParaRPr lang="en-US" sz="1400" b="1" kern="1200" dirty="0">
                        <a:solidFill>
                          <a:schemeClr val="dk1"/>
                        </a:solidFill>
                        <a:latin typeface="Arial" panose="020B0604020202020204" pitchFamily="34" charset="0"/>
                        <a:ea typeface="+mn-ea"/>
                        <a:cs typeface="Arial" panose="020B0604020202020204" pitchFamily="34" charset="0"/>
                      </a:endParaRPr>
                    </a:p>
                  </a:txBody>
                  <a:tcPr anchor="ctr"/>
                </a:tc>
                <a:tc>
                  <a:txBody>
                    <a:bodyPr/>
                    <a:lstStyle/>
                    <a:p>
                      <a:pPr marL="0" indent="0" algn="l" defTabSz="914400" rtl="0" eaLnBrk="1" latinLnBrk="0" hangingPunct="1">
                        <a:buFont typeface="Arial" panose="020B0604020202020204" pitchFamily="34" charset="0"/>
                        <a:buNone/>
                      </a:pPr>
                      <a:r>
                        <a:rPr lang="en-US" sz="1400" b="0" kern="1200" dirty="0">
                          <a:solidFill>
                            <a:schemeClr val="dk1"/>
                          </a:solidFill>
                          <a:latin typeface="Arial" panose="020B0604020202020204" pitchFamily="34" charset="0"/>
                          <a:cs typeface="Arial" panose="020B0604020202020204" pitchFamily="34" charset="0"/>
                        </a:rPr>
                        <a:t>You should have written documentation of your client’s acceptance of your report and related deliverables.</a:t>
                      </a:r>
                    </a:p>
                  </a:txBody>
                  <a:tcPr anchor="ctr"/>
                </a:tc>
                <a:extLst>
                  <a:ext uri="{0D108BD9-81ED-4DB2-BD59-A6C34878D82A}">
                    <a16:rowId xmlns:a16="http://schemas.microsoft.com/office/drawing/2014/main" val="1279139042"/>
                  </a:ext>
                </a:extLst>
              </a:tr>
              <a:tr h="370840">
                <a:tc>
                  <a:txBody>
                    <a:bodyPr/>
                    <a:lstStyle/>
                    <a:p>
                      <a:pPr marL="0" algn="l" defTabSz="914400" rtl="0" eaLnBrk="1" latinLnBrk="0" hangingPunct="1"/>
                      <a:r>
                        <a:rPr lang="en-US" sz="1400" b="1" kern="1200" dirty="0">
                          <a:solidFill>
                            <a:schemeClr val="dk1"/>
                          </a:solidFill>
                          <a:latin typeface="Arial" panose="020B0604020202020204" pitchFamily="34" charset="0"/>
                          <a:ea typeface="+mn-ea"/>
                          <a:cs typeface="Arial" panose="020B0604020202020204" pitchFamily="34" charset="0"/>
                        </a:rPr>
                        <a:t>Lessons learned</a:t>
                      </a:r>
                    </a:p>
                  </a:txBody>
                  <a:tcPr anchor="ctr"/>
                </a:tc>
                <a:tc>
                  <a:txBody>
                    <a:bodyPr/>
                    <a:lstStyle/>
                    <a:p>
                      <a:pPr marL="0" indent="0" algn="l" defTabSz="914400" rtl="0" eaLnBrk="1" latinLnBrk="0" hangingPunct="1">
                        <a:buFont typeface="Arial" panose="020B0604020202020204" pitchFamily="34" charset="0"/>
                        <a:buNone/>
                      </a:pPr>
                      <a:r>
                        <a:rPr lang="en-US" sz="1400" b="0" kern="1200" dirty="0">
                          <a:solidFill>
                            <a:schemeClr val="dk1"/>
                          </a:solidFill>
                          <a:latin typeface="Arial" panose="020B0604020202020204" pitchFamily="34" charset="0"/>
                          <a:cs typeface="Arial" panose="020B0604020202020204" pitchFamily="34" charset="0"/>
                        </a:rPr>
                        <a:t>It is important to analyze and present any lessons learned during the penetration testing engagement.</a:t>
                      </a:r>
                    </a:p>
                  </a:txBody>
                  <a:tcPr anchor="ctr"/>
                </a:tc>
                <a:extLst>
                  <a:ext uri="{0D108BD9-81ED-4DB2-BD59-A6C34878D82A}">
                    <a16:rowId xmlns:a16="http://schemas.microsoft.com/office/drawing/2014/main" val="3482936682"/>
                  </a:ext>
                </a:extLst>
              </a:tr>
              <a:tr h="370840">
                <a:tc>
                  <a:txBody>
                    <a:bodyPr/>
                    <a:lstStyle/>
                    <a:p>
                      <a:pPr marL="0" algn="l" defTabSz="914400" rtl="0" eaLnBrk="1" latinLnBrk="0" hangingPunct="1"/>
                      <a:r>
                        <a:rPr lang="en-US" sz="1400" b="1" kern="1200" dirty="0">
                          <a:solidFill>
                            <a:schemeClr val="dk1"/>
                          </a:solidFill>
                          <a:latin typeface="Arial" panose="020B0604020202020204" pitchFamily="34" charset="0"/>
                          <a:ea typeface="+mn-ea"/>
                          <a:cs typeface="Arial" panose="020B0604020202020204" pitchFamily="34" charset="0"/>
                        </a:rPr>
                        <a:t>Follow-up actions/retest</a:t>
                      </a:r>
                    </a:p>
                  </a:txBody>
                  <a:tcPr anchor="ctr"/>
                </a:tc>
                <a:tc>
                  <a:txBody>
                    <a:bodyPr/>
                    <a:lstStyle/>
                    <a:p>
                      <a:pPr marL="0" indent="0" algn="l" defTabSz="914400" rtl="0" eaLnBrk="1" latinLnBrk="0" hangingPunct="1">
                        <a:buFont typeface="Arial" panose="020B0604020202020204" pitchFamily="34" charset="0"/>
                        <a:buNone/>
                      </a:pPr>
                      <a:r>
                        <a:rPr lang="en-US" sz="1400" b="0" kern="1200" dirty="0">
                          <a:solidFill>
                            <a:schemeClr val="dk1"/>
                          </a:solidFill>
                          <a:latin typeface="Arial" panose="020B0604020202020204" pitchFamily="34" charset="0"/>
                          <a:cs typeface="Arial" panose="020B0604020202020204" pitchFamily="34" charset="0"/>
                        </a:rPr>
                        <a:t>Your client may ask you to retest different applications or systems after you provide the report. You should follow up and take care of any action items in an agreed appropriate time frame.</a:t>
                      </a:r>
                    </a:p>
                  </a:txBody>
                  <a:tcPr anchor="ctr"/>
                </a:tc>
                <a:extLst>
                  <a:ext uri="{0D108BD9-81ED-4DB2-BD59-A6C34878D82A}">
                    <a16:rowId xmlns:a16="http://schemas.microsoft.com/office/drawing/2014/main" val="2422620736"/>
                  </a:ext>
                </a:extLst>
              </a:tr>
              <a:tr h="370840">
                <a:tc>
                  <a:txBody>
                    <a:bodyPr/>
                    <a:lstStyle/>
                    <a:p>
                      <a:pPr marL="0" algn="l" defTabSz="914400" rtl="0" eaLnBrk="1" latinLnBrk="0" hangingPunct="1"/>
                      <a:r>
                        <a:rPr lang="en-US" sz="1400" b="1" kern="1200" dirty="0">
                          <a:solidFill>
                            <a:schemeClr val="dk1"/>
                          </a:solidFill>
                          <a:latin typeface="Arial" panose="020B0604020202020204" pitchFamily="34" charset="0"/>
                          <a:ea typeface="+mn-ea"/>
                          <a:cs typeface="Arial" panose="020B0604020202020204" pitchFamily="34" charset="0"/>
                        </a:rPr>
                        <a:t>Attestation of findings</a:t>
                      </a:r>
                    </a:p>
                  </a:txBody>
                  <a:tcPr anchor="ctr"/>
                </a:tc>
                <a:tc>
                  <a:txBody>
                    <a:bodyPr/>
                    <a:lstStyle/>
                    <a:p>
                      <a:pPr marL="0" indent="0" algn="l" defTabSz="914400" rtl="0" eaLnBrk="1" latinLnBrk="0" hangingPunct="1">
                        <a:buFont typeface="Arial" panose="020B0604020202020204" pitchFamily="34" charset="0"/>
                        <a:buNone/>
                      </a:pPr>
                      <a:r>
                        <a:rPr lang="en-US" sz="1400" b="0" kern="1200" dirty="0">
                          <a:solidFill>
                            <a:schemeClr val="dk1"/>
                          </a:solidFill>
                          <a:latin typeface="Arial" panose="020B0604020202020204" pitchFamily="34" charset="0"/>
                          <a:cs typeface="Arial" panose="020B0604020202020204" pitchFamily="34" charset="0"/>
                        </a:rPr>
                        <a:t>You should provide clear acknowledgement proving that the assessment was performed and reporting your findings.</a:t>
                      </a:r>
                    </a:p>
                  </a:txBody>
                  <a:tcPr anchor="ctr"/>
                </a:tc>
                <a:extLst>
                  <a:ext uri="{0D108BD9-81ED-4DB2-BD59-A6C34878D82A}">
                    <a16:rowId xmlns:a16="http://schemas.microsoft.com/office/drawing/2014/main" val="2602413937"/>
                  </a:ext>
                </a:extLst>
              </a:tr>
              <a:tr h="370840">
                <a:tc>
                  <a:txBody>
                    <a:bodyPr/>
                    <a:lstStyle/>
                    <a:p>
                      <a:pPr marL="0" algn="l" defTabSz="914400" rtl="0" eaLnBrk="1" latinLnBrk="0" hangingPunct="1"/>
                      <a:r>
                        <a:rPr lang="en-US" sz="1400" b="1" kern="1200" dirty="0">
                          <a:solidFill>
                            <a:schemeClr val="dk1"/>
                          </a:solidFill>
                          <a:latin typeface="Arial" panose="020B0604020202020204" pitchFamily="34" charset="0"/>
                          <a:ea typeface="+mn-ea"/>
                          <a:cs typeface="Arial" panose="020B0604020202020204" pitchFamily="34" charset="0"/>
                        </a:rPr>
                        <a:t>Data destruction process</a:t>
                      </a:r>
                    </a:p>
                  </a:txBody>
                  <a:tcPr anchor="ctr"/>
                </a:tc>
                <a:tc>
                  <a:txBody>
                    <a:bodyPr/>
                    <a:lstStyle/>
                    <a:p>
                      <a:pPr marL="0" indent="0" algn="l" defTabSz="914400" rtl="0" eaLnBrk="1" latinLnBrk="0" hangingPunct="1">
                        <a:buFont typeface="Arial" panose="020B0604020202020204" pitchFamily="34" charset="0"/>
                        <a:buNone/>
                      </a:pPr>
                      <a:r>
                        <a:rPr lang="en-US" sz="1400" b="0" kern="1200" dirty="0">
                          <a:solidFill>
                            <a:schemeClr val="dk1"/>
                          </a:solidFill>
                          <a:latin typeface="Arial" panose="020B0604020202020204" pitchFamily="34" charset="0"/>
                          <a:cs typeface="Arial" panose="020B0604020202020204" pitchFamily="34" charset="0"/>
                        </a:rPr>
                        <a:t>You need to destroy any client sensitive data as agreed in the pre-engagement activities.</a:t>
                      </a:r>
                    </a:p>
                  </a:txBody>
                  <a:tcPr anchor="ctr"/>
                </a:tc>
                <a:extLst>
                  <a:ext uri="{0D108BD9-81ED-4DB2-BD59-A6C34878D82A}">
                    <a16:rowId xmlns:a16="http://schemas.microsoft.com/office/drawing/2014/main" val="2675427390"/>
                  </a:ext>
                </a:extLst>
              </a:tr>
            </a:tbl>
          </a:graphicData>
        </a:graphic>
      </p:graphicFrame>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ma14="http://schemas.microsoft.com/office/mac/drawingml/2011/main" xmlns="" val="0"/>
            </a:ext>
          </a:extLst>
        </p:spPr>
        <p:txBody>
          <a:bodyPr anchor="t"/>
          <a:lstStyle>
            <a:lvl1pPr>
              <a:defRPr sz="600">
                <a:solidFill>
                  <a:srgbClr val="D9D9D9"/>
                </a:solidFill>
              </a:defRPr>
            </a:lvl1pPr>
          </a:lstStyle>
          <a:p>
            <a:pPr algn="r"/>
            <a:fld id="{F7021451-1387-4CA6-816F-3879F97B5CBC}" type="slidenum">
              <a:rPr lang="en-US" b="0"/>
              <a:t>41</a:t>
            </a:fld>
            <a:endParaRPr lang="en-US"/>
          </a:p>
        </p:txBody>
      </p:sp>
    </p:spTree>
    <p:extLst>
      <p:ext uri="{BB962C8B-B14F-4D97-AF65-F5344CB8AC3E}">
        <p14:creationId xmlns:p14="http://schemas.microsoft.com/office/powerpoint/2010/main" val="4779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7108" name="Title 1">
            <a:extLst>
              <a:ext uri="{FF2B5EF4-FFF2-40B4-BE49-F238E27FC236}">
                <a16:creationId xmlns:a16="http://schemas.microsoft.com/office/drawing/2014/main" id="{46594632-1DFE-455B-8F70-96726AE1F71F}"/>
              </a:ext>
            </a:extLst>
          </p:cNvPr>
          <p:cNvSpPr>
            <a:spLocks noGrp="1"/>
          </p:cNvSpPr>
          <p:nvPr>
            <p:ph type="title"/>
          </p:nvPr>
        </p:nvSpPr>
        <p:spPr bwMode="auto">
          <a:xfrm>
            <a:off x="742950" y="2217738"/>
            <a:ext cx="8042275" cy="13366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Questions?</a:t>
            </a:r>
            <a:endParaRPr lang="en-US" altLang="en-US"/>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7C71D-F721-4AB4-8BAE-64F1FF0E9BA6}"/>
              </a:ext>
            </a:extLst>
          </p:cNvPr>
          <p:cNvSpPr>
            <a:spLocks noGrp="1"/>
          </p:cNvSpPr>
          <p:nvPr>
            <p:ph type="title"/>
          </p:nvPr>
        </p:nvSpPr>
        <p:spPr>
          <a:xfrm>
            <a:off x="437606" y="168275"/>
            <a:ext cx="8229600" cy="563562"/>
          </a:xfrm>
        </p:spPr>
        <p:txBody>
          <a:bodyPr/>
          <a:lstStyle/>
          <a:p>
            <a:r>
              <a:rPr lang="en-GB" dirty="0"/>
              <a:t>References</a:t>
            </a:r>
          </a:p>
        </p:txBody>
      </p:sp>
      <p:sp>
        <p:nvSpPr>
          <p:cNvPr id="3" name="Content Placeholder 2">
            <a:extLst>
              <a:ext uri="{FF2B5EF4-FFF2-40B4-BE49-F238E27FC236}">
                <a16:creationId xmlns:a16="http://schemas.microsoft.com/office/drawing/2014/main" id="{4A7D3B60-BFD1-4898-BE8D-E444DA89F47F}"/>
              </a:ext>
            </a:extLst>
          </p:cNvPr>
          <p:cNvSpPr>
            <a:spLocks noGrp="1"/>
          </p:cNvSpPr>
          <p:nvPr>
            <p:ph idx="1"/>
          </p:nvPr>
        </p:nvSpPr>
        <p:spPr>
          <a:xfrm>
            <a:off x="304800" y="914400"/>
            <a:ext cx="8534400" cy="4297363"/>
          </a:xfrm>
        </p:spPr>
        <p:txBody>
          <a:bodyPr/>
          <a:lstStyle/>
          <a:p>
            <a:r>
              <a:rPr lang="en-US" sz="1800" dirty="0">
                <a:latin typeface="Calibri" panose="020F0502020204030204" pitchFamily="34" charset="0"/>
                <a:ea typeface="Calibri" panose="020F0502020204030204" pitchFamily="34" charset="0"/>
                <a:cs typeface="Calibri" panose="020F0502020204030204" pitchFamily="34" charset="0"/>
              </a:rPr>
              <a:t>M. T Whitman, H. J. </a:t>
            </a:r>
            <a:r>
              <a:rPr lang="en-US" sz="1800" dirty="0" err="1">
                <a:latin typeface="Calibri" panose="020F0502020204030204" pitchFamily="34" charset="0"/>
                <a:ea typeface="Calibri" panose="020F0502020204030204" pitchFamily="34" charset="0"/>
                <a:cs typeface="Calibri" panose="020F0502020204030204" pitchFamily="34" charset="0"/>
              </a:rPr>
              <a:t>Mattford</a:t>
            </a:r>
            <a:r>
              <a:rPr lang="en-US" sz="1800" dirty="0">
                <a:latin typeface="Calibri" panose="020F0502020204030204" pitchFamily="34" charset="0"/>
                <a:ea typeface="Calibri" panose="020F0502020204030204" pitchFamily="34" charset="0"/>
                <a:cs typeface="Calibri" panose="020F0502020204030204" pitchFamily="34" charset="0"/>
              </a:rPr>
              <a:t>, Principles of Information Security, Cengage Learning, 4th ed 2012.</a:t>
            </a:r>
          </a:p>
          <a:p>
            <a:r>
              <a:rPr lang="en-US" sz="1800" dirty="0">
                <a:latin typeface="Calibri" panose="020F0502020204030204" pitchFamily="34" charset="0"/>
                <a:ea typeface="Calibri" panose="020F0502020204030204" pitchFamily="34" charset="0"/>
                <a:cs typeface="Calibri" panose="020F0502020204030204" pitchFamily="34" charset="0"/>
                <a:hlinkClick r:id="rId2"/>
              </a:rPr>
              <a:t>https://aspen.eccouncil.org/</a:t>
            </a:r>
            <a:r>
              <a:rPr lang="en-US" sz="1800" dirty="0">
                <a:latin typeface="Calibri" panose="020F0502020204030204" pitchFamily="34" charset="0"/>
                <a:ea typeface="Calibri" panose="020F0502020204030204" pitchFamily="34" charset="0"/>
                <a:cs typeface="Calibri" panose="020F0502020204030204" pitchFamily="34" charset="0"/>
              </a:rPr>
              <a:t> </a:t>
            </a:r>
          </a:p>
          <a:p>
            <a:r>
              <a:rPr lang="en-US" sz="1800" dirty="0">
                <a:latin typeface="Calibri" panose="020F0502020204030204" pitchFamily="34" charset="0"/>
                <a:ea typeface="Calibri" panose="020F0502020204030204" pitchFamily="34" charset="0"/>
                <a:cs typeface="Calibri" panose="020F0502020204030204" pitchFamily="34" charset="0"/>
                <a:hlinkClick r:id="rId3"/>
              </a:rPr>
              <a:t>https://attack.mitre.org</a:t>
            </a:r>
            <a:r>
              <a:rPr lang="en-US" sz="1800" dirty="0">
                <a:latin typeface="Calibri" panose="020F0502020204030204" pitchFamily="34" charset="0"/>
                <a:ea typeface="Calibri" panose="020F0502020204030204" pitchFamily="34" charset="0"/>
                <a:cs typeface="Calibri" panose="020F0502020204030204" pitchFamily="34" charset="0"/>
              </a:rPr>
              <a:t> </a:t>
            </a:r>
          </a:p>
          <a:p>
            <a:r>
              <a:rPr lang="en-US" sz="1800" dirty="0">
                <a:latin typeface="Calibri" panose="020F0502020204030204" pitchFamily="34" charset="0"/>
                <a:ea typeface="Calibri" panose="020F0502020204030204" pitchFamily="34" charset="0"/>
                <a:cs typeface="Calibri" panose="020F0502020204030204" pitchFamily="34" charset="0"/>
                <a:hlinkClick r:id="rId4"/>
              </a:rPr>
              <a:t>http://ceh.vn/</a:t>
            </a:r>
            <a:r>
              <a:rPr lang="en-US" sz="1800" dirty="0">
                <a:latin typeface="Calibri" panose="020F0502020204030204" pitchFamily="34" charset="0"/>
                <a:ea typeface="Calibri" panose="020F0502020204030204" pitchFamily="34" charset="0"/>
                <a:cs typeface="Calibri" panose="020F0502020204030204" pitchFamily="34" charset="0"/>
              </a:rPr>
              <a:t> </a:t>
            </a:r>
          </a:p>
          <a:p>
            <a:r>
              <a:rPr lang="en-US" sz="1800" dirty="0">
                <a:latin typeface="Calibri" panose="020F0502020204030204" pitchFamily="34" charset="0"/>
                <a:ea typeface="Calibri" panose="020F0502020204030204" pitchFamily="34" charset="0"/>
                <a:cs typeface="Calibri" panose="020F0502020204030204" pitchFamily="34" charset="0"/>
                <a:hlinkClick r:id="rId5"/>
              </a:rPr>
              <a:t>http://www.symantec.com/security_response/publications/threatreport.jsp</a:t>
            </a:r>
            <a:r>
              <a:rPr lang="en-US" sz="1800" dirty="0">
                <a:latin typeface="Calibri" panose="020F0502020204030204" pitchFamily="34" charset="0"/>
                <a:ea typeface="Calibri" panose="020F0502020204030204" pitchFamily="34" charset="0"/>
                <a:cs typeface="Calibri" panose="020F0502020204030204" pitchFamily="34" charset="0"/>
              </a:rPr>
              <a:t> </a:t>
            </a:r>
          </a:p>
          <a:p>
            <a:r>
              <a:rPr lang="en-US" sz="1800" dirty="0">
                <a:latin typeface="Calibri" panose="020F0502020204030204" pitchFamily="34" charset="0"/>
                <a:ea typeface="Calibri" panose="020F0502020204030204" pitchFamily="34" charset="0"/>
                <a:cs typeface="Calibri" panose="020F0502020204030204" pitchFamily="34" charset="0"/>
              </a:rPr>
              <a:t>EC-Council Certified Ethical Hacker (CEH) - https://www.eccouncil.org</a:t>
            </a:r>
          </a:p>
          <a:p>
            <a:r>
              <a:rPr lang="en-US" sz="1800" dirty="0">
                <a:latin typeface="Calibri" panose="020F0502020204030204" pitchFamily="34" charset="0"/>
                <a:ea typeface="Calibri" panose="020F0502020204030204" pitchFamily="34" charset="0"/>
                <a:cs typeface="Calibri" panose="020F0502020204030204" pitchFamily="34" charset="0"/>
              </a:rPr>
              <a:t>Offensive Security Certified Professional (OSCP) - https://www.offensive-security.com</a:t>
            </a:r>
          </a:p>
          <a:p>
            <a:r>
              <a:rPr lang="en-US" sz="1800" dirty="0">
                <a:latin typeface="Calibri" panose="020F0502020204030204" pitchFamily="34" charset="0"/>
                <a:ea typeface="Calibri" panose="020F0502020204030204" pitchFamily="34" charset="0"/>
                <a:cs typeface="Calibri" panose="020F0502020204030204" pitchFamily="34" charset="0"/>
              </a:rPr>
              <a:t>NIST Cybersecurity Framework - https://www.nist.gov</a:t>
            </a:r>
          </a:p>
          <a:p>
            <a:r>
              <a:rPr lang="en-US" sz="1800" dirty="0">
                <a:latin typeface="Calibri" panose="020F0502020204030204" pitchFamily="34" charset="0"/>
                <a:ea typeface="Calibri" panose="020F0502020204030204" pitchFamily="34" charset="0"/>
                <a:cs typeface="Calibri" panose="020F0502020204030204" pitchFamily="34" charset="0"/>
              </a:rPr>
              <a:t>OWASP Top 10 Security Risks - https://owasp.org</a:t>
            </a:r>
          </a:p>
          <a:p>
            <a:endParaRPr lang="en-US" sz="1800" dirty="0">
              <a:latin typeface="Calibri" panose="020F0502020204030204" pitchFamily="34" charset="0"/>
              <a:ea typeface="Calibri" panose="020F0502020204030204" pitchFamily="34" charset="0"/>
              <a:cs typeface="Calibri" panose="020F0502020204030204" pitchFamily="34" charset="0"/>
            </a:endParaRPr>
          </a:p>
          <a:p>
            <a:endParaRPr lang="en-US" sz="1800" dirty="0">
              <a:latin typeface="Calibri" panose="020F0502020204030204" pitchFamily="34" charset="0"/>
              <a:ea typeface="Calibri" panose="020F0502020204030204" pitchFamily="34" charset="0"/>
              <a:cs typeface="Calibri" panose="020F0502020204030204" pitchFamily="34" charset="0"/>
            </a:endParaRPr>
          </a:p>
          <a:p>
            <a:endParaRPr lang="en-US" sz="18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55585799"/>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Comic Sans MS"/>
        <a:ea typeface=""/>
        <a:cs typeface=""/>
      </a:majorFont>
      <a:minorFont>
        <a:latin typeface="Comic Sans M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Pages>28</Pages>
  <Words>5889</Words>
  <Application>Microsoft Office PowerPoint</Application>
  <PresentationFormat>On-screen Show (4:3)</PresentationFormat>
  <Paragraphs>458</Paragraphs>
  <Slides>43</Slides>
  <Notes>27</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43</vt:i4>
      </vt:variant>
    </vt:vector>
  </HeadingPairs>
  <TitlesOfParts>
    <vt:vector size="53" baseType="lpstr">
      <vt:lpstr>Arial</vt:lpstr>
      <vt:lpstr>Book Antiqua</vt:lpstr>
      <vt:lpstr>Calibri</vt:lpstr>
      <vt:lpstr>Comic Sans MS</vt:lpstr>
      <vt:lpstr>Courier New</vt:lpstr>
      <vt:lpstr>Roboto</vt:lpstr>
      <vt:lpstr>Symbol</vt:lpstr>
      <vt:lpstr>Times New Roman</vt:lpstr>
      <vt:lpstr>var( --e-global-typography-secondary-font-family )</vt:lpstr>
      <vt:lpstr>Default Design</vt:lpstr>
      <vt:lpstr>PowerPoint Presentation</vt:lpstr>
      <vt:lpstr>This lecture will look at: </vt:lpstr>
      <vt:lpstr>Vulnerability Classification </vt:lpstr>
      <vt:lpstr>Vulnerability-Management Life Cycle </vt:lpstr>
      <vt:lpstr>Vulnerability Research, Scanning &amp; Analysis </vt:lpstr>
      <vt:lpstr>Types of Vulnerability Scanning </vt:lpstr>
      <vt:lpstr>Use Vulnerability Assessment Tools </vt:lpstr>
      <vt:lpstr>Analyze Vulnerability Assessment Reports </vt:lpstr>
      <vt:lpstr>What is Penetration Testing?</vt:lpstr>
      <vt:lpstr>Penetration Testing Methodologies</vt:lpstr>
      <vt:lpstr>The Penetration Testing Process</vt:lpstr>
      <vt:lpstr>Reporting &amp; Remediation</vt:lpstr>
      <vt:lpstr>Tools for Penetration Testing</vt:lpstr>
      <vt:lpstr>Ethical and Legal Considerations</vt:lpstr>
      <vt:lpstr>Case Studies and Real-World Examples</vt:lpstr>
      <vt:lpstr>Vulnerability Analysis and Penetration Testing (VATP)</vt:lpstr>
      <vt:lpstr>Differences Between Vulnerability Analysis and Penetration Testing</vt:lpstr>
      <vt:lpstr>Ethical Considerations in VAPT</vt:lpstr>
      <vt:lpstr>Career Paths in VAPT</vt:lpstr>
      <vt:lpstr>Take a break We’ll rejoin in 10 minutes</vt:lpstr>
      <vt:lpstr>PowerPoint Presentation</vt:lpstr>
      <vt:lpstr>Reporting and Communication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2012-01-13T14:50:56Z</dcterms:created>
  <dcterms:modified xsi:type="dcterms:W3CDTF">2025-10-28T21:05:17Z</dcterms:modified>
</cp:coreProperties>
</file>