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6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5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>
      <p:cViewPr varScale="1">
        <p:scale>
          <a:sx n="102" d="100"/>
          <a:sy n="102" d="100"/>
        </p:scale>
        <p:origin x="8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9165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027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6921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325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808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4436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70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710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3215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190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726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150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xhere.com/id/photo/1153811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assorted-flower-arrangements-947914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ru/photo/793467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media/wedding-bouquet-hand-wedding-dress-roses-whit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telier_tee/7958339488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lculatorulta.com/" TargetMode="External"/><Relationship Id="rId7" Type="http://schemas.openxmlformats.org/officeDocument/2006/relationships/hyperlink" Target="https://www.mynextmove.org/profile/summary/27-1023.00" TargetMode="External"/><Relationship Id="rId2" Type="http://schemas.openxmlformats.org/officeDocument/2006/relationships/hyperlink" Target="https://businessinsider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https://www.statita.com/" TargetMode="External"/><Relationship Id="rId4" Type="http://schemas.openxmlformats.org/officeDocument/2006/relationships/hyperlink" Target="https://hbr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Coloured pencils inside a pencil holder which is on top of a wood table">
            <a:extLst>
              <a:ext uri="{FF2B5EF4-FFF2-40B4-BE49-F238E27FC236}">
                <a16:creationId xmlns:a16="http://schemas.microsoft.com/office/drawing/2014/main" id="{2627272F-442E-EEB3-A127-205E505E10B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0000"/>
          </a:blip>
          <a:srcRect t="15730"/>
          <a:stretch>
            <a:fillRect/>
          </a:stretch>
        </p:blipFill>
        <p:spPr>
          <a:xfrm>
            <a:off x="0" y="14989"/>
            <a:ext cx="12192000" cy="68580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0E0E45-7133-14EB-08FF-D488536A7404}"/>
              </a:ext>
            </a:extLst>
          </p:cNvPr>
          <p:cNvSpPr txBox="1"/>
          <p:nvPr/>
        </p:nvSpPr>
        <p:spPr>
          <a:xfrm>
            <a:off x="609600" y="377371"/>
            <a:ext cx="596537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/>
              <a:t>MODULE</a:t>
            </a:r>
            <a:r>
              <a:rPr lang="en-US"/>
              <a:t>  NAME : problem solving and Decision making</a:t>
            </a:r>
          </a:p>
          <a:p>
            <a:r>
              <a:rPr lang="en-US"/>
              <a:t>MODULE CODE  : (LCLM4004)</a:t>
            </a:r>
          </a:p>
          <a:p>
            <a:r>
              <a:rPr lang="en-US"/>
              <a:t>STUDENT NAME : SERGIO AMARAL</a:t>
            </a:r>
          </a:p>
          <a:p>
            <a:r>
              <a:rPr lang="en-US"/>
              <a:t>LECTURE             : ANITA NAN</a:t>
            </a:r>
          </a:p>
          <a:p>
            <a:r>
              <a:rPr lang="en-US"/>
              <a:t>Assignment 1: presentation</a:t>
            </a:r>
          </a:p>
        </p:txBody>
      </p:sp>
      <p:pic>
        <p:nvPicPr>
          <p:cNvPr id="3" name="Picture 2" descr="A close-up of a garden of tulips&#10;&#10;AI-generated content may be incorrect.">
            <a:extLst>
              <a:ext uri="{FF2B5EF4-FFF2-40B4-BE49-F238E27FC236}">
                <a16:creationId xmlns:a16="http://schemas.microsoft.com/office/drawing/2014/main" id="{7F537C4F-4D6A-9E2F-8007-7D09A94296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42300" y="14989"/>
            <a:ext cx="3949700" cy="6055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653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20B9B94-553F-4D0B-63E3-068BF61B09A3}"/>
              </a:ext>
            </a:extLst>
          </p:cNvPr>
          <p:cNvSpPr txBox="1"/>
          <p:nvPr/>
        </p:nvSpPr>
        <p:spPr>
          <a:xfrm>
            <a:off x="794879" y="0"/>
            <a:ext cx="4486656" cy="1174991"/>
          </a:xfrm>
          <a:prstGeom prst="rect">
            <a:avLst/>
          </a:prstGeom>
        </p:spPr>
        <p:txBody>
          <a:bodyPr vert="horz" lIns="182880" tIns="182880" rIns="182880" bIns="18288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20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5242E61-8E48-FC93-1BC3-7B2A9643D4EC}"/>
              </a:ext>
            </a:extLst>
          </p:cNvPr>
          <p:cNvSpPr txBox="1"/>
          <p:nvPr/>
        </p:nvSpPr>
        <p:spPr>
          <a:xfrm>
            <a:off x="794879" y="1981125"/>
            <a:ext cx="4486656" cy="32552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                            S3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Company background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Problem: nature and scope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PESTE ANALYSIS: Green Haven Florists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Cause and effect analysis: fishbone   diagram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pic>
        <p:nvPicPr>
          <p:cNvPr id="3" name="Picture 2" descr="A group of flowers in vases&#10;&#10;AI-generated content may be incorrect.">
            <a:extLst>
              <a:ext uri="{FF2B5EF4-FFF2-40B4-BE49-F238E27FC236}">
                <a16:creationId xmlns:a16="http://schemas.microsoft.com/office/drawing/2014/main" id="{C388A63C-9E65-194D-3972-2DFF89972C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02500" y="0"/>
            <a:ext cx="4889499" cy="6100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069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73FEDB-4450-A158-4028-5A80E22D5355}"/>
              </a:ext>
            </a:extLst>
          </p:cNvPr>
          <p:cNvSpPr txBox="1"/>
          <p:nvPr/>
        </p:nvSpPr>
        <p:spPr>
          <a:xfrm>
            <a:off x="3978729" y="181429"/>
            <a:ext cx="2519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Introduction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BBB862-E42F-2882-997D-F915DC9D66E2}"/>
              </a:ext>
            </a:extLst>
          </p:cNvPr>
          <p:cNvSpPr txBox="1"/>
          <p:nvPr/>
        </p:nvSpPr>
        <p:spPr>
          <a:xfrm>
            <a:off x="1574800" y="2070100"/>
            <a:ext cx="908564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Green Haven Florists, a traditional flower business, has recently experienced decline in sales.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The nature  and the scope </a:t>
            </a:r>
          </a:p>
          <a:p>
            <a:r>
              <a:rPr lang="en-US" sz="2000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 PESTE analysis is used to examine how Political, Economic, Social, Technological , and  Environment.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sz="2000"/>
          </a:p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To further understand the rood causes of the decline, a Fishbone Diagram.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sz="2000"/>
          </a:p>
          <a:p>
            <a:pPr marL="285750" indent="-285750">
              <a:buFont typeface="Wingdings" pitchFamily="2" charset="2"/>
              <a:buChar char="Ø"/>
            </a:pPr>
            <a:endParaRPr lang="en-US" sz="2000"/>
          </a:p>
          <a:p>
            <a:r>
              <a:rPr lang="en-US" sz="2000"/>
              <a:t>DROP IN SALES-  a decrease in the amount sold or revenue generated between</a:t>
            </a:r>
          </a:p>
          <a:p>
            <a:r>
              <a:rPr lang="en-US" sz="2000"/>
              <a:t>Two periods” (Calculator Ultra, 2022)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227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DAE5922-BEEA-19B6-6A52-07750F9E1963}"/>
              </a:ext>
            </a:extLst>
          </p:cNvPr>
          <p:cNvSpPr/>
          <p:nvPr/>
        </p:nvSpPr>
        <p:spPr>
          <a:xfrm>
            <a:off x="1155033" y="802767"/>
            <a:ext cx="458403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Company</a:t>
            </a:r>
            <a:r>
              <a:rPr lang="en-GB" sz="5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background</a:t>
            </a:r>
            <a:endParaRPr lang="en-GB" sz="36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5FA0A03B-724D-CDFD-2448-C0996EF2BCBB}"/>
              </a:ext>
            </a:extLst>
          </p:cNvPr>
          <p:cNvSpPr/>
          <p:nvPr/>
        </p:nvSpPr>
        <p:spPr>
          <a:xfrm>
            <a:off x="0" y="4324308"/>
            <a:ext cx="252663" cy="193746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225B25E0-965B-7364-1C11-087542A4E9FE}"/>
              </a:ext>
            </a:extLst>
          </p:cNvPr>
          <p:cNvSpPr/>
          <p:nvPr/>
        </p:nvSpPr>
        <p:spPr>
          <a:xfrm>
            <a:off x="6250" y="2655694"/>
            <a:ext cx="252662" cy="193746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9808481E-FAD7-07B2-4CA1-B0C2B5ACFAC7}"/>
              </a:ext>
            </a:extLst>
          </p:cNvPr>
          <p:cNvSpPr/>
          <p:nvPr/>
        </p:nvSpPr>
        <p:spPr>
          <a:xfrm>
            <a:off x="0" y="3490001"/>
            <a:ext cx="252663" cy="193746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icycle parked outside of a store&#10;&#10;AI-generated content may be incorrect.">
            <a:extLst>
              <a:ext uri="{FF2B5EF4-FFF2-40B4-BE49-F238E27FC236}">
                <a16:creationId xmlns:a16="http://schemas.microsoft.com/office/drawing/2014/main" id="{074854D0-B761-B757-B06F-60ECC9C6EB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14609" y="0"/>
            <a:ext cx="4080329" cy="49986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E5CDC2-EA4F-9B88-878A-B3CAD239F07E}"/>
              </a:ext>
            </a:extLst>
          </p:cNvPr>
          <p:cNvSpPr txBox="1"/>
          <p:nvPr/>
        </p:nvSpPr>
        <p:spPr>
          <a:xfrm>
            <a:off x="381000" y="2015134"/>
            <a:ext cx="8219109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/>
              <a:t>Green Haven Florists.</a:t>
            </a:r>
          </a:p>
          <a:p>
            <a:endParaRPr lang="en-US" sz="2000"/>
          </a:p>
          <a:p>
            <a:r>
              <a:rPr lang="en-US" sz="2000"/>
              <a:t>Founded in 2025, Green Haven Florists is a small family-run the flower shop</a:t>
            </a:r>
          </a:p>
          <a:p>
            <a:r>
              <a:rPr lang="en-US" sz="2000"/>
              <a:t>located on a busy high street in Bristol. Uk</a:t>
            </a:r>
          </a:p>
          <a:p>
            <a:endParaRPr lang="en-US" sz="2000"/>
          </a:p>
          <a:p>
            <a:r>
              <a:rPr lang="en-US" sz="2000"/>
              <a:t>Owner : Lian and Priya.</a:t>
            </a:r>
          </a:p>
          <a:p>
            <a:endParaRPr lang="en-US" sz="2000"/>
          </a:p>
          <a:p>
            <a:endParaRPr lang="en-US" sz="2000"/>
          </a:p>
          <a:p>
            <a:r>
              <a:rPr lang="en-US" sz="2000"/>
              <a:t>Sells: variety of flower, bouquets, plants, and custom arrangement for occasion</a:t>
            </a:r>
          </a:p>
          <a:p>
            <a:r>
              <a:rPr lang="en-US" sz="2000"/>
              <a:t>Such as wedding, birthday, and corporate events</a:t>
            </a:r>
          </a:p>
        </p:txBody>
      </p:sp>
    </p:spTree>
    <p:extLst>
      <p:ext uri="{BB962C8B-B14F-4D97-AF65-F5344CB8AC3E}">
        <p14:creationId xmlns:p14="http://schemas.microsoft.com/office/powerpoint/2010/main" val="1872025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B46CB5-DD31-B70F-C6BD-F2E6CDE0DDFF}"/>
              </a:ext>
            </a:extLst>
          </p:cNvPr>
          <p:cNvSpPr txBox="1"/>
          <p:nvPr/>
        </p:nvSpPr>
        <p:spPr>
          <a:xfrm>
            <a:off x="1698171" y="-180109"/>
            <a:ext cx="64856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/>
              <a:t>Problem: nature and scope</a:t>
            </a:r>
          </a:p>
          <a:p>
            <a:r>
              <a:rPr lang="en-US" sz="3200"/>
              <a:t>5W2H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C0540-9704-BE71-6DD9-7301CB3F0B6C}"/>
              </a:ext>
            </a:extLst>
          </p:cNvPr>
          <p:cNvSpPr txBox="1"/>
          <p:nvPr/>
        </p:nvSpPr>
        <p:spPr>
          <a:xfrm>
            <a:off x="0" y="694776"/>
            <a:ext cx="839585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Who: Lian and Priya Patel</a:t>
            </a:r>
          </a:p>
          <a:p>
            <a:endParaRPr lang="en-US"/>
          </a:p>
          <a:p>
            <a:r>
              <a:rPr lang="en-US"/>
              <a:t>What:  Business analysis report about decline in sales</a:t>
            </a:r>
          </a:p>
          <a:p>
            <a:r>
              <a:rPr lang="en-US"/>
              <a:t>           Recent Business challenge: In the past year, Green Haven </a:t>
            </a:r>
          </a:p>
          <a:p>
            <a:r>
              <a:rPr lang="en-US"/>
              <a:t>           Florists has faced a 30% decline sales.</a:t>
            </a:r>
          </a:p>
          <a:p>
            <a:endParaRPr lang="en-US"/>
          </a:p>
          <a:p>
            <a:r>
              <a:rPr lang="en-US"/>
              <a:t>Where: located in busy high street in Bristol. UK</a:t>
            </a:r>
          </a:p>
          <a:p>
            <a:endParaRPr lang="en-US"/>
          </a:p>
          <a:p>
            <a:r>
              <a:rPr lang="en-US"/>
              <a:t>When: Over the last 12 month.</a:t>
            </a:r>
          </a:p>
          <a:p>
            <a:endParaRPr lang="en-US"/>
          </a:p>
          <a:p>
            <a:r>
              <a:rPr lang="en-US"/>
              <a:t>Why: due to reduced foot traffic from nearby business closure, </a:t>
            </a:r>
          </a:p>
          <a:p>
            <a:r>
              <a:rPr lang="en-US"/>
              <a:t>        Customer shift to online shopping, outdate website, limited delivery options                                                                             weak digital marketing, and new competitor.</a:t>
            </a:r>
          </a:p>
          <a:p>
            <a:endParaRPr lang="en-US"/>
          </a:p>
          <a:p>
            <a:r>
              <a:rPr lang="en-US"/>
              <a:t>How:  the business relied heavy on walk-in customers and word-of mouth marketing, </a:t>
            </a:r>
          </a:p>
          <a:p>
            <a:r>
              <a:rPr lang="en-US"/>
              <a:t>Failed to adapt online trends.</a:t>
            </a:r>
          </a:p>
          <a:p>
            <a:endParaRPr lang="en-US"/>
          </a:p>
          <a:p>
            <a:r>
              <a:rPr lang="en-US"/>
              <a:t>How much:  sale have decline by approximately 30% and operating costs have increased</a:t>
            </a:r>
          </a:p>
          <a:p>
            <a:r>
              <a:rPr lang="en-US"/>
              <a:t> due to inflation and sustainability commitments.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7" name="Picture 6" descr="A bouquet of flowers in a vase&#10;&#10;AI-generated content may be incorrect.">
            <a:extLst>
              <a:ext uri="{FF2B5EF4-FFF2-40B4-BE49-F238E27FC236}">
                <a16:creationId xmlns:a16="http://schemas.microsoft.com/office/drawing/2014/main" id="{5EC4752B-D4AD-3CA5-8BC9-9CBD175044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83854" y="0"/>
            <a:ext cx="4008146" cy="683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337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17F052-F1F8-810A-980C-97E3CF35F4CF}"/>
              </a:ext>
            </a:extLst>
          </p:cNvPr>
          <p:cNvSpPr txBox="1"/>
          <p:nvPr/>
        </p:nvSpPr>
        <p:spPr>
          <a:xfrm>
            <a:off x="859901" y="1486856"/>
            <a:ext cx="1349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POLITICAL.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DCC24C-1DDA-24B2-3E16-6F6055D0A1FF}"/>
              </a:ext>
            </a:extLst>
          </p:cNvPr>
          <p:cNvSpPr txBox="1"/>
          <p:nvPr/>
        </p:nvSpPr>
        <p:spPr>
          <a:xfrm>
            <a:off x="2264228" y="1151143"/>
            <a:ext cx="9531455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Government regulation on small business operation, such as tax rate and employment</a:t>
            </a:r>
          </a:p>
          <a:p>
            <a:r>
              <a:rPr lang="en-US" sz="2000"/>
              <a:t> laws, may affect overall profitability.</a:t>
            </a:r>
          </a:p>
          <a:p>
            <a:endParaRPr lang="en-US" sz="2000"/>
          </a:p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Environmental policies encouraging sustainable practice could in increase costs for eco-</a:t>
            </a:r>
          </a:p>
          <a:p>
            <a:r>
              <a:rPr lang="en-US" sz="2000"/>
              <a:t>Friendly packaging and sourcing. Feb 2024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C689C6-8E45-7DF7-FBDF-FBD2C505BB8D}"/>
              </a:ext>
            </a:extLst>
          </p:cNvPr>
          <p:cNvSpPr txBox="1"/>
          <p:nvPr/>
        </p:nvSpPr>
        <p:spPr>
          <a:xfrm>
            <a:off x="903443" y="3428690"/>
            <a:ext cx="167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ECONOMIC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13092C-5FB9-252F-BD0C-91B4ECCA5C9A}"/>
              </a:ext>
            </a:extLst>
          </p:cNvPr>
          <p:cNvSpPr txBox="1"/>
          <p:nvPr/>
        </p:nvSpPr>
        <p:spPr>
          <a:xfrm>
            <a:off x="2293256" y="3428690"/>
            <a:ext cx="850043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2000" dirty="0"/>
              <a:t>Rising inflation and supply chain disruption have increased flower and material prices,</a:t>
            </a:r>
          </a:p>
          <a:p>
            <a:r>
              <a:rPr lang="en-US" sz="2000" dirty="0"/>
              <a:t>     Reducing margins.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000" dirty="0"/>
              <a:t>Slower local economic activity and reduced customer spending on non-essential goods. 7 oct 2025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C78330-9902-8509-4A9F-EC0D97030ED4}"/>
              </a:ext>
            </a:extLst>
          </p:cNvPr>
          <p:cNvSpPr txBox="1"/>
          <p:nvPr/>
        </p:nvSpPr>
        <p:spPr>
          <a:xfrm>
            <a:off x="1233715" y="5280265"/>
            <a:ext cx="1180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SOCIAL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B32AF2-D020-9776-54FD-D53C0ECE36EC}"/>
              </a:ext>
            </a:extLst>
          </p:cNvPr>
          <p:cNvSpPr txBox="1"/>
          <p:nvPr/>
        </p:nvSpPr>
        <p:spPr>
          <a:xfrm>
            <a:off x="2264228" y="5259961"/>
            <a:ext cx="89397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Growing consumer preference for online shopping and digital.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Increased demand for sustainable and locally sourced product influence customer.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A1EF73-7CED-F221-24D8-423BAB7B2CE7}"/>
              </a:ext>
            </a:extLst>
          </p:cNvPr>
          <p:cNvSpPr txBox="1"/>
          <p:nvPr/>
        </p:nvSpPr>
        <p:spPr>
          <a:xfrm>
            <a:off x="1866900" y="114300"/>
            <a:ext cx="8725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/>
              <a:t>PESTE ANALYSIS: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1513404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B84302-9D93-A57D-6172-5049A582284B}"/>
              </a:ext>
            </a:extLst>
          </p:cNvPr>
          <p:cNvSpPr txBox="1"/>
          <p:nvPr/>
        </p:nvSpPr>
        <p:spPr>
          <a:xfrm>
            <a:off x="1989941" y="211239"/>
            <a:ext cx="75701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PESTE ANALYSIS: Green Haven Florists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46768-EF30-D449-31EA-DD66C415CEEC}"/>
              </a:ext>
            </a:extLst>
          </p:cNvPr>
          <p:cNvSpPr txBox="1"/>
          <p:nvPr/>
        </p:nvSpPr>
        <p:spPr>
          <a:xfrm>
            <a:off x="-41321" y="1400818"/>
            <a:ext cx="3128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TECHNOLOGICAL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9073B8-4575-B721-C62E-56F39E7C109C}"/>
              </a:ext>
            </a:extLst>
          </p:cNvPr>
          <p:cNvSpPr txBox="1"/>
          <p:nvPr/>
        </p:nvSpPr>
        <p:spPr>
          <a:xfrm>
            <a:off x="1946089" y="2009244"/>
            <a:ext cx="93476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Digital marketing using Instagram, Facebook ads, or email newsletter to attract customer. Mar 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8D2ABF-3E4A-0326-E776-E6CD41CA4A0D}"/>
              </a:ext>
            </a:extLst>
          </p:cNvPr>
          <p:cNvSpPr txBox="1"/>
          <p:nvPr/>
        </p:nvSpPr>
        <p:spPr>
          <a:xfrm>
            <a:off x="486568" y="3130313"/>
            <a:ext cx="1191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LEGAL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08B69C-6CAD-C342-5F41-F3876E54D1A1}"/>
              </a:ext>
            </a:extLst>
          </p:cNvPr>
          <p:cNvSpPr txBox="1"/>
          <p:nvPr/>
        </p:nvSpPr>
        <p:spPr>
          <a:xfrm>
            <a:off x="1946089" y="3130313"/>
            <a:ext cx="881690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/>
              <a:t>Compliance with health and safety regulation for handling and delivering perishable goods</a:t>
            </a:r>
          </a:p>
          <a:p>
            <a:r>
              <a:rPr lang="en-US"/>
              <a:t>     adds to operational responsibilities.</a:t>
            </a:r>
          </a:p>
          <a:p>
            <a:endParaRPr lang="en-US"/>
          </a:p>
          <a:p>
            <a:pPr marL="285750" indent="-285750">
              <a:buFont typeface="Wingdings" pitchFamily="2" charset="2"/>
              <a:buChar char="Ø"/>
            </a:pPr>
            <a:r>
              <a:rPr lang="en-US"/>
              <a:t>Employment laws, including fair  wage  and working hours requirements affect staffing cost</a:t>
            </a:r>
          </a:p>
          <a:p>
            <a:r>
              <a:rPr lang="en-US"/>
              <a:t> and scheduling flexibility.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FEF691-5DA5-E77C-F4E1-B9822C50AF95}"/>
              </a:ext>
            </a:extLst>
          </p:cNvPr>
          <p:cNvSpPr txBox="1"/>
          <p:nvPr/>
        </p:nvSpPr>
        <p:spPr>
          <a:xfrm>
            <a:off x="-41321" y="5197895"/>
            <a:ext cx="2031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ENVIRONMENTAL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E69105-C5CE-9C44-A27B-CCB9F5607B50}"/>
              </a:ext>
            </a:extLst>
          </p:cNvPr>
          <p:cNvSpPr txBox="1"/>
          <p:nvPr/>
        </p:nvSpPr>
        <p:spPr>
          <a:xfrm>
            <a:off x="1989941" y="5169433"/>
            <a:ext cx="972503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/>
              <a:t>Rising expectation for eco-friendly practices push the business to use biodegradable packaging</a:t>
            </a:r>
          </a:p>
          <a:p>
            <a:r>
              <a:rPr lang="en-US"/>
              <a:t>     and source sustainable flowers.</a:t>
            </a:r>
          </a:p>
          <a:p>
            <a:endParaRPr lang="en-US"/>
          </a:p>
          <a:p>
            <a:pPr marL="285750" indent="-285750">
              <a:buFont typeface="Wingdings" pitchFamily="2" charset="2"/>
              <a:buChar char="Ø"/>
            </a:pPr>
            <a:r>
              <a:rPr lang="en-US"/>
              <a:t>Climate change and unpredictable weather patterns can disrupt  flower supply, impacting availability</a:t>
            </a:r>
          </a:p>
          <a:p>
            <a:r>
              <a:rPr lang="en-US"/>
              <a:t>      and the prices.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8D52FF-8B6C-73E1-3CBE-804788C67CBA}"/>
              </a:ext>
            </a:extLst>
          </p:cNvPr>
          <p:cNvSpPr txBox="1"/>
          <p:nvPr/>
        </p:nvSpPr>
        <p:spPr>
          <a:xfrm>
            <a:off x="1899077" y="1402543"/>
            <a:ext cx="93526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2000"/>
              <a:t>E-commerce and delivery platforms: Having an online shop mobile- friendly ordering. </a:t>
            </a:r>
          </a:p>
        </p:txBody>
      </p:sp>
    </p:spTree>
    <p:extLst>
      <p:ext uri="{BB962C8B-B14F-4D97-AF65-F5344CB8AC3E}">
        <p14:creationId xmlns:p14="http://schemas.microsoft.com/office/powerpoint/2010/main" val="4110206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0AD8EA0-7E89-2E07-3815-75F5974BDEE6}"/>
              </a:ext>
            </a:extLst>
          </p:cNvPr>
          <p:cNvCxnSpPr>
            <a:cxnSpLocks/>
          </p:cNvCxnSpPr>
          <p:nvPr/>
        </p:nvCxnSpPr>
        <p:spPr>
          <a:xfrm>
            <a:off x="1873104" y="2278047"/>
            <a:ext cx="821461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16ED60F-FADC-A980-F28C-5D5E3550F54D}"/>
              </a:ext>
            </a:extLst>
          </p:cNvPr>
          <p:cNvCxnSpPr>
            <a:cxnSpLocks/>
          </p:cNvCxnSpPr>
          <p:nvPr/>
        </p:nvCxnSpPr>
        <p:spPr>
          <a:xfrm flipV="1">
            <a:off x="2208858" y="2276427"/>
            <a:ext cx="1918741" cy="17838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1F831C6-932D-C855-5BBA-428439623260}"/>
              </a:ext>
            </a:extLst>
          </p:cNvPr>
          <p:cNvCxnSpPr>
            <a:cxnSpLocks/>
          </p:cNvCxnSpPr>
          <p:nvPr/>
        </p:nvCxnSpPr>
        <p:spPr>
          <a:xfrm>
            <a:off x="1926556" y="657032"/>
            <a:ext cx="2159250" cy="16393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8A6651B-F9A6-7408-62B5-F57B5D55B284}"/>
              </a:ext>
            </a:extLst>
          </p:cNvPr>
          <p:cNvCxnSpPr>
            <a:cxnSpLocks/>
          </p:cNvCxnSpPr>
          <p:nvPr/>
        </p:nvCxnSpPr>
        <p:spPr>
          <a:xfrm flipV="1">
            <a:off x="5433789" y="2301806"/>
            <a:ext cx="2548328" cy="19337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8CA9D86-120F-5DF4-AB6B-7BDB97AB5C96}"/>
              </a:ext>
            </a:extLst>
          </p:cNvPr>
          <p:cNvCxnSpPr>
            <a:cxnSpLocks/>
          </p:cNvCxnSpPr>
          <p:nvPr/>
        </p:nvCxnSpPr>
        <p:spPr>
          <a:xfrm>
            <a:off x="6003415" y="672167"/>
            <a:ext cx="1978702" cy="16393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0197CFD7-C266-7565-18A1-6D87D1302614}"/>
              </a:ext>
            </a:extLst>
          </p:cNvPr>
          <p:cNvSpPr txBox="1"/>
          <p:nvPr/>
        </p:nvSpPr>
        <p:spPr>
          <a:xfrm>
            <a:off x="389744" y="884420"/>
            <a:ext cx="23837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/>
              <a:t>Shift toward online</a:t>
            </a:r>
          </a:p>
          <a:p>
            <a:endParaRPr lang="en-US"/>
          </a:p>
          <a:p>
            <a:pPr marL="285750" indent="-285750">
              <a:buFont typeface="Wingdings" pitchFamily="2" charset="2"/>
              <a:buChar char="Ø"/>
            </a:pPr>
            <a:r>
              <a:rPr lang="en-US"/>
              <a:t>Increased competition</a:t>
            </a:r>
          </a:p>
          <a:p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0D4D509-945F-517C-78DD-6FCAEE13901A}"/>
              </a:ext>
            </a:extLst>
          </p:cNvPr>
          <p:cNvSpPr txBox="1"/>
          <p:nvPr/>
        </p:nvSpPr>
        <p:spPr>
          <a:xfrm>
            <a:off x="3651677" y="686740"/>
            <a:ext cx="3299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/>
              <a:t>Weak digital marketing presence</a:t>
            </a:r>
          </a:p>
          <a:p>
            <a:endParaRPr lang="en-US"/>
          </a:p>
          <a:p>
            <a:pPr marL="285750" indent="-285750">
              <a:buFont typeface="Wingdings" pitchFamily="2" charset="2"/>
              <a:buChar char="Ø"/>
            </a:pPr>
            <a:r>
              <a:rPr lang="en-US"/>
              <a:t>Competitors using Instagram and online delivery.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C10FE7E-4794-EB0B-C6BE-5CDD6C7DFF52}"/>
              </a:ext>
            </a:extLst>
          </p:cNvPr>
          <p:cNvSpPr txBox="1"/>
          <p:nvPr/>
        </p:nvSpPr>
        <p:spPr>
          <a:xfrm>
            <a:off x="598207" y="2523770"/>
            <a:ext cx="27405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/>
              <a:t>High flower cost</a:t>
            </a:r>
          </a:p>
          <a:p>
            <a:endParaRPr lang="en-US"/>
          </a:p>
          <a:p>
            <a:pPr marL="285750" indent="-285750">
              <a:buFont typeface="Wingdings" pitchFamily="2" charset="2"/>
              <a:buChar char="Ø"/>
            </a:pPr>
            <a:r>
              <a:rPr lang="en-US"/>
              <a:t>Sustainable material</a:t>
            </a:r>
          </a:p>
          <a:p>
            <a:r>
              <a:rPr lang="en-US"/>
              <a:t>    Increase the costs</a:t>
            </a:r>
          </a:p>
          <a:p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777DE9D-78C4-3744-6A7F-78E8A04C104E}"/>
              </a:ext>
            </a:extLst>
          </p:cNvPr>
          <p:cNvSpPr txBox="1"/>
          <p:nvPr/>
        </p:nvSpPr>
        <p:spPr>
          <a:xfrm>
            <a:off x="3222886" y="2833141"/>
            <a:ext cx="4277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/>
              <a:t>Mixed for more flexible delivery</a:t>
            </a:r>
          </a:p>
          <a:p>
            <a:r>
              <a:rPr lang="en-US"/>
              <a:t>&amp; subscription services compared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B5A589F-B1C8-4B1F-875D-5E72389C228B}"/>
              </a:ext>
            </a:extLst>
          </p:cNvPr>
          <p:cNvSpPr txBox="1"/>
          <p:nvPr/>
        </p:nvSpPr>
        <p:spPr>
          <a:xfrm>
            <a:off x="4691921" y="4886793"/>
            <a:ext cx="3290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/>
              <a:t>Management/ strategy.</a:t>
            </a:r>
          </a:p>
          <a:p>
            <a:r>
              <a:rPr lang="en-US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/>
              <a:t>Slow to adapt to digital trends</a:t>
            </a:r>
          </a:p>
          <a:p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C199C27-2179-7069-5AF7-261968301C19}"/>
              </a:ext>
            </a:extLst>
          </p:cNvPr>
          <p:cNvSpPr/>
          <p:nvPr/>
        </p:nvSpPr>
        <p:spPr>
          <a:xfrm>
            <a:off x="815393" y="26332"/>
            <a:ext cx="2314860" cy="79272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Market/ Environment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AC659BD-A442-D298-86FC-E4E1366433C2}"/>
              </a:ext>
            </a:extLst>
          </p:cNvPr>
          <p:cNvSpPr/>
          <p:nvPr/>
        </p:nvSpPr>
        <p:spPr>
          <a:xfrm>
            <a:off x="4927384" y="-49821"/>
            <a:ext cx="2065382" cy="792722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Marketing and promotion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AD63CDA-4F5B-CEF3-74F3-D188E0CEF140}"/>
              </a:ext>
            </a:extLst>
          </p:cNvPr>
          <p:cNvSpPr/>
          <p:nvPr/>
        </p:nvSpPr>
        <p:spPr>
          <a:xfrm>
            <a:off x="679292" y="3842468"/>
            <a:ext cx="2578337" cy="713723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Product/ Material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49883D5-62D9-23A9-A3CC-7E1F96B8BBF8}"/>
              </a:ext>
            </a:extLst>
          </p:cNvPr>
          <p:cNvSpPr/>
          <p:nvPr/>
        </p:nvSpPr>
        <p:spPr>
          <a:xfrm>
            <a:off x="4032355" y="3927805"/>
            <a:ext cx="3290196" cy="814061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Customer experience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4E8C79F-4D55-7C50-8E45-AF165F363C0A}"/>
              </a:ext>
            </a:extLst>
          </p:cNvPr>
          <p:cNvSpPr/>
          <p:nvPr/>
        </p:nvSpPr>
        <p:spPr>
          <a:xfrm>
            <a:off x="8503541" y="1776331"/>
            <a:ext cx="2153799" cy="914400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Decline sales &amp; profitability</a:t>
            </a:r>
          </a:p>
        </p:txBody>
      </p:sp>
    </p:spTree>
    <p:extLst>
      <p:ext uri="{BB962C8B-B14F-4D97-AF65-F5344CB8AC3E}">
        <p14:creationId xmlns:p14="http://schemas.microsoft.com/office/powerpoint/2010/main" val="2455444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CDABE1-476C-0181-BD0F-2E4F5D5C92EB}"/>
              </a:ext>
            </a:extLst>
          </p:cNvPr>
          <p:cNvSpPr txBox="1"/>
          <p:nvPr/>
        </p:nvSpPr>
        <p:spPr>
          <a:xfrm>
            <a:off x="2698230" y="164892"/>
            <a:ext cx="245838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US" sz="36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93BBCA-8BC1-0684-3D7D-A19F6BCD637A}"/>
              </a:ext>
            </a:extLst>
          </p:cNvPr>
          <p:cNvSpPr txBox="1"/>
          <p:nvPr/>
        </p:nvSpPr>
        <p:spPr>
          <a:xfrm>
            <a:off x="419725" y="2038662"/>
            <a:ext cx="958488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Green Haven Florists is facing a significant decline in sales and profitability due to reduced food traffic, rising cost,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    and strong competition from online retailer. </a:t>
            </a: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Outdate marketing strategies and limited digital presence have further</a:t>
            </a:r>
          </a:p>
          <a:p>
            <a:pPr marL="342900" indent="-342900">
              <a:buFont typeface="Wingdings" pitchFamily="2" charset="2"/>
              <a:buChar char="ü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Weakened its position. To recover, the business must modernize its operations through improved online marketing,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Website upgrades, and flexible delivery or subscription option to meet changing customer preference and rebuild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   Competitiveness.</a:t>
            </a:r>
          </a:p>
          <a:p>
            <a:endParaRPr lang="en-US"/>
          </a:p>
        </p:txBody>
      </p:sp>
      <p:pic>
        <p:nvPicPr>
          <p:cNvPr id="3" name="Picture 2" descr="A bunch of flowers on a market&#10;&#10;AI-generated content may be incorrect.">
            <a:extLst>
              <a:ext uri="{FF2B5EF4-FFF2-40B4-BE49-F238E27FC236}">
                <a16:creationId xmlns:a16="http://schemas.microsoft.com/office/drawing/2014/main" id="{95A11BFA-B2EB-6074-64E7-ADD782ED2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93769" y="0"/>
            <a:ext cx="2698231" cy="186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814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34FE54-344F-2A5D-47ED-DBCF8B64C6CA}"/>
              </a:ext>
            </a:extLst>
          </p:cNvPr>
          <p:cNvSpPr txBox="1"/>
          <p:nvPr/>
        </p:nvSpPr>
        <p:spPr>
          <a:xfrm>
            <a:off x="3687579" y="239843"/>
            <a:ext cx="22635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74D111-ED30-4C72-2C54-16B2F29CF8E3}"/>
              </a:ext>
            </a:extLst>
          </p:cNvPr>
          <p:cNvSpPr txBox="1"/>
          <p:nvPr/>
        </p:nvSpPr>
        <p:spPr>
          <a:xfrm>
            <a:off x="459951" y="1994710"/>
            <a:ext cx="1160735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US" dirty="0"/>
              <a:t>Business inside (2024</a:t>
            </a:r>
            <a:r>
              <a:rPr lang="en-US" dirty="0">
                <a:solidFill>
                  <a:srgbClr val="00B0F0"/>
                </a:solidFill>
              </a:rPr>
              <a:t>) </a:t>
            </a:r>
            <a:r>
              <a:rPr lang="en-US" i="1" dirty="0">
                <a:solidFill>
                  <a:srgbClr val="00B0F0"/>
                </a:solidFill>
                <a:latin typeface="Bierstadt" panose="020B0004020202020204" pitchFamily="34" charset="0"/>
              </a:rPr>
              <a:t>how small Retailers Are Adapting to online shopping trend. Available at </a:t>
            </a:r>
            <a:r>
              <a:rPr lang="en-US" i="1" dirty="0">
                <a:latin typeface="Amasis MT Pro Medium" panose="02040604050005020304" pitchFamily="18" charset="77"/>
              </a:rPr>
              <a:t>: 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https://businessinsider.com</a:t>
            </a:r>
            <a:r>
              <a:rPr lang="en-US" dirty="0"/>
              <a:t> (Accessed: 5 October 2025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Calculator Ultra (2025) </a:t>
            </a:r>
            <a:r>
              <a:rPr lang="en-US" i="1" dirty="0">
                <a:solidFill>
                  <a:srgbClr val="00B0F0"/>
                </a:solidFill>
              </a:rPr>
              <a:t>Drop in sale. Calculator &amp; Formula </a:t>
            </a:r>
            <a:r>
              <a:rPr lang="en-US" dirty="0">
                <a:solidFill>
                  <a:srgbClr val="00B0F0"/>
                </a:solidFill>
              </a:rPr>
              <a:t> Available at</a:t>
            </a:r>
            <a:r>
              <a:rPr lang="en-US" dirty="0"/>
              <a:t>: </a:t>
            </a: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Https://Calculatorulta.com</a:t>
            </a:r>
            <a:r>
              <a:rPr lang="en-US" dirty="0"/>
              <a:t> (Accessed: 6 October 2025) </a:t>
            </a:r>
          </a:p>
          <a:p>
            <a:pPr marL="342900" indent="-342900">
              <a:buFontTx/>
              <a:buAutoNum type="arabicPeriod"/>
            </a:pP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dirty="0"/>
              <a:t>Harvard Business Review (2024</a:t>
            </a:r>
            <a:r>
              <a:rPr lang="en-US" dirty="0">
                <a:solidFill>
                  <a:srgbClr val="0095CD"/>
                </a:solidFill>
              </a:rPr>
              <a:t>) </a:t>
            </a:r>
            <a:r>
              <a:rPr lang="en-US" i="1" dirty="0">
                <a:solidFill>
                  <a:srgbClr val="0095CD"/>
                </a:solidFill>
                <a:latin typeface="Aptos" panose="020B0004020202020204" pitchFamily="34" charset="0"/>
              </a:rPr>
              <a:t>Sustainable Business Strategies in the Retail Sector. Available at </a:t>
            </a:r>
            <a:r>
              <a:rPr lang="en-US" dirty="0"/>
              <a:t>: </a:t>
            </a:r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</a:t>
            </a:r>
            <a:r>
              <a:rPr lang="en-US" dirty="0"/>
              <a:t>    (Accessed: 5 October 2025)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Kotler, P.  And Keller, K. L. (2023</a:t>
            </a:r>
            <a:r>
              <a:rPr lang="en-US" i="1" dirty="0">
                <a:latin typeface="Amasis MT Pro" panose="02040604050005020304" pitchFamily="18" charset="77"/>
              </a:rPr>
              <a:t>) </a:t>
            </a:r>
            <a:r>
              <a:rPr lang="en-US" i="1" dirty="0">
                <a:solidFill>
                  <a:srgbClr val="00B0F0"/>
                </a:solidFill>
                <a:latin typeface="Amasis MT Pro" panose="02040604050005020304" pitchFamily="18" charset="77"/>
              </a:rPr>
              <a:t>Marketing Management. 17</a:t>
            </a:r>
            <a:r>
              <a:rPr lang="en-US" i="1" baseline="30000" dirty="0">
                <a:solidFill>
                  <a:srgbClr val="00B0F0"/>
                </a:solidFill>
                <a:latin typeface="Amasis MT Pro" panose="02040604050005020304" pitchFamily="18" charset="77"/>
              </a:rPr>
              <a:t>th</a:t>
            </a:r>
            <a:r>
              <a:rPr lang="en-US" i="1" dirty="0">
                <a:solidFill>
                  <a:srgbClr val="00B0F0"/>
                </a:solidFill>
                <a:latin typeface="Amasis MT Pro" panose="02040604050005020304" pitchFamily="18" charset="77"/>
              </a:rPr>
              <a:t> ed. Pearson Education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5.   Statista (2025) </a:t>
            </a:r>
            <a:r>
              <a:rPr lang="en-US" sz="1600" b="1" i="1" dirty="0">
                <a:solidFill>
                  <a:srgbClr val="0095CD"/>
                </a:solidFill>
                <a:latin typeface="Abadi" panose="020B0604020104020204" pitchFamily="34" charset="77"/>
                <a:cs typeface="Angsana New" panose="02020603050405020304" pitchFamily="18" charset="-34"/>
              </a:rPr>
              <a:t>UK Online shopping and retail trends Report2025. Available a</a:t>
            </a:r>
            <a:r>
              <a:rPr lang="en-US" sz="1600" b="1" i="1" dirty="0">
                <a:solidFill>
                  <a:srgbClr val="0095CD"/>
                </a:solidFill>
                <a:latin typeface="Abadi" panose="020B0604020104020204" pitchFamily="34" charset="77"/>
              </a:rPr>
              <a:t>t</a:t>
            </a:r>
            <a:r>
              <a:rPr lang="en-US" sz="1600" b="1" i="1" dirty="0">
                <a:latin typeface="Abadi" panose="020B0604020104020204" pitchFamily="34" charset="77"/>
              </a:rPr>
              <a:t>:</a:t>
            </a:r>
            <a:r>
              <a:rPr lang="en-US" dirty="0"/>
              <a:t> </a:t>
            </a:r>
            <a:r>
              <a:rPr 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https://www.statita.com</a:t>
            </a:r>
            <a:r>
              <a:rPr lang="en-US" dirty="0"/>
              <a:t> (Accessed:  6                     October 2025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pic>
        <p:nvPicPr>
          <p:cNvPr id="7" name="Picture 6" descr="A person arranging flowers in a flower shop&#10;&#10;AI-generated content may be incorrect.">
            <a:extLst>
              <a:ext uri="{FF2B5EF4-FFF2-40B4-BE49-F238E27FC236}">
                <a16:creationId xmlns:a16="http://schemas.microsoft.com/office/drawing/2014/main" id="{7D45F361-283A-3E1D-2DFA-14475900C1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732520" y="0"/>
            <a:ext cx="345948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21625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1" id="{F19D4AC4-33D1-3146-8C5B-849C30A21F42}" vid="{DBFBF229-8075-FC41-A3AF-453727EDFF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815</Words>
  <Application>Microsoft Macintosh PowerPoint</Application>
  <PresentationFormat>Widescreen</PresentationFormat>
  <Paragraphs>126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Abadi</vt:lpstr>
      <vt:lpstr>Amasis MT Pro</vt:lpstr>
      <vt:lpstr>Amasis MT Pro Medium</vt:lpstr>
      <vt:lpstr>Aptos</vt:lpstr>
      <vt:lpstr>Arial</vt:lpstr>
      <vt:lpstr>Bierstadt</vt:lpstr>
      <vt:lpstr>Gill Sans MT</vt:lpstr>
      <vt:lpstr>Wingdings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Sergio Amaral (2436532)</dc:creator>
  <cp:lastModifiedBy>Sergio Amaral (2436532)</cp:lastModifiedBy>
  <cp:revision>1</cp:revision>
  <dcterms:created xsi:type="dcterms:W3CDTF">2025-10-28T22:27:26Z</dcterms:created>
  <dcterms:modified xsi:type="dcterms:W3CDTF">2025-11-08T16:22:32Z</dcterms:modified>
</cp:coreProperties>
</file>