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68" r:id="rId2"/>
    <p:sldId id="269" r:id="rId3"/>
    <p:sldId id="270" r:id="rId4"/>
    <p:sldId id="271" r:id="rId5"/>
    <p:sldId id="293" r:id="rId6"/>
    <p:sldId id="274" r:id="rId7"/>
    <p:sldId id="275" r:id="rId8"/>
    <p:sldId id="276" r:id="rId9"/>
    <p:sldId id="277" r:id="rId10"/>
    <p:sldId id="278" r:id="rId11"/>
    <p:sldId id="279" r:id="rId12"/>
    <p:sldId id="265" r:id="rId13"/>
    <p:sldId id="263" r:id="rId14"/>
    <p:sldId id="262" r:id="rId15"/>
    <p:sldId id="257" r:id="rId16"/>
    <p:sldId id="282" r:id="rId17"/>
    <p:sldId id="284" r:id="rId18"/>
    <p:sldId id="259" r:id="rId19"/>
    <p:sldId id="285" r:id="rId20"/>
    <p:sldId id="260" r:id="rId21"/>
    <p:sldId id="261" r:id="rId22"/>
    <p:sldId id="286" r:id="rId23"/>
    <p:sldId id="264" r:id="rId24"/>
    <p:sldId id="287" r:id="rId25"/>
    <p:sldId id="288" r:id="rId26"/>
    <p:sldId id="291" r:id="rId27"/>
    <p:sldId id="289" r:id="rId28"/>
    <p:sldId id="290" r:id="rId29"/>
    <p:sldId id="294" r:id="rId30"/>
    <p:sldId id="292" r:id="rId31"/>
    <p:sldId id="283" r:id="rId3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EF6ED17-B29F-4597-8827-9F02143ED2A9}" v="295" dt="2022-02-24T13:54:38.10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3487" autoAdjust="0"/>
  </p:normalViewPr>
  <p:slideViewPr>
    <p:cSldViewPr>
      <p:cViewPr varScale="1">
        <p:scale>
          <a:sx n="56" d="100"/>
          <a:sy n="56" d="100"/>
        </p:scale>
        <p:origin x="60" y="6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9CC21F8-8255-49E7-B055-B82AC0C605D2}" type="datetimeFigureOut">
              <a:rPr lang="en-GB" smtClean="0"/>
              <a:t>16/12/2025</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8970C6C-7DB6-444D-A47A-D26EC0446579}" type="slidenum">
              <a:rPr lang="en-GB" smtClean="0"/>
              <a:t>‹#›</a:t>
            </a:fld>
            <a:endParaRPr lang="en-GB"/>
          </a:p>
        </p:txBody>
      </p:sp>
    </p:spTree>
    <p:extLst>
      <p:ext uri="{BB962C8B-B14F-4D97-AF65-F5344CB8AC3E}">
        <p14:creationId xmlns:p14="http://schemas.microsoft.com/office/powerpoint/2010/main" val="9669567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8970C6C-7DB6-444D-A47A-D26EC0446579}" type="slidenum">
              <a:rPr lang="en-GB" smtClean="0"/>
              <a:t>6</a:t>
            </a:fld>
            <a:endParaRPr lang="en-GB"/>
          </a:p>
        </p:txBody>
      </p:sp>
    </p:spTree>
    <p:extLst>
      <p:ext uri="{BB962C8B-B14F-4D97-AF65-F5344CB8AC3E}">
        <p14:creationId xmlns:p14="http://schemas.microsoft.com/office/powerpoint/2010/main" val="34230887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8970C6C-7DB6-444D-A47A-D26EC0446579}" type="slidenum">
              <a:rPr lang="en-GB" smtClean="0"/>
              <a:t>8</a:t>
            </a:fld>
            <a:endParaRPr lang="en-GB"/>
          </a:p>
        </p:txBody>
      </p:sp>
    </p:spTree>
    <p:extLst>
      <p:ext uri="{BB962C8B-B14F-4D97-AF65-F5344CB8AC3E}">
        <p14:creationId xmlns:p14="http://schemas.microsoft.com/office/powerpoint/2010/main" val="212442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8970C6C-7DB6-444D-A47A-D26EC0446579}" type="slidenum">
              <a:rPr lang="en-GB" smtClean="0"/>
              <a:t>10</a:t>
            </a:fld>
            <a:endParaRPr lang="en-GB"/>
          </a:p>
        </p:txBody>
      </p:sp>
    </p:spTree>
    <p:extLst>
      <p:ext uri="{BB962C8B-B14F-4D97-AF65-F5344CB8AC3E}">
        <p14:creationId xmlns:p14="http://schemas.microsoft.com/office/powerpoint/2010/main" val="21298007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8970C6C-7DB6-444D-A47A-D26EC0446579}" type="slidenum">
              <a:rPr lang="en-GB" smtClean="0"/>
              <a:t>12</a:t>
            </a:fld>
            <a:endParaRPr lang="en-GB"/>
          </a:p>
        </p:txBody>
      </p:sp>
    </p:spTree>
    <p:extLst>
      <p:ext uri="{BB962C8B-B14F-4D97-AF65-F5344CB8AC3E}">
        <p14:creationId xmlns:p14="http://schemas.microsoft.com/office/powerpoint/2010/main" val="10438210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8970C6C-7DB6-444D-A47A-D26EC0446579}" type="slidenum">
              <a:rPr lang="en-GB" smtClean="0"/>
              <a:t>14</a:t>
            </a:fld>
            <a:endParaRPr lang="en-GB"/>
          </a:p>
        </p:txBody>
      </p:sp>
    </p:spTree>
    <p:extLst>
      <p:ext uri="{BB962C8B-B14F-4D97-AF65-F5344CB8AC3E}">
        <p14:creationId xmlns:p14="http://schemas.microsoft.com/office/powerpoint/2010/main" val="4479175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8970C6C-7DB6-444D-A47A-D26EC0446579}" type="slidenum">
              <a:rPr lang="en-GB" smtClean="0"/>
              <a:t>16</a:t>
            </a:fld>
            <a:endParaRPr lang="en-GB"/>
          </a:p>
        </p:txBody>
      </p:sp>
    </p:spTree>
    <p:extLst>
      <p:ext uri="{BB962C8B-B14F-4D97-AF65-F5344CB8AC3E}">
        <p14:creationId xmlns:p14="http://schemas.microsoft.com/office/powerpoint/2010/main" val="29877201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8970C6C-7DB6-444D-A47A-D26EC0446579}" type="slidenum">
              <a:rPr lang="en-GB" smtClean="0"/>
              <a:t>17</a:t>
            </a:fld>
            <a:endParaRPr lang="en-GB"/>
          </a:p>
        </p:txBody>
      </p:sp>
    </p:spTree>
    <p:extLst>
      <p:ext uri="{BB962C8B-B14F-4D97-AF65-F5344CB8AC3E}">
        <p14:creationId xmlns:p14="http://schemas.microsoft.com/office/powerpoint/2010/main" val="9368182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51BCF38-8CB9-4E45-AB5C-8CC98B3D5E50}" type="slidenum">
              <a:rPr lang="en-GB" smtClean="0"/>
              <a:t>18</a:t>
            </a:fld>
            <a:endParaRPr lang="en-GB"/>
          </a:p>
        </p:txBody>
      </p:sp>
    </p:spTree>
    <p:extLst>
      <p:ext uri="{BB962C8B-B14F-4D97-AF65-F5344CB8AC3E}">
        <p14:creationId xmlns:p14="http://schemas.microsoft.com/office/powerpoint/2010/main" val="8219315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51BCF38-8CB9-4E45-AB5C-8CC98B3D5E50}" type="slidenum">
              <a:rPr lang="en-GB" smtClean="0"/>
              <a:t>20</a:t>
            </a:fld>
            <a:endParaRPr lang="en-GB"/>
          </a:p>
        </p:txBody>
      </p:sp>
    </p:spTree>
    <p:extLst>
      <p:ext uri="{BB962C8B-B14F-4D97-AF65-F5344CB8AC3E}">
        <p14:creationId xmlns:p14="http://schemas.microsoft.com/office/powerpoint/2010/main" val="36568934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8970C6C-7DB6-444D-A47A-D26EC0446579}" type="slidenum">
              <a:rPr lang="en-GB" smtClean="0"/>
              <a:t>26</a:t>
            </a:fld>
            <a:endParaRPr lang="en-GB"/>
          </a:p>
        </p:txBody>
      </p:sp>
    </p:spTree>
    <p:extLst>
      <p:ext uri="{BB962C8B-B14F-4D97-AF65-F5344CB8AC3E}">
        <p14:creationId xmlns:p14="http://schemas.microsoft.com/office/powerpoint/2010/main" val="14725373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8970C6C-7DB6-444D-A47A-D26EC0446579}" type="slidenum">
              <a:rPr lang="en-GB" smtClean="0"/>
              <a:t>30</a:t>
            </a:fld>
            <a:endParaRPr lang="en-GB"/>
          </a:p>
        </p:txBody>
      </p:sp>
    </p:spTree>
    <p:extLst>
      <p:ext uri="{BB962C8B-B14F-4D97-AF65-F5344CB8AC3E}">
        <p14:creationId xmlns:p14="http://schemas.microsoft.com/office/powerpoint/2010/main" val="2769376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58A5F6F-E5DC-48E4-B8E1-04E96C009461}" type="datetimeFigureOut">
              <a:rPr lang="en-GB" smtClean="0"/>
              <a:t>16/12/2025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38857C-0796-4B9A-AE7D-FFA163E78E72}" type="slidenum">
              <a:rPr lang="en-GB" smtClean="0"/>
              <a:t>‹#›</a:t>
            </a:fld>
            <a:endParaRPr lang="en-GB"/>
          </a:p>
        </p:txBody>
      </p:sp>
    </p:spTree>
    <p:extLst>
      <p:ext uri="{BB962C8B-B14F-4D97-AF65-F5344CB8AC3E}">
        <p14:creationId xmlns:p14="http://schemas.microsoft.com/office/powerpoint/2010/main" val="29193575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58A5F6F-E5DC-48E4-B8E1-04E96C009461}" type="datetimeFigureOut">
              <a:rPr lang="en-GB" smtClean="0"/>
              <a:t>16/12/2025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38857C-0796-4B9A-AE7D-FFA163E78E72}" type="slidenum">
              <a:rPr lang="en-GB" smtClean="0"/>
              <a:t>‹#›</a:t>
            </a:fld>
            <a:endParaRPr lang="en-GB"/>
          </a:p>
        </p:txBody>
      </p:sp>
    </p:spTree>
    <p:extLst>
      <p:ext uri="{BB962C8B-B14F-4D97-AF65-F5344CB8AC3E}">
        <p14:creationId xmlns:p14="http://schemas.microsoft.com/office/powerpoint/2010/main" val="13967936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58A5F6F-E5DC-48E4-B8E1-04E96C009461}" type="datetimeFigureOut">
              <a:rPr lang="en-GB" smtClean="0"/>
              <a:t>16/12/2025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38857C-0796-4B9A-AE7D-FFA163E78E72}" type="slidenum">
              <a:rPr lang="en-GB" smtClean="0"/>
              <a:t>‹#›</a:t>
            </a:fld>
            <a:endParaRPr lang="en-GB"/>
          </a:p>
        </p:txBody>
      </p:sp>
    </p:spTree>
    <p:extLst>
      <p:ext uri="{BB962C8B-B14F-4D97-AF65-F5344CB8AC3E}">
        <p14:creationId xmlns:p14="http://schemas.microsoft.com/office/powerpoint/2010/main" val="15154257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58A5F6F-E5DC-48E4-B8E1-04E96C009461}" type="datetimeFigureOut">
              <a:rPr lang="en-GB" smtClean="0"/>
              <a:t>16/12/2025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D38857C-0796-4B9A-AE7D-FFA163E78E72}" type="slidenum">
              <a:rPr lang="en-GB" smtClean="0"/>
              <a:t>‹#›</a:t>
            </a:fld>
            <a:endParaRPr lang="en-GB"/>
          </a:p>
        </p:txBody>
      </p:sp>
    </p:spTree>
    <p:extLst>
      <p:ext uri="{BB962C8B-B14F-4D97-AF65-F5344CB8AC3E}">
        <p14:creationId xmlns:p14="http://schemas.microsoft.com/office/powerpoint/2010/main" val="2166470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58A5F6F-E5DC-48E4-B8E1-04E96C009461}" type="datetimeFigureOut">
              <a:rPr lang="en-GB" smtClean="0"/>
              <a:t>16/12/2025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D38857C-0796-4B9A-AE7D-FFA163E78E72}" type="slidenum">
              <a:rPr lang="en-GB" smtClean="0"/>
              <a:t>‹#›</a:t>
            </a:fld>
            <a:endParaRPr lang="en-GB"/>
          </a:p>
        </p:txBody>
      </p:sp>
    </p:spTree>
    <p:extLst>
      <p:ext uri="{BB962C8B-B14F-4D97-AF65-F5344CB8AC3E}">
        <p14:creationId xmlns:p14="http://schemas.microsoft.com/office/powerpoint/2010/main" val="33875221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58A5F6F-E5DC-48E4-B8E1-04E96C009461}" type="datetimeFigureOut">
              <a:rPr lang="en-GB" smtClean="0"/>
              <a:t>16/12/2025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D38857C-0796-4B9A-AE7D-FFA163E78E72}" type="slidenum">
              <a:rPr lang="en-GB" smtClean="0"/>
              <a:t>‹#›</a:t>
            </a:fld>
            <a:endParaRPr lang="en-GB"/>
          </a:p>
        </p:txBody>
      </p:sp>
    </p:spTree>
    <p:extLst>
      <p:ext uri="{BB962C8B-B14F-4D97-AF65-F5344CB8AC3E}">
        <p14:creationId xmlns:p14="http://schemas.microsoft.com/office/powerpoint/2010/main" val="32692732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8A5F6F-E5DC-48E4-B8E1-04E96C009461}" type="datetimeFigureOut">
              <a:rPr lang="en-GB" smtClean="0"/>
              <a:t>16/12/2025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D38857C-0796-4B9A-AE7D-FFA163E78E72}" type="slidenum">
              <a:rPr lang="en-GB" smtClean="0"/>
              <a:t>‹#›</a:t>
            </a:fld>
            <a:endParaRPr lang="en-GB"/>
          </a:p>
        </p:txBody>
      </p:sp>
    </p:spTree>
    <p:extLst>
      <p:ext uri="{BB962C8B-B14F-4D97-AF65-F5344CB8AC3E}">
        <p14:creationId xmlns:p14="http://schemas.microsoft.com/office/powerpoint/2010/main" val="36662091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58A5F6F-E5DC-48E4-B8E1-04E96C009461}" type="datetimeFigureOut">
              <a:rPr lang="en-GB" smtClean="0"/>
              <a:t>16/12/2025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D38857C-0796-4B9A-AE7D-FFA163E78E72}" type="slidenum">
              <a:rPr lang="en-GB" smtClean="0"/>
              <a:t>‹#›</a:t>
            </a:fld>
            <a:endParaRPr lang="en-GB"/>
          </a:p>
        </p:txBody>
      </p:sp>
    </p:spTree>
    <p:extLst>
      <p:ext uri="{BB962C8B-B14F-4D97-AF65-F5344CB8AC3E}">
        <p14:creationId xmlns:p14="http://schemas.microsoft.com/office/powerpoint/2010/main" val="35852421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58A5F6F-E5DC-48E4-B8E1-04E96C009461}" type="datetimeFigureOut">
              <a:rPr lang="en-GB" smtClean="0"/>
              <a:t>16/12/2025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D38857C-0796-4B9A-AE7D-FFA163E78E72}" type="slidenum">
              <a:rPr lang="en-GB" smtClean="0"/>
              <a:t>‹#›</a:t>
            </a:fld>
            <a:endParaRPr lang="en-GB"/>
          </a:p>
        </p:txBody>
      </p:sp>
    </p:spTree>
    <p:extLst>
      <p:ext uri="{BB962C8B-B14F-4D97-AF65-F5344CB8AC3E}">
        <p14:creationId xmlns:p14="http://schemas.microsoft.com/office/powerpoint/2010/main" val="54910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58A5F6F-E5DC-48E4-B8E1-04E96C009461}" type="datetimeFigureOut">
              <a:rPr lang="en-GB" smtClean="0"/>
              <a:t>16/12/2025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38857C-0796-4B9A-AE7D-FFA163E78E72}" type="slidenum">
              <a:rPr lang="en-GB" smtClean="0"/>
              <a:t>‹#›</a:t>
            </a:fld>
            <a:endParaRPr lang="en-GB"/>
          </a:p>
        </p:txBody>
      </p:sp>
    </p:spTree>
    <p:extLst>
      <p:ext uri="{BB962C8B-B14F-4D97-AF65-F5344CB8AC3E}">
        <p14:creationId xmlns:p14="http://schemas.microsoft.com/office/powerpoint/2010/main" val="18499180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58A5F6F-E5DC-48E4-B8E1-04E96C009461}" type="datetimeFigureOut">
              <a:rPr lang="en-GB" smtClean="0"/>
              <a:t>16/12/2025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38857C-0796-4B9A-AE7D-FFA163E78E72}" type="slidenum">
              <a:rPr lang="en-GB" smtClean="0"/>
              <a:t>‹#›</a:t>
            </a:fld>
            <a:endParaRPr lang="en-GB"/>
          </a:p>
        </p:txBody>
      </p:sp>
    </p:spTree>
    <p:extLst>
      <p:ext uri="{BB962C8B-B14F-4D97-AF65-F5344CB8AC3E}">
        <p14:creationId xmlns:p14="http://schemas.microsoft.com/office/powerpoint/2010/main" val="5093065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8A5F6F-E5DC-48E4-B8E1-04E96C009461}" type="datetimeFigureOut">
              <a:rPr lang="en-GB" smtClean="0"/>
              <a:t>16/12/2025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D38857C-0796-4B9A-AE7D-FFA163E78E72}" type="slidenum">
              <a:rPr lang="en-GB" smtClean="0"/>
              <a:t>‹#›</a:t>
            </a:fld>
            <a:endParaRPr lang="en-GB"/>
          </a:p>
        </p:txBody>
      </p:sp>
    </p:spTree>
    <p:extLst>
      <p:ext uri="{BB962C8B-B14F-4D97-AF65-F5344CB8AC3E}">
        <p14:creationId xmlns:p14="http://schemas.microsoft.com/office/powerpoint/2010/main" val="19606142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hyperlink" Target="http://www.montgomeryplace.ca/history/1970s/" TargetMode="External"/><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hyperlink" Target="http://www.montgomeryplace.ca/history/1970s/"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hyperlink" Target="https://www.psychologynoteshq.com/metacognition/" TargetMode="External"/></Relationships>
</file>

<file path=ppt/slides/_rels/slide17.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hyperlink" Target="https://www.youtube.com/watch?v=WTXR1ZOixFg" TargetMode="External"/><Relationship Id="rId7" Type="http://schemas.openxmlformats.org/officeDocument/2006/relationships/hyperlink" Target="https://www.flyingcape.com.sg/blog/future-proofing-child-habits-mind/" TargetMode="External"/><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9.jpg"/><Relationship Id="rId5" Type="http://schemas.openxmlformats.org/officeDocument/2006/relationships/hyperlink" Target="https://cwewritingcenter.wordpress.com/wp-content/uploads/2014/08/16-habits-of-mind.pdf" TargetMode="External"/><Relationship Id="rId4" Type="http://schemas.openxmlformats.org/officeDocument/2006/relationships/hyperlink" Target="https://www.youtube.com/watch?v=0V13CPSNxeA" TargetMode="External"/><Relationship Id="rId9" Type="http://schemas.openxmlformats.org/officeDocument/2006/relationships/hyperlink" Target="http://www.pngall.com/question-mark-png"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hyperlink" Target="http://www.pngall.com/question-mark-png" TargetMode="External"/><Relationship Id="rId5" Type="http://schemas.openxmlformats.org/officeDocument/2006/relationships/image" Target="../media/image10.png"/><Relationship Id="rId4" Type="http://schemas.openxmlformats.org/officeDocument/2006/relationships/hyperlink" Target="https://www.flyingcape.com.sg/blog/future-proofing-child-habits-mind/"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hyperlink" Target="https://www.youtube.com/watch?v=WlYRhoWtoiM" TargetMode="External"/><Relationship Id="rId1" Type="http://schemas.openxmlformats.org/officeDocument/2006/relationships/slideLayout" Target="../slideLayouts/slideLayout2.xml"/><Relationship Id="rId4" Type="http://schemas.openxmlformats.org/officeDocument/2006/relationships/hyperlink" Target="https://www.buildinglearningpower.com/about/what-is-building-learning-power-about/"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hyperlink" Target="https://www.buildinglearningpower.com/about/what-is-building-learning-power-about/"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https://www.buildinglearningpower.com/about/what-is-building-learning-power-about/" TargetMode="External"/><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hyperlink" Target="https://www.youtube.com/watch?v=fOqaKv-vvLk" TargetMode="External"/><Relationship Id="rId1" Type="http://schemas.openxmlformats.org/officeDocument/2006/relationships/slideLayout" Target="../slideLayouts/slideLayout4.xml"/><Relationship Id="rId4" Type="http://schemas.openxmlformats.org/officeDocument/2006/relationships/hyperlink" Target="https://www.buildinglearningpower.com/about/what-is-building-learning-power-about/" TargetMode="External"/></Relationships>
</file>

<file path=ppt/slides/_rels/slide23.xml.rels><?xml version="1.0" encoding="UTF-8" standalone="yes"?>
<Relationships xmlns="http://schemas.openxmlformats.org/package/2006/relationships"><Relationship Id="rId3" Type="http://schemas.openxmlformats.org/officeDocument/2006/relationships/hyperlink" Target="http://www.canstockphoto.com/illustration/false.html" TargetMode="External"/><Relationship Id="rId2" Type="http://schemas.openxmlformats.org/officeDocument/2006/relationships/image" Target="../media/image12.jp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hyperlink" Target="http://www.geo.coop/story/cooperative-growth-andor-regional-cooperative-development" TargetMode="External"/><Relationship Id="rId2" Type="http://schemas.openxmlformats.org/officeDocument/2006/relationships/image" Target="../media/image13.jp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www.bing.com/videos/riverview/relatedvideo?q=What%e2%80%99s+the+difference+between+co-operative+group+work+and+collaborative+learning%3f&amp;mid=0857011438B59D01A0660857011438B59D01A066&amp;FORM=VIRE" TargetMode="External"/><Relationship Id="rId2" Type="http://schemas.openxmlformats.org/officeDocument/2006/relationships/notesSlide" Target="../notesSlides/notesSlide10.xml"/><Relationship Id="rId1" Type="http://schemas.openxmlformats.org/officeDocument/2006/relationships/slideLayout" Target="../slideLayouts/slideLayout4.xml"/><Relationship Id="rId4" Type="http://schemas.openxmlformats.org/officeDocument/2006/relationships/image" Target="../media/image14.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hyperlink" Target="https://www.netclipart.com/isee/iiTbJJx_collaboration-png/" TargetMode="External"/><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hyperlink" Target="https://educationendowmentfoundation.org.uk/resources/teaching-learning-toolkit/meta-cognition-and-self-regulation/"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3501008"/>
            <a:ext cx="7772400" cy="1470025"/>
          </a:xfrm>
        </p:spPr>
        <p:txBody>
          <a:bodyPr/>
          <a:lstStyle/>
          <a:p>
            <a:r>
              <a:rPr lang="en-GB" dirty="0"/>
              <a:t>ECES5015/C</a:t>
            </a:r>
          </a:p>
        </p:txBody>
      </p:sp>
      <p:sp>
        <p:nvSpPr>
          <p:cNvPr id="3" name="Subtitle 2"/>
          <p:cNvSpPr>
            <a:spLocks noGrp="1"/>
          </p:cNvSpPr>
          <p:nvPr>
            <p:ph type="subTitle" idx="1"/>
          </p:nvPr>
        </p:nvSpPr>
        <p:spPr>
          <a:xfrm>
            <a:off x="1403648" y="4941168"/>
            <a:ext cx="6400800" cy="1752600"/>
          </a:xfrm>
        </p:spPr>
        <p:txBody>
          <a:bodyPr/>
          <a:lstStyle/>
          <a:p>
            <a:r>
              <a:rPr lang="en-GB" dirty="0" err="1"/>
              <a:t>Dod</a:t>
            </a:r>
            <a:r>
              <a:rPr lang="en-GB" dirty="0"/>
              <a:t> </a:t>
            </a:r>
            <a:r>
              <a:rPr lang="en-GB" dirty="0" err="1"/>
              <a:t>yn</a:t>
            </a:r>
            <a:r>
              <a:rPr lang="en-GB" dirty="0"/>
              <a:t> </a:t>
            </a:r>
            <a:r>
              <a:rPr lang="en-GB" dirty="0" err="1"/>
              <a:t>Addysgwr</a:t>
            </a:r>
            <a:r>
              <a:rPr lang="en-GB" dirty="0"/>
              <a:t> </a:t>
            </a:r>
            <a:r>
              <a:rPr lang="en-GB" dirty="0" err="1"/>
              <a:t>Cynradd</a:t>
            </a:r>
            <a:endParaRPr lang="en-GB" dirty="0"/>
          </a:p>
          <a:p>
            <a:r>
              <a:rPr lang="en-GB" dirty="0"/>
              <a:t>Becoming a Primary Educator</a:t>
            </a:r>
          </a:p>
          <a:p>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7744" y="548680"/>
            <a:ext cx="4320479" cy="2857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75099960"/>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3"/>
          <p:cNvSpPr>
            <a:spLocks noGrp="1" noChangeArrowheads="1"/>
          </p:cNvSpPr>
          <p:nvPr>
            <p:ph sz="half" idx="4294967295"/>
          </p:nvPr>
        </p:nvSpPr>
        <p:spPr>
          <a:xfrm>
            <a:off x="457200" y="1841500"/>
            <a:ext cx="4038600" cy="4525963"/>
          </a:xfrm>
        </p:spPr>
        <p:style>
          <a:lnRef idx="2">
            <a:schemeClr val="accent4"/>
          </a:lnRef>
          <a:fillRef idx="1">
            <a:schemeClr val="lt1"/>
          </a:fillRef>
          <a:effectRef idx="0">
            <a:schemeClr val="accent4"/>
          </a:effectRef>
          <a:fontRef idx="minor">
            <a:schemeClr val="dk1"/>
          </a:fontRef>
        </p:style>
        <p:txBody>
          <a:bodyPr rtlCol="0">
            <a:normAutofit/>
          </a:bodyPr>
          <a:lstStyle/>
          <a:p>
            <a:pPr marL="109728" indent="0" eaLnBrk="1" fontAlgn="auto" hangingPunct="1">
              <a:spcAft>
                <a:spcPts val="0"/>
              </a:spcAft>
              <a:buNone/>
              <a:defRPr/>
            </a:pPr>
            <a:endParaRPr lang="en-GB" altLang="en-US" dirty="0">
              <a:ea typeface="ＭＳ Ｐゴシック" pitchFamily="34" charset="-128"/>
            </a:endParaRPr>
          </a:p>
          <a:p>
            <a:pPr marL="365760" indent="-256032" eaLnBrk="1" fontAlgn="auto" hangingPunct="1">
              <a:spcAft>
                <a:spcPts val="0"/>
              </a:spcAft>
              <a:buFont typeface="Wingdings 3"/>
              <a:buChar char=""/>
              <a:defRPr/>
            </a:pPr>
            <a:endParaRPr lang="en-US" altLang="en-US" dirty="0">
              <a:ea typeface="ＭＳ Ｐゴシック" pitchFamily="34" charset="-128"/>
            </a:endParaRPr>
          </a:p>
        </p:txBody>
      </p:sp>
      <p:sp>
        <p:nvSpPr>
          <p:cNvPr id="6147" name="Content Placeholder 6"/>
          <p:cNvSpPr>
            <a:spLocks noGrp="1"/>
          </p:cNvSpPr>
          <p:nvPr>
            <p:ph sz="half" idx="4294967295"/>
          </p:nvPr>
        </p:nvSpPr>
        <p:spPr>
          <a:xfrm>
            <a:off x="4716016" y="1844824"/>
            <a:ext cx="3887788" cy="4525963"/>
          </a:xfrm>
        </p:spPr>
        <p:style>
          <a:lnRef idx="2">
            <a:schemeClr val="accent5"/>
          </a:lnRef>
          <a:fillRef idx="1">
            <a:schemeClr val="lt1"/>
          </a:fillRef>
          <a:effectRef idx="0">
            <a:schemeClr val="accent5"/>
          </a:effectRef>
          <a:fontRef idx="minor">
            <a:schemeClr val="dk1"/>
          </a:fontRef>
        </p:style>
        <p:txBody>
          <a:bodyPr rtlCol="0">
            <a:normAutofit/>
          </a:bodyPr>
          <a:lstStyle/>
          <a:p>
            <a:r>
              <a:rPr lang="en-GB" sz="1800" b="1">
                <a:effectLst/>
                <a:latin typeface="Arial" panose="020B0604020202020204" pitchFamily="34" charset="0"/>
                <a:ea typeface="Times New Roman" panose="02020603050405020304" pitchFamily="18" charset="0"/>
              </a:rPr>
              <a:t>Upon the successful completion of this module, the student should be able to:</a:t>
            </a:r>
            <a:endParaRPr lang="en-GB" sz="1800">
              <a:effectLst/>
              <a:latin typeface="Times New Roman" panose="02020603050405020304" pitchFamily="18" charset="0"/>
              <a:ea typeface="Times New Roman" panose="02020603050405020304" pitchFamily="18" charset="0"/>
            </a:endParaRPr>
          </a:p>
          <a:p>
            <a:pPr marL="0" indent="0">
              <a:buNone/>
            </a:pPr>
            <a:endParaRPr lang="en-GB" sz="1800">
              <a:effectLst/>
              <a:latin typeface="Times New Roman" panose="02020603050405020304" pitchFamily="18" charset="0"/>
              <a:ea typeface="Times New Roman" panose="02020603050405020304" pitchFamily="18" charset="0"/>
            </a:endParaRPr>
          </a:p>
          <a:p>
            <a:pPr marL="342900" lvl="0" indent="-342900">
              <a:lnSpc>
                <a:spcPct val="115000"/>
              </a:lnSpc>
              <a:spcAft>
                <a:spcPts val="1000"/>
              </a:spcAft>
              <a:buFont typeface="Symbol" panose="05050102010706020507" pitchFamily="18" charset="2"/>
              <a:buChar char=""/>
            </a:pPr>
            <a:r>
              <a:rPr lang="en-GB" sz="1800">
                <a:effectLst/>
                <a:latin typeface="Arial" panose="020B0604020202020204" pitchFamily="34" charset="0"/>
                <a:ea typeface="Calibri" panose="020F0502020204030204" pitchFamily="34" charset="0"/>
                <a:cs typeface="Times New Roman" panose="02020603050405020304" pitchFamily="18" charset="0"/>
              </a:rPr>
              <a:t>Demonstrate critical awareness of key theoretical frameworks for learning and teaching, and understand how they underpin current models of effective professional practice.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7106" name="Rectangle 2"/>
          <p:cNvSpPr>
            <a:spLocks noGrp="1" noChangeArrowheads="1"/>
          </p:cNvSpPr>
          <p:nvPr>
            <p:ph type="title" idx="4294967295"/>
          </p:nvPr>
        </p:nvSpPr>
        <p:spPr>
          <a:xfrm>
            <a:off x="457200" y="487213"/>
            <a:ext cx="8229600" cy="1415752"/>
          </a:xfrm>
        </p:spPr>
        <p:txBody>
          <a:bodyPr rtlCol="0">
            <a:noAutofit/>
          </a:bodyPr>
          <a:lstStyle/>
          <a:p>
            <a:pPr>
              <a:defRPr/>
            </a:pPr>
            <a:br>
              <a:rPr lang="en-GB" sz="4000" dirty="0">
                <a:latin typeface="+mn-lt"/>
              </a:rPr>
            </a:br>
            <a:r>
              <a:rPr lang="en-GB" sz="4000" i="1" dirty="0" err="1">
                <a:latin typeface="+mn-lt"/>
              </a:rPr>
              <a:t>Deilliannau</a:t>
            </a:r>
            <a:r>
              <a:rPr lang="en-GB" sz="4000" i="1" dirty="0">
                <a:latin typeface="+mn-lt"/>
              </a:rPr>
              <a:t> </a:t>
            </a:r>
            <a:r>
              <a:rPr lang="en-GB" sz="4000" i="1" dirty="0" err="1">
                <a:latin typeface="+mn-lt"/>
              </a:rPr>
              <a:t>Dysgu</a:t>
            </a:r>
            <a:r>
              <a:rPr lang="en-GB" sz="4000" i="1" dirty="0">
                <a:latin typeface="+mn-lt"/>
              </a:rPr>
              <a:t> /</a:t>
            </a:r>
            <a:br>
              <a:rPr lang="en-GB" sz="4000" i="1" dirty="0">
                <a:latin typeface="+mn-lt"/>
              </a:rPr>
            </a:br>
            <a:r>
              <a:rPr lang="en-GB" sz="4000" dirty="0">
                <a:latin typeface="+mn-lt"/>
              </a:rPr>
              <a:t>Learning Outcomes</a:t>
            </a:r>
            <a:br>
              <a:rPr lang="en-GB" sz="4000" dirty="0">
                <a:latin typeface="+mn-lt"/>
              </a:rPr>
            </a:br>
            <a:br>
              <a:rPr lang="en-GB" sz="4000" i="1" dirty="0">
                <a:latin typeface="+mn-lt"/>
              </a:rPr>
            </a:br>
            <a:endParaRPr lang="en-GB" sz="4000" i="1" dirty="0">
              <a:latin typeface="+mn-lt"/>
            </a:endParaRPr>
          </a:p>
        </p:txBody>
      </p:sp>
      <p:sp>
        <p:nvSpPr>
          <p:cNvPr id="6" name="TextBox 5">
            <a:extLst>
              <a:ext uri="{FF2B5EF4-FFF2-40B4-BE49-F238E27FC236}">
                <a16:creationId xmlns:a16="http://schemas.microsoft.com/office/drawing/2014/main" id="{0B4B5F82-83F5-4E5E-8B6D-7385CAC6FD85}"/>
              </a:ext>
            </a:extLst>
          </p:cNvPr>
          <p:cNvSpPr txBox="1"/>
          <p:nvPr/>
        </p:nvSpPr>
        <p:spPr>
          <a:xfrm>
            <a:off x="540196" y="1902965"/>
            <a:ext cx="3743772" cy="3477875"/>
          </a:xfrm>
          <a:prstGeom prst="rect">
            <a:avLst/>
          </a:prstGeom>
          <a:noFill/>
        </p:spPr>
        <p:txBody>
          <a:bodyPr wrap="square">
            <a:spAutoFit/>
          </a:bodyPr>
          <a:lstStyle/>
          <a:p>
            <a:r>
              <a:rPr lang="cy-GB" sz="2000" b="1" dirty="0">
                <a:effectLst/>
                <a:latin typeface="Arial" panose="020B0604020202020204" pitchFamily="34" charset="0"/>
                <a:ea typeface="Times New Roman" panose="02020603050405020304" pitchFamily="18" charset="0"/>
              </a:rPr>
              <a:t>Ar ôl cwblhau’r modwl hwn yn llwyddiannus, dylai’r myfyriwr allu:</a:t>
            </a:r>
            <a:endParaRPr lang="en-GB" sz="2000" dirty="0">
              <a:effectLst/>
              <a:latin typeface="Times New Roman" panose="02020603050405020304" pitchFamily="18" charset="0"/>
              <a:ea typeface="Times New Roman" panose="02020603050405020304" pitchFamily="18" charset="0"/>
            </a:endParaRPr>
          </a:p>
          <a:p>
            <a:pPr marL="0" indent="0">
              <a:buNone/>
            </a:pPr>
            <a:endParaRPr lang="en-GB" sz="2000" dirty="0">
              <a:effectLst/>
              <a:latin typeface="Times New Roman" panose="02020603050405020304" pitchFamily="18" charset="0"/>
              <a:ea typeface="Times New Roman" panose="02020603050405020304" pitchFamily="18" charset="0"/>
            </a:endParaRPr>
          </a:p>
          <a:p>
            <a:pPr marL="342900" lvl="0" indent="-342900" algn="just">
              <a:buFont typeface="Symbol" panose="05050102010706020507" pitchFamily="18" charset="2"/>
              <a:buChar char=""/>
            </a:pPr>
            <a:r>
              <a:rPr lang="cy-GB" sz="2000" dirty="0">
                <a:solidFill>
                  <a:srgbClr val="000000"/>
                </a:solidFill>
                <a:effectLst/>
                <a:latin typeface="Arial" panose="020B0604020202020204" pitchFamily="34" charset="0"/>
                <a:ea typeface="Times New Roman" panose="02020603050405020304" pitchFamily="18" charset="0"/>
              </a:rPr>
              <a:t>Dangos ymwybyddiaeth feirniadol o fframweithiau damcaniaethol allweddol ar gyfer dysgu ac addysgu, a deall sut maent yn sail i fodelau cyfredol o arfer proffesiynol effeithiol.</a:t>
            </a:r>
            <a:endParaRPr lang="en-GB" sz="2000" dirty="0">
              <a:solidFill>
                <a:srgbClr val="0000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2038638"/>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467544" y="548680"/>
            <a:ext cx="8229600" cy="1143000"/>
          </a:xfrm>
        </p:spPr>
        <p:txBody>
          <a:bodyPr rtlCol="0">
            <a:normAutofit fontScale="90000"/>
          </a:bodyPr>
          <a:lstStyle/>
          <a:p>
            <a:pPr>
              <a:defRPr/>
            </a:pPr>
            <a:r>
              <a:rPr lang="en-GB" i="1" dirty="0" err="1"/>
              <a:t>Deilliannau</a:t>
            </a:r>
            <a:r>
              <a:rPr lang="en-GB" i="1" dirty="0"/>
              <a:t> </a:t>
            </a:r>
            <a:r>
              <a:rPr lang="en-GB" i="1" dirty="0" err="1"/>
              <a:t>Dysgu</a:t>
            </a:r>
            <a:r>
              <a:rPr lang="en-GB" i="1" dirty="0"/>
              <a:t>/</a:t>
            </a:r>
            <a:br>
              <a:rPr lang="en-GB" i="1" dirty="0"/>
            </a:br>
            <a:r>
              <a:rPr lang="en-GB" dirty="0"/>
              <a:t>Learning Outcomes</a:t>
            </a:r>
            <a:br>
              <a:rPr lang="en-GB" dirty="0"/>
            </a:br>
            <a:endParaRPr lang="en-GB" i="1" dirty="0"/>
          </a:p>
        </p:txBody>
      </p:sp>
      <p:sp>
        <p:nvSpPr>
          <p:cNvPr id="8194" name="Rectangle 3"/>
          <p:cNvSpPr>
            <a:spLocks noGrp="1" noChangeArrowheads="1"/>
          </p:cNvSpPr>
          <p:nvPr>
            <p:ph sz="half" idx="1"/>
          </p:nvPr>
        </p:nvSpPr>
        <p:spPr>
          <a:xfrm>
            <a:off x="467544" y="1988840"/>
            <a:ext cx="4038600" cy="4525963"/>
          </a:xfrm>
        </p:spPr>
        <p:style>
          <a:lnRef idx="2">
            <a:schemeClr val="accent4"/>
          </a:lnRef>
          <a:fillRef idx="1">
            <a:schemeClr val="lt1"/>
          </a:fillRef>
          <a:effectRef idx="0">
            <a:schemeClr val="accent4"/>
          </a:effectRef>
          <a:fontRef idx="minor">
            <a:schemeClr val="dk1"/>
          </a:fontRef>
        </p:style>
        <p:txBody>
          <a:bodyPr/>
          <a:lstStyle/>
          <a:p>
            <a:r>
              <a:rPr lang="cy-GB" sz="2800" dirty="0">
                <a:solidFill>
                  <a:srgbClr val="000000"/>
                </a:solidFill>
                <a:effectLst/>
                <a:latin typeface="Arial" panose="020B0604020202020204" pitchFamily="34" charset="0"/>
                <a:ea typeface="Times New Roman" panose="02020603050405020304" pitchFamily="18" charset="0"/>
              </a:rPr>
              <a:t>Nodi ac adfyfyrio’n feirniadol ar gyfrifoldebau, safonau a gwerthoedd proffesiynol mewn addysg.</a:t>
            </a:r>
            <a:endParaRPr lang="en-GB" sz="2800" dirty="0">
              <a:solidFill>
                <a:srgbClr val="000000"/>
              </a:solidFill>
              <a:effectLst/>
              <a:latin typeface="Times New Roman" panose="02020603050405020304" pitchFamily="18" charset="0"/>
              <a:ea typeface="Times New Roman" panose="02020603050405020304" pitchFamily="18" charset="0"/>
            </a:endParaRPr>
          </a:p>
          <a:p>
            <a:pPr eaLnBrk="1" hangingPunct="1"/>
            <a:endParaRPr lang="en-US" altLang="en-US" sz="2800" dirty="0">
              <a:ea typeface="ＭＳ Ｐゴシック" pitchFamily="34" charset="-128"/>
            </a:endParaRPr>
          </a:p>
        </p:txBody>
      </p:sp>
      <p:sp>
        <p:nvSpPr>
          <p:cNvPr id="8195" name="Content Placeholder 6"/>
          <p:cNvSpPr>
            <a:spLocks noGrp="1"/>
          </p:cNvSpPr>
          <p:nvPr>
            <p:ph sz="half" idx="2"/>
          </p:nvPr>
        </p:nvSpPr>
        <p:spPr>
          <a:xfrm>
            <a:off x="4716016" y="1988840"/>
            <a:ext cx="4038600" cy="4525963"/>
          </a:xfrm>
        </p:spPr>
        <p:style>
          <a:lnRef idx="2">
            <a:schemeClr val="accent5"/>
          </a:lnRef>
          <a:fillRef idx="1">
            <a:schemeClr val="lt1"/>
          </a:fillRef>
          <a:effectRef idx="0">
            <a:schemeClr val="accent5"/>
          </a:effectRef>
          <a:fontRef idx="minor">
            <a:schemeClr val="dk1"/>
          </a:fontRef>
        </p:style>
        <p:txBody>
          <a:bodyPr/>
          <a:lstStyle/>
          <a:p>
            <a:r>
              <a:rPr lang="en-GB" sz="3200" dirty="0">
                <a:effectLst/>
                <a:latin typeface="Arial" panose="020B0604020202020204" pitchFamily="34" charset="0"/>
                <a:ea typeface="Calibri" panose="020F0502020204030204" pitchFamily="34" charset="0"/>
                <a:cs typeface="Times New Roman" panose="02020603050405020304" pitchFamily="18" charset="0"/>
              </a:rPr>
              <a:t>Identify and critically reflect on professional responsibilities, standards and values in education.</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eaLnBrk="1" hangingPunct="1"/>
            <a:endParaRPr lang="en-US" altLang="en-US" sz="3600" dirty="0">
              <a:ea typeface="ＭＳ Ｐゴシック" pitchFamily="34" charset="-128"/>
            </a:endParaRPr>
          </a:p>
        </p:txBody>
      </p:sp>
    </p:spTree>
    <p:extLst>
      <p:ext uri="{BB962C8B-B14F-4D97-AF65-F5344CB8AC3E}">
        <p14:creationId xmlns:p14="http://schemas.microsoft.com/office/powerpoint/2010/main" val="3830289686"/>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493124" y="692696"/>
            <a:ext cx="8229600" cy="1143000"/>
          </a:xfrm>
        </p:spPr>
        <p:txBody>
          <a:bodyPr rtlCol="0">
            <a:normAutofit fontScale="90000"/>
          </a:bodyPr>
          <a:lstStyle/>
          <a:p>
            <a:pPr>
              <a:defRPr/>
            </a:pPr>
            <a:r>
              <a:rPr lang="en-GB" i="1" dirty="0" err="1"/>
              <a:t>Deilliannau</a:t>
            </a:r>
            <a:r>
              <a:rPr lang="en-GB" i="1" dirty="0"/>
              <a:t> </a:t>
            </a:r>
            <a:r>
              <a:rPr lang="en-GB" i="1" dirty="0" err="1"/>
              <a:t>Dysgu</a:t>
            </a:r>
            <a:br>
              <a:rPr lang="en-GB" i="1" dirty="0"/>
            </a:br>
            <a:r>
              <a:rPr lang="en-GB" dirty="0"/>
              <a:t>Learning Outcomes</a:t>
            </a:r>
            <a:br>
              <a:rPr lang="en-GB" dirty="0"/>
            </a:br>
            <a:endParaRPr lang="en-GB" i="1" dirty="0"/>
          </a:p>
        </p:txBody>
      </p:sp>
      <p:sp>
        <p:nvSpPr>
          <p:cNvPr id="9218" name="Rectangle 3"/>
          <p:cNvSpPr>
            <a:spLocks noGrp="1" noChangeArrowheads="1"/>
          </p:cNvSpPr>
          <p:nvPr>
            <p:ph sz="half" idx="1"/>
          </p:nvPr>
        </p:nvSpPr>
        <p:spPr>
          <a:xfrm>
            <a:off x="467544" y="1916832"/>
            <a:ext cx="4038600" cy="4525963"/>
          </a:xfrm>
        </p:spPr>
        <p:style>
          <a:lnRef idx="2">
            <a:schemeClr val="accent4"/>
          </a:lnRef>
          <a:fillRef idx="1">
            <a:schemeClr val="lt1"/>
          </a:fillRef>
          <a:effectRef idx="0">
            <a:schemeClr val="accent4"/>
          </a:effectRef>
          <a:fontRef idx="minor">
            <a:schemeClr val="dk1"/>
          </a:fontRef>
        </p:style>
        <p:txBody>
          <a:bodyPr/>
          <a:lstStyle/>
          <a:p>
            <a:r>
              <a:rPr lang="cy-GB" sz="2800" dirty="0">
                <a:solidFill>
                  <a:srgbClr val="000000"/>
                </a:solidFill>
                <a:effectLst/>
                <a:latin typeface="Arial" panose="020B0604020202020204" pitchFamily="34" charset="0"/>
                <a:ea typeface="Times New Roman" panose="02020603050405020304" pitchFamily="18" charset="0"/>
              </a:rPr>
              <a:t>Dadansoddi polisi a gweithdrefnau cyfoes mewn addysg gynradd.</a:t>
            </a:r>
            <a:endParaRPr lang="en-GB" sz="2800" dirty="0">
              <a:solidFill>
                <a:srgbClr val="000000"/>
              </a:solidFill>
              <a:effectLst/>
              <a:latin typeface="Times New Roman" panose="02020603050405020304" pitchFamily="18" charset="0"/>
              <a:ea typeface="Times New Roman" panose="02020603050405020304" pitchFamily="18" charset="0"/>
            </a:endParaRPr>
          </a:p>
          <a:p>
            <a:pPr eaLnBrk="1" hangingPunct="1"/>
            <a:endParaRPr lang="en-US" altLang="en-US" sz="2800" dirty="0">
              <a:ea typeface="ＭＳ Ｐゴシック" pitchFamily="34" charset="-128"/>
            </a:endParaRPr>
          </a:p>
        </p:txBody>
      </p:sp>
      <p:sp>
        <p:nvSpPr>
          <p:cNvPr id="9219" name="Content Placeholder 6"/>
          <p:cNvSpPr>
            <a:spLocks noGrp="1"/>
          </p:cNvSpPr>
          <p:nvPr>
            <p:ph sz="half" idx="2"/>
          </p:nvPr>
        </p:nvSpPr>
        <p:spPr>
          <a:xfrm>
            <a:off x="4716016" y="1916832"/>
            <a:ext cx="4038600" cy="4525963"/>
          </a:xfrm>
        </p:spPr>
        <p:style>
          <a:lnRef idx="2">
            <a:schemeClr val="accent5"/>
          </a:lnRef>
          <a:fillRef idx="1">
            <a:schemeClr val="lt1"/>
          </a:fillRef>
          <a:effectRef idx="0">
            <a:schemeClr val="accent5"/>
          </a:effectRef>
          <a:fontRef idx="minor">
            <a:schemeClr val="dk1"/>
          </a:fontRef>
        </p:style>
        <p:txBody>
          <a:bodyPr/>
          <a:lstStyle/>
          <a:p>
            <a:pPr eaLnBrk="1" hangingPunct="1"/>
            <a:r>
              <a:rPr lang="en-GB" dirty="0">
                <a:effectLst/>
                <a:latin typeface="Arial" panose="020B0604020202020204" pitchFamily="34" charset="0"/>
                <a:ea typeface="Times New Roman" panose="02020603050405020304" pitchFamily="18" charset="0"/>
              </a:rPr>
              <a:t>Analyse contemporary policy and procedures in primary education.</a:t>
            </a:r>
            <a:endParaRPr lang="en-US" altLang="en-US" sz="4800" dirty="0">
              <a:ea typeface="ＭＳ Ｐゴシック" pitchFamily="34" charset="-128"/>
            </a:endParaRPr>
          </a:p>
          <a:p>
            <a:pPr eaLnBrk="1" hangingPunct="1"/>
            <a:endParaRPr lang="en-US" altLang="en-US" sz="3600" dirty="0">
              <a:ea typeface="ＭＳ Ｐゴシック" pitchFamily="34" charset="-128"/>
            </a:endParaRPr>
          </a:p>
        </p:txBody>
      </p:sp>
    </p:spTree>
    <p:extLst>
      <p:ext uri="{BB962C8B-B14F-4D97-AF65-F5344CB8AC3E}">
        <p14:creationId xmlns:p14="http://schemas.microsoft.com/office/powerpoint/2010/main" val="2799033033"/>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err="1"/>
              <a:t>Tasg</a:t>
            </a:r>
            <a:r>
              <a:rPr lang="en-GB" dirty="0"/>
              <a:t>/Task </a:t>
            </a:r>
            <a:br>
              <a:rPr lang="en-GB" dirty="0"/>
            </a:br>
            <a:endParaRPr lang="en-GB" dirty="0"/>
          </a:p>
        </p:txBody>
      </p:sp>
      <p:sp>
        <p:nvSpPr>
          <p:cNvPr id="3" name="Content Placeholder 2"/>
          <p:cNvSpPr>
            <a:spLocks noGrp="1"/>
          </p:cNvSpPr>
          <p:nvPr>
            <p:ph sz="half" idx="1"/>
          </p:nvPr>
        </p:nvSpPr>
        <p:spPr>
          <a:xfrm>
            <a:off x="457200" y="3356992"/>
            <a:ext cx="4038600" cy="2769171"/>
          </a:xfrm>
        </p:spPr>
        <p:style>
          <a:lnRef idx="2">
            <a:schemeClr val="accent4"/>
          </a:lnRef>
          <a:fillRef idx="1">
            <a:schemeClr val="lt1"/>
          </a:fillRef>
          <a:effectRef idx="0">
            <a:schemeClr val="accent4"/>
          </a:effectRef>
          <a:fontRef idx="minor">
            <a:schemeClr val="dk1"/>
          </a:fontRef>
        </p:style>
        <p:txBody>
          <a:bodyPr/>
          <a:lstStyle/>
          <a:p>
            <a:r>
              <a:rPr lang="en-GB" dirty="0"/>
              <a:t>Gan </a:t>
            </a:r>
            <a:r>
              <a:rPr lang="en-GB" dirty="0" err="1"/>
              <a:t>gyfeirio’n</a:t>
            </a:r>
            <a:r>
              <a:rPr lang="en-GB" dirty="0"/>
              <a:t> </a:t>
            </a:r>
            <a:r>
              <a:rPr lang="en-GB" dirty="0" err="1"/>
              <a:t>agos</a:t>
            </a:r>
            <a:r>
              <a:rPr lang="en-GB" dirty="0"/>
              <a:t> at </a:t>
            </a:r>
            <a:r>
              <a:rPr lang="en-GB" dirty="0" err="1"/>
              <a:t>lenyddiaeth</a:t>
            </a:r>
            <a:r>
              <a:rPr lang="en-GB" dirty="0"/>
              <a:t>, </a:t>
            </a:r>
            <a:r>
              <a:rPr lang="en-GB" dirty="0" err="1"/>
              <a:t>archwiliwch</a:t>
            </a:r>
            <a:r>
              <a:rPr lang="en-GB" dirty="0"/>
              <a:t> </a:t>
            </a:r>
            <a:r>
              <a:rPr lang="en-GB" dirty="0" err="1"/>
              <a:t>egwyddorion</a:t>
            </a:r>
            <a:r>
              <a:rPr lang="en-GB" dirty="0"/>
              <a:t> </a:t>
            </a:r>
            <a:r>
              <a:rPr lang="en-GB" dirty="0" err="1"/>
              <a:t>dysgu</a:t>
            </a:r>
            <a:r>
              <a:rPr lang="en-GB" dirty="0"/>
              <a:t> ac  </a:t>
            </a:r>
            <a:r>
              <a:rPr lang="en-GB" dirty="0" err="1"/>
              <a:t>addysgu</a:t>
            </a:r>
            <a:r>
              <a:rPr lang="en-GB" dirty="0"/>
              <a:t> </a:t>
            </a:r>
            <a:r>
              <a:rPr lang="en-GB" dirty="0" err="1"/>
              <a:t>effeithiol</a:t>
            </a:r>
            <a:r>
              <a:rPr lang="en-GB" dirty="0"/>
              <a:t>. </a:t>
            </a:r>
          </a:p>
        </p:txBody>
      </p:sp>
      <p:sp>
        <p:nvSpPr>
          <p:cNvPr id="4" name="Content Placeholder 3"/>
          <p:cNvSpPr>
            <a:spLocks noGrp="1"/>
          </p:cNvSpPr>
          <p:nvPr>
            <p:ph sz="half" idx="2"/>
          </p:nvPr>
        </p:nvSpPr>
        <p:spPr>
          <a:xfrm>
            <a:off x="4648200" y="3356992"/>
            <a:ext cx="4038600" cy="2769171"/>
          </a:xfrm>
        </p:spPr>
        <p:style>
          <a:lnRef idx="2">
            <a:schemeClr val="accent5"/>
          </a:lnRef>
          <a:fillRef idx="1">
            <a:schemeClr val="lt1"/>
          </a:fillRef>
          <a:effectRef idx="0">
            <a:schemeClr val="accent5"/>
          </a:effectRef>
          <a:fontRef idx="minor">
            <a:schemeClr val="dk1"/>
          </a:fontRef>
        </p:style>
        <p:txBody>
          <a:bodyPr/>
          <a:lstStyle/>
          <a:p>
            <a:r>
              <a:rPr lang="en-GB" dirty="0"/>
              <a:t>With close reference to literature, explore the principles of effective teaching and learning. </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78163" y="1124744"/>
            <a:ext cx="1835274" cy="18352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9188694"/>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0150" y="692696"/>
            <a:ext cx="8229600" cy="1143000"/>
          </a:xfrm>
        </p:spPr>
        <p:txBody>
          <a:bodyPr>
            <a:normAutofit fontScale="90000"/>
          </a:bodyPr>
          <a:lstStyle/>
          <a:p>
            <a:r>
              <a:rPr lang="en-GB" i="1" dirty="0"/>
              <a:t>Ras yr </a:t>
            </a:r>
            <a:r>
              <a:rPr lang="en-GB" i="1" dirty="0" err="1"/>
              <a:t>Wyddor</a:t>
            </a:r>
            <a:r>
              <a:rPr lang="en-GB" i="1" dirty="0"/>
              <a:t> Dysgu ac </a:t>
            </a:r>
            <a:r>
              <a:rPr lang="en-GB" i="1" dirty="0" err="1"/>
              <a:t>Addysgu</a:t>
            </a:r>
            <a:r>
              <a:rPr lang="en-GB" i="1" dirty="0"/>
              <a:t> </a:t>
            </a:r>
            <a:r>
              <a:rPr lang="en-GB" dirty="0"/>
              <a:t>Teaching &amp; Learning Alphabet Race </a:t>
            </a:r>
            <a:br>
              <a:rPr lang="en-GB" dirty="0"/>
            </a:br>
            <a:endParaRPr lang="en-GB" i="1"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5616" y="1916832"/>
            <a:ext cx="6898668" cy="37345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850922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0568" y="465553"/>
            <a:ext cx="8229600" cy="1143000"/>
          </a:xfrm>
        </p:spPr>
        <p:txBody>
          <a:bodyPr>
            <a:normAutofit fontScale="90000"/>
          </a:bodyPr>
          <a:lstStyle/>
          <a:p>
            <a:r>
              <a:rPr lang="en-GB" i="1" dirty="0"/>
              <a:t>Mae </a:t>
            </a:r>
            <a:r>
              <a:rPr lang="en-GB" i="1" dirty="0" err="1"/>
              <a:t>Addysg</a:t>
            </a:r>
            <a:r>
              <a:rPr lang="en-GB" i="1" dirty="0"/>
              <a:t> </a:t>
            </a:r>
            <a:r>
              <a:rPr lang="en-GB" i="1" dirty="0" err="1"/>
              <a:t>yn</a:t>
            </a:r>
            <a:r>
              <a:rPr lang="en-GB" i="1" dirty="0"/>
              <a:t> </a:t>
            </a:r>
            <a:r>
              <a:rPr lang="en-GB" i="1" dirty="0" err="1"/>
              <a:t>Newid</a:t>
            </a:r>
            <a:r>
              <a:rPr lang="en-GB" i="1" dirty="0"/>
              <a:t> </a:t>
            </a:r>
            <a:br>
              <a:rPr lang="en-GB" i="1" dirty="0"/>
            </a:br>
            <a:r>
              <a:rPr lang="en-GB" dirty="0"/>
              <a:t>Education is Changing </a:t>
            </a:r>
            <a:br>
              <a:rPr lang="en-GB" dirty="0"/>
            </a:br>
            <a:endParaRPr lang="en-GB" i="1" dirty="0"/>
          </a:p>
        </p:txBody>
      </p:sp>
      <p:sp>
        <p:nvSpPr>
          <p:cNvPr id="3" name="Content Placeholder 2"/>
          <p:cNvSpPr>
            <a:spLocks noGrp="1"/>
          </p:cNvSpPr>
          <p:nvPr>
            <p:ph sz="half" idx="1"/>
          </p:nvPr>
        </p:nvSpPr>
        <p:spPr/>
        <p:style>
          <a:lnRef idx="2">
            <a:schemeClr val="accent4"/>
          </a:lnRef>
          <a:fillRef idx="1">
            <a:schemeClr val="lt1"/>
          </a:fillRef>
          <a:effectRef idx="0">
            <a:schemeClr val="accent4"/>
          </a:effectRef>
          <a:fontRef idx="minor">
            <a:schemeClr val="dk1"/>
          </a:fontRef>
        </p:style>
        <p:txBody>
          <a:bodyPr>
            <a:normAutofit/>
          </a:bodyPr>
          <a:lstStyle/>
          <a:p>
            <a:r>
              <a:rPr lang="en-GB" dirty="0" err="1"/>
              <a:t>Ystyriwch</a:t>
            </a:r>
            <a:r>
              <a:rPr lang="en-GB" dirty="0"/>
              <a:t> </a:t>
            </a:r>
            <a:r>
              <a:rPr lang="en-GB" dirty="0" err="1"/>
              <a:t>sut</a:t>
            </a:r>
            <a:r>
              <a:rPr lang="en-GB" dirty="0"/>
              <a:t> </a:t>
            </a:r>
            <a:r>
              <a:rPr lang="en-GB" dirty="0" err="1"/>
              <a:t>mae</a:t>
            </a:r>
            <a:r>
              <a:rPr lang="en-GB" dirty="0"/>
              <a:t> </a:t>
            </a:r>
            <a:r>
              <a:rPr lang="en-GB" dirty="0" err="1"/>
              <a:t>addysg</a:t>
            </a:r>
            <a:r>
              <a:rPr lang="en-GB" dirty="0"/>
              <a:t> </a:t>
            </a:r>
            <a:r>
              <a:rPr lang="en-GB" dirty="0" err="1"/>
              <a:t>wedi</a:t>
            </a:r>
            <a:r>
              <a:rPr lang="en-GB" dirty="0"/>
              <a:t> </a:t>
            </a:r>
            <a:r>
              <a:rPr lang="en-GB" dirty="0" err="1"/>
              <a:t>newid</a:t>
            </a:r>
            <a:r>
              <a:rPr lang="en-GB" dirty="0"/>
              <a:t> </a:t>
            </a:r>
            <a:r>
              <a:rPr lang="en-GB" dirty="0" err="1"/>
              <a:t>dros</a:t>
            </a:r>
            <a:r>
              <a:rPr lang="en-GB" dirty="0"/>
              <a:t> y 50 </a:t>
            </a:r>
            <a:r>
              <a:rPr lang="en-GB" dirty="0" err="1"/>
              <a:t>mlwyddyn</a:t>
            </a:r>
            <a:r>
              <a:rPr lang="en-GB" dirty="0"/>
              <a:t> </a:t>
            </a:r>
            <a:r>
              <a:rPr lang="en-GB" dirty="0" err="1"/>
              <a:t>ddiwethaf</a:t>
            </a:r>
            <a:r>
              <a:rPr lang="en-GB" dirty="0"/>
              <a:t>. </a:t>
            </a:r>
          </a:p>
          <a:p>
            <a:r>
              <a:rPr lang="en-GB" dirty="0"/>
              <a:t>Sut </a:t>
            </a:r>
            <a:r>
              <a:rPr lang="en-GB" dirty="0" err="1"/>
              <a:t>mae</a:t>
            </a:r>
            <a:r>
              <a:rPr lang="en-GB" dirty="0"/>
              <a:t> </a:t>
            </a:r>
            <a:r>
              <a:rPr lang="en-GB" dirty="0" err="1"/>
              <a:t>agweddau</a:t>
            </a:r>
            <a:r>
              <a:rPr lang="en-GB" dirty="0"/>
              <a:t> </a:t>
            </a:r>
            <a:r>
              <a:rPr lang="en-GB" dirty="0" err="1"/>
              <a:t>dysgu</a:t>
            </a:r>
            <a:r>
              <a:rPr lang="en-GB" dirty="0"/>
              <a:t> ac </a:t>
            </a:r>
            <a:r>
              <a:rPr lang="en-GB" dirty="0" err="1"/>
              <a:t>addysgu</a:t>
            </a:r>
            <a:r>
              <a:rPr lang="en-GB" dirty="0"/>
              <a:t> </a:t>
            </a:r>
            <a:r>
              <a:rPr lang="en-GB" dirty="0" err="1"/>
              <a:t>wedi</a:t>
            </a:r>
            <a:r>
              <a:rPr lang="en-GB" dirty="0"/>
              <a:t> </a:t>
            </a:r>
            <a:r>
              <a:rPr lang="en-GB" dirty="0" err="1"/>
              <a:t>newid</a:t>
            </a:r>
            <a:r>
              <a:rPr lang="en-GB" dirty="0"/>
              <a:t> </a:t>
            </a:r>
            <a:r>
              <a:rPr lang="en-GB" dirty="0" err="1"/>
              <a:t>yn</a:t>
            </a:r>
            <a:r>
              <a:rPr lang="en-GB" dirty="0"/>
              <a:t> </a:t>
            </a:r>
            <a:r>
              <a:rPr lang="en-GB" dirty="0" err="1"/>
              <a:t>yr</a:t>
            </a:r>
            <a:r>
              <a:rPr lang="en-GB" dirty="0"/>
              <a:t> </a:t>
            </a:r>
            <a:r>
              <a:rPr lang="en-GB" dirty="0" err="1"/>
              <a:t>amser</a:t>
            </a:r>
            <a:r>
              <a:rPr lang="en-GB" dirty="0"/>
              <a:t> </a:t>
            </a:r>
            <a:r>
              <a:rPr lang="en-GB" dirty="0" err="1"/>
              <a:t>yna</a:t>
            </a:r>
            <a:r>
              <a:rPr lang="en-GB" dirty="0"/>
              <a:t>?</a:t>
            </a:r>
          </a:p>
        </p:txBody>
      </p:sp>
      <p:sp>
        <p:nvSpPr>
          <p:cNvPr id="4" name="Content Placeholder 3"/>
          <p:cNvSpPr>
            <a:spLocks noGrp="1"/>
          </p:cNvSpPr>
          <p:nvPr>
            <p:ph sz="half" idx="2"/>
          </p:nvPr>
        </p:nvSpPr>
        <p:spPr/>
        <p:style>
          <a:lnRef idx="2">
            <a:schemeClr val="accent5"/>
          </a:lnRef>
          <a:fillRef idx="1">
            <a:schemeClr val="lt1"/>
          </a:fillRef>
          <a:effectRef idx="0">
            <a:schemeClr val="accent5"/>
          </a:effectRef>
          <a:fontRef idx="minor">
            <a:schemeClr val="dk1"/>
          </a:fontRef>
        </p:style>
        <p:txBody>
          <a:bodyPr>
            <a:normAutofit/>
          </a:bodyPr>
          <a:lstStyle/>
          <a:p>
            <a:r>
              <a:rPr lang="en-GB" dirty="0"/>
              <a:t>Consider how education has changed over the last 50 years.</a:t>
            </a:r>
          </a:p>
          <a:p>
            <a:r>
              <a:rPr lang="en-GB" dirty="0"/>
              <a:t>How have approaches to teaching and learning changed in that time? </a:t>
            </a:r>
          </a:p>
          <a:p>
            <a:endParaRPr lang="en-GB" dirty="0"/>
          </a:p>
          <a:p>
            <a:endParaRPr lang="en-GB" dirty="0"/>
          </a:p>
        </p:txBody>
      </p:sp>
      <p:pic>
        <p:nvPicPr>
          <p:cNvPr id="7" name="Picture 6" descr="A group of people posing for a photo&#10;&#10;Description automatically generated">
            <a:extLst>
              <a:ext uri="{FF2B5EF4-FFF2-40B4-BE49-F238E27FC236}">
                <a16:creationId xmlns:a16="http://schemas.microsoft.com/office/drawing/2014/main" id="{54E62E96-1D59-49D3-B590-44DC30B9D916}"/>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444208" y="188640"/>
            <a:ext cx="2051240" cy="1203078"/>
          </a:xfrm>
          <a:prstGeom prst="rect">
            <a:avLst/>
          </a:prstGeom>
        </p:spPr>
      </p:pic>
    </p:spTree>
    <p:extLst>
      <p:ext uri="{BB962C8B-B14F-4D97-AF65-F5344CB8AC3E}">
        <p14:creationId xmlns:p14="http://schemas.microsoft.com/office/powerpoint/2010/main" val="25043708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4927" y="457200"/>
            <a:ext cx="8229600" cy="1143000"/>
          </a:xfrm>
        </p:spPr>
        <p:txBody>
          <a:bodyPr>
            <a:normAutofit fontScale="90000"/>
          </a:bodyPr>
          <a:lstStyle/>
          <a:p>
            <a:r>
              <a:rPr lang="en-GB" i="1" dirty="0" err="1"/>
              <a:t>Rhai</a:t>
            </a:r>
            <a:r>
              <a:rPr lang="en-GB" i="1" dirty="0"/>
              <a:t> </a:t>
            </a:r>
            <a:r>
              <a:rPr lang="en-GB" i="1" dirty="0" err="1"/>
              <a:t>o’r</a:t>
            </a:r>
            <a:r>
              <a:rPr lang="en-GB" i="1" dirty="0"/>
              <a:t> </a:t>
            </a:r>
            <a:r>
              <a:rPr lang="en-GB" i="1" dirty="0" err="1"/>
              <a:t>newidiadau</a:t>
            </a:r>
            <a:r>
              <a:rPr lang="en-GB" i="1" dirty="0"/>
              <a:t>…?</a:t>
            </a:r>
            <a:br>
              <a:rPr lang="en-GB" i="1" dirty="0"/>
            </a:br>
            <a:r>
              <a:rPr lang="en-GB" dirty="0"/>
              <a:t>Some of the changes…?</a:t>
            </a:r>
            <a:br>
              <a:rPr lang="en-GB" dirty="0"/>
            </a:br>
            <a:endParaRPr lang="en-GB" i="1" dirty="0"/>
          </a:p>
        </p:txBody>
      </p:sp>
      <p:sp>
        <p:nvSpPr>
          <p:cNvPr id="4" name="Content Placeholder 3"/>
          <p:cNvSpPr>
            <a:spLocks noGrp="1"/>
          </p:cNvSpPr>
          <p:nvPr>
            <p:ph sz="half" idx="1"/>
          </p:nvPr>
        </p:nvSpPr>
        <p:spPr>
          <a:xfrm>
            <a:off x="317377" y="1910364"/>
            <a:ext cx="4038600" cy="4525963"/>
          </a:xfrm>
        </p:spPr>
        <p:style>
          <a:lnRef idx="2">
            <a:schemeClr val="accent4"/>
          </a:lnRef>
          <a:fillRef idx="1">
            <a:schemeClr val="lt1"/>
          </a:fillRef>
          <a:effectRef idx="0">
            <a:schemeClr val="accent4"/>
          </a:effectRef>
          <a:fontRef idx="minor">
            <a:schemeClr val="dk1"/>
          </a:fontRef>
        </p:style>
        <p:txBody>
          <a:bodyPr>
            <a:normAutofit lnSpcReduction="10000"/>
          </a:bodyPr>
          <a:lstStyle/>
          <a:p>
            <a:r>
              <a:rPr lang="en-GB" dirty="0" err="1"/>
              <a:t>Plentyndod</a:t>
            </a:r>
            <a:r>
              <a:rPr lang="en-GB" dirty="0"/>
              <a:t> – </a:t>
            </a:r>
            <a:r>
              <a:rPr lang="en-GB" dirty="0" err="1"/>
              <a:t>oedolyn</a:t>
            </a:r>
            <a:r>
              <a:rPr lang="en-GB" dirty="0"/>
              <a:t> – </a:t>
            </a:r>
            <a:r>
              <a:rPr lang="en-GB" dirty="0" err="1"/>
              <a:t>gydol</a:t>
            </a:r>
            <a:r>
              <a:rPr lang="en-GB" dirty="0"/>
              <a:t> </a:t>
            </a:r>
            <a:r>
              <a:rPr lang="en-GB" dirty="0" err="1"/>
              <a:t>oes</a:t>
            </a:r>
            <a:r>
              <a:rPr lang="en-GB" dirty="0"/>
              <a:t>;</a:t>
            </a:r>
          </a:p>
          <a:p>
            <a:r>
              <a:rPr lang="en-GB" dirty="0" err="1"/>
              <a:t>Athro-ganolog</a:t>
            </a:r>
            <a:r>
              <a:rPr lang="en-GB" dirty="0"/>
              <a:t> </a:t>
            </a:r>
            <a:r>
              <a:rPr lang="en-GB" dirty="0" err="1"/>
              <a:t>i</a:t>
            </a:r>
            <a:r>
              <a:rPr lang="en-GB" dirty="0"/>
              <a:t> </a:t>
            </a:r>
            <a:r>
              <a:rPr lang="en-GB" dirty="0" err="1"/>
              <a:t>ddysgwr-ganolog</a:t>
            </a:r>
            <a:r>
              <a:rPr lang="en-GB" dirty="0"/>
              <a:t>; </a:t>
            </a:r>
          </a:p>
          <a:p>
            <a:r>
              <a:rPr lang="en-GB" dirty="0" err="1"/>
              <a:t>Wyneb</a:t>
            </a:r>
            <a:r>
              <a:rPr lang="en-GB" dirty="0"/>
              <a:t> </a:t>
            </a:r>
            <a:r>
              <a:rPr lang="en-GB" dirty="0" err="1"/>
              <a:t>i</a:t>
            </a:r>
            <a:r>
              <a:rPr lang="en-GB" dirty="0"/>
              <a:t> </a:t>
            </a:r>
            <a:r>
              <a:rPr lang="en-GB" dirty="0" err="1"/>
              <a:t>wyneb</a:t>
            </a:r>
            <a:r>
              <a:rPr lang="en-GB" dirty="0"/>
              <a:t> </a:t>
            </a:r>
            <a:r>
              <a:rPr lang="en-GB" dirty="0" err="1"/>
              <a:t>i</a:t>
            </a:r>
            <a:r>
              <a:rPr lang="en-GB" dirty="0"/>
              <a:t> </a:t>
            </a:r>
            <a:r>
              <a:rPr lang="en-GB" dirty="0" err="1"/>
              <a:t>ddysgu</a:t>
            </a:r>
            <a:r>
              <a:rPr lang="en-GB" dirty="0"/>
              <a:t> </a:t>
            </a:r>
            <a:r>
              <a:rPr lang="en-GB" dirty="0" err="1"/>
              <a:t>dros</a:t>
            </a:r>
            <a:r>
              <a:rPr lang="en-GB" dirty="0"/>
              <a:t> </a:t>
            </a:r>
            <a:r>
              <a:rPr lang="en-GB" dirty="0" err="1"/>
              <a:t>bellter</a:t>
            </a:r>
            <a:r>
              <a:rPr lang="en-GB" dirty="0"/>
              <a:t>;</a:t>
            </a:r>
          </a:p>
          <a:p>
            <a:r>
              <a:rPr lang="en-GB" dirty="0" err="1"/>
              <a:t>Addysg</a:t>
            </a:r>
            <a:r>
              <a:rPr lang="en-GB" dirty="0"/>
              <a:t> </a:t>
            </a:r>
            <a:r>
              <a:rPr lang="en-GB" dirty="0" err="1"/>
              <a:t>i</a:t>
            </a:r>
            <a:r>
              <a:rPr lang="en-GB" dirty="0"/>
              <a:t> </a:t>
            </a:r>
            <a:r>
              <a:rPr lang="en-GB" dirty="0" err="1"/>
              <a:t>ddysgu</a:t>
            </a:r>
            <a:r>
              <a:rPr lang="en-GB" dirty="0"/>
              <a:t>;</a:t>
            </a:r>
          </a:p>
          <a:p>
            <a:r>
              <a:rPr lang="en-GB" dirty="0" err="1"/>
              <a:t>O’r</a:t>
            </a:r>
            <a:r>
              <a:rPr lang="en-GB" dirty="0"/>
              <a:t> </a:t>
            </a:r>
            <a:r>
              <a:rPr lang="en-GB" dirty="0" err="1"/>
              <a:t>ychydig</a:t>
            </a:r>
            <a:r>
              <a:rPr lang="en-GB" dirty="0"/>
              <a:t> </a:t>
            </a:r>
            <a:r>
              <a:rPr lang="en-GB" dirty="0" err="1"/>
              <a:t>i’r</a:t>
            </a:r>
            <a:r>
              <a:rPr lang="en-GB" dirty="0"/>
              <a:t> </a:t>
            </a:r>
            <a:r>
              <a:rPr lang="en-GB" dirty="0" err="1"/>
              <a:t>llawer</a:t>
            </a:r>
            <a:r>
              <a:rPr lang="en-GB" dirty="0"/>
              <a:t>;</a:t>
            </a:r>
          </a:p>
          <a:p>
            <a:r>
              <a:rPr lang="en-GB" dirty="0" err="1"/>
              <a:t>Rhyddfrydig</a:t>
            </a:r>
            <a:r>
              <a:rPr lang="en-GB" dirty="0"/>
              <a:t> </a:t>
            </a:r>
            <a:r>
              <a:rPr lang="en-GB" dirty="0" err="1"/>
              <a:t>i</a:t>
            </a:r>
            <a:r>
              <a:rPr lang="en-GB" dirty="0"/>
              <a:t> </a:t>
            </a:r>
            <a:r>
              <a:rPr lang="en-GB" dirty="0" err="1"/>
              <a:t>alwedigaethol</a:t>
            </a:r>
            <a:r>
              <a:rPr lang="en-GB" dirty="0"/>
              <a:t>;</a:t>
            </a:r>
          </a:p>
        </p:txBody>
      </p:sp>
      <p:sp>
        <p:nvSpPr>
          <p:cNvPr id="5" name="Content Placeholder 4"/>
          <p:cNvSpPr>
            <a:spLocks noGrp="1"/>
          </p:cNvSpPr>
          <p:nvPr>
            <p:ph sz="half" idx="2"/>
          </p:nvPr>
        </p:nvSpPr>
        <p:spPr>
          <a:xfrm>
            <a:off x="4788024" y="1910364"/>
            <a:ext cx="4038600" cy="4525963"/>
          </a:xfrm>
        </p:spPr>
        <p:style>
          <a:lnRef idx="2">
            <a:schemeClr val="accent5"/>
          </a:lnRef>
          <a:fillRef idx="1">
            <a:schemeClr val="lt1"/>
          </a:fillRef>
          <a:effectRef idx="0">
            <a:schemeClr val="accent5"/>
          </a:effectRef>
          <a:fontRef idx="minor">
            <a:schemeClr val="dk1"/>
          </a:fontRef>
        </p:style>
        <p:txBody>
          <a:bodyPr>
            <a:normAutofit lnSpcReduction="10000"/>
          </a:bodyPr>
          <a:lstStyle/>
          <a:p>
            <a:r>
              <a:rPr lang="en-GB" dirty="0"/>
              <a:t>Childhood to adult to lifelong;</a:t>
            </a:r>
          </a:p>
          <a:p>
            <a:r>
              <a:rPr lang="en-GB" dirty="0"/>
              <a:t>Teacher-centred to student-centred;</a:t>
            </a:r>
          </a:p>
          <a:p>
            <a:r>
              <a:rPr lang="en-GB" dirty="0"/>
              <a:t>Face-to-face to distance;</a:t>
            </a:r>
          </a:p>
          <a:p>
            <a:r>
              <a:rPr lang="en-GB" dirty="0"/>
              <a:t>Education to learning;</a:t>
            </a:r>
          </a:p>
          <a:p>
            <a:r>
              <a:rPr lang="en-GB" dirty="0"/>
              <a:t>The few to the many;</a:t>
            </a:r>
          </a:p>
          <a:p>
            <a:r>
              <a:rPr lang="en-GB" dirty="0"/>
              <a:t>Liberal to vocational;</a:t>
            </a:r>
          </a:p>
        </p:txBody>
      </p:sp>
      <p:pic>
        <p:nvPicPr>
          <p:cNvPr id="8" name="Picture 7" descr="A group of people posing for a photo&#10;&#10;Description automatically generated">
            <a:extLst>
              <a:ext uri="{FF2B5EF4-FFF2-40B4-BE49-F238E27FC236}">
                <a16:creationId xmlns:a16="http://schemas.microsoft.com/office/drawing/2014/main" id="{48F2F85B-154F-4F1C-8C55-61AB3513DD7D}"/>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228664" y="397122"/>
            <a:ext cx="2051240" cy="1203078"/>
          </a:xfrm>
          <a:prstGeom prst="rect">
            <a:avLst/>
          </a:prstGeom>
        </p:spPr>
      </p:pic>
    </p:spTree>
    <p:extLst>
      <p:ext uri="{BB962C8B-B14F-4D97-AF65-F5344CB8AC3E}">
        <p14:creationId xmlns:p14="http://schemas.microsoft.com/office/powerpoint/2010/main" val="1675399655"/>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179512" y="548680"/>
            <a:ext cx="4316288" cy="5976664"/>
          </a:xfrm>
        </p:spPr>
        <p:style>
          <a:lnRef idx="2">
            <a:schemeClr val="accent4"/>
          </a:lnRef>
          <a:fillRef idx="1">
            <a:schemeClr val="lt1"/>
          </a:fillRef>
          <a:effectRef idx="0">
            <a:schemeClr val="accent4"/>
          </a:effectRef>
          <a:fontRef idx="minor">
            <a:schemeClr val="dk1"/>
          </a:fontRef>
        </p:style>
        <p:txBody>
          <a:bodyPr>
            <a:normAutofit fontScale="77500" lnSpcReduction="20000"/>
          </a:bodyPr>
          <a:lstStyle/>
          <a:p>
            <a:r>
              <a:rPr lang="en-GB" sz="3300" dirty="0" err="1"/>
              <a:t>Damcaniaethol</a:t>
            </a:r>
            <a:r>
              <a:rPr lang="en-GB" sz="3300" dirty="0"/>
              <a:t> </a:t>
            </a:r>
            <a:r>
              <a:rPr lang="en-GB" sz="3300" dirty="0" err="1"/>
              <a:t>i’r</a:t>
            </a:r>
            <a:r>
              <a:rPr lang="en-GB" sz="3300" dirty="0"/>
              <a:t> </a:t>
            </a:r>
            <a:r>
              <a:rPr lang="en-GB" sz="3300" dirty="0" err="1"/>
              <a:t>ymarferol</a:t>
            </a:r>
            <a:r>
              <a:rPr lang="en-GB" sz="3300" dirty="0"/>
              <a:t>; </a:t>
            </a:r>
          </a:p>
          <a:p>
            <a:r>
              <a:rPr lang="en-GB" sz="3300" dirty="0" err="1"/>
              <a:t>Pwnc</a:t>
            </a:r>
            <a:r>
              <a:rPr lang="en-GB" sz="3300" dirty="0"/>
              <a:t> </a:t>
            </a:r>
            <a:r>
              <a:rPr lang="en-GB" sz="3300" dirty="0" err="1"/>
              <a:t>unigol</a:t>
            </a:r>
            <a:r>
              <a:rPr lang="en-GB" sz="3300" dirty="0"/>
              <a:t> </a:t>
            </a:r>
            <a:r>
              <a:rPr lang="en-GB" sz="3300" dirty="0" err="1"/>
              <a:t>i</a:t>
            </a:r>
            <a:r>
              <a:rPr lang="en-GB" sz="3300" dirty="0"/>
              <a:t> </a:t>
            </a:r>
            <a:r>
              <a:rPr lang="en-GB" sz="3300" dirty="0" err="1"/>
              <a:t>drawsbynciol</a:t>
            </a:r>
            <a:r>
              <a:rPr lang="en-GB" sz="3300" dirty="0"/>
              <a:t> </a:t>
            </a:r>
            <a:r>
              <a:rPr lang="en-GB" sz="3300" dirty="0" err="1"/>
              <a:t>i</a:t>
            </a:r>
            <a:r>
              <a:rPr lang="en-GB" sz="3300" dirty="0"/>
              <a:t> </a:t>
            </a:r>
            <a:r>
              <a:rPr lang="en-GB" sz="3300" dirty="0" err="1"/>
              <a:t>integreiddiol</a:t>
            </a:r>
            <a:r>
              <a:rPr lang="en-GB" sz="3300" dirty="0"/>
              <a:t>;</a:t>
            </a:r>
          </a:p>
          <a:p>
            <a:r>
              <a:rPr lang="en-GB" sz="3300" dirty="0" err="1"/>
              <a:t>Gwybodaeth</a:t>
            </a:r>
            <a:r>
              <a:rPr lang="en-GB" sz="3300" dirty="0"/>
              <a:t> </a:t>
            </a:r>
            <a:r>
              <a:rPr lang="en-GB" sz="3300" dirty="0" err="1"/>
              <a:t>fel</a:t>
            </a:r>
            <a:r>
              <a:rPr lang="en-GB" sz="3300" dirty="0"/>
              <a:t> </a:t>
            </a:r>
            <a:r>
              <a:rPr lang="en-GB" sz="3300" dirty="0" err="1"/>
              <a:t>gwir</a:t>
            </a:r>
            <a:r>
              <a:rPr lang="en-GB" sz="3300" dirty="0"/>
              <a:t> </a:t>
            </a:r>
            <a:r>
              <a:rPr lang="en-GB" sz="3300" dirty="0" err="1"/>
              <a:t>i</a:t>
            </a:r>
            <a:r>
              <a:rPr lang="en-GB" sz="3300" dirty="0"/>
              <a:t> </a:t>
            </a:r>
            <a:r>
              <a:rPr lang="en-GB" sz="3300" dirty="0" err="1"/>
              <a:t>wybodaeth</a:t>
            </a:r>
            <a:r>
              <a:rPr lang="en-GB" sz="3300" dirty="0"/>
              <a:t> </a:t>
            </a:r>
            <a:r>
              <a:rPr lang="en-GB" sz="3300" dirty="0" err="1"/>
              <a:t>berthnasol</a:t>
            </a:r>
            <a:r>
              <a:rPr lang="en-GB" sz="3300" dirty="0"/>
              <a:t>;</a:t>
            </a:r>
          </a:p>
          <a:p>
            <a:r>
              <a:rPr lang="en-GB" sz="3300" dirty="0" err="1"/>
              <a:t>Dysgu</a:t>
            </a:r>
            <a:r>
              <a:rPr lang="en-GB" sz="3300" dirty="0"/>
              <a:t> </a:t>
            </a:r>
            <a:r>
              <a:rPr lang="en-GB" sz="3300" dirty="0" err="1"/>
              <a:t>trwy</a:t>
            </a:r>
            <a:r>
              <a:rPr lang="en-GB" sz="3300" dirty="0"/>
              <a:t> </a:t>
            </a:r>
            <a:r>
              <a:rPr lang="en-GB" sz="3300" dirty="0" err="1"/>
              <a:t>ailadrodd</a:t>
            </a:r>
            <a:r>
              <a:rPr lang="en-GB" sz="3300" dirty="0"/>
              <a:t> </a:t>
            </a:r>
            <a:r>
              <a:rPr lang="en-GB" sz="3300" dirty="0" err="1"/>
              <a:t>i</a:t>
            </a:r>
            <a:r>
              <a:rPr lang="en-GB" sz="3300" dirty="0"/>
              <a:t> </a:t>
            </a:r>
            <a:r>
              <a:rPr lang="en-GB" sz="3300" dirty="0" err="1"/>
              <a:t>ddysgu</a:t>
            </a:r>
            <a:r>
              <a:rPr lang="en-GB" sz="3300" dirty="0"/>
              <a:t> </a:t>
            </a:r>
            <a:r>
              <a:rPr lang="en-GB" sz="3300" dirty="0" err="1"/>
              <a:t>adlewyrchol</a:t>
            </a:r>
            <a:r>
              <a:rPr lang="en-GB" sz="3300" dirty="0"/>
              <a:t>;</a:t>
            </a:r>
          </a:p>
          <a:p>
            <a:r>
              <a:rPr lang="en-GB" sz="3300" dirty="0" err="1"/>
              <a:t>Darpariaeth</a:t>
            </a:r>
            <a:r>
              <a:rPr lang="en-GB" sz="3300" dirty="0"/>
              <a:t> </a:t>
            </a:r>
            <a:r>
              <a:rPr lang="en-GB" sz="3300" dirty="0" err="1"/>
              <a:t>lles</a:t>
            </a:r>
            <a:r>
              <a:rPr lang="en-GB" sz="3300" dirty="0"/>
              <a:t> (</a:t>
            </a:r>
            <a:r>
              <a:rPr lang="en-GB" sz="3300" dirty="0" err="1"/>
              <a:t>anghenion</a:t>
            </a:r>
            <a:r>
              <a:rPr lang="en-GB" sz="3300" dirty="0"/>
              <a:t>) </a:t>
            </a:r>
            <a:r>
              <a:rPr lang="en-GB" sz="3300" dirty="0" err="1"/>
              <a:t>i</a:t>
            </a:r>
            <a:r>
              <a:rPr lang="en-GB" sz="3300" dirty="0"/>
              <a:t> </a:t>
            </a:r>
            <a:r>
              <a:rPr lang="en-GB" sz="3300" dirty="0" err="1"/>
              <a:t>ofynion</a:t>
            </a:r>
            <a:r>
              <a:rPr lang="en-GB" sz="3300" dirty="0"/>
              <a:t> </a:t>
            </a:r>
            <a:r>
              <a:rPr lang="en-GB" sz="3300" dirty="0" err="1"/>
              <a:t>marchnad</a:t>
            </a:r>
            <a:r>
              <a:rPr lang="en-GB" sz="3300" dirty="0"/>
              <a:t> (</a:t>
            </a:r>
            <a:r>
              <a:rPr lang="en-GB" sz="3300" dirty="0" err="1"/>
              <a:t>dymuniadau</a:t>
            </a:r>
            <a:r>
              <a:rPr lang="en-GB" sz="3300" dirty="0"/>
              <a:t>);</a:t>
            </a:r>
          </a:p>
          <a:p>
            <a:r>
              <a:rPr lang="en-GB" sz="3300" dirty="0" err="1"/>
              <a:t>Cwricwlwm</a:t>
            </a:r>
            <a:r>
              <a:rPr lang="en-GB" sz="3300" dirty="0"/>
              <a:t> </a:t>
            </a:r>
            <a:r>
              <a:rPr lang="en-GB" sz="3300" dirty="0" err="1"/>
              <a:t>clasurol</a:t>
            </a:r>
            <a:r>
              <a:rPr lang="en-GB" sz="3300" dirty="0"/>
              <a:t> </a:t>
            </a:r>
            <a:r>
              <a:rPr lang="en-GB" sz="3300" dirty="0" err="1"/>
              <a:t>i</a:t>
            </a:r>
            <a:r>
              <a:rPr lang="en-GB" sz="3300" dirty="0"/>
              <a:t> </a:t>
            </a:r>
            <a:r>
              <a:rPr lang="en-GB" sz="3300" dirty="0" err="1"/>
              <a:t>gwricwlwm</a:t>
            </a:r>
            <a:r>
              <a:rPr lang="en-GB" sz="3300" dirty="0"/>
              <a:t> </a:t>
            </a:r>
            <a:r>
              <a:rPr lang="en-GB" sz="3300" dirty="0" err="1"/>
              <a:t>rhamantaidd</a:t>
            </a:r>
            <a:r>
              <a:rPr lang="en-GB" sz="3300" dirty="0"/>
              <a:t> </a:t>
            </a:r>
            <a:r>
              <a:rPr lang="en-GB" sz="3300" dirty="0" err="1"/>
              <a:t>i</a:t>
            </a:r>
            <a:r>
              <a:rPr lang="en-GB" sz="3300" dirty="0"/>
              <a:t> </a:t>
            </a:r>
            <a:r>
              <a:rPr lang="en-GB" sz="3300" dirty="0" err="1"/>
              <a:t>raglen</a:t>
            </a:r>
            <a:r>
              <a:rPr lang="en-GB" sz="3300" dirty="0"/>
              <a:t>;</a:t>
            </a:r>
          </a:p>
          <a:p>
            <a:r>
              <a:rPr lang="en-GB" sz="3300" dirty="0" err="1"/>
              <a:t>Dysgu</a:t>
            </a:r>
            <a:r>
              <a:rPr lang="en-GB" sz="3300" dirty="0"/>
              <a:t> </a:t>
            </a:r>
            <a:r>
              <a:rPr lang="en-GB" sz="3300" dirty="0" err="1"/>
              <a:t>fel</a:t>
            </a:r>
            <a:r>
              <a:rPr lang="en-GB" sz="3300" dirty="0"/>
              <a:t> proses </a:t>
            </a:r>
            <a:r>
              <a:rPr lang="en-GB" sz="3300" dirty="0" err="1"/>
              <a:t>i</a:t>
            </a:r>
            <a:r>
              <a:rPr lang="en-GB" sz="3300" dirty="0"/>
              <a:t> </a:t>
            </a:r>
            <a:r>
              <a:rPr lang="en-GB" sz="3300" dirty="0" err="1"/>
              <a:t>ddysgu</a:t>
            </a:r>
            <a:r>
              <a:rPr lang="en-GB" sz="3300" dirty="0"/>
              <a:t> </a:t>
            </a:r>
            <a:r>
              <a:rPr lang="en-GB" sz="3300" dirty="0" err="1"/>
              <a:t>fel</a:t>
            </a:r>
            <a:r>
              <a:rPr lang="en-GB" sz="3300" dirty="0"/>
              <a:t> </a:t>
            </a:r>
            <a:r>
              <a:rPr lang="en-GB" sz="3300" dirty="0" err="1"/>
              <a:t>cynnwys</a:t>
            </a:r>
            <a:r>
              <a:rPr lang="en-GB" sz="3300" dirty="0"/>
              <a:t>. </a:t>
            </a:r>
          </a:p>
          <a:p>
            <a:pPr marL="0" indent="0">
              <a:buNone/>
            </a:pPr>
            <a:endParaRPr lang="en-GB" dirty="0"/>
          </a:p>
          <a:p>
            <a:endParaRPr lang="en-GB" dirty="0"/>
          </a:p>
        </p:txBody>
      </p:sp>
      <p:sp>
        <p:nvSpPr>
          <p:cNvPr id="4" name="Content Placeholder 3"/>
          <p:cNvSpPr>
            <a:spLocks noGrp="1"/>
          </p:cNvSpPr>
          <p:nvPr>
            <p:ph sz="half" idx="2"/>
          </p:nvPr>
        </p:nvSpPr>
        <p:spPr>
          <a:xfrm>
            <a:off x="4648200" y="548680"/>
            <a:ext cx="4316288" cy="5976664"/>
          </a:xfrm>
        </p:spPr>
        <p:style>
          <a:lnRef idx="2">
            <a:schemeClr val="accent5"/>
          </a:lnRef>
          <a:fillRef idx="1">
            <a:schemeClr val="lt1"/>
          </a:fillRef>
          <a:effectRef idx="0">
            <a:schemeClr val="accent5"/>
          </a:effectRef>
          <a:fontRef idx="minor">
            <a:schemeClr val="dk1"/>
          </a:fontRef>
        </p:style>
        <p:txBody>
          <a:bodyPr>
            <a:normAutofit fontScale="77500" lnSpcReduction="20000"/>
          </a:bodyPr>
          <a:lstStyle/>
          <a:p>
            <a:r>
              <a:rPr lang="en-GB" sz="3100" dirty="0"/>
              <a:t>Theoretical to practical;</a:t>
            </a:r>
          </a:p>
          <a:p>
            <a:r>
              <a:rPr lang="en-GB" sz="3100" dirty="0"/>
              <a:t>Single discipline knowledge to multi-disciplinary knowledge to integrated knowledge;</a:t>
            </a:r>
          </a:p>
          <a:p>
            <a:r>
              <a:rPr lang="en-GB" sz="3100" dirty="0"/>
              <a:t>Knowledge as truth to knowledge as relative; </a:t>
            </a:r>
          </a:p>
          <a:p>
            <a:r>
              <a:rPr lang="en-GB" sz="3100" dirty="0"/>
              <a:t>Rote learning to reflective learning; </a:t>
            </a:r>
          </a:p>
          <a:p>
            <a:r>
              <a:rPr lang="en-GB" sz="3100" dirty="0"/>
              <a:t>Welfare provision (needs) to market demands (wants);</a:t>
            </a:r>
          </a:p>
          <a:p>
            <a:r>
              <a:rPr lang="en-GB" sz="3100" dirty="0"/>
              <a:t>Classic curriculum to romantic curriculum to programme; </a:t>
            </a:r>
          </a:p>
          <a:p>
            <a:r>
              <a:rPr lang="en-GB" sz="3100" dirty="0"/>
              <a:t>Learning as a process to learning as content. </a:t>
            </a:r>
          </a:p>
          <a:p>
            <a:pPr marL="0" indent="0" algn="r">
              <a:buNone/>
            </a:pPr>
            <a:endParaRPr lang="en-GB" dirty="0"/>
          </a:p>
          <a:p>
            <a:pPr marL="0" indent="0" algn="r">
              <a:buNone/>
            </a:pPr>
            <a:r>
              <a:rPr lang="en-GB" dirty="0"/>
              <a:t>Jarvis et al</a:t>
            </a:r>
          </a:p>
          <a:p>
            <a:endParaRPr lang="en-GB" dirty="0"/>
          </a:p>
          <a:p>
            <a:endParaRPr lang="en-GB" dirty="0"/>
          </a:p>
        </p:txBody>
      </p:sp>
    </p:spTree>
    <p:extLst>
      <p:ext uri="{BB962C8B-B14F-4D97-AF65-F5344CB8AC3E}">
        <p14:creationId xmlns:p14="http://schemas.microsoft.com/office/powerpoint/2010/main" val="38189106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9230"/>
            <a:ext cx="8229600" cy="1143000"/>
          </a:xfrm>
        </p:spPr>
        <p:txBody>
          <a:bodyPr>
            <a:normAutofit fontScale="90000"/>
          </a:bodyPr>
          <a:lstStyle/>
          <a:p>
            <a:r>
              <a:rPr lang="en-GB" i="1" dirty="0" err="1"/>
              <a:t>Dyfodol</a:t>
            </a:r>
            <a:r>
              <a:rPr lang="en-GB" i="1" dirty="0"/>
              <a:t> </a:t>
            </a:r>
            <a:r>
              <a:rPr lang="en-GB" i="1" dirty="0" err="1"/>
              <a:t>Llwyddianus</a:t>
            </a:r>
            <a:r>
              <a:rPr lang="en-GB" i="1" dirty="0"/>
              <a:t>/CiG2022 </a:t>
            </a:r>
            <a:br>
              <a:rPr lang="en-GB" i="1" dirty="0"/>
            </a:br>
            <a:r>
              <a:rPr lang="en-GB" dirty="0"/>
              <a:t>Successful Futures/CfW2022</a:t>
            </a:r>
            <a:br>
              <a:rPr lang="en-GB" dirty="0"/>
            </a:br>
            <a:endParaRPr lang="en-GB" i="1" dirty="0"/>
          </a:p>
        </p:txBody>
      </p:sp>
      <p:sp>
        <p:nvSpPr>
          <p:cNvPr id="3" name="Content Placeholder 2"/>
          <p:cNvSpPr>
            <a:spLocks noGrp="1"/>
          </p:cNvSpPr>
          <p:nvPr>
            <p:ph sz="half" idx="1"/>
          </p:nvPr>
        </p:nvSpPr>
        <p:spPr>
          <a:xfrm>
            <a:off x="457200" y="1600200"/>
            <a:ext cx="4038600" cy="5069160"/>
          </a:xfrm>
        </p:spPr>
        <p:style>
          <a:lnRef idx="2">
            <a:schemeClr val="accent4"/>
          </a:lnRef>
          <a:fillRef idx="1">
            <a:schemeClr val="lt1"/>
          </a:fillRef>
          <a:effectRef idx="0">
            <a:schemeClr val="accent4"/>
          </a:effectRef>
          <a:fontRef idx="minor">
            <a:schemeClr val="dk1"/>
          </a:fontRef>
        </p:style>
        <p:txBody>
          <a:bodyPr>
            <a:normAutofit fontScale="70000" lnSpcReduction="20000"/>
          </a:bodyPr>
          <a:lstStyle/>
          <a:p>
            <a:r>
              <a:rPr lang="en-GB" dirty="0"/>
              <a:t>Mae Donaldson (2015) </a:t>
            </a:r>
            <a:r>
              <a:rPr lang="en-GB" dirty="0" err="1"/>
              <a:t>yn</a:t>
            </a:r>
            <a:r>
              <a:rPr lang="en-GB" dirty="0"/>
              <a:t> </a:t>
            </a:r>
            <a:r>
              <a:rPr lang="en-GB" dirty="0" err="1"/>
              <a:t>cydnabod</a:t>
            </a:r>
            <a:r>
              <a:rPr lang="en-GB" dirty="0"/>
              <a:t> y </a:t>
            </a:r>
            <a:r>
              <a:rPr lang="en-GB" dirty="0" err="1"/>
              <a:t>cysylltiad</a:t>
            </a:r>
            <a:r>
              <a:rPr lang="en-GB" dirty="0"/>
              <a:t> </a:t>
            </a:r>
            <a:r>
              <a:rPr lang="en-GB" dirty="0" err="1"/>
              <a:t>agos</a:t>
            </a:r>
            <a:r>
              <a:rPr lang="en-GB" dirty="0"/>
              <a:t> </a:t>
            </a:r>
            <a:r>
              <a:rPr lang="en-GB" dirty="0" err="1"/>
              <a:t>rhwng</a:t>
            </a:r>
            <a:r>
              <a:rPr lang="en-GB" dirty="0"/>
              <a:t> </a:t>
            </a:r>
            <a:r>
              <a:rPr lang="en-GB" dirty="0" err="1"/>
              <a:t>deilliannau</a:t>
            </a:r>
            <a:r>
              <a:rPr lang="en-GB" dirty="0"/>
              <a:t> o </a:t>
            </a:r>
            <a:r>
              <a:rPr lang="en-GB" dirty="0" err="1"/>
              <a:t>safon</a:t>
            </a:r>
            <a:r>
              <a:rPr lang="en-GB" dirty="0"/>
              <a:t> </a:t>
            </a:r>
            <a:r>
              <a:rPr lang="en-GB" dirty="0" err="1"/>
              <a:t>uchel</a:t>
            </a:r>
            <a:r>
              <a:rPr lang="en-GB" dirty="0"/>
              <a:t> a </a:t>
            </a:r>
            <a:r>
              <a:rPr lang="en-GB" dirty="0" err="1"/>
              <a:t>dysgu</a:t>
            </a:r>
            <a:r>
              <a:rPr lang="en-GB" dirty="0"/>
              <a:t> ac </a:t>
            </a:r>
            <a:r>
              <a:rPr lang="en-GB" dirty="0" err="1"/>
              <a:t>addysgu</a:t>
            </a:r>
            <a:r>
              <a:rPr lang="en-GB" dirty="0"/>
              <a:t> </a:t>
            </a:r>
            <a:r>
              <a:rPr lang="en-GB" dirty="0" err="1"/>
              <a:t>effeithiol</a:t>
            </a:r>
            <a:r>
              <a:rPr lang="en-GB" dirty="0"/>
              <a:t>. </a:t>
            </a:r>
          </a:p>
          <a:p>
            <a:endParaRPr lang="en-GB" dirty="0"/>
          </a:p>
          <a:p>
            <a:r>
              <a:rPr lang="en-GB" dirty="0"/>
              <a:t>“</a:t>
            </a:r>
            <a:r>
              <a:rPr lang="en-GB" dirty="0" err="1"/>
              <a:t>Mae’r</a:t>
            </a:r>
            <a:r>
              <a:rPr lang="en-GB" dirty="0"/>
              <a:t> </a:t>
            </a:r>
            <a:r>
              <a:rPr lang="en-GB" dirty="0" err="1"/>
              <a:t>canlynol</a:t>
            </a:r>
            <a:r>
              <a:rPr lang="en-GB" dirty="0"/>
              <a:t>, </a:t>
            </a:r>
            <a:r>
              <a:rPr lang="en-GB" dirty="0" err="1"/>
              <a:t>mewn</a:t>
            </a:r>
            <a:r>
              <a:rPr lang="en-GB" dirty="0"/>
              <a:t> </a:t>
            </a:r>
            <a:r>
              <a:rPr lang="en-GB" dirty="0" err="1"/>
              <a:t>gwahanol</a:t>
            </a:r>
            <a:r>
              <a:rPr lang="en-GB" dirty="0"/>
              <a:t> </a:t>
            </a:r>
            <a:r>
              <a:rPr lang="en-GB" dirty="0" err="1"/>
              <a:t>ffyrdd</a:t>
            </a:r>
            <a:r>
              <a:rPr lang="en-GB" dirty="0"/>
              <a:t>, </a:t>
            </a:r>
            <a:r>
              <a:rPr lang="en-GB" dirty="0" err="1"/>
              <a:t>yn</a:t>
            </a:r>
            <a:r>
              <a:rPr lang="en-GB" dirty="0"/>
              <a:t> </a:t>
            </a:r>
            <a:r>
              <a:rPr lang="en-GB" dirty="0" err="1"/>
              <a:t>cyfrannu</a:t>
            </a:r>
            <a:r>
              <a:rPr lang="en-GB" dirty="0"/>
              <a:t> at </a:t>
            </a:r>
            <a:r>
              <a:rPr lang="en-GB" dirty="0" err="1"/>
              <a:t>yr</a:t>
            </a:r>
            <a:r>
              <a:rPr lang="en-GB" dirty="0"/>
              <a:t> </a:t>
            </a:r>
            <a:r>
              <a:rPr lang="en-GB" dirty="0" err="1"/>
              <a:t>elfennau</a:t>
            </a:r>
            <a:r>
              <a:rPr lang="en-GB" dirty="0"/>
              <a:t> </a:t>
            </a:r>
            <a:r>
              <a:rPr lang="en-GB" dirty="0" err="1"/>
              <a:t>sy’n</a:t>
            </a:r>
            <a:r>
              <a:rPr lang="en-GB" dirty="0"/>
              <a:t> </a:t>
            </a:r>
            <a:r>
              <a:rPr lang="en-GB" dirty="0" err="1"/>
              <a:t>arwain</a:t>
            </a:r>
            <a:r>
              <a:rPr lang="en-GB" dirty="0"/>
              <a:t> at </a:t>
            </a:r>
            <a:r>
              <a:rPr lang="en-GB" dirty="0" err="1"/>
              <a:t>addysgu</a:t>
            </a:r>
            <a:r>
              <a:rPr lang="en-GB" dirty="0"/>
              <a:t> da: </a:t>
            </a:r>
            <a:r>
              <a:rPr lang="en-GB" dirty="0" err="1"/>
              <a:t>arbenigedd</a:t>
            </a:r>
            <a:r>
              <a:rPr lang="en-GB" dirty="0"/>
              <a:t> </a:t>
            </a:r>
            <a:r>
              <a:rPr lang="en-GB" dirty="0" err="1"/>
              <a:t>mewn</a:t>
            </a:r>
            <a:r>
              <a:rPr lang="en-GB" dirty="0"/>
              <a:t> </a:t>
            </a:r>
            <a:r>
              <a:rPr lang="en-GB" dirty="0" err="1"/>
              <a:t>pynciau</a:t>
            </a:r>
            <a:r>
              <a:rPr lang="en-GB" dirty="0"/>
              <a:t> a </a:t>
            </a:r>
            <a:r>
              <a:rPr lang="en-GB" dirty="0" err="1"/>
              <a:t>methodolegau</a:t>
            </a:r>
            <a:r>
              <a:rPr lang="en-GB" dirty="0"/>
              <a:t>; </a:t>
            </a:r>
            <a:r>
              <a:rPr lang="en-GB" dirty="0" err="1"/>
              <a:t>sgiliau</a:t>
            </a:r>
            <a:r>
              <a:rPr lang="en-GB" dirty="0"/>
              <a:t> </a:t>
            </a:r>
            <a:r>
              <a:rPr lang="en-GB" dirty="0" err="1"/>
              <a:t>crefft</a:t>
            </a:r>
            <a:r>
              <a:rPr lang="en-GB" dirty="0"/>
              <a:t> </a:t>
            </a:r>
            <a:r>
              <a:rPr lang="en-GB" dirty="0" err="1"/>
              <a:t>cadarn</a:t>
            </a:r>
            <a:r>
              <a:rPr lang="en-GB" dirty="0"/>
              <a:t> </a:t>
            </a:r>
            <a:r>
              <a:rPr lang="en-GB" dirty="0" err="1"/>
              <a:t>yn</a:t>
            </a:r>
            <a:r>
              <a:rPr lang="en-GB" dirty="0"/>
              <a:t> </a:t>
            </a:r>
            <a:r>
              <a:rPr lang="en-GB" dirty="0" err="1"/>
              <a:t>yr</a:t>
            </a:r>
            <a:r>
              <a:rPr lang="en-GB" dirty="0"/>
              <a:t> </a:t>
            </a:r>
            <a:r>
              <a:rPr lang="en-GB" dirty="0" err="1"/>
              <a:t>ystafell</a:t>
            </a:r>
            <a:r>
              <a:rPr lang="en-GB" dirty="0"/>
              <a:t> </a:t>
            </a:r>
            <a:r>
              <a:rPr lang="en-GB" dirty="0" err="1"/>
              <a:t>ddosbarth</a:t>
            </a:r>
            <a:r>
              <a:rPr lang="en-GB" dirty="0"/>
              <a:t>; </a:t>
            </a:r>
            <a:r>
              <a:rPr lang="en-GB" dirty="0" err="1"/>
              <a:t>dealltwriaeth</a:t>
            </a:r>
            <a:r>
              <a:rPr lang="en-GB" dirty="0"/>
              <a:t> </a:t>
            </a:r>
            <a:r>
              <a:rPr lang="en-GB" dirty="0" err="1"/>
              <a:t>o’r</a:t>
            </a:r>
            <a:r>
              <a:rPr lang="en-GB" dirty="0"/>
              <a:t> </a:t>
            </a:r>
            <a:r>
              <a:rPr lang="en-GB" dirty="0" err="1"/>
              <a:t>ffactorau</a:t>
            </a:r>
            <a:r>
              <a:rPr lang="en-GB" dirty="0"/>
              <a:t> </a:t>
            </a:r>
            <a:r>
              <a:rPr lang="en-GB" dirty="0" err="1"/>
              <a:t>cymdeithasol</a:t>
            </a:r>
            <a:r>
              <a:rPr lang="en-GB" dirty="0"/>
              <a:t> a </a:t>
            </a:r>
            <a:r>
              <a:rPr lang="en-GB" dirty="0" err="1"/>
              <a:t>seicolegol</a:t>
            </a:r>
            <a:r>
              <a:rPr lang="en-GB" dirty="0"/>
              <a:t> </a:t>
            </a:r>
            <a:r>
              <a:rPr lang="en-GB" dirty="0" err="1"/>
              <a:t>sy’n</a:t>
            </a:r>
            <a:r>
              <a:rPr lang="en-GB" dirty="0"/>
              <a:t> </a:t>
            </a:r>
            <a:r>
              <a:rPr lang="en-GB" dirty="0" err="1"/>
              <a:t>dylanwadu</a:t>
            </a:r>
            <a:r>
              <a:rPr lang="en-GB" dirty="0"/>
              <a:t> </a:t>
            </a:r>
            <a:r>
              <a:rPr lang="en-GB" dirty="0" err="1"/>
              <a:t>ar</a:t>
            </a:r>
            <a:r>
              <a:rPr lang="en-GB" dirty="0"/>
              <a:t> </a:t>
            </a:r>
            <a:r>
              <a:rPr lang="en-GB" dirty="0" err="1"/>
              <a:t>ddysgu</a:t>
            </a:r>
            <a:r>
              <a:rPr lang="en-GB" dirty="0"/>
              <a:t>; </a:t>
            </a:r>
            <a:r>
              <a:rPr lang="en-GB" dirty="0" err="1"/>
              <a:t>a’r</a:t>
            </a:r>
            <a:r>
              <a:rPr lang="en-GB" dirty="0"/>
              <a:t> </a:t>
            </a:r>
            <a:r>
              <a:rPr lang="en-GB" dirty="0" err="1"/>
              <a:t>gallu</a:t>
            </a:r>
            <a:r>
              <a:rPr lang="en-GB" dirty="0"/>
              <a:t> </a:t>
            </a:r>
            <a:r>
              <a:rPr lang="en-GB" dirty="0" err="1"/>
              <a:t>i</a:t>
            </a:r>
            <a:r>
              <a:rPr lang="en-GB" dirty="0"/>
              <a:t> </a:t>
            </a:r>
            <a:r>
              <a:rPr lang="en-GB" dirty="0" err="1"/>
              <a:t>symbylu</a:t>
            </a:r>
            <a:r>
              <a:rPr lang="en-GB" dirty="0"/>
              <a:t> ac </a:t>
            </a:r>
            <a:r>
              <a:rPr lang="en-GB" dirty="0" err="1"/>
              <a:t>ysbrydoli</a:t>
            </a:r>
            <a:r>
              <a:rPr lang="en-GB" dirty="0"/>
              <a:t> plant </a:t>
            </a:r>
            <a:r>
              <a:rPr lang="en-GB" dirty="0" err="1"/>
              <a:t>i</a:t>
            </a:r>
            <a:r>
              <a:rPr lang="en-GB" dirty="0"/>
              <a:t> </a:t>
            </a:r>
            <a:r>
              <a:rPr lang="en-GB" dirty="0" err="1"/>
              <a:t>ddymuno</a:t>
            </a:r>
            <a:r>
              <a:rPr lang="en-GB" dirty="0"/>
              <a:t> </a:t>
            </a:r>
            <a:r>
              <a:rPr lang="en-GB" dirty="0" err="1"/>
              <a:t>dysgu</a:t>
            </a:r>
            <a:r>
              <a:rPr lang="en-GB" dirty="0"/>
              <a:t> ac </a:t>
            </a:r>
            <a:r>
              <a:rPr lang="en-GB" dirty="0" err="1"/>
              <a:t>i</a:t>
            </a:r>
            <a:r>
              <a:rPr lang="en-GB" dirty="0"/>
              <a:t> </a:t>
            </a:r>
            <a:r>
              <a:rPr lang="en-GB" dirty="0" err="1"/>
              <a:t>ddysgu’n</a:t>
            </a:r>
            <a:r>
              <a:rPr lang="en-GB" dirty="0"/>
              <a:t> </a:t>
            </a:r>
            <a:r>
              <a:rPr lang="en-GB" dirty="0" err="1"/>
              <a:t>annibynnol</a:t>
            </a:r>
            <a:r>
              <a:rPr lang="en-GB" dirty="0"/>
              <a:t>.” (</a:t>
            </a:r>
            <a:r>
              <a:rPr lang="en-GB" dirty="0" err="1"/>
              <a:t>Donaldso</a:t>
            </a:r>
            <a:r>
              <a:rPr lang="en-GB" dirty="0"/>
              <a:t>, 2015, t.63)  </a:t>
            </a:r>
          </a:p>
        </p:txBody>
      </p:sp>
      <p:sp>
        <p:nvSpPr>
          <p:cNvPr id="4" name="Content Placeholder 3"/>
          <p:cNvSpPr>
            <a:spLocks noGrp="1"/>
          </p:cNvSpPr>
          <p:nvPr>
            <p:ph sz="half" idx="2"/>
          </p:nvPr>
        </p:nvSpPr>
        <p:spPr>
          <a:xfrm>
            <a:off x="4648200" y="1600200"/>
            <a:ext cx="4038600" cy="5069160"/>
          </a:xfrm>
        </p:spPr>
        <p:style>
          <a:lnRef idx="2">
            <a:schemeClr val="accent5"/>
          </a:lnRef>
          <a:fillRef idx="1">
            <a:schemeClr val="lt1"/>
          </a:fillRef>
          <a:effectRef idx="0">
            <a:schemeClr val="accent5"/>
          </a:effectRef>
          <a:fontRef idx="minor">
            <a:schemeClr val="dk1"/>
          </a:fontRef>
        </p:style>
        <p:txBody>
          <a:bodyPr>
            <a:normAutofit fontScale="70000" lnSpcReduction="20000"/>
          </a:bodyPr>
          <a:lstStyle/>
          <a:p>
            <a:r>
              <a:rPr lang="en-GB" dirty="0"/>
              <a:t>Donaldson (2015) identifies the close link between high quality outcomes and effective teaching and learning. </a:t>
            </a:r>
          </a:p>
          <a:p>
            <a:pPr marL="0" indent="0">
              <a:buNone/>
            </a:pPr>
            <a:endParaRPr lang="en-GB" dirty="0"/>
          </a:p>
          <a:p>
            <a:r>
              <a:rPr lang="en-GB" dirty="0"/>
              <a:t>“The elements of good teaching include in various ways: subject and methodological expertise; sound classroom craft skills; an understanding of the social and psychological factors that influence learning; and the ability to excite and inspire children to want to learn and to be able to learn independently.” </a:t>
            </a:r>
          </a:p>
          <a:p>
            <a:pPr marL="0" indent="0" algn="r">
              <a:buNone/>
            </a:pPr>
            <a:r>
              <a:rPr lang="en-GB" dirty="0"/>
              <a:t>(Donaldson, 2015, p63).  </a:t>
            </a:r>
          </a:p>
        </p:txBody>
      </p:sp>
    </p:spTree>
    <p:extLst>
      <p:ext uri="{BB962C8B-B14F-4D97-AF65-F5344CB8AC3E}">
        <p14:creationId xmlns:p14="http://schemas.microsoft.com/office/powerpoint/2010/main" val="14509802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1133" t="17354" r="28894" b="35049"/>
          <a:stretch/>
        </p:blipFill>
        <p:spPr bwMode="auto">
          <a:xfrm>
            <a:off x="251520" y="417227"/>
            <a:ext cx="8640960" cy="56886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6300192" y="6361856"/>
            <a:ext cx="2736304" cy="369332"/>
          </a:xfrm>
          <a:prstGeom prst="rect">
            <a:avLst/>
          </a:prstGeom>
          <a:noFill/>
        </p:spPr>
        <p:txBody>
          <a:bodyPr wrap="square" rtlCol="0">
            <a:spAutoFit/>
          </a:bodyPr>
          <a:lstStyle/>
          <a:p>
            <a:r>
              <a:rPr lang="en-GB" dirty="0"/>
              <a:t>Donaldson, 2015, p66</a:t>
            </a:r>
          </a:p>
        </p:txBody>
      </p:sp>
    </p:spTree>
    <p:extLst>
      <p:ext uri="{BB962C8B-B14F-4D97-AF65-F5344CB8AC3E}">
        <p14:creationId xmlns:p14="http://schemas.microsoft.com/office/powerpoint/2010/main" val="18280898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2518" y="116632"/>
            <a:ext cx="8229600" cy="1143000"/>
          </a:xfrm>
        </p:spPr>
        <p:txBody>
          <a:bodyPr>
            <a:normAutofit fontScale="90000"/>
          </a:bodyPr>
          <a:lstStyle/>
          <a:p>
            <a:r>
              <a:rPr lang="en-GB" dirty="0"/>
              <a:t>12 Pedagogical Principles</a:t>
            </a:r>
            <a:br>
              <a:rPr lang="en-GB" dirty="0"/>
            </a:br>
            <a:r>
              <a:rPr lang="en-GB" i="1" dirty="0"/>
              <a:t>12 </a:t>
            </a:r>
            <a:r>
              <a:rPr lang="en-GB" i="1" dirty="0" err="1"/>
              <a:t>Nodwedd</a:t>
            </a:r>
            <a:r>
              <a:rPr lang="en-GB" i="1" dirty="0"/>
              <a:t> </a:t>
            </a:r>
            <a:r>
              <a:rPr lang="en-GB" i="1" dirty="0" err="1"/>
              <a:t>Pedagogaidd</a:t>
            </a:r>
            <a:r>
              <a:rPr lang="en-GB" i="1" dirty="0"/>
              <a:t>  </a:t>
            </a:r>
          </a:p>
        </p:txBody>
      </p:sp>
      <p:sp>
        <p:nvSpPr>
          <p:cNvPr id="5" name="TextBox 4"/>
          <p:cNvSpPr txBox="1"/>
          <p:nvPr/>
        </p:nvSpPr>
        <p:spPr>
          <a:xfrm>
            <a:off x="6084168" y="6525344"/>
            <a:ext cx="2664296" cy="369332"/>
          </a:xfrm>
          <a:prstGeom prst="rect">
            <a:avLst/>
          </a:prstGeom>
          <a:noFill/>
        </p:spPr>
        <p:txBody>
          <a:bodyPr wrap="square" rtlCol="0">
            <a:spAutoFit/>
          </a:bodyPr>
          <a:lstStyle/>
          <a:p>
            <a:pPr algn="r"/>
            <a:r>
              <a:rPr lang="en-GB" dirty="0"/>
              <a:t>CSWC, 2016) </a:t>
            </a:r>
          </a:p>
        </p:txBody>
      </p:sp>
      <p:sp>
        <p:nvSpPr>
          <p:cNvPr id="6" name="Cloud 5"/>
          <p:cNvSpPr/>
          <p:nvPr/>
        </p:nvSpPr>
        <p:spPr>
          <a:xfrm>
            <a:off x="1619672" y="2204864"/>
            <a:ext cx="6480720" cy="3312368"/>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t>How many of the 12 pedagogical principles can you guess?</a:t>
            </a:r>
          </a:p>
          <a:p>
            <a:pPr algn="ctr"/>
            <a:endParaRPr lang="en-GB" sz="2400" dirty="0"/>
          </a:p>
          <a:p>
            <a:pPr algn="ctr"/>
            <a:r>
              <a:rPr lang="en-GB" sz="2400" dirty="0" err="1"/>
              <a:t>Ceisiwch</a:t>
            </a:r>
            <a:r>
              <a:rPr lang="en-GB" sz="2400" dirty="0"/>
              <a:t> </a:t>
            </a:r>
            <a:r>
              <a:rPr lang="en-GB" sz="2400" dirty="0" err="1"/>
              <a:t>dyfalu’r</a:t>
            </a:r>
            <a:r>
              <a:rPr lang="en-GB" sz="2400" dirty="0"/>
              <a:t> 12 </a:t>
            </a:r>
            <a:r>
              <a:rPr lang="en-GB" sz="2400" dirty="0" err="1"/>
              <a:t>nodwedd</a:t>
            </a:r>
            <a:r>
              <a:rPr lang="en-GB" sz="2400" dirty="0"/>
              <a:t> </a:t>
            </a:r>
            <a:r>
              <a:rPr lang="en-GB" sz="2400" dirty="0" err="1"/>
              <a:t>pedagogaidd</a:t>
            </a:r>
            <a:r>
              <a:rPr lang="en-GB" sz="2400" dirty="0"/>
              <a:t>! </a:t>
            </a:r>
          </a:p>
        </p:txBody>
      </p:sp>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18544" t="12399" r="18759" b="6349"/>
          <a:stretch/>
        </p:blipFill>
        <p:spPr bwMode="auto">
          <a:xfrm>
            <a:off x="539552" y="1412776"/>
            <a:ext cx="8208912" cy="51125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Cloud 6"/>
          <p:cNvSpPr/>
          <p:nvPr/>
        </p:nvSpPr>
        <p:spPr>
          <a:xfrm>
            <a:off x="12261" y="-99392"/>
            <a:ext cx="9456283" cy="2996952"/>
          </a:xfrm>
          <a:prstGeom prst="cloud">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GB" sz="2400" dirty="0"/>
          </a:p>
          <a:p>
            <a:pPr algn="ctr"/>
            <a:r>
              <a:rPr lang="en-GB" sz="2400" dirty="0" err="1"/>
              <a:t>Adfyfyriwch</a:t>
            </a:r>
            <a:r>
              <a:rPr lang="en-GB" sz="2400" dirty="0"/>
              <a:t> </a:t>
            </a:r>
            <a:r>
              <a:rPr lang="en-GB" sz="2400" dirty="0" err="1"/>
              <a:t>ar</a:t>
            </a:r>
            <a:r>
              <a:rPr lang="en-GB" sz="2400" dirty="0"/>
              <a:t> y 12 </a:t>
            </a:r>
            <a:r>
              <a:rPr lang="en-GB" sz="2400" dirty="0" err="1"/>
              <a:t>nodwedd</a:t>
            </a:r>
            <a:r>
              <a:rPr lang="en-GB" sz="2400" dirty="0"/>
              <a:t> a </a:t>
            </a:r>
            <a:r>
              <a:rPr lang="en-GB" sz="2400" dirty="0" err="1"/>
              <a:t>chysylltwch</a:t>
            </a:r>
            <a:r>
              <a:rPr lang="en-GB" sz="2400" dirty="0"/>
              <a:t> </a:t>
            </a:r>
            <a:r>
              <a:rPr lang="en-GB" sz="2400" dirty="0" err="1"/>
              <a:t>i’r</a:t>
            </a:r>
            <a:r>
              <a:rPr lang="en-GB" sz="2400" dirty="0"/>
              <a:t> </a:t>
            </a:r>
            <a:r>
              <a:rPr lang="en-GB" sz="2400" dirty="0" err="1"/>
              <a:t>hyn</a:t>
            </a:r>
            <a:r>
              <a:rPr lang="en-GB" sz="2400" dirty="0"/>
              <a:t> a </a:t>
            </a:r>
            <a:r>
              <a:rPr lang="en-GB" sz="2400" dirty="0" err="1"/>
              <a:t>ddysgwyd</a:t>
            </a:r>
            <a:r>
              <a:rPr lang="en-GB" sz="2400" dirty="0"/>
              <a:t> </a:t>
            </a:r>
            <a:r>
              <a:rPr lang="en-GB" sz="2400" dirty="0" err="1"/>
              <a:t>yn</a:t>
            </a:r>
            <a:r>
              <a:rPr lang="en-GB" sz="2400" dirty="0"/>
              <a:t> </a:t>
            </a:r>
            <a:r>
              <a:rPr lang="en-GB" sz="2400" dirty="0" err="1"/>
              <a:t>ystod</a:t>
            </a:r>
            <a:r>
              <a:rPr lang="en-GB" sz="2400" dirty="0"/>
              <a:t> y </a:t>
            </a:r>
            <a:r>
              <a:rPr lang="en-GB" sz="2400" dirty="0" err="1"/>
              <a:t>modiwl</a:t>
            </a:r>
            <a:r>
              <a:rPr lang="en-GB" sz="2400" dirty="0"/>
              <a:t>/</a:t>
            </a:r>
            <a:r>
              <a:rPr lang="en-GB" sz="2400" dirty="0" err="1"/>
              <a:t>rhaglen</a:t>
            </a:r>
            <a:r>
              <a:rPr lang="en-GB" sz="2400" dirty="0"/>
              <a:t>. </a:t>
            </a:r>
          </a:p>
          <a:p>
            <a:pPr algn="ctr"/>
            <a:endParaRPr lang="en-GB" sz="2400" dirty="0"/>
          </a:p>
          <a:p>
            <a:pPr algn="ctr"/>
            <a:r>
              <a:rPr lang="en-GB" sz="2400" dirty="0"/>
              <a:t>Reflect on each of the 12 principles and link to what we have learnt during this module/programme. </a:t>
            </a:r>
          </a:p>
        </p:txBody>
      </p:sp>
    </p:spTree>
    <p:extLst>
      <p:ext uri="{BB962C8B-B14F-4D97-AF65-F5344CB8AC3E}">
        <p14:creationId xmlns:p14="http://schemas.microsoft.com/office/powerpoint/2010/main" val="1019701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500" fill="hold"/>
                                        <p:tgtEl>
                                          <p:spTgt spid="1026"/>
                                        </p:tgtEl>
                                        <p:attrNameLst>
                                          <p:attrName>ppt_w</p:attrName>
                                        </p:attrNameLst>
                                      </p:cBhvr>
                                      <p:tavLst>
                                        <p:tav tm="0">
                                          <p:val>
                                            <p:fltVal val="0"/>
                                          </p:val>
                                        </p:tav>
                                        <p:tav tm="100000">
                                          <p:val>
                                            <p:strVal val="#ppt_w"/>
                                          </p:val>
                                        </p:tav>
                                      </p:tavLst>
                                    </p:anim>
                                    <p:anim calcmode="lin" valueType="num">
                                      <p:cBhvr>
                                        <p:cTn id="8" dur="500" fill="hold"/>
                                        <p:tgtEl>
                                          <p:spTgt spid="1026"/>
                                        </p:tgtEl>
                                        <p:attrNameLst>
                                          <p:attrName>ppt_h</p:attrName>
                                        </p:attrNameLst>
                                      </p:cBhvr>
                                      <p:tavLst>
                                        <p:tav tm="0">
                                          <p:val>
                                            <p:fltVal val="0"/>
                                          </p:val>
                                        </p:tav>
                                        <p:tav tm="100000">
                                          <p:val>
                                            <p:strVal val="#ppt_h"/>
                                          </p:val>
                                        </p:tav>
                                      </p:tavLst>
                                    </p:anim>
                                    <p:animEffect transition="in" filter="fade">
                                      <p:cBhvr>
                                        <p:cTn id="9" dur="500"/>
                                        <p:tgtEl>
                                          <p:spTgt spid="1026"/>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548680"/>
            <a:ext cx="8229600" cy="1143000"/>
          </a:xfrm>
        </p:spPr>
        <p:txBody>
          <a:bodyPr>
            <a:normAutofit fontScale="90000"/>
          </a:bodyPr>
          <a:lstStyle/>
          <a:p>
            <a:r>
              <a:rPr lang="en-GB" i="1" dirty="0" err="1"/>
              <a:t>Addysgeg</a:t>
            </a:r>
            <a:r>
              <a:rPr lang="en-GB" i="1" dirty="0"/>
              <a:t> ac </a:t>
            </a:r>
            <a:r>
              <a:rPr lang="en-GB" i="1" dirty="0" err="1"/>
              <a:t>Asesu</a:t>
            </a:r>
            <a:r>
              <a:rPr lang="en-GB" i="1" dirty="0"/>
              <a:t> </a:t>
            </a:r>
            <a:br>
              <a:rPr lang="en-GB" i="1" dirty="0"/>
            </a:br>
            <a:r>
              <a:rPr lang="en-GB" dirty="0"/>
              <a:t>Pedagogy and Assessment</a:t>
            </a:r>
            <a:br>
              <a:rPr lang="en-GB" dirty="0"/>
            </a:br>
            <a:endParaRPr lang="en-GB" i="1" dirty="0"/>
          </a:p>
        </p:txBody>
      </p:sp>
      <p:sp>
        <p:nvSpPr>
          <p:cNvPr id="3" name="Content Placeholder 2"/>
          <p:cNvSpPr>
            <a:spLocks noGrp="1"/>
          </p:cNvSpPr>
          <p:nvPr>
            <p:ph sz="half" idx="1"/>
          </p:nvPr>
        </p:nvSpPr>
        <p:spPr>
          <a:xfrm>
            <a:off x="457200" y="3284984"/>
            <a:ext cx="4038600" cy="2841179"/>
          </a:xfrm>
        </p:spPr>
        <p:style>
          <a:lnRef idx="2">
            <a:schemeClr val="accent4"/>
          </a:lnRef>
          <a:fillRef idx="1">
            <a:schemeClr val="lt1"/>
          </a:fillRef>
          <a:effectRef idx="0">
            <a:schemeClr val="accent4"/>
          </a:effectRef>
          <a:fontRef idx="minor">
            <a:schemeClr val="dk1"/>
          </a:fontRef>
        </p:style>
        <p:txBody>
          <a:bodyPr>
            <a:normAutofit fontScale="77500" lnSpcReduction="20000"/>
          </a:bodyPr>
          <a:lstStyle/>
          <a:p>
            <a:r>
              <a:rPr lang="en-GB" dirty="0" err="1"/>
              <a:t>Mae’r</a:t>
            </a:r>
            <a:r>
              <a:rPr lang="en-GB" dirty="0"/>
              <a:t> </a:t>
            </a:r>
            <a:r>
              <a:rPr lang="en-GB" dirty="0" err="1"/>
              <a:t>perthynas</a:t>
            </a:r>
            <a:r>
              <a:rPr lang="en-GB" dirty="0"/>
              <a:t> </a:t>
            </a:r>
            <a:r>
              <a:rPr lang="en-GB" dirty="0" err="1"/>
              <a:t>rhwng</a:t>
            </a:r>
            <a:r>
              <a:rPr lang="en-GB" dirty="0"/>
              <a:t> </a:t>
            </a:r>
            <a:r>
              <a:rPr lang="en-GB" dirty="0" err="1"/>
              <a:t>addysgeg</a:t>
            </a:r>
            <a:r>
              <a:rPr lang="en-GB" dirty="0"/>
              <a:t> ac </a:t>
            </a:r>
            <a:r>
              <a:rPr lang="en-GB" dirty="0" err="1"/>
              <a:t>asesu</a:t>
            </a:r>
            <a:r>
              <a:rPr lang="en-GB" dirty="0"/>
              <a:t> </a:t>
            </a:r>
            <a:r>
              <a:rPr lang="en-GB" dirty="0" err="1"/>
              <a:t>hefyd</a:t>
            </a:r>
            <a:r>
              <a:rPr lang="en-GB" dirty="0"/>
              <a:t> </a:t>
            </a:r>
            <a:r>
              <a:rPr lang="en-GB" dirty="0" err="1"/>
              <a:t>yn</a:t>
            </a:r>
            <a:r>
              <a:rPr lang="en-GB" dirty="0"/>
              <a:t> </a:t>
            </a:r>
            <a:r>
              <a:rPr lang="en-GB" dirty="0" err="1"/>
              <a:t>rhan</a:t>
            </a:r>
            <a:r>
              <a:rPr lang="en-GB" dirty="0"/>
              <a:t> </a:t>
            </a:r>
            <a:r>
              <a:rPr lang="en-GB" dirty="0" err="1"/>
              <a:t>ganolog</a:t>
            </a:r>
            <a:r>
              <a:rPr lang="en-GB" dirty="0"/>
              <a:t> </a:t>
            </a:r>
            <a:r>
              <a:rPr lang="en-GB" dirty="0" err="1"/>
              <a:t>o’r</a:t>
            </a:r>
            <a:r>
              <a:rPr lang="en-GB" dirty="0"/>
              <a:t> broses </a:t>
            </a:r>
            <a:r>
              <a:rPr lang="en-GB" dirty="0" err="1"/>
              <a:t>dysgu</a:t>
            </a:r>
            <a:r>
              <a:rPr lang="en-GB" dirty="0"/>
              <a:t> ac </a:t>
            </a:r>
            <a:r>
              <a:rPr lang="en-GB" dirty="0" err="1"/>
              <a:t>addysgu</a:t>
            </a:r>
            <a:r>
              <a:rPr lang="en-GB" dirty="0"/>
              <a:t>.</a:t>
            </a:r>
          </a:p>
          <a:p>
            <a:r>
              <a:rPr lang="en-GB" dirty="0"/>
              <a:t>‘[assessment for learning] is as relevant to good teaching and learning as it is to assessment’. </a:t>
            </a:r>
          </a:p>
          <a:p>
            <a:pPr marL="0" indent="0">
              <a:buNone/>
            </a:pPr>
            <a:r>
              <a:rPr lang="en-GB" dirty="0"/>
              <a:t> </a:t>
            </a:r>
          </a:p>
          <a:p>
            <a:endParaRPr lang="en-GB" dirty="0"/>
          </a:p>
        </p:txBody>
      </p:sp>
      <p:sp>
        <p:nvSpPr>
          <p:cNvPr id="5" name="Content Placeholder 4"/>
          <p:cNvSpPr>
            <a:spLocks noGrp="1"/>
          </p:cNvSpPr>
          <p:nvPr>
            <p:ph sz="half" idx="2"/>
          </p:nvPr>
        </p:nvSpPr>
        <p:spPr>
          <a:xfrm>
            <a:off x="4648200" y="3284984"/>
            <a:ext cx="4038600" cy="2841179"/>
          </a:xfrm>
        </p:spPr>
        <p:style>
          <a:lnRef idx="2">
            <a:schemeClr val="accent5"/>
          </a:lnRef>
          <a:fillRef idx="1">
            <a:schemeClr val="lt1"/>
          </a:fillRef>
          <a:effectRef idx="0">
            <a:schemeClr val="accent5"/>
          </a:effectRef>
          <a:fontRef idx="minor">
            <a:schemeClr val="dk1"/>
          </a:fontRef>
        </p:style>
        <p:txBody>
          <a:bodyPr>
            <a:normAutofit fontScale="77500" lnSpcReduction="20000"/>
          </a:bodyPr>
          <a:lstStyle/>
          <a:p>
            <a:r>
              <a:rPr lang="en-GB" dirty="0"/>
              <a:t>This makes clear the integral relationship between pedagogy and assessment, stating that ‘[assessment for learning] is as relevant to good teaching and learning as it is to assessment’. </a:t>
            </a:r>
          </a:p>
          <a:p>
            <a:endParaRPr lang="en-GB"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35896" y="1628800"/>
            <a:ext cx="1475234" cy="14752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368564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err="1"/>
              <a:t>Rôl</a:t>
            </a:r>
            <a:r>
              <a:rPr lang="en-GB" dirty="0"/>
              <a:t> </a:t>
            </a:r>
            <a:r>
              <a:rPr lang="en-GB" dirty="0" err="1"/>
              <a:t>Asesiad</a:t>
            </a:r>
            <a:r>
              <a:rPr lang="en-GB" dirty="0"/>
              <a:t>/The Role of Assessment </a:t>
            </a:r>
          </a:p>
        </p:txBody>
      </p:sp>
      <p:sp>
        <p:nvSpPr>
          <p:cNvPr id="4" name="Content Placeholder 3"/>
          <p:cNvSpPr>
            <a:spLocks noGrp="1"/>
          </p:cNvSpPr>
          <p:nvPr>
            <p:ph sz="half" idx="1"/>
          </p:nvPr>
        </p:nvSpPr>
        <p:spPr>
          <a:xfrm>
            <a:off x="179512" y="1600200"/>
            <a:ext cx="4316288" cy="5069160"/>
          </a:xfrm>
        </p:spPr>
        <p:style>
          <a:lnRef idx="2">
            <a:schemeClr val="accent4"/>
          </a:lnRef>
          <a:fillRef idx="1">
            <a:schemeClr val="lt1"/>
          </a:fillRef>
          <a:effectRef idx="0">
            <a:schemeClr val="accent4"/>
          </a:effectRef>
          <a:fontRef idx="minor">
            <a:schemeClr val="dk1"/>
          </a:fontRef>
        </p:style>
        <p:txBody>
          <a:bodyPr>
            <a:noAutofit/>
          </a:bodyPr>
          <a:lstStyle/>
          <a:p>
            <a:r>
              <a:rPr lang="en-GB" sz="2000" dirty="0"/>
              <a:t>Mae Donaldson </a:t>
            </a:r>
            <a:r>
              <a:rPr lang="en-GB" sz="2000" dirty="0" err="1"/>
              <a:t>hefyd</a:t>
            </a:r>
            <a:r>
              <a:rPr lang="en-GB" sz="2000" dirty="0"/>
              <a:t> </a:t>
            </a:r>
            <a:r>
              <a:rPr lang="en-GB" sz="2000" dirty="0" err="1"/>
              <a:t>yn</a:t>
            </a:r>
            <a:r>
              <a:rPr lang="en-GB" sz="2000" dirty="0"/>
              <a:t> </a:t>
            </a:r>
            <a:r>
              <a:rPr lang="en-GB" sz="2000" dirty="0" err="1"/>
              <a:t>adnabod</a:t>
            </a:r>
            <a:r>
              <a:rPr lang="en-GB" sz="2000" dirty="0"/>
              <a:t> </a:t>
            </a:r>
            <a:r>
              <a:rPr lang="en-GB" sz="2000" dirty="0" err="1"/>
              <a:t>rol</a:t>
            </a:r>
            <a:r>
              <a:rPr lang="en-GB" sz="2000" dirty="0"/>
              <a:t> </a:t>
            </a:r>
            <a:r>
              <a:rPr lang="en-GB" sz="2000" dirty="0" err="1"/>
              <a:t>asesu</a:t>
            </a:r>
            <a:r>
              <a:rPr lang="en-GB" sz="2000" dirty="0"/>
              <a:t> </a:t>
            </a:r>
            <a:r>
              <a:rPr lang="en-GB" sz="2000" dirty="0" err="1"/>
              <a:t>mewn</a:t>
            </a:r>
            <a:r>
              <a:rPr lang="en-GB" sz="2000" dirty="0"/>
              <a:t> </a:t>
            </a:r>
            <a:r>
              <a:rPr lang="en-GB" sz="2000" dirty="0" err="1"/>
              <a:t>datblgyu</a:t>
            </a:r>
            <a:r>
              <a:rPr lang="en-GB" sz="2000" dirty="0"/>
              <a:t> </a:t>
            </a:r>
            <a:r>
              <a:rPr lang="en-GB" sz="2000" dirty="0" err="1"/>
              <a:t>ymarferion</a:t>
            </a:r>
            <a:r>
              <a:rPr lang="en-GB" sz="2000" dirty="0"/>
              <a:t> </a:t>
            </a:r>
            <a:r>
              <a:rPr lang="en-GB" sz="2000" dirty="0" err="1"/>
              <a:t>dysgu</a:t>
            </a:r>
            <a:r>
              <a:rPr lang="en-GB" sz="2000" dirty="0"/>
              <a:t> ac </a:t>
            </a:r>
            <a:r>
              <a:rPr lang="en-GB" sz="2000" dirty="0" err="1"/>
              <a:t>addysgu</a:t>
            </a:r>
            <a:r>
              <a:rPr lang="en-GB" sz="2000" dirty="0"/>
              <a:t> </a:t>
            </a:r>
            <a:r>
              <a:rPr lang="en-GB" sz="2000" dirty="0" err="1"/>
              <a:t>effeithiol</a:t>
            </a:r>
            <a:r>
              <a:rPr lang="en-GB" sz="2000" dirty="0"/>
              <a:t>.</a:t>
            </a:r>
          </a:p>
          <a:p>
            <a:endParaRPr lang="en-GB" sz="2000" dirty="0"/>
          </a:p>
          <a:p>
            <a:r>
              <a:rPr lang="en-GB" sz="2000" dirty="0"/>
              <a:t> </a:t>
            </a:r>
            <a:r>
              <a:rPr lang="en-GB" sz="2000" dirty="0" err="1"/>
              <a:t>Yn</a:t>
            </a:r>
            <a:r>
              <a:rPr lang="en-GB" sz="2000" dirty="0"/>
              <a:t> </a:t>
            </a:r>
            <a:r>
              <a:rPr lang="en-GB" sz="2000" dirty="0" err="1"/>
              <a:t>ogystal</a:t>
            </a:r>
            <a:r>
              <a:rPr lang="en-GB" sz="2000" dirty="0"/>
              <a:t> â </a:t>
            </a:r>
            <a:r>
              <a:rPr lang="en-GB" sz="2000" dirty="0" err="1"/>
              <a:t>hyn</a:t>
            </a:r>
            <a:r>
              <a:rPr lang="en-GB" sz="2000" dirty="0"/>
              <a:t>, </a:t>
            </a:r>
            <a:r>
              <a:rPr lang="en-GB" sz="2000" dirty="0" err="1"/>
              <a:t>mae’n</a:t>
            </a:r>
            <a:r>
              <a:rPr lang="en-GB" sz="2000" dirty="0"/>
              <a:t> </a:t>
            </a:r>
            <a:r>
              <a:rPr lang="en-GB" sz="2000" dirty="0" err="1"/>
              <a:t>helpu</a:t>
            </a:r>
            <a:r>
              <a:rPr lang="en-GB" sz="2000" dirty="0"/>
              <a:t> </a:t>
            </a:r>
            <a:r>
              <a:rPr lang="en-GB" sz="2000" dirty="0" err="1"/>
              <a:t>dysgwyr</a:t>
            </a:r>
            <a:r>
              <a:rPr lang="en-GB" sz="2000" dirty="0"/>
              <a:t> </a:t>
            </a:r>
            <a:r>
              <a:rPr lang="en-GB" sz="2000" dirty="0" err="1"/>
              <a:t>i</a:t>
            </a:r>
            <a:r>
              <a:rPr lang="en-GB" sz="2000" dirty="0"/>
              <a:t> </a:t>
            </a:r>
            <a:r>
              <a:rPr lang="en-GB" sz="2000" dirty="0" err="1"/>
              <a:t>godi</a:t>
            </a:r>
            <a:r>
              <a:rPr lang="en-GB" sz="2000" dirty="0"/>
              <a:t> </a:t>
            </a:r>
            <a:r>
              <a:rPr lang="en-GB" sz="2000" dirty="0" err="1"/>
              <a:t>safonau</a:t>
            </a:r>
            <a:r>
              <a:rPr lang="en-GB" sz="2000" dirty="0"/>
              <a:t> a </a:t>
            </a:r>
            <a:r>
              <a:rPr lang="en-GB" sz="2000" dirty="0" err="1"/>
              <a:t>meithrin</a:t>
            </a:r>
            <a:r>
              <a:rPr lang="en-GB" sz="2000" dirty="0"/>
              <a:t> </a:t>
            </a:r>
            <a:r>
              <a:rPr lang="en-GB" sz="2000" dirty="0" err="1"/>
              <a:t>uchelgais</a:t>
            </a:r>
            <a:r>
              <a:rPr lang="en-GB" sz="2000" dirty="0"/>
              <a:t>: gall </a:t>
            </a:r>
            <a:r>
              <a:rPr lang="en-GB" sz="2000" dirty="0" err="1"/>
              <a:t>dysgu</a:t>
            </a:r>
            <a:r>
              <a:rPr lang="en-GB" sz="2000" dirty="0"/>
              <a:t> </a:t>
            </a:r>
            <a:r>
              <a:rPr lang="en-GB" sz="2000" dirty="0" err="1"/>
              <a:t>fod</a:t>
            </a:r>
            <a:r>
              <a:rPr lang="en-GB" sz="2000" dirty="0"/>
              <a:t> </a:t>
            </a:r>
            <a:r>
              <a:rPr lang="en-GB" sz="2000" dirty="0" err="1"/>
              <a:t>yn</a:t>
            </a:r>
            <a:r>
              <a:rPr lang="en-GB" sz="2000" dirty="0"/>
              <a:t> </a:t>
            </a:r>
            <a:r>
              <a:rPr lang="en-GB" sz="2000" dirty="0" err="1"/>
              <a:t>effeithiol</a:t>
            </a:r>
            <a:r>
              <a:rPr lang="en-GB" sz="2000" dirty="0"/>
              <a:t> </a:t>
            </a:r>
            <a:r>
              <a:rPr lang="en-GB" sz="2000" dirty="0" err="1"/>
              <a:t>iawn</a:t>
            </a:r>
            <a:r>
              <a:rPr lang="en-GB" sz="2000" dirty="0"/>
              <a:t> </a:t>
            </a:r>
            <a:r>
              <a:rPr lang="en-GB" sz="2000" dirty="0" err="1"/>
              <a:t>os</a:t>
            </a:r>
            <a:r>
              <a:rPr lang="en-GB" sz="2000" dirty="0"/>
              <a:t> </a:t>
            </a:r>
            <a:r>
              <a:rPr lang="en-GB" sz="2000" dirty="0" err="1"/>
              <a:t>rhoddir</a:t>
            </a:r>
            <a:r>
              <a:rPr lang="en-GB" sz="2000" dirty="0"/>
              <a:t> </a:t>
            </a:r>
            <a:r>
              <a:rPr lang="en-GB" sz="2000" dirty="0" err="1"/>
              <a:t>adborth</a:t>
            </a:r>
            <a:r>
              <a:rPr lang="en-GB" sz="2000" dirty="0"/>
              <a:t> </a:t>
            </a:r>
            <a:r>
              <a:rPr lang="en-GB" sz="2000" dirty="0" err="1"/>
              <a:t>i</a:t>
            </a:r>
            <a:r>
              <a:rPr lang="en-GB" sz="2000" dirty="0"/>
              <a:t> </a:t>
            </a:r>
            <a:r>
              <a:rPr lang="en-GB" sz="2000" dirty="0" err="1"/>
              <a:t>ddysgwyr</a:t>
            </a:r>
            <a:r>
              <a:rPr lang="en-GB" sz="2000" dirty="0"/>
              <a:t> </a:t>
            </a:r>
            <a:r>
              <a:rPr lang="en-GB" sz="2000" dirty="0" err="1"/>
              <a:t>sy’n</a:t>
            </a:r>
            <a:r>
              <a:rPr lang="en-GB" sz="2000" dirty="0"/>
              <a:t> </a:t>
            </a:r>
            <a:r>
              <a:rPr lang="en-GB" sz="2000" dirty="0" err="1"/>
              <a:t>eu</a:t>
            </a:r>
            <a:r>
              <a:rPr lang="en-GB" sz="2000" dirty="0"/>
              <a:t> </a:t>
            </a:r>
            <a:r>
              <a:rPr lang="en-GB" sz="2000" dirty="0" err="1"/>
              <a:t>helpu</a:t>
            </a:r>
            <a:r>
              <a:rPr lang="en-GB" sz="2000" dirty="0"/>
              <a:t> </a:t>
            </a:r>
            <a:r>
              <a:rPr lang="en-GB" sz="2000" dirty="0" err="1"/>
              <a:t>i</a:t>
            </a:r>
            <a:r>
              <a:rPr lang="en-GB" sz="2000" dirty="0"/>
              <a:t> </a:t>
            </a:r>
            <a:r>
              <a:rPr lang="en-GB" sz="2000" dirty="0" err="1"/>
              <a:t>ystyried</a:t>
            </a:r>
            <a:r>
              <a:rPr lang="en-GB" sz="2000" dirty="0"/>
              <a:t> </a:t>
            </a:r>
            <a:r>
              <a:rPr lang="en-GB" sz="2000" dirty="0" err="1"/>
              <a:t>materion</a:t>
            </a:r>
            <a:r>
              <a:rPr lang="en-GB" sz="2000" dirty="0"/>
              <a:t> ac </a:t>
            </a:r>
            <a:r>
              <a:rPr lang="en-GB" sz="2000" dirty="0" err="1"/>
              <a:t>yn</a:t>
            </a:r>
            <a:r>
              <a:rPr lang="en-GB" sz="2000" dirty="0"/>
              <a:t> </a:t>
            </a:r>
            <a:r>
              <a:rPr lang="en-GB" sz="2000" dirty="0" err="1"/>
              <a:t>rhoi</a:t>
            </a:r>
            <a:r>
              <a:rPr lang="en-GB" sz="2000" dirty="0"/>
              <a:t> </a:t>
            </a:r>
            <a:r>
              <a:rPr lang="en-GB" sz="2000" dirty="0" err="1"/>
              <a:t>cyfarwyddyd</a:t>
            </a:r>
            <a:r>
              <a:rPr lang="en-GB" sz="2000" dirty="0"/>
              <a:t> </a:t>
            </a:r>
            <a:r>
              <a:rPr lang="en-GB" sz="2000" dirty="0" err="1"/>
              <a:t>iddynt</a:t>
            </a:r>
            <a:r>
              <a:rPr lang="en-GB" sz="2000" dirty="0"/>
              <a:t> </a:t>
            </a:r>
            <a:r>
              <a:rPr lang="en-GB" sz="2000" dirty="0" err="1"/>
              <a:t>ar</a:t>
            </a:r>
            <a:r>
              <a:rPr lang="en-GB" sz="2000" dirty="0"/>
              <a:t> y </a:t>
            </a:r>
            <a:r>
              <a:rPr lang="en-GB" sz="2000" dirty="0" err="1"/>
              <a:t>camau</a:t>
            </a:r>
            <a:r>
              <a:rPr lang="en-GB" sz="2000" dirty="0"/>
              <a:t> </a:t>
            </a:r>
            <a:r>
              <a:rPr lang="en-GB" sz="2000" dirty="0" err="1"/>
              <a:t>nesaf</a:t>
            </a:r>
            <a:r>
              <a:rPr lang="en-GB" sz="2000" dirty="0"/>
              <a:t>. </a:t>
            </a:r>
            <a:r>
              <a:rPr lang="en-GB" sz="2000" dirty="0" err="1"/>
              <a:t>Yn</a:t>
            </a:r>
            <a:r>
              <a:rPr lang="en-GB" sz="2000" dirty="0"/>
              <a:t> </a:t>
            </a:r>
            <a:r>
              <a:rPr lang="en-GB" sz="2000" dirty="0" err="1"/>
              <a:t>yr</a:t>
            </a:r>
            <a:r>
              <a:rPr lang="en-GB" sz="2000" dirty="0"/>
              <a:t> un </a:t>
            </a:r>
            <a:r>
              <a:rPr lang="en-GB" sz="2000" dirty="0" err="1"/>
              <a:t>modd</a:t>
            </a:r>
            <a:r>
              <a:rPr lang="en-GB" sz="2000" dirty="0"/>
              <a:t>, </a:t>
            </a:r>
            <a:r>
              <a:rPr lang="en-GB" sz="2000" dirty="0" err="1"/>
              <a:t>mae</a:t>
            </a:r>
            <a:r>
              <a:rPr lang="en-GB" sz="2000" dirty="0"/>
              <a:t> </a:t>
            </a:r>
            <a:r>
              <a:rPr lang="en-GB" sz="2000" dirty="0" err="1"/>
              <a:t>cydweithio</a:t>
            </a:r>
            <a:r>
              <a:rPr lang="en-GB" sz="2000" dirty="0"/>
              <a:t> ac </a:t>
            </a:r>
            <a:r>
              <a:rPr lang="en-GB" sz="2000" dirty="0" err="1"/>
              <a:t>adborth</a:t>
            </a:r>
            <a:r>
              <a:rPr lang="en-GB" sz="2000" dirty="0"/>
              <a:t> </a:t>
            </a:r>
            <a:r>
              <a:rPr lang="en-GB" sz="2000" dirty="0" err="1"/>
              <a:t>rhwng</a:t>
            </a:r>
            <a:r>
              <a:rPr lang="en-GB" sz="2000" dirty="0"/>
              <a:t> </a:t>
            </a:r>
            <a:r>
              <a:rPr lang="en-GB" sz="2000" dirty="0" err="1"/>
              <a:t>cyfoedion</a:t>
            </a:r>
            <a:r>
              <a:rPr lang="en-GB" sz="2000" dirty="0"/>
              <a:t> </a:t>
            </a:r>
            <a:r>
              <a:rPr lang="en-GB" sz="2000" dirty="0" err="1"/>
              <a:t>yn</a:t>
            </a:r>
            <a:r>
              <a:rPr lang="en-GB" sz="2000" dirty="0"/>
              <a:t> </a:t>
            </a:r>
            <a:r>
              <a:rPr lang="en-GB" sz="2000" dirty="0" err="1"/>
              <a:t>gallu</a:t>
            </a:r>
            <a:r>
              <a:rPr lang="en-GB" sz="2000" dirty="0"/>
              <a:t> </a:t>
            </a:r>
            <a:r>
              <a:rPr lang="en-GB" sz="2000" dirty="0" err="1"/>
              <a:t>creu</a:t>
            </a:r>
            <a:r>
              <a:rPr lang="en-GB" sz="2000" dirty="0"/>
              <a:t> </a:t>
            </a:r>
            <a:r>
              <a:rPr lang="en-GB" sz="2000" dirty="0" err="1"/>
              <a:t>amgylchedd</a:t>
            </a:r>
            <a:r>
              <a:rPr lang="en-GB" sz="2000" dirty="0"/>
              <a:t> </a:t>
            </a:r>
            <a:r>
              <a:rPr lang="en-GB" sz="2000" dirty="0" err="1"/>
              <a:t>diogel</a:t>
            </a:r>
            <a:r>
              <a:rPr lang="en-GB" sz="2000" dirty="0"/>
              <a:t> </a:t>
            </a:r>
            <a:r>
              <a:rPr lang="en-GB" sz="2000" dirty="0" err="1"/>
              <a:t>i</a:t>
            </a:r>
            <a:r>
              <a:rPr lang="en-GB" sz="2000" dirty="0"/>
              <a:t> </a:t>
            </a:r>
            <a:r>
              <a:rPr lang="en-GB" sz="2000" dirty="0" err="1"/>
              <a:t>gyfleu</a:t>
            </a:r>
            <a:r>
              <a:rPr lang="en-GB" sz="2000" dirty="0"/>
              <a:t> </a:t>
            </a:r>
            <a:r>
              <a:rPr lang="en-GB" sz="2000" dirty="0" err="1"/>
              <a:t>syniadau</a:t>
            </a:r>
            <a:r>
              <a:rPr lang="en-GB" sz="2000" dirty="0"/>
              <a:t> a </a:t>
            </a:r>
            <a:r>
              <a:rPr lang="en-GB" sz="2000" dirty="0" err="1"/>
              <a:t>rhoi</a:t>
            </a:r>
            <a:r>
              <a:rPr lang="en-GB" sz="2000" dirty="0"/>
              <a:t> </a:t>
            </a:r>
            <a:r>
              <a:rPr lang="en-GB" sz="2000" dirty="0" err="1"/>
              <a:t>prawf</a:t>
            </a:r>
            <a:r>
              <a:rPr lang="en-GB" sz="2000" dirty="0"/>
              <a:t> </a:t>
            </a:r>
            <a:r>
              <a:rPr lang="en-GB" sz="2000" dirty="0" err="1"/>
              <a:t>arnynt</a:t>
            </a:r>
            <a:r>
              <a:rPr lang="en-GB" sz="2000" dirty="0"/>
              <a:t>.”</a:t>
            </a:r>
          </a:p>
        </p:txBody>
      </p:sp>
      <p:sp>
        <p:nvSpPr>
          <p:cNvPr id="5" name="Content Placeholder 4"/>
          <p:cNvSpPr>
            <a:spLocks noGrp="1"/>
          </p:cNvSpPr>
          <p:nvPr>
            <p:ph sz="half" idx="2"/>
          </p:nvPr>
        </p:nvSpPr>
        <p:spPr>
          <a:xfrm>
            <a:off x="4648200" y="1600200"/>
            <a:ext cx="4316288" cy="5069160"/>
          </a:xfrm>
        </p:spPr>
        <p:style>
          <a:lnRef idx="2">
            <a:schemeClr val="accent4"/>
          </a:lnRef>
          <a:fillRef idx="1">
            <a:schemeClr val="lt1"/>
          </a:fillRef>
          <a:effectRef idx="0">
            <a:schemeClr val="accent4"/>
          </a:effectRef>
          <a:fontRef idx="minor">
            <a:schemeClr val="dk1"/>
          </a:fontRef>
        </p:style>
        <p:txBody>
          <a:bodyPr>
            <a:normAutofit fontScale="77500" lnSpcReduction="20000"/>
          </a:bodyPr>
          <a:lstStyle/>
          <a:p>
            <a:r>
              <a:rPr lang="en-GB" dirty="0"/>
              <a:t>Donaldson also identifies the role of assessment in developing effective teaching and learning practices. </a:t>
            </a:r>
          </a:p>
          <a:p>
            <a:endParaRPr lang="en-GB" dirty="0"/>
          </a:p>
          <a:p>
            <a:r>
              <a:rPr lang="en-GB" dirty="0"/>
              <a:t>“It also helps learners raise standards and nurture ambition: learning can be particularly powerful when learners are given feedback that helps them to think through the issues and provides them with guidance on next steps. Similarly, peer collaboration and feedback can provide a safe environment to articulate and test ideas.” </a:t>
            </a:r>
          </a:p>
          <a:p>
            <a:pPr marL="0" indent="0" algn="r">
              <a:buNone/>
            </a:pPr>
            <a:r>
              <a:rPr lang="en-GB" dirty="0"/>
              <a:t>(Donaldson, 2015, p.68)</a:t>
            </a:r>
          </a:p>
        </p:txBody>
      </p:sp>
    </p:spTree>
    <p:extLst>
      <p:ext uri="{BB962C8B-B14F-4D97-AF65-F5344CB8AC3E}">
        <p14:creationId xmlns:p14="http://schemas.microsoft.com/office/powerpoint/2010/main" val="1923308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5125" y="557931"/>
            <a:ext cx="8229600" cy="1143000"/>
          </a:xfrm>
        </p:spPr>
        <p:txBody>
          <a:bodyPr>
            <a:normAutofit fontScale="90000"/>
          </a:bodyPr>
          <a:lstStyle/>
          <a:p>
            <a:pPr>
              <a:defRPr/>
            </a:pPr>
            <a:r>
              <a:rPr lang="en-US" dirty="0" err="1"/>
              <a:t>Dysgu</a:t>
            </a:r>
            <a:r>
              <a:rPr lang="en-US" dirty="0"/>
              <a:t> </a:t>
            </a:r>
            <a:r>
              <a:rPr lang="en-US" dirty="0" err="1"/>
              <a:t>i</a:t>
            </a:r>
            <a:r>
              <a:rPr lang="en-US" dirty="0"/>
              <a:t> </a:t>
            </a:r>
            <a:r>
              <a:rPr lang="en-US" dirty="0" err="1"/>
              <a:t>Ddysgu</a:t>
            </a:r>
            <a:r>
              <a:rPr lang="en-US" dirty="0"/>
              <a:t> </a:t>
            </a:r>
            <a:br>
              <a:rPr lang="en-US" dirty="0"/>
            </a:br>
            <a:r>
              <a:rPr lang="en-US" dirty="0"/>
              <a:t>Learning to Learn</a:t>
            </a:r>
            <a:br>
              <a:rPr lang="en-US" dirty="0"/>
            </a:br>
            <a:endParaRPr lang="en-US" dirty="0"/>
          </a:p>
        </p:txBody>
      </p:sp>
      <p:sp>
        <p:nvSpPr>
          <p:cNvPr id="3" name="Content Placeholder 2"/>
          <p:cNvSpPr>
            <a:spLocks noGrp="1"/>
          </p:cNvSpPr>
          <p:nvPr>
            <p:ph idx="1"/>
          </p:nvPr>
        </p:nvSpPr>
        <p:spPr>
          <a:xfrm>
            <a:off x="468313" y="1700931"/>
            <a:ext cx="8218487" cy="4824413"/>
          </a:xfrm>
        </p:spPr>
        <p:txBody>
          <a:bodyPr>
            <a:normAutofit/>
          </a:bodyPr>
          <a:lstStyle/>
          <a:p>
            <a:pPr marL="0" indent="0" algn="just" eaLnBrk="1" hangingPunct="1">
              <a:lnSpc>
                <a:spcPct val="90000"/>
              </a:lnSpc>
              <a:buFont typeface="Arial" charset="0"/>
              <a:buNone/>
              <a:defRPr/>
            </a:pPr>
            <a:r>
              <a:rPr lang="ja-JP" altLang="en-GB" sz="3600" b="1" kern="0" dirty="0">
                <a:solidFill>
                  <a:srgbClr val="000000"/>
                </a:solidFill>
                <a:latin typeface="Arial"/>
                <a:ea typeface="ＭＳ Ｐゴシック"/>
              </a:rPr>
              <a:t>“</a:t>
            </a:r>
            <a:r>
              <a:rPr lang="en-GB" sz="3600" b="1" kern="0" dirty="0">
                <a:solidFill>
                  <a:srgbClr val="000000"/>
                </a:solidFill>
                <a:latin typeface="Tahoma"/>
                <a:ea typeface="ＭＳ Ｐゴシック"/>
              </a:rPr>
              <a:t>In times of change the learners will inherit the earth, while the knowers will find themselves beautifully equipped to deal with a world that no longer exists.</a:t>
            </a:r>
            <a:r>
              <a:rPr lang="ja-JP" altLang="en-GB" sz="3600" b="1" kern="0" dirty="0">
                <a:solidFill>
                  <a:srgbClr val="000000"/>
                </a:solidFill>
                <a:latin typeface="Arial"/>
                <a:ea typeface="ＭＳ Ｐゴシック"/>
              </a:rPr>
              <a:t>”</a:t>
            </a:r>
            <a:r>
              <a:rPr lang="en-GB" altLang="ja-JP" sz="3600" b="1" kern="0" dirty="0">
                <a:solidFill>
                  <a:srgbClr val="000000"/>
                </a:solidFill>
                <a:latin typeface="Arial"/>
                <a:ea typeface="ＭＳ Ｐゴシック"/>
              </a:rPr>
              <a:t> </a:t>
            </a:r>
          </a:p>
          <a:p>
            <a:pPr marL="0" indent="0" algn="r" eaLnBrk="1" hangingPunct="1">
              <a:lnSpc>
                <a:spcPct val="90000"/>
              </a:lnSpc>
              <a:buFont typeface="Arial" charset="0"/>
              <a:buNone/>
              <a:defRPr/>
            </a:pPr>
            <a:r>
              <a:rPr lang="en-GB" altLang="ja-JP" sz="3600" b="1" kern="0" dirty="0">
                <a:solidFill>
                  <a:srgbClr val="000000"/>
                </a:solidFill>
                <a:latin typeface="Arial"/>
                <a:ea typeface="ＭＳ Ｐゴシック"/>
              </a:rPr>
              <a:t>Eric Hoffer</a:t>
            </a:r>
            <a:endParaRPr lang="en-GB" sz="3600" b="1" kern="0" dirty="0">
              <a:solidFill>
                <a:srgbClr val="000000"/>
              </a:solidFill>
              <a:latin typeface="Tahoma"/>
              <a:ea typeface="ＭＳ Ｐゴシック"/>
            </a:endParaRPr>
          </a:p>
          <a:p>
            <a:pPr marL="0" indent="0" eaLnBrk="1" hangingPunct="1">
              <a:buFont typeface="Arial" charset="0"/>
              <a:buNone/>
              <a:defRPr/>
            </a:pPr>
            <a:endParaRPr lang="en-US" sz="2000" dirty="0"/>
          </a:p>
        </p:txBody>
      </p:sp>
      <p:sp>
        <p:nvSpPr>
          <p:cNvPr id="4" name="Cloud 3"/>
          <p:cNvSpPr/>
          <p:nvPr/>
        </p:nvSpPr>
        <p:spPr>
          <a:xfrm>
            <a:off x="0" y="4293096"/>
            <a:ext cx="6084168" cy="2232248"/>
          </a:xfrm>
          <a:prstGeom prst="cloud">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GB" sz="2800" i="1" dirty="0" err="1"/>
              <a:t>Ydych</a:t>
            </a:r>
            <a:r>
              <a:rPr lang="en-GB" sz="2800" i="1" dirty="0"/>
              <a:t> </a:t>
            </a:r>
            <a:r>
              <a:rPr lang="en-GB" sz="2800" i="1" dirty="0" err="1"/>
              <a:t>chi’n</a:t>
            </a:r>
            <a:r>
              <a:rPr lang="en-GB" sz="2800" i="1" dirty="0"/>
              <a:t> </a:t>
            </a:r>
            <a:r>
              <a:rPr lang="en-GB" sz="2800" i="1" dirty="0" err="1"/>
              <a:t>cytuno</a:t>
            </a:r>
            <a:r>
              <a:rPr lang="en-GB" sz="2800" i="1" dirty="0"/>
              <a:t>? Pam?</a:t>
            </a:r>
          </a:p>
          <a:p>
            <a:pPr algn="ctr"/>
            <a:endParaRPr lang="en-GB" sz="2800" i="1" dirty="0"/>
          </a:p>
          <a:p>
            <a:pPr algn="ctr"/>
            <a:r>
              <a:rPr lang="en-GB" sz="2800" dirty="0"/>
              <a:t>Do you agree? Why?</a:t>
            </a:r>
          </a:p>
        </p:txBody>
      </p:sp>
    </p:spTree>
    <p:extLst>
      <p:ext uri="{BB962C8B-B14F-4D97-AF65-F5344CB8AC3E}">
        <p14:creationId xmlns:p14="http://schemas.microsoft.com/office/powerpoint/2010/main" val="32619014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4544" y="457200"/>
            <a:ext cx="8229600" cy="1143000"/>
          </a:xfrm>
        </p:spPr>
        <p:txBody>
          <a:bodyPr>
            <a:normAutofit fontScale="90000"/>
          </a:bodyPr>
          <a:lstStyle/>
          <a:p>
            <a:r>
              <a:rPr lang="en-GB" dirty="0" err="1"/>
              <a:t>Metawybyddiaeth</a:t>
            </a:r>
            <a:br>
              <a:rPr lang="en-GB" dirty="0"/>
            </a:br>
            <a:r>
              <a:rPr lang="en-GB" dirty="0"/>
              <a:t>Metacognition</a:t>
            </a:r>
            <a:br>
              <a:rPr lang="en-GB" dirty="0"/>
            </a:br>
            <a:r>
              <a:rPr lang="en-GB" dirty="0"/>
              <a:t> </a:t>
            </a:r>
          </a:p>
        </p:txBody>
      </p:sp>
      <p:sp>
        <p:nvSpPr>
          <p:cNvPr id="4" name="Content Placeholder 3"/>
          <p:cNvSpPr>
            <a:spLocks noGrp="1"/>
          </p:cNvSpPr>
          <p:nvPr>
            <p:ph sz="half" idx="1"/>
          </p:nvPr>
        </p:nvSpPr>
        <p:spPr>
          <a:xfrm>
            <a:off x="251520" y="1986420"/>
            <a:ext cx="4038600" cy="4525963"/>
          </a:xfrm>
        </p:spPr>
        <p:style>
          <a:lnRef idx="2">
            <a:schemeClr val="accent4"/>
          </a:lnRef>
          <a:fillRef idx="1">
            <a:schemeClr val="lt1"/>
          </a:fillRef>
          <a:effectRef idx="0">
            <a:schemeClr val="accent4"/>
          </a:effectRef>
          <a:fontRef idx="minor">
            <a:schemeClr val="dk1"/>
          </a:fontRef>
        </p:style>
        <p:txBody>
          <a:bodyPr>
            <a:normAutofit fontScale="85000" lnSpcReduction="10000"/>
          </a:bodyPr>
          <a:lstStyle/>
          <a:p>
            <a:pPr rtl="0"/>
            <a:r>
              <a:rPr lang="en-GB" dirty="0" err="1">
                <a:solidFill>
                  <a:srgbClr val="000000"/>
                </a:solidFill>
                <a:effectLst/>
              </a:rPr>
              <a:t>Metawybyddiaeth</a:t>
            </a:r>
            <a:r>
              <a:rPr lang="en-GB" dirty="0">
                <a:solidFill>
                  <a:srgbClr val="000000"/>
                </a:solidFill>
                <a:effectLst/>
              </a:rPr>
              <a:t> </a:t>
            </a:r>
            <a:r>
              <a:rPr lang="en-GB" dirty="0" err="1">
                <a:solidFill>
                  <a:srgbClr val="000000"/>
                </a:solidFill>
                <a:effectLst/>
              </a:rPr>
              <a:t>yw</a:t>
            </a:r>
            <a:r>
              <a:rPr lang="en-GB" dirty="0">
                <a:solidFill>
                  <a:srgbClr val="000000"/>
                </a:solidFill>
                <a:effectLst/>
              </a:rPr>
              <a:t> pan </a:t>
            </a:r>
            <a:r>
              <a:rPr lang="en-GB" dirty="0" err="1">
                <a:solidFill>
                  <a:srgbClr val="000000"/>
                </a:solidFill>
                <a:effectLst/>
              </a:rPr>
              <a:t>fydd</a:t>
            </a:r>
            <a:r>
              <a:rPr lang="en-GB" dirty="0">
                <a:solidFill>
                  <a:srgbClr val="000000"/>
                </a:solidFill>
                <a:effectLst/>
              </a:rPr>
              <a:t> </a:t>
            </a:r>
            <a:r>
              <a:rPr lang="en-GB" dirty="0" err="1">
                <a:solidFill>
                  <a:srgbClr val="000000"/>
                </a:solidFill>
                <a:effectLst/>
              </a:rPr>
              <a:t>dysgwyr</a:t>
            </a:r>
            <a:r>
              <a:rPr lang="en-GB" dirty="0">
                <a:solidFill>
                  <a:srgbClr val="000000"/>
                </a:solidFill>
                <a:effectLst/>
              </a:rPr>
              <a:t> </a:t>
            </a:r>
            <a:r>
              <a:rPr lang="en-GB" dirty="0" err="1">
                <a:solidFill>
                  <a:srgbClr val="000000"/>
                </a:solidFill>
                <a:effectLst/>
              </a:rPr>
              <a:t>yn</a:t>
            </a:r>
            <a:r>
              <a:rPr lang="en-GB" dirty="0">
                <a:solidFill>
                  <a:srgbClr val="000000"/>
                </a:solidFill>
                <a:effectLst/>
              </a:rPr>
              <a:t> </a:t>
            </a:r>
            <a:r>
              <a:rPr lang="en-GB" dirty="0" err="1">
                <a:solidFill>
                  <a:srgbClr val="000000"/>
                </a:solidFill>
                <a:effectLst/>
              </a:rPr>
              <a:t>gallu</a:t>
            </a:r>
            <a:r>
              <a:rPr lang="en-GB" dirty="0">
                <a:solidFill>
                  <a:srgbClr val="000000"/>
                </a:solidFill>
                <a:effectLst/>
              </a:rPr>
              <a:t> </a:t>
            </a:r>
            <a:r>
              <a:rPr lang="en-GB" dirty="0" err="1">
                <a:solidFill>
                  <a:srgbClr val="000000"/>
                </a:solidFill>
                <a:effectLst/>
              </a:rPr>
              <a:t>meddwl</a:t>
            </a:r>
            <a:r>
              <a:rPr lang="en-GB" dirty="0">
                <a:solidFill>
                  <a:srgbClr val="000000"/>
                </a:solidFill>
                <a:effectLst/>
              </a:rPr>
              <a:t> </a:t>
            </a:r>
            <a:r>
              <a:rPr lang="en-GB" dirty="0" err="1">
                <a:solidFill>
                  <a:srgbClr val="000000"/>
                </a:solidFill>
                <a:effectLst/>
              </a:rPr>
              <a:t>yn</a:t>
            </a:r>
            <a:r>
              <a:rPr lang="en-GB" dirty="0">
                <a:solidFill>
                  <a:srgbClr val="000000"/>
                </a:solidFill>
                <a:effectLst/>
              </a:rPr>
              <a:t> </a:t>
            </a:r>
            <a:r>
              <a:rPr lang="en-GB" dirty="0" err="1">
                <a:solidFill>
                  <a:srgbClr val="000000"/>
                </a:solidFill>
                <a:effectLst/>
              </a:rPr>
              <a:t>benodol</a:t>
            </a:r>
            <a:r>
              <a:rPr lang="en-GB" dirty="0">
                <a:solidFill>
                  <a:srgbClr val="000000"/>
                </a:solidFill>
                <a:effectLst/>
              </a:rPr>
              <a:t> am </a:t>
            </a:r>
            <a:r>
              <a:rPr lang="en-GB" dirty="0" err="1">
                <a:solidFill>
                  <a:srgbClr val="000000"/>
                </a:solidFill>
                <a:effectLst/>
              </a:rPr>
              <a:t>eu</a:t>
            </a:r>
            <a:r>
              <a:rPr lang="en-GB" dirty="0">
                <a:solidFill>
                  <a:srgbClr val="000000"/>
                </a:solidFill>
                <a:effectLst/>
              </a:rPr>
              <a:t> </a:t>
            </a:r>
            <a:r>
              <a:rPr lang="en-GB" dirty="0" err="1">
                <a:solidFill>
                  <a:srgbClr val="000000"/>
                </a:solidFill>
                <a:effectLst/>
              </a:rPr>
              <a:t>prosesau</a:t>
            </a:r>
            <a:r>
              <a:rPr lang="en-GB" dirty="0">
                <a:solidFill>
                  <a:srgbClr val="000000"/>
                </a:solidFill>
                <a:effectLst/>
              </a:rPr>
              <a:t> </a:t>
            </a:r>
            <a:r>
              <a:rPr lang="en-GB" dirty="0" err="1">
                <a:solidFill>
                  <a:srgbClr val="000000"/>
                </a:solidFill>
                <a:effectLst/>
              </a:rPr>
              <a:t>meddwl</a:t>
            </a:r>
            <a:r>
              <a:rPr lang="en-GB" dirty="0">
                <a:solidFill>
                  <a:srgbClr val="000000"/>
                </a:solidFill>
                <a:effectLst/>
              </a:rPr>
              <a:t> a </a:t>
            </a:r>
            <a:r>
              <a:rPr lang="en-GB" dirty="0" err="1">
                <a:solidFill>
                  <a:srgbClr val="000000"/>
                </a:solidFill>
                <a:effectLst/>
              </a:rPr>
              <a:t>dysgu</a:t>
            </a:r>
            <a:r>
              <a:rPr lang="en-GB" dirty="0">
                <a:solidFill>
                  <a:srgbClr val="000000"/>
                </a:solidFill>
                <a:effectLst/>
              </a:rPr>
              <a:t> </a:t>
            </a:r>
            <a:r>
              <a:rPr lang="en-GB" dirty="0" err="1">
                <a:solidFill>
                  <a:srgbClr val="000000"/>
                </a:solidFill>
                <a:effectLst/>
              </a:rPr>
              <a:t>eu</a:t>
            </a:r>
            <a:r>
              <a:rPr lang="en-GB" dirty="0">
                <a:solidFill>
                  <a:srgbClr val="000000"/>
                </a:solidFill>
                <a:effectLst/>
              </a:rPr>
              <a:t> </a:t>
            </a:r>
            <a:r>
              <a:rPr lang="en-GB" dirty="0" err="1">
                <a:solidFill>
                  <a:srgbClr val="000000"/>
                </a:solidFill>
                <a:effectLst/>
              </a:rPr>
              <a:t>hunain</a:t>
            </a:r>
            <a:r>
              <a:rPr lang="en-GB" dirty="0">
                <a:solidFill>
                  <a:srgbClr val="000000"/>
                </a:solidFill>
                <a:effectLst/>
              </a:rPr>
              <a:t>. </a:t>
            </a:r>
          </a:p>
          <a:p>
            <a:r>
              <a:rPr lang="en-GB" dirty="0" err="1"/>
              <a:t>Yn</a:t>
            </a:r>
            <a:r>
              <a:rPr lang="en-GB" dirty="0"/>
              <a:t> </a:t>
            </a:r>
            <a:r>
              <a:rPr lang="en-GB" dirty="0" err="1"/>
              <a:t>cefnogi</a:t>
            </a:r>
            <a:r>
              <a:rPr lang="en-GB" dirty="0"/>
              <a:t> </a:t>
            </a:r>
            <a:r>
              <a:rPr lang="en-GB" dirty="0" err="1"/>
              <a:t>dysgwyr</a:t>
            </a:r>
            <a:r>
              <a:rPr lang="en-GB" dirty="0"/>
              <a:t> </a:t>
            </a:r>
            <a:r>
              <a:rPr lang="en-GB" dirty="0" err="1"/>
              <a:t>mewn</a:t>
            </a:r>
            <a:r>
              <a:rPr lang="en-GB" dirty="0"/>
              <a:t> </a:t>
            </a:r>
            <a:r>
              <a:rPr lang="en-GB" dirty="0" err="1"/>
              <a:t>datblygu</a:t>
            </a:r>
            <a:r>
              <a:rPr lang="en-GB" dirty="0"/>
              <a:t> </a:t>
            </a:r>
            <a:r>
              <a:rPr lang="en-GB" dirty="0" err="1"/>
              <a:t>strategaethau</a:t>
            </a:r>
            <a:r>
              <a:rPr lang="en-GB" dirty="0"/>
              <a:t> </a:t>
            </a:r>
            <a:r>
              <a:rPr lang="en-GB" dirty="0" err="1"/>
              <a:t>i</a:t>
            </a:r>
            <a:r>
              <a:rPr lang="en-GB" dirty="0"/>
              <a:t> </a:t>
            </a:r>
            <a:r>
              <a:rPr lang="en-GB" dirty="0" err="1"/>
              <a:t>hunan-reoli</a:t>
            </a:r>
            <a:r>
              <a:rPr lang="en-GB" dirty="0"/>
              <a:t> </a:t>
            </a:r>
            <a:r>
              <a:rPr lang="en-GB" dirty="0" err="1"/>
              <a:t>ei</a:t>
            </a:r>
            <a:r>
              <a:rPr lang="en-GB" dirty="0"/>
              <a:t> </a:t>
            </a:r>
            <a:r>
              <a:rPr lang="en-GB" dirty="0" err="1"/>
              <a:t>gymhelliad</a:t>
            </a:r>
            <a:r>
              <a:rPr lang="en-GB" dirty="0"/>
              <a:t> </a:t>
            </a:r>
            <a:r>
              <a:rPr lang="en-GB" dirty="0" err="1"/>
              <a:t>ei</a:t>
            </a:r>
            <a:r>
              <a:rPr lang="en-GB" dirty="0"/>
              <a:t> </a:t>
            </a:r>
            <a:r>
              <a:rPr lang="en-GB" dirty="0" err="1"/>
              <a:t>hun</a:t>
            </a:r>
            <a:r>
              <a:rPr lang="en-GB" dirty="0"/>
              <a:t> </a:t>
            </a:r>
            <a:r>
              <a:rPr lang="en-GB" dirty="0" err="1"/>
              <a:t>tuag</a:t>
            </a:r>
            <a:r>
              <a:rPr lang="en-GB" dirty="0"/>
              <a:t> at </a:t>
            </a:r>
            <a:r>
              <a:rPr lang="en-GB" dirty="0" err="1"/>
              <a:t>ddysgu</a:t>
            </a:r>
            <a:r>
              <a:rPr lang="en-GB" dirty="0"/>
              <a:t>. </a:t>
            </a:r>
          </a:p>
          <a:p>
            <a:r>
              <a:rPr lang="en-GB" dirty="0" err="1"/>
              <a:t>Yn</a:t>
            </a:r>
            <a:r>
              <a:rPr lang="en-GB" dirty="0"/>
              <a:t> </a:t>
            </a:r>
            <a:r>
              <a:rPr lang="en-GB" dirty="0" err="1"/>
              <a:t>fwyaf</a:t>
            </a:r>
            <a:r>
              <a:rPr lang="en-GB" dirty="0"/>
              <a:t> </a:t>
            </a:r>
            <a:r>
              <a:rPr lang="en-GB" dirty="0" err="1"/>
              <a:t>effeithiol</a:t>
            </a:r>
            <a:r>
              <a:rPr lang="en-GB" dirty="0"/>
              <a:t> pan </a:t>
            </a:r>
            <a:r>
              <a:rPr lang="en-GB" dirty="0" err="1"/>
              <a:t>ddefnyddir</a:t>
            </a:r>
            <a:r>
              <a:rPr lang="en-GB" dirty="0"/>
              <a:t> </a:t>
            </a:r>
            <a:r>
              <a:rPr lang="en-GB" dirty="0" err="1"/>
              <a:t>dulliau</a:t>
            </a:r>
            <a:r>
              <a:rPr lang="en-GB" dirty="0"/>
              <a:t> </a:t>
            </a:r>
            <a:r>
              <a:rPr lang="en-GB" dirty="0" err="1"/>
              <a:t>mwy</a:t>
            </a:r>
            <a:r>
              <a:rPr lang="en-GB" dirty="0"/>
              <a:t> </a:t>
            </a:r>
            <a:r>
              <a:rPr lang="en-GB" dirty="0" err="1"/>
              <a:t>cydweithredol</a:t>
            </a:r>
            <a:r>
              <a:rPr lang="en-GB" dirty="0"/>
              <a:t> o </a:t>
            </a:r>
            <a:r>
              <a:rPr lang="en-GB" dirty="0" err="1"/>
              <a:t>ddysgu</a:t>
            </a:r>
            <a:r>
              <a:rPr lang="en-GB" dirty="0"/>
              <a:t>. </a:t>
            </a:r>
          </a:p>
        </p:txBody>
      </p:sp>
      <p:sp>
        <p:nvSpPr>
          <p:cNvPr id="5" name="Content Placeholder 4"/>
          <p:cNvSpPr>
            <a:spLocks noGrp="1"/>
          </p:cNvSpPr>
          <p:nvPr>
            <p:ph sz="half" idx="2"/>
          </p:nvPr>
        </p:nvSpPr>
        <p:spPr>
          <a:xfrm>
            <a:off x="4837255" y="1986420"/>
            <a:ext cx="4038600" cy="4525963"/>
          </a:xfrm>
        </p:spPr>
        <p:style>
          <a:lnRef idx="2">
            <a:schemeClr val="accent4"/>
          </a:lnRef>
          <a:fillRef idx="1">
            <a:schemeClr val="lt1"/>
          </a:fillRef>
          <a:effectRef idx="0">
            <a:schemeClr val="accent4"/>
          </a:effectRef>
          <a:fontRef idx="minor">
            <a:schemeClr val="dk1"/>
          </a:fontRef>
        </p:style>
        <p:txBody>
          <a:bodyPr>
            <a:normAutofit fontScale="85000" lnSpcReduction="10000"/>
          </a:bodyPr>
          <a:lstStyle/>
          <a:p>
            <a:r>
              <a:rPr lang="en-GB" dirty="0"/>
              <a:t>Metacognition is when learners can think explicitly about their own thinking and learning processes. </a:t>
            </a:r>
          </a:p>
          <a:p>
            <a:r>
              <a:rPr lang="en-GB" dirty="0"/>
              <a:t>Supports learners in developing a range of strategies to self-regulate their own motivation for learning.</a:t>
            </a:r>
          </a:p>
          <a:p>
            <a:r>
              <a:rPr lang="en-GB" dirty="0"/>
              <a:t>At its most effective when approaches used are collaborative in nature. </a:t>
            </a:r>
          </a:p>
          <a:p>
            <a:pPr marL="0" indent="0" algn="r">
              <a:buNone/>
            </a:pPr>
            <a:r>
              <a:rPr lang="en-GB" sz="1900" dirty="0"/>
              <a:t>(Education Endowment Foundation, 2017)</a:t>
            </a:r>
          </a:p>
          <a:p>
            <a:pPr marL="0" indent="0">
              <a:buNone/>
            </a:pPr>
            <a:endParaRPr lang="en-GB" dirty="0"/>
          </a:p>
        </p:txBody>
      </p:sp>
      <p:pic>
        <p:nvPicPr>
          <p:cNvPr id="6" name="Picture 5" descr="Background pattern&#10;&#10;Description automatically generated">
            <a:extLst>
              <a:ext uri="{FF2B5EF4-FFF2-40B4-BE49-F238E27FC236}">
                <a16:creationId xmlns:a16="http://schemas.microsoft.com/office/drawing/2014/main" id="{9D37E535-9D8D-4907-89E2-D7E2EF763E40}"/>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588224" y="70980"/>
            <a:ext cx="1807052" cy="1620700"/>
          </a:xfrm>
          <a:prstGeom prst="rect">
            <a:avLst/>
          </a:prstGeom>
        </p:spPr>
      </p:pic>
    </p:spTree>
    <p:extLst>
      <p:ext uri="{BB962C8B-B14F-4D97-AF65-F5344CB8AC3E}">
        <p14:creationId xmlns:p14="http://schemas.microsoft.com/office/powerpoint/2010/main" val="4648054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err="1"/>
              <a:t>Arferion</a:t>
            </a:r>
            <a:r>
              <a:rPr lang="en-GB" dirty="0"/>
              <a:t> </a:t>
            </a:r>
            <a:r>
              <a:rPr lang="en-GB" dirty="0" err="1"/>
              <a:t>Meddwl</a:t>
            </a:r>
            <a:br>
              <a:rPr lang="en-GB" dirty="0"/>
            </a:br>
            <a:r>
              <a:rPr lang="en-GB" dirty="0"/>
              <a:t>‘Habits of Mind’</a:t>
            </a:r>
          </a:p>
        </p:txBody>
      </p:sp>
      <p:sp>
        <p:nvSpPr>
          <p:cNvPr id="3" name="Content Placeholder 2"/>
          <p:cNvSpPr>
            <a:spLocks noGrp="1"/>
          </p:cNvSpPr>
          <p:nvPr>
            <p:ph sz="half" idx="1"/>
          </p:nvPr>
        </p:nvSpPr>
        <p:spPr>
          <a:xfrm>
            <a:off x="251520" y="1600200"/>
            <a:ext cx="4244280" cy="4983162"/>
          </a:xfrm>
        </p:spPr>
        <p:style>
          <a:lnRef idx="2">
            <a:schemeClr val="accent4"/>
          </a:lnRef>
          <a:fillRef idx="1">
            <a:schemeClr val="lt1"/>
          </a:fillRef>
          <a:effectRef idx="0">
            <a:schemeClr val="accent4"/>
          </a:effectRef>
          <a:fontRef idx="minor">
            <a:schemeClr val="dk1"/>
          </a:fontRef>
        </p:style>
        <p:txBody>
          <a:bodyPr>
            <a:normAutofit fontScale="62500" lnSpcReduction="20000"/>
          </a:bodyPr>
          <a:lstStyle/>
          <a:p>
            <a:r>
              <a:rPr lang="en-GB" sz="3400" dirty="0" err="1"/>
              <a:t>Yr</a:t>
            </a:r>
            <a:r>
              <a:rPr lang="en-GB" sz="3400" dirty="0"/>
              <a:t> </a:t>
            </a:r>
            <a:r>
              <a:rPr lang="en-GB" sz="3400" dirty="0" err="1"/>
              <a:t>athro</a:t>
            </a:r>
            <a:r>
              <a:rPr lang="en-GB" sz="3400" dirty="0"/>
              <a:t> Art Costa ‘Habits of Mind’</a:t>
            </a:r>
          </a:p>
          <a:p>
            <a:pPr marL="0" indent="0">
              <a:buNone/>
            </a:pPr>
            <a:endParaRPr lang="en-GB" sz="3400" dirty="0"/>
          </a:p>
          <a:p>
            <a:r>
              <a:rPr lang="en-GB" sz="3400" dirty="0" err="1"/>
              <a:t>Adlewyrchwch</a:t>
            </a:r>
            <a:r>
              <a:rPr lang="en-GB" sz="3400" dirty="0"/>
              <a:t>:</a:t>
            </a:r>
          </a:p>
          <a:p>
            <a:pPr lvl="1"/>
            <a:r>
              <a:rPr lang="en-GB" sz="3400" dirty="0" err="1"/>
              <a:t>Ydych</a:t>
            </a:r>
            <a:r>
              <a:rPr lang="en-GB" sz="3400" dirty="0"/>
              <a:t> </a:t>
            </a:r>
            <a:r>
              <a:rPr lang="en-GB" sz="3400" dirty="0" err="1"/>
              <a:t>chi’n</a:t>
            </a:r>
            <a:r>
              <a:rPr lang="en-GB" sz="3400" dirty="0"/>
              <a:t> </a:t>
            </a:r>
            <a:r>
              <a:rPr lang="en-GB" sz="3400" dirty="0" err="1"/>
              <a:t>cytuno</a:t>
            </a:r>
            <a:r>
              <a:rPr lang="en-GB" sz="3400" dirty="0"/>
              <a:t>/</a:t>
            </a:r>
            <a:r>
              <a:rPr lang="en-GB" sz="3400" dirty="0" err="1"/>
              <a:t>anghytuno</a:t>
            </a:r>
            <a:r>
              <a:rPr lang="en-GB" sz="3400" dirty="0"/>
              <a:t> </a:t>
            </a:r>
            <a:r>
              <a:rPr lang="en-GB" sz="3400" dirty="0" err="1"/>
              <a:t>gyda’r</a:t>
            </a:r>
            <a:r>
              <a:rPr lang="en-GB" sz="3400" dirty="0"/>
              <a:t> 16 </a:t>
            </a:r>
            <a:r>
              <a:rPr lang="en-GB" sz="3400" dirty="0" err="1"/>
              <a:t>arfer</a:t>
            </a:r>
            <a:r>
              <a:rPr lang="en-GB" sz="3400" dirty="0"/>
              <a:t> a </a:t>
            </a:r>
            <a:r>
              <a:rPr lang="en-GB" sz="3400" dirty="0" err="1"/>
              <a:t>awgrymir</a:t>
            </a:r>
            <a:r>
              <a:rPr lang="en-GB" sz="3400" dirty="0"/>
              <a:t>? </a:t>
            </a:r>
          </a:p>
          <a:p>
            <a:pPr lvl="1"/>
            <a:r>
              <a:rPr lang="en-GB" sz="3400" dirty="0" err="1"/>
              <a:t>Fyddech</a:t>
            </a:r>
            <a:r>
              <a:rPr lang="en-GB" sz="3400" dirty="0"/>
              <a:t> </a:t>
            </a:r>
            <a:r>
              <a:rPr lang="en-GB" sz="3400" dirty="0" err="1"/>
              <a:t>chi’n</a:t>
            </a:r>
            <a:r>
              <a:rPr lang="en-GB" sz="3400" dirty="0"/>
              <a:t> </a:t>
            </a:r>
            <a:r>
              <a:rPr lang="en-GB" sz="3400" dirty="0" err="1"/>
              <a:t>ychwanegu</a:t>
            </a:r>
            <a:r>
              <a:rPr lang="en-GB" sz="3400" dirty="0"/>
              <a:t>/ </a:t>
            </a:r>
            <a:r>
              <a:rPr lang="en-GB" sz="3400" dirty="0" err="1"/>
              <a:t>dileu</a:t>
            </a:r>
            <a:r>
              <a:rPr lang="en-GB" sz="3400" dirty="0"/>
              <a:t> </a:t>
            </a:r>
            <a:r>
              <a:rPr lang="en-GB" sz="3400" dirty="0" err="1"/>
              <a:t>urnhyw</a:t>
            </a:r>
            <a:r>
              <a:rPr lang="en-GB" sz="3400" dirty="0"/>
              <a:t> </a:t>
            </a:r>
            <a:r>
              <a:rPr lang="en-GB" sz="3400" dirty="0" err="1"/>
              <a:t>arferion</a:t>
            </a:r>
            <a:r>
              <a:rPr lang="en-GB" sz="3400" dirty="0"/>
              <a:t>?</a:t>
            </a:r>
          </a:p>
          <a:p>
            <a:pPr lvl="1"/>
            <a:r>
              <a:rPr lang="en-GB" sz="3400" dirty="0" err="1"/>
              <a:t>Adfyfyriwch</a:t>
            </a:r>
            <a:r>
              <a:rPr lang="en-GB" sz="3400" dirty="0"/>
              <a:t> </a:t>
            </a:r>
            <a:r>
              <a:rPr lang="en-GB" sz="3400" dirty="0" err="1"/>
              <a:t>ar</a:t>
            </a:r>
            <a:r>
              <a:rPr lang="en-GB" sz="3400" dirty="0"/>
              <a:t> </a:t>
            </a:r>
            <a:r>
              <a:rPr lang="en-GB" sz="3400" dirty="0" err="1"/>
              <a:t>eich</a:t>
            </a:r>
            <a:r>
              <a:rPr lang="en-GB" sz="3400" dirty="0"/>
              <a:t> </a:t>
            </a:r>
            <a:r>
              <a:rPr lang="en-GB" sz="3400" dirty="0" err="1"/>
              <a:t>dysgu</a:t>
            </a:r>
            <a:r>
              <a:rPr lang="en-GB" sz="3400" dirty="0"/>
              <a:t> </a:t>
            </a:r>
            <a:r>
              <a:rPr lang="en-GB" sz="3400" dirty="0" err="1"/>
              <a:t>eich</a:t>
            </a:r>
            <a:r>
              <a:rPr lang="en-GB" sz="3400" dirty="0"/>
              <a:t> </a:t>
            </a:r>
            <a:r>
              <a:rPr lang="en-GB" sz="3400" dirty="0" err="1"/>
              <a:t>hun</a:t>
            </a:r>
            <a:r>
              <a:rPr lang="en-GB" sz="3400" dirty="0"/>
              <a:t> </a:t>
            </a:r>
            <a:r>
              <a:rPr lang="en-GB" sz="3400" dirty="0" err="1"/>
              <a:t>trwy</a:t>
            </a:r>
            <a:r>
              <a:rPr lang="en-GB" sz="3400" dirty="0"/>
              <a:t> </a:t>
            </a:r>
            <a:r>
              <a:rPr lang="en-GB" sz="3400" dirty="0" err="1"/>
              <a:t>ystyried</a:t>
            </a:r>
            <a:r>
              <a:rPr lang="en-GB" sz="3400" dirty="0"/>
              <a:t> </a:t>
            </a:r>
            <a:r>
              <a:rPr lang="en-GB" sz="3400" dirty="0" err="1"/>
              <a:t>yr</a:t>
            </a:r>
            <a:r>
              <a:rPr lang="en-GB" sz="3400" dirty="0"/>
              <a:t> </a:t>
            </a:r>
            <a:r>
              <a:rPr lang="en-GB" sz="3400" dirty="0" err="1"/>
              <a:t>arferion</a:t>
            </a:r>
            <a:r>
              <a:rPr lang="en-GB" sz="3400" dirty="0"/>
              <a:t> </a:t>
            </a:r>
            <a:r>
              <a:rPr lang="en-GB" sz="3400" dirty="0" err="1"/>
              <a:t>meddwl</a:t>
            </a:r>
            <a:r>
              <a:rPr lang="en-GB" sz="3400" dirty="0"/>
              <a:t>?</a:t>
            </a:r>
          </a:p>
          <a:p>
            <a:pPr lvl="1"/>
            <a:r>
              <a:rPr lang="en-GB" sz="3400" dirty="0"/>
              <a:t>I </a:t>
            </a:r>
            <a:r>
              <a:rPr lang="en-GB" sz="3400" dirty="0" err="1"/>
              <a:t>ba</a:t>
            </a:r>
            <a:r>
              <a:rPr lang="en-GB" sz="3400" dirty="0"/>
              <a:t> </a:t>
            </a:r>
            <a:r>
              <a:rPr lang="en-GB" sz="3400" dirty="0" err="1"/>
              <a:t>raddau</a:t>
            </a:r>
            <a:r>
              <a:rPr lang="en-GB" sz="3400" dirty="0"/>
              <a:t> </a:t>
            </a:r>
            <a:r>
              <a:rPr lang="en-GB" sz="3400" dirty="0" err="1"/>
              <a:t>mae</a:t>
            </a:r>
            <a:r>
              <a:rPr lang="en-GB" sz="3400" dirty="0"/>
              <a:t> </a:t>
            </a:r>
            <a:r>
              <a:rPr lang="en-GB" sz="3400" dirty="0" err="1"/>
              <a:t>ymarferion</a:t>
            </a:r>
            <a:r>
              <a:rPr lang="en-GB" sz="3400" dirty="0"/>
              <a:t> </a:t>
            </a:r>
            <a:r>
              <a:rPr lang="en-GB" sz="3400" dirty="0" err="1"/>
              <a:t>dysgu</a:t>
            </a:r>
            <a:r>
              <a:rPr lang="en-GB" sz="3400" dirty="0"/>
              <a:t> ac </a:t>
            </a:r>
            <a:r>
              <a:rPr lang="en-GB" sz="3400" dirty="0" err="1"/>
              <a:t>addysgu</a:t>
            </a:r>
            <a:r>
              <a:rPr lang="en-GB" sz="3400" dirty="0"/>
              <a:t> </a:t>
            </a:r>
            <a:r>
              <a:rPr lang="en-GB" sz="3400" dirty="0" err="1"/>
              <a:t>presennol</a:t>
            </a:r>
            <a:r>
              <a:rPr lang="en-GB" sz="3400" dirty="0"/>
              <a:t> </a:t>
            </a:r>
            <a:r>
              <a:rPr lang="en-GB" sz="3400" dirty="0" err="1"/>
              <a:t>yn</a:t>
            </a:r>
            <a:r>
              <a:rPr lang="en-GB" sz="3400" dirty="0"/>
              <a:t> </a:t>
            </a:r>
            <a:r>
              <a:rPr lang="en-GB" sz="3400" dirty="0" err="1"/>
              <a:t>adlewyrchu’r</a:t>
            </a:r>
            <a:r>
              <a:rPr lang="en-GB" sz="3400" dirty="0"/>
              <a:t> </a:t>
            </a:r>
            <a:r>
              <a:rPr lang="en-GB" sz="3400" dirty="0" err="1"/>
              <a:t>arferion</a:t>
            </a:r>
            <a:r>
              <a:rPr lang="en-GB" sz="3400" dirty="0"/>
              <a:t> </a:t>
            </a:r>
            <a:r>
              <a:rPr lang="en-GB" sz="3400" dirty="0" err="1"/>
              <a:t>meddwl</a:t>
            </a:r>
            <a:r>
              <a:rPr lang="en-GB" sz="3400" dirty="0"/>
              <a:t>?</a:t>
            </a:r>
          </a:p>
          <a:p>
            <a:endParaRPr lang="en-GB" dirty="0"/>
          </a:p>
          <a:p>
            <a:endParaRPr lang="en-GB" dirty="0"/>
          </a:p>
        </p:txBody>
      </p:sp>
      <p:sp>
        <p:nvSpPr>
          <p:cNvPr id="4" name="Content Placeholder 3"/>
          <p:cNvSpPr>
            <a:spLocks noGrp="1"/>
          </p:cNvSpPr>
          <p:nvPr>
            <p:ph sz="half" idx="2"/>
          </p:nvPr>
        </p:nvSpPr>
        <p:spPr>
          <a:xfrm>
            <a:off x="4648200" y="1600200"/>
            <a:ext cx="4388296" cy="5069160"/>
          </a:xfrm>
        </p:spPr>
        <p:style>
          <a:lnRef idx="2">
            <a:schemeClr val="accent5"/>
          </a:lnRef>
          <a:fillRef idx="1">
            <a:schemeClr val="lt1"/>
          </a:fillRef>
          <a:effectRef idx="0">
            <a:schemeClr val="accent5"/>
          </a:effectRef>
          <a:fontRef idx="minor">
            <a:schemeClr val="dk1"/>
          </a:fontRef>
        </p:style>
        <p:txBody>
          <a:bodyPr>
            <a:noAutofit/>
          </a:bodyPr>
          <a:lstStyle/>
          <a:p>
            <a:r>
              <a:rPr lang="en-GB" sz="2000" dirty="0"/>
              <a:t>Professor Art Costa on Habits of Mind:</a:t>
            </a:r>
          </a:p>
          <a:p>
            <a:pPr lvl="1"/>
            <a:r>
              <a:rPr lang="en-GB" sz="2000" dirty="0">
                <a:hlinkClick r:id="rId3"/>
              </a:rPr>
              <a:t>Clip 1</a:t>
            </a:r>
            <a:endParaRPr lang="en-GB" sz="2000" dirty="0"/>
          </a:p>
          <a:p>
            <a:pPr lvl="1"/>
            <a:r>
              <a:rPr lang="en-GB" sz="2000" dirty="0">
                <a:hlinkClick r:id="rId4"/>
              </a:rPr>
              <a:t>Clip 2 </a:t>
            </a:r>
            <a:endParaRPr lang="en-GB" sz="2000" dirty="0"/>
          </a:p>
          <a:p>
            <a:r>
              <a:rPr lang="en-GB" sz="2000" dirty="0"/>
              <a:t>Reflect:</a:t>
            </a:r>
          </a:p>
          <a:p>
            <a:pPr lvl="1"/>
            <a:r>
              <a:rPr lang="en-GB" sz="2000" dirty="0"/>
              <a:t>Do you agree/disagree with </a:t>
            </a:r>
            <a:r>
              <a:rPr lang="en-GB" sz="2000" dirty="0">
                <a:hlinkClick r:id="rId5"/>
              </a:rPr>
              <a:t>the 16 habits suggested? </a:t>
            </a:r>
            <a:r>
              <a:rPr lang="en-GB" sz="2000" dirty="0"/>
              <a:t>Would you add/remove any habits?</a:t>
            </a:r>
          </a:p>
          <a:p>
            <a:pPr lvl="1"/>
            <a:r>
              <a:rPr lang="en-GB" sz="2000" dirty="0"/>
              <a:t>Reflect on your own learning using the habits of mind. </a:t>
            </a:r>
          </a:p>
          <a:p>
            <a:pPr lvl="1"/>
            <a:r>
              <a:rPr lang="en-GB" sz="2000" dirty="0"/>
              <a:t>To what extent do current teaching and learning practices reflect a </a:t>
            </a:r>
            <a:r>
              <a:rPr lang="en-GB" sz="2000" dirty="0" err="1"/>
              <a:t>HoM</a:t>
            </a:r>
            <a:r>
              <a:rPr lang="en-GB" sz="2000" dirty="0"/>
              <a:t> approach?</a:t>
            </a:r>
          </a:p>
        </p:txBody>
      </p:sp>
      <p:pic>
        <p:nvPicPr>
          <p:cNvPr id="8" name="Picture 7" descr="A picture containing icon&#10;&#10;Description automatically generated">
            <a:extLst>
              <a:ext uri="{FF2B5EF4-FFF2-40B4-BE49-F238E27FC236}">
                <a16:creationId xmlns:a16="http://schemas.microsoft.com/office/drawing/2014/main" id="{0403941B-04CA-4F9A-AD92-0BF5A0564671}"/>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755576" y="80169"/>
            <a:ext cx="1428750" cy="1428750"/>
          </a:xfrm>
          <a:prstGeom prst="rect">
            <a:avLst/>
          </a:prstGeom>
        </p:spPr>
      </p:pic>
      <p:pic>
        <p:nvPicPr>
          <p:cNvPr id="10" name="Picture 9" descr="Logo, icon&#10;&#10;Description automatically generated">
            <a:extLst>
              <a:ext uri="{FF2B5EF4-FFF2-40B4-BE49-F238E27FC236}">
                <a16:creationId xmlns:a16="http://schemas.microsoft.com/office/drawing/2014/main" id="{71B0187F-5A14-43D7-8EF8-D695864B122B}"/>
              </a:ext>
            </a:extLst>
          </p:cNvPr>
          <p:cNvPicPr>
            <a:picLocks noChangeAspect="1"/>
          </p:cNvPicPr>
          <p:nvPr/>
        </p:nvPicPr>
        <p:blipFill>
          <a:blip r:embed="rId8" cstate="print">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7020272" y="332656"/>
            <a:ext cx="1008112" cy="1008112"/>
          </a:xfrm>
          <a:prstGeom prst="rect">
            <a:avLst/>
          </a:prstGeom>
        </p:spPr>
      </p:pic>
    </p:spTree>
    <p:extLst>
      <p:ext uri="{BB962C8B-B14F-4D97-AF65-F5344CB8AC3E}">
        <p14:creationId xmlns:p14="http://schemas.microsoft.com/office/powerpoint/2010/main" val="25917248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7584" y="437915"/>
            <a:ext cx="8229600" cy="1143000"/>
          </a:xfrm>
        </p:spPr>
        <p:txBody>
          <a:bodyPr>
            <a:normAutofit fontScale="90000"/>
          </a:bodyPr>
          <a:lstStyle/>
          <a:p>
            <a:r>
              <a:rPr lang="en-GB" i="1" dirty="0" err="1"/>
              <a:t>Tyfu</a:t>
            </a:r>
            <a:r>
              <a:rPr lang="en-GB" i="1" dirty="0"/>
              <a:t> </a:t>
            </a:r>
            <a:r>
              <a:rPr lang="en-GB" i="1" dirty="0" err="1"/>
              <a:t>Arferion</a:t>
            </a:r>
            <a:r>
              <a:rPr lang="en-GB" i="1" dirty="0"/>
              <a:t> </a:t>
            </a:r>
            <a:r>
              <a:rPr lang="en-GB" i="1" dirty="0" err="1"/>
              <a:t>Meddwl</a:t>
            </a:r>
            <a:br>
              <a:rPr lang="en-GB" i="1" dirty="0"/>
            </a:br>
            <a:r>
              <a:rPr lang="en-GB" i="1" dirty="0"/>
              <a:t> </a:t>
            </a:r>
            <a:r>
              <a:rPr lang="en-GB" dirty="0"/>
              <a:t>Growing Habits of Mind</a:t>
            </a:r>
            <a:br>
              <a:rPr lang="en-GB" dirty="0"/>
            </a:br>
            <a:endParaRPr lang="en-GB" i="1" dirty="0"/>
          </a:p>
        </p:txBody>
      </p:sp>
      <p:sp>
        <p:nvSpPr>
          <p:cNvPr id="3" name="Content Placeholder 2"/>
          <p:cNvSpPr>
            <a:spLocks noGrp="1"/>
          </p:cNvSpPr>
          <p:nvPr>
            <p:ph sz="half" idx="1"/>
          </p:nvPr>
        </p:nvSpPr>
        <p:spPr>
          <a:xfrm>
            <a:off x="457200" y="1600200"/>
            <a:ext cx="4038600" cy="4925144"/>
          </a:xfrm>
        </p:spPr>
        <p:style>
          <a:lnRef idx="2">
            <a:schemeClr val="accent4"/>
          </a:lnRef>
          <a:fillRef idx="1">
            <a:schemeClr val="lt1"/>
          </a:fillRef>
          <a:effectRef idx="0">
            <a:schemeClr val="accent4"/>
          </a:effectRef>
          <a:fontRef idx="minor">
            <a:schemeClr val="dk1"/>
          </a:fontRef>
        </p:style>
        <p:txBody>
          <a:bodyPr>
            <a:normAutofit fontScale="85000" lnSpcReduction="20000"/>
          </a:bodyPr>
          <a:lstStyle/>
          <a:p>
            <a:r>
              <a:rPr lang="en-GB" dirty="0" err="1"/>
              <a:t>Mewn</a:t>
            </a:r>
            <a:r>
              <a:rPr lang="en-GB" dirty="0"/>
              <a:t> </a:t>
            </a:r>
            <a:r>
              <a:rPr lang="en-GB" dirty="0" err="1"/>
              <a:t>parau</a:t>
            </a:r>
            <a:r>
              <a:rPr lang="en-GB" dirty="0"/>
              <a:t>, </a:t>
            </a:r>
            <a:r>
              <a:rPr lang="en-GB" dirty="0" err="1"/>
              <a:t>trafodwch</a:t>
            </a:r>
            <a:r>
              <a:rPr lang="en-GB" dirty="0"/>
              <a:t> </a:t>
            </a:r>
            <a:r>
              <a:rPr lang="en-GB" dirty="0" err="1"/>
              <a:t>sut</a:t>
            </a:r>
            <a:r>
              <a:rPr lang="en-GB" dirty="0"/>
              <a:t> all </a:t>
            </a:r>
            <a:r>
              <a:rPr lang="en-GB" dirty="0" err="1"/>
              <a:t>ymarferwyr</a:t>
            </a:r>
            <a:r>
              <a:rPr lang="en-GB" dirty="0"/>
              <a:t> </a:t>
            </a:r>
            <a:r>
              <a:rPr lang="en-GB" dirty="0" err="1"/>
              <a:t>ddatblygu</a:t>
            </a:r>
            <a:r>
              <a:rPr lang="en-GB" dirty="0"/>
              <a:t> </a:t>
            </a:r>
            <a:r>
              <a:rPr lang="en-GB" dirty="0" err="1"/>
              <a:t>rhai</a:t>
            </a:r>
            <a:r>
              <a:rPr lang="en-GB" dirty="0"/>
              <a:t> </a:t>
            </a:r>
            <a:r>
              <a:rPr lang="en-GB" dirty="0" err="1"/>
              <a:t>o’r</a:t>
            </a:r>
            <a:r>
              <a:rPr lang="en-GB" dirty="0"/>
              <a:t> 16 </a:t>
            </a:r>
            <a:r>
              <a:rPr lang="en-GB" dirty="0" err="1"/>
              <a:t>arferion</a:t>
            </a:r>
            <a:r>
              <a:rPr lang="en-GB" dirty="0"/>
              <a:t> </a:t>
            </a:r>
            <a:r>
              <a:rPr lang="en-GB" dirty="0" err="1"/>
              <a:t>meddwl</a:t>
            </a:r>
            <a:r>
              <a:rPr lang="en-GB" dirty="0"/>
              <a:t> o </a:t>
            </a:r>
            <a:r>
              <a:rPr lang="en-GB" dirty="0" err="1"/>
              <a:t>fewn</a:t>
            </a:r>
            <a:r>
              <a:rPr lang="en-GB" dirty="0"/>
              <a:t> </a:t>
            </a:r>
            <a:r>
              <a:rPr lang="en-GB" dirty="0" err="1"/>
              <a:t>eu</a:t>
            </a:r>
            <a:r>
              <a:rPr lang="en-GB" dirty="0"/>
              <a:t> </a:t>
            </a:r>
            <a:r>
              <a:rPr lang="en-GB" dirty="0" err="1"/>
              <a:t>hymarfer</a:t>
            </a:r>
            <a:r>
              <a:rPr lang="en-GB" dirty="0"/>
              <a:t>:</a:t>
            </a:r>
          </a:p>
          <a:p>
            <a:endParaRPr lang="en-GB" dirty="0"/>
          </a:p>
          <a:p>
            <a:r>
              <a:rPr lang="en-GB" dirty="0" err="1"/>
              <a:t>Chwilfrydedd</a:t>
            </a:r>
            <a:endParaRPr lang="en-GB" dirty="0"/>
          </a:p>
          <a:p>
            <a:r>
              <a:rPr lang="en-GB" dirty="0" err="1"/>
              <a:t>Gwydnwch</a:t>
            </a:r>
            <a:endParaRPr lang="en-GB" dirty="0"/>
          </a:p>
          <a:p>
            <a:r>
              <a:rPr lang="en-GB" dirty="0" err="1"/>
              <a:t>Cydbwyso’r</a:t>
            </a:r>
            <a:r>
              <a:rPr lang="en-GB" dirty="0"/>
              <a:t> </a:t>
            </a:r>
            <a:r>
              <a:rPr lang="en-GB" dirty="0" err="1"/>
              <a:t>meddwl</a:t>
            </a:r>
            <a:r>
              <a:rPr lang="en-GB" dirty="0"/>
              <a:t> </a:t>
            </a:r>
            <a:r>
              <a:rPr lang="en-GB" dirty="0" err="1"/>
              <a:t>rhesymegol</a:t>
            </a:r>
            <a:r>
              <a:rPr lang="en-GB" dirty="0"/>
              <a:t> gyda </a:t>
            </a:r>
            <a:r>
              <a:rPr lang="en-GB" dirty="0" err="1"/>
              <a:t>dychymyg</a:t>
            </a:r>
            <a:r>
              <a:rPr lang="en-GB" dirty="0"/>
              <a:t> </a:t>
            </a:r>
          </a:p>
          <a:p>
            <a:r>
              <a:rPr lang="en-GB" dirty="0" err="1"/>
              <a:t>Gallu</a:t>
            </a:r>
            <a:r>
              <a:rPr lang="en-GB" dirty="0"/>
              <a:t> </a:t>
            </a:r>
            <a:r>
              <a:rPr lang="en-GB" dirty="0" err="1"/>
              <a:t>gofyn</a:t>
            </a:r>
            <a:r>
              <a:rPr lang="en-GB" dirty="0"/>
              <a:t> am </a:t>
            </a:r>
            <a:r>
              <a:rPr lang="en-GB" dirty="0" err="1"/>
              <a:t>gefnogaeth</a:t>
            </a:r>
            <a:r>
              <a:rPr lang="en-GB" dirty="0"/>
              <a:t> a </a:t>
            </a:r>
            <a:r>
              <a:rPr lang="en-GB" dirty="0" err="1"/>
              <a:t>chymryd</a:t>
            </a:r>
            <a:r>
              <a:rPr lang="en-GB" dirty="0"/>
              <a:t> </a:t>
            </a:r>
            <a:r>
              <a:rPr lang="en-GB" dirty="0" err="1"/>
              <a:t>beirniadaeth</a:t>
            </a:r>
            <a:endParaRPr lang="en-GB" dirty="0"/>
          </a:p>
          <a:p>
            <a:r>
              <a:rPr lang="en-GB" dirty="0" err="1"/>
              <a:t>Gallu</a:t>
            </a:r>
            <a:r>
              <a:rPr lang="en-GB" dirty="0"/>
              <a:t> </a:t>
            </a:r>
            <a:r>
              <a:rPr lang="en-GB" dirty="0" err="1"/>
              <a:t>meddwl</a:t>
            </a:r>
            <a:r>
              <a:rPr lang="en-GB" dirty="0"/>
              <a:t> </a:t>
            </a:r>
            <a:r>
              <a:rPr lang="en-GB" dirty="0" err="1"/>
              <a:t>pethau</a:t>
            </a:r>
            <a:r>
              <a:rPr lang="en-GB" dirty="0"/>
              <a:t> </a:t>
            </a:r>
            <a:r>
              <a:rPr lang="en-GB" dirty="0" err="1"/>
              <a:t>trwyddo</a:t>
            </a:r>
            <a:r>
              <a:rPr lang="en-GB" dirty="0"/>
              <a:t> – bod </a:t>
            </a:r>
            <a:r>
              <a:rPr lang="en-GB" dirty="0" err="1"/>
              <a:t>yn</a:t>
            </a:r>
            <a:r>
              <a:rPr lang="en-GB" dirty="0"/>
              <a:t> </a:t>
            </a:r>
            <a:r>
              <a:rPr lang="en-GB" dirty="0" err="1"/>
              <a:t>adfyfyriol</a:t>
            </a:r>
            <a:r>
              <a:rPr lang="en-GB" dirty="0"/>
              <a:t> </a:t>
            </a:r>
          </a:p>
          <a:p>
            <a:pPr marL="457200" lvl="1" indent="0">
              <a:buNone/>
            </a:pPr>
            <a:r>
              <a:rPr lang="en-GB" dirty="0"/>
              <a:t>                  Costa a </a:t>
            </a:r>
            <a:r>
              <a:rPr lang="en-GB" dirty="0" err="1"/>
              <a:t>Kallick</a:t>
            </a:r>
            <a:r>
              <a:rPr lang="en-GB" dirty="0"/>
              <a:t>, 2008 </a:t>
            </a:r>
          </a:p>
          <a:p>
            <a:pPr lvl="1"/>
            <a:endParaRPr lang="en-GB" dirty="0"/>
          </a:p>
        </p:txBody>
      </p:sp>
      <p:sp>
        <p:nvSpPr>
          <p:cNvPr id="4" name="Content Placeholder 3"/>
          <p:cNvSpPr>
            <a:spLocks noGrp="1"/>
          </p:cNvSpPr>
          <p:nvPr>
            <p:ph sz="half" idx="2"/>
          </p:nvPr>
        </p:nvSpPr>
        <p:spPr>
          <a:xfrm>
            <a:off x="4648200" y="1600200"/>
            <a:ext cx="4038600" cy="4925144"/>
          </a:xfrm>
        </p:spPr>
        <p:style>
          <a:lnRef idx="2">
            <a:schemeClr val="accent5"/>
          </a:lnRef>
          <a:fillRef idx="1">
            <a:schemeClr val="lt1"/>
          </a:fillRef>
          <a:effectRef idx="0">
            <a:schemeClr val="accent5"/>
          </a:effectRef>
          <a:fontRef idx="minor">
            <a:schemeClr val="dk1"/>
          </a:fontRef>
        </p:style>
        <p:txBody>
          <a:bodyPr>
            <a:normAutofit fontScale="85000" lnSpcReduction="20000"/>
          </a:bodyPr>
          <a:lstStyle/>
          <a:p>
            <a:pPr marL="0" indent="0">
              <a:buNone/>
            </a:pPr>
            <a:r>
              <a:rPr lang="en-GB" dirty="0"/>
              <a:t>With a partner, discuss how a practitioner could develop some of the 16 habits of mind within their practice:</a:t>
            </a:r>
          </a:p>
          <a:p>
            <a:pPr marL="0" indent="0">
              <a:buNone/>
            </a:pPr>
            <a:endParaRPr lang="en-GB" dirty="0"/>
          </a:p>
          <a:p>
            <a:r>
              <a:rPr lang="en-GB" dirty="0"/>
              <a:t>Curiosity</a:t>
            </a:r>
          </a:p>
          <a:p>
            <a:r>
              <a:rPr lang="en-GB" dirty="0"/>
              <a:t>Resilience</a:t>
            </a:r>
          </a:p>
          <a:p>
            <a:r>
              <a:rPr lang="en-GB" dirty="0"/>
              <a:t>Balancing the logical mind with imagination</a:t>
            </a:r>
          </a:p>
          <a:p>
            <a:r>
              <a:rPr lang="en-GB" dirty="0"/>
              <a:t>Being able to ask for help and take criticism</a:t>
            </a:r>
          </a:p>
          <a:p>
            <a:r>
              <a:rPr lang="en-GB" dirty="0"/>
              <a:t>Being able to think things through – being reflective</a:t>
            </a:r>
          </a:p>
          <a:p>
            <a:pPr marL="0" indent="0" algn="r">
              <a:buNone/>
            </a:pPr>
            <a:r>
              <a:rPr lang="en-GB" dirty="0"/>
              <a:t>Costa and </a:t>
            </a:r>
            <a:r>
              <a:rPr lang="en-GB" dirty="0" err="1"/>
              <a:t>Kallick</a:t>
            </a:r>
            <a:r>
              <a:rPr lang="en-GB" dirty="0"/>
              <a:t>, 2008 </a:t>
            </a:r>
          </a:p>
          <a:p>
            <a:pPr marL="0" indent="0" algn="r">
              <a:buNone/>
            </a:pPr>
            <a:endParaRPr lang="en-GB" dirty="0"/>
          </a:p>
          <a:p>
            <a:endParaRPr lang="en-GB" dirty="0"/>
          </a:p>
        </p:txBody>
      </p:sp>
      <p:pic>
        <p:nvPicPr>
          <p:cNvPr id="5" name="Picture 4" descr="A picture containing icon&#10;&#10;Description automatically generated">
            <a:extLst>
              <a:ext uri="{FF2B5EF4-FFF2-40B4-BE49-F238E27FC236}">
                <a16:creationId xmlns:a16="http://schemas.microsoft.com/office/drawing/2014/main" id="{313E0BC4-4B81-49FD-8D5C-57613C0859A2}"/>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55576" y="80169"/>
            <a:ext cx="1428750" cy="1428750"/>
          </a:xfrm>
          <a:prstGeom prst="rect">
            <a:avLst/>
          </a:prstGeom>
        </p:spPr>
      </p:pic>
      <p:pic>
        <p:nvPicPr>
          <p:cNvPr id="6" name="Picture 5" descr="Logo, icon&#10;&#10;Description automatically generated">
            <a:extLst>
              <a:ext uri="{FF2B5EF4-FFF2-40B4-BE49-F238E27FC236}">
                <a16:creationId xmlns:a16="http://schemas.microsoft.com/office/drawing/2014/main" id="{D94A532B-7EBB-4A28-A9A1-D3AFA3A8A25A}"/>
              </a:ext>
            </a:extLst>
          </p:cNvPr>
          <p:cNvPicPr>
            <a:picLocks noChangeAspect="1"/>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7380312" y="188640"/>
            <a:ext cx="1008112" cy="1008112"/>
          </a:xfrm>
          <a:prstGeom prst="rect">
            <a:avLst/>
          </a:prstGeom>
        </p:spPr>
      </p:pic>
    </p:spTree>
    <p:extLst>
      <p:ext uri="{BB962C8B-B14F-4D97-AF65-F5344CB8AC3E}">
        <p14:creationId xmlns:p14="http://schemas.microsoft.com/office/powerpoint/2010/main" val="3150754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 calcmode="lin" valueType="num">
                                      <p:cBhvr additive="base">
                                        <p:cTn id="4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hlinkClick r:id="rId2"/>
              </a:rPr>
              <a:t>‘Building Learning Power’ (BLP) </a:t>
            </a:r>
            <a:endParaRPr lang="en-GB" dirty="0"/>
          </a:p>
        </p:txBody>
      </p:sp>
      <p:sp>
        <p:nvSpPr>
          <p:cNvPr id="5" name="Content Placeholder 4"/>
          <p:cNvSpPr>
            <a:spLocks noGrp="1"/>
          </p:cNvSpPr>
          <p:nvPr>
            <p:ph idx="1"/>
          </p:nvPr>
        </p:nvSpPr>
        <p:spPr/>
        <p:txBody>
          <a:bodyPr/>
          <a:lstStyle/>
          <a:p>
            <a:r>
              <a:rPr lang="en-GB" dirty="0"/>
              <a:t>From the ICE age to the ACE age…</a:t>
            </a:r>
          </a:p>
          <a:p>
            <a:endParaRPr lang="en-GB" dirty="0"/>
          </a:p>
          <a:p>
            <a:pPr marL="0" indent="0">
              <a:buNone/>
            </a:pPr>
            <a:r>
              <a:rPr lang="en-GB" sz="3600" b="1" dirty="0"/>
              <a:t>I</a:t>
            </a:r>
            <a:r>
              <a:rPr lang="en-GB" dirty="0"/>
              <a:t>nstruction				</a:t>
            </a:r>
            <a:r>
              <a:rPr lang="en-GB" sz="3600" b="1" dirty="0"/>
              <a:t>A</a:t>
            </a:r>
            <a:r>
              <a:rPr lang="en-GB" dirty="0"/>
              <a:t>gility </a:t>
            </a:r>
          </a:p>
          <a:p>
            <a:pPr marL="0" indent="0">
              <a:buNone/>
            </a:pPr>
            <a:r>
              <a:rPr lang="en-GB" sz="3600" b="1" dirty="0"/>
              <a:t>C</a:t>
            </a:r>
            <a:r>
              <a:rPr lang="en-GB" dirty="0"/>
              <a:t>omprehension			</a:t>
            </a:r>
            <a:r>
              <a:rPr lang="en-GB" sz="3600" b="1" dirty="0"/>
              <a:t>C</a:t>
            </a:r>
            <a:r>
              <a:rPr lang="en-GB" dirty="0"/>
              <a:t>apability</a:t>
            </a:r>
          </a:p>
          <a:p>
            <a:pPr marL="0" indent="0">
              <a:buNone/>
            </a:pPr>
            <a:r>
              <a:rPr lang="en-GB" sz="3600" b="1" dirty="0"/>
              <a:t>E</a:t>
            </a:r>
            <a:r>
              <a:rPr lang="en-GB" dirty="0"/>
              <a:t>xamination 			</a:t>
            </a:r>
            <a:r>
              <a:rPr lang="en-GB" sz="3600" b="1" dirty="0"/>
              <a:t>E</a:t>
            </a:r>
            <a:r>
              <a:rPr lang="en-GB" dirty="0"/>
              <a:t>mpowerment</a:t>
            </a:r>
          </a:p>
          <a:p>
            <a:pPr marL="0" indent="0" algn="r">
              <a:buNone/>
            </a:pPr>
            <a:endParaRPr lang="en-GB" dirty="0"/>
          </a:p>
          <a:p>
            <a:pPr marL="0" indent="0" algn="r">
              <a:buNone/>
            </a:pPr>
            <a:r>
              <a:rPr lang="en-GB" dirty="0"/>
              <a:t>(Claxton, 2014) </a:t>
            </a:r>
          </a:p>
        </p:txBody>
      </p:sp>
      <p:sp>
        <p:nvSpPr>
          <p:cNvPr id="6" name="Right Arrow 5"/>
          <p:cNvSpPr/>
          <p:nvPr/>
        </p:nvSpPr>
        <p:spPr>
          <a:xfrm>
            <a:off x="3635896" y="2960948"/>
            <a:ext cx="972108" cy="216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ight Arrow 6"/>
          <p:cNvSpPr/>
          <p:nvPr/>
        </p:nvSpPr>
        <p:spPr>
          <a:xfrm>
            <a:off x="3635896" y="3573016"/>
            <a:ext cx="972108" cy="216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ight Arrow 7"/>
          <p:cNvSpPr/>
          <p:nvPr/>
        </p:nvSpPr>
        <p:spPr>
          <a:xfrm>
            <a:off x="3635896" y="4149080"/>
            <a:ext cx="972108" cy="216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descr="Logo, company name&#10;&#10;Description automatically generated">
            <a:extLst>
              <a:ext uri="{FF2B5EF4-FFF2-40B4-BE49-F238E27FC236}">
                <a16:creationId xmlns:a16="http://schemas.microsoft.com/office/drawing/2014/main" id="{A8082525-A9F5-47D6-A9B7-B2CCFCAC7BE3}"/>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547664" y="4921191"/>
            <a:ext cx="2209428" cy="1565012"/>
          </a:xfrm>
          <a:prstGeom prst="rect">
            <a:avLst/>
          </a:prstGeom>
        </p:spPr>
      </p:pic>
    </p:spTree>
    <p:extLst>
      <p:ext uri="{BB962C8B-B14F-4D97-AF65-F5344CB8AC3E}">
        <p14:creationId xmlns:p14="http://schemas.microsoft.com/office/powerpoint/2010/main" val="9201902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8831" y="468466"/>
            <a:ext cx="8229600" cy="1143000"/>
          </a:xfrm>
        </p:spPr>
        <p:txBody>
          <a:bodyPr>
            <a:normAutofit fontScale="90000"/>
          </a:bodyPr>
          <a:lstStyle/>
          <a:p>
            <a:r>
              <a:rPr lang="en-GB" i="1" dirty="0" err="1"/>
              <a:t>Dysgwyr</a:t>
            </a:r>
            <a:r>
              <a:rPr lang="en-GB" i="1" dirty="0"/>
              <a:t> </a:t>
            </a:r>
            <a:r>
              <a:rPr lang="en-GB" i="1" dirty="0" err="1"/>
              <a:t>Pwerus</a:t>
            </a:r>
            <a:r>
              <a:rPr lang="en-GB" dirty="0"/>
              <a:t>…</a:t>
            </a:r>
            <a:br>
              <a:rPr lang="en-GB" dirty="0"/>
            </a:br>
            <a:r>
              <a:rPr lang="en-GB" dirty="0"/>
              <a:t>Powerful learners…</a:t>
            </a:r>
            <a:br>
              <a:rPr lang="en-GB" dirty="0"/>
            </a:br>
            <a:endParaRPr lang="en-GB" dirty="0"/>
          </a:p>
        </p:txBody>
      </p:sp>
      <p:sp>
        <p:nvSpPr>
          <p:cNvPr id="3" name="Content Placeholder 2"/>
          <p:cNvSpPr>
            <a:spLocks noGrp="1"/>
          </p:cNvSpPr>
          <p:nvPr>
            <p:ph idx="1"/>
          </p:nvPr>
        </p:nvSpPr>
        <p:spPr>
          <a:xfrm>
            <a:off x="457200" y="1600200"/>
            <a:ext cx="8229600" cy="4997152"/>
          </a:xfrm>
        </p:spPr>
        <p:txBody>
          <a:bodyPr>
            <a:normAutofit fontScale="92500" lnSpcReduction="20000"/>
          </a:bodyPr>
          <a:lstStyle/>
          <a:p>
            <a:r>
              <a:rPr lang="en-GB" b="1" dirty="0"/>
              <a:t>…are curious </a:t>
            </a:r>
          </a:p>
          <a:p>
            <a:r>
              <a:rPr lang="en-GB" b="1" dirty="0"/>
              <a:t>…have courage</a:t>
            </a:r>
          </a:p>
          <a:p>
            <a:r>
              <a:rPr lang="en-GB" b="1" dirty="0"/>
              <a:t>…are good at exploration and investigation</a:t>
            </a:r>
            <a:r>
              <a:rPr lang="en-GB" dirty="0"/>
              <a:t> </a:t>
            </a:r>
          </a:p>
          <a:p>
            <a:r>
              <a:rPr lang="en-GB" b="1" dirty="0"/>
              <a:t>…require the freedom for experimentation</a:t>
            </a:r>
          </a:p>
          <a:p>
            <a:r>
              <a:rPr lang="en-GB" b="1" dirty="0"/>
              <a:t>…have imagination</a:t>
            </a:r>
            <a:r>
              <a:rPr lang="en-GB" dirty="0"/>
              <a:t> </a:t>
            </a:r>
          </a:p>
          <a:p>
            <a:r>
              <a:rPr lang="en-GB" b="1" dirty="0"/>
              <a:t>…know that the creativity of imagination needs to be yoked to discipline</a:t>
            </a:r>
          </a:p>
          <a:p>
            <a:r>
              <a:rPr lang="en-GB" b="1" dirty="0"/>
              <a:t>…know the virtue of sociability</a:t>
            </a:r>
          </a:p>
          <a:p>
            <a:r>
              <a:rPr lang="en-GB" b="1" dirty="0"/>
              <a:t>…are reflective</a:t>
            </a:r>
          </a:p>
          <a:p>
            <a:pPr marL="0" indent="0">
              <a:buNone/>
            </a:pPr>
            <a:endParaRPr lang="en-GB" b="1" dirty="0"/>
          </a:p>
          <a:p>
            <a:pPr marL="0" indent="0">
              <a:buNone/>
            </a:pPr>
            <a:r>
              <a:rPr lang="en-GB" dirty="0"/>
              <a:t>(Claxton, 2011)</a:t>
            </a:r>
          </a:p>
        </p:txBody>
      </p:sp>
      <p:sp>
        <p:nvSpPr>
          <p:cNvPr id="4" name="Cloud Callout 3"/>
          <p:cNvSpPr/>
          <p:nvPr/>
        </p:nvSpPr>
        <p:spPr>
          <a:xfrm>
            <a:off x="5885047" y="4149080"/>
            <a:ext cx="3240360" cy="2448272"/>
          </a:xfrm>
          <a:prstGeom prst="cloudCallout">
            <a:avLst>
              <a:gd name="adj1" fmla="val -62154"/>
              <a:gd name="adj2" fmla="val -63697"/>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dirty="0"/>
              <a:t>Beth </a:t>
            </a:r>
            <a:r>
              <a:rPr lang="en-GB" dirty="0" err="1"/>
              <a:t>petai</a:t>
            </a:r>
            <a:r>
              <a:rPr lang="en-GB" dirty="0"/>
              <a:t> </a:t>
            </a:r>
            <a:r>
              <a:rPr lang="en-GB" dirty="0" err="1"/>
              <a:t>addysgu</a:t>
            </a:r>
            <a:r>
              <a:rPr lang="en-GB" dirty="0"/>
              <a:t> </a:t>
            </a:r>
            <a:r>
              <a:rPr lang="en-GB" dirty="0" err="1"/>
              <a:t>yn</a:t>
            </a:r>
            <a:r>
              <a:rPr lang="en-GB" dirty="0"/>
              <a:t> </a:t>
            </a:r>
            <a:r>
              <a:rPr lang="en-GB" dirty="0" err="1"/>
              <a:t>dilyn</a:t>
            </a:r>
            <a:r>
              <a:rPr lang="en-GB" dirty="0"/>
              <a:t> y model </a:t>
            </a:r>
            <a:r>
              <a:rPr lang="en-GB" dirty="0" err="1"/>
              <a:t>yma</a:t>
            </a:r>
            <a:r>
              <a:rPr lang="en-GB" dirty="0"/>
              <a:t> </a:t>
            </a:r>
            <a:r>
              <a:rPr lang="en-GB" dirty="0" err="1"/>
              <a:t>hefyd</a:t>
            </a:r>
            <a:r>
              <a:rPr lang="en-GB" dirty="0"/>
              <a:t>?</a:t>
            </a:r>
          </a:p>
          <a:p>
            <a:pPr algn="ctr"/>
            <a:r>
              <a:rPr lang="en-GB" b="1" dirty="0"/>
              <a:t>What if teaching followed this model too? </a:t>
            </a:r>
          </a:p>
        </p:txBody>
      </p:sp>
      <p:pic>
        <p:nvPicPr>
          <p:cNvPr id="7" name="Picture 6" descr="Logo, company name&#10;&#10;Description automatically generated">
            <a:extLst>
              <a:ext uri="{FF2B5EF4-FFF2-40B4-BE49-F238E27FC236}">
                <a16:creationId xmlns:a16="http://schemas.microsoft.com/office/drawing/2014/main" id="{7D500099-329C-4355-BCDF-8E92E25BDF0D}"/>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11560" y="332656"/>
            <a:ext cx="1164642" cy="824955"/>
          </a:xfrm>
          <a:prstGeom prst="rect">
            <a:avLst/>
          </a:prstGeom>
        </p:spPr>
      </p:pic>
    </p:spTree>
    <p:extLst>
      <p:ext uri="{BB962C8B-B14F-4D97-AF65-F5344CB8AC3E}">
        <p14:creationId xmlns:p14="http://schemas.microsoft.com/office/powerpoint/2010/main" val="3589808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txEl>
                                              <p:pRg st="9" end="9"/>
                                            </p:txEl>
                                          </p:spTgt>
                                        </p:tgtEl>
                                        <p:attrNameLst>
                                          <p:attrName>style.visibility</p:attrName>
                                        </p:attrNameLst>
                                      </p:cBhvr>
                                      <p:to>
                                        <p:strVal val="visible"/>
                                      </p:to>
                                    </p:set>
                                    <p:anim calcmode="lin" valueType="num">
                                      <p:cBhvr additive="base">
                                        <p:cTn id="55"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additive="base">
                                        <p:cTn id="61" dur="500" fill="hold"/>
                                        <p:tgtEl>
                                          <p:spTgt spid="4"/>
                                        </p:tgtEl>
                                        <p:attrNameLst>
                                          <p:attrName>ppt_x</p:attrName>
                                        </p:attrNameLst>
                                      </p:cBhvr>
                                      <p:tavLst>
                                        <p:tav tm="0">
                                          <p:val>
                                            <p:strVal val="#ppt_x"/>
                                          </p:val>
                                        </p:tav>
                                        <p:tav tm="100000">
                                          <p:val>
                                            <p:strVal val="#ppt_x"/>
                                          </p:val>
                                        </p:tav>
                                      </p:tavLst>
                                    </p:anim>
                                    <p:anim calcmode="lin" valueType="num">
                                      <p:cBhvr additive="base">
                                        <p:cTn id="6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7624" y="260648"/>
            <a:ext cx="8229600" cy="1143000"/>
          </a:xfrm>
        </p:spPr>
        <p:txBody>
          <a:bodyPr/>
          <a:lstStyle/>
          <a:p>
            <a:pPr eaLnBrk="1" hangingPunct="1">
              <a:defRPr/>
            </a:pPr>
            <a:r>
              <a:rPr lang="en-US" dirty="0"/>
              <a:t>Building Learning Power </a:t>
            </a:r>
          </a:p>
        </p:txBody>
      </p:sp>
      <p:sp>
        <p:nvSpPr>
          <p:cNvPr id="3" name="Content Placeholder 2"/>
          <p:cNvSpPr>
            <a:spLocks noGrp="1"/>
          </p:cNvSpPr>
          <p:nvPr>
            <p:ph idx="1"/>
          </p:nvPr>
        </p:nvSpPr>
        <p:spPr>
          <a:xfrm>
            <a:off x="468313" y="1772939"/>
            <a:ext cx="8218487" cy="4824413"/>
          </a:xfrm>
        </p:spPr>
        <p:txBody>
          <a:bodyPr>
            <a:normAutofit fontScale="85000" lnSpcReduction="10000"/>
          </a:bodyPr>
          <a:lstStyle/>
          <a:p>
            <a:pPr eaLnBrk="1" hangingPunct="1">
              <a:defRPr/>
            </a:pPr>
            <a:r>
              <a:rPr lang="en-GB" b="1" dirty="0"/>
              <a:t>“This approach does not mean chucking out the content. The teacher just needs to develop a </a:t>
            </a:r>
            <a:r>
              <a:rPr lang="en-GB" b="1" dirty="0">
                <a:latin typeface="Arial"/>
              </a:rPr>
              <a:t>”</a:t>
            </a:r>
            <a:r>
              <a:rPr lang="en-GB" b="1" dirty="0"/>
              <a:t>split-screen</a:t>
            </a:r>
            <a:r>
              <a:rPr lang="en-GB" b="1" dirty="0">
                <a:latin typeface="Arial"/>
              </a:rPr>
              <a:t>” </a:t>
            </a:r>
            <a:r>
              <a:rPr lang="en-GB" b="1" dirty="0"/>
              <a:t>way of thinking. On the left hand is the content; learning about relative clauses, estimating or the properties of potassium. On the right is today</a:t>
            </a:r>
            <a:r>
              <a:rPr lang="ja-JP" altLang="en-GB" b="1" dirty="0">
                <a:latin typeface="Arial"/>
              </a:rPr>
              <a:t>’</a:t>
            </a:r>
            <a:r>
              <a:rPr lang="en-GB" b="1" dirty="0"/>
              <a:t>s learning to learn objective; persisting with difficulty; self evaluation or critical thinking.</a:t>
            </a:r>
            <a:r>
              <a:rPr lang="ja-JP" altLang="en-GB" b="1" dirty="0">
                <a:latin typeface="Arial"/>
              </a:rPr>
              <a:t>” </a:t>
            </a:r>
            <a:r>
              <a:rPr lang="en-GB" altLang="ja-JP" b="1" dirty="0">
                <a:latin typeface="Arial"/>
              </a:rPr>
              <a:t>(Claxton, 2011) </a:t>
            </a:r>
            <a:endParaRPr lang="en-GB" b="1" dirty="0"/>
          </a:p>
          <a:p>
            <a:pPr marL="0" indent="0">
              <a:buNone/>
              <a:defRPr/>
            </a:pPr>
            <a:endParaRPr lang="en-US" b="1" dirty="0">
              <a:solidFill>
                <a:srgbClr val="00B050"/>
              </a:solidFill>
            </a:endParaRPr>
          </a:p>
          <a:p>
            <a:pPr eaLnBrk="1" hangingPunct="1">
              <a:defRPr/>
            </a:pPr>
            <a:r>
              <a:rPr lang="en-US" b="1" dirty="0"/>
              <a:t>Four R’s</a:t>
            </a:r>
          </a:p>
          <a:p>
            <a:pPr>
              <a:defRPr/>
            </a:pPr>
            <a:r>
              <a:rPr lang="en-US" dirty="0"/>
              <a:t>Reciprocity/Resourcefulness/Resilience/</a:t>
            </a:r>
            <a:r>
              <a:rPr lang="en-US" dirty="0" err="1"/>
              <a:t>Reflectiveness</a:t>
            </a:r>
            <a:r>
              <a:rPr lang="en-US" b="1" dirty="0" err="1">
                <a:solidFill>
                  <a:srgbClr val="00B050"/>
                </a:solidFill>
              </a:rPr>
              <a:t>Dwyochredd</a:t>
            </a:r>
            <a:r>
              <a:rPr lang="en-US" b="1" dirty="0">
                <a:solidFill>
                  <a:srgbClr val="00B050"/>
                </a:solidFill>
              </a:rPr>
              <a:t> / </a:t>
            </a:r>
            <a:r>
              <a:rPr lang="en-US" b="1" dirty="0" err="1">
                <a:solidFill>
                  <a:srgbClr val="00B050"/>
                </a:solidFill>
              </a:rPr>
              <a:t>Dyfeisgarwch</a:t>
            </a:r>
            <a:r>
              <a:rPr lang="en-US" b="1" dirty="0">
                <a:solidFill>
                  <a:srgbClr val="00B050"/>
                </a:solidFill>
              </a:rPr>
              <a:t> / </a:t>
            </a:r>
            <a:r>
              <a:rPr lang="en-US" b="1" dirty="0" err="1">
                <a:solidFill>
                  <a:srgbClr val="00B050"/>
                </a:solidFill>
              </a:rPr>
              <a:t>Gwydnwch</a:t>
            </a:r>
            <a:r>
              <a:rPr lang="en-US" b="1" dirty="0">
                <a:solidFill>
                  <a:srgbClr val="00B050"/>
                </a:solidFill>
              </a:rPr>
              <a:t> / </a:t>
            </a:r>
            <a:r>
              <a:rPr lang="en-US" b="1" dirty="0" err="1">
                <a:solidFill>
                  <a:srgbClr val="00B050"/>
                </a:solidFill>
              </a:rPr>
              <a:t>Myfyrdod</a:t>
            </a:r>
            <a:endParaRPr lang="en-US" b="1" dirty="0">
              <a:solidFill>
                <a:srgbClr val="00B050"/>
              </a:solidFill>
            </a:endParaRPr>
          </a:p>
          <a:p>
            <a:pPr eaLnBrk="1" hangingPunct="1">
              <a:defRPr/>
            </a:pPr>
            <a:endParaRPr lang="en-US" dirty="0"/>
          </a:p>
        </p:txBody>
      </p:sp>
      <p:pic>
        <p:nvPicPr>
          <p:cNvPr id="4" name="Picture 3" descr="Logo, company name&#10;&#10;Description automatically generated">
            <a:extLst>
              <a:ext uri="{FF2B5EF4-FFF2-40B4-BE49-F238E27FC236}">
                <a16:creationId xmlns:a16="http://schemas.microsoft.com/office/drawing/2014/main" id="{8E8EED44-0C8D-4BA1-8876-F1850EF42E2F}"/>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39553" y="274638"/>
            <a:ext cx="1440160" cy="1020114"/>
          </a:xfrm>
          <a:prstGeom prst="rect">
            <a:avLst/>
          </a:prstGeom>
        </p:spPr>
      </p:pic>
    </p:spTree>
    <p:extLst>
      <p:ext uri="{BB962C8B-B14F-4D97-AF65-F5344CB8AC3E}">
        <p14:creationId xmlns:p14="http://schemas.microsoft.com/office/powerpoint/2010/main" val="2033947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1000"/>
                                        <p:tgtEl>
                                          <p:spTgt spid="3">
                                            <p:txEl>
                                              <p:pRg st="3" end="3"/>
                                            </p:txEl>
                                          </p:spTgt>
                                        </p:tgtEl>
                                      </p:cBhvr>
                                    </p:animEffect>
                                    <p:anim calcmode="lin" valueType="num">
                                      <p:cBhvr>
                                        <p:cTn id="2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5048" y="160337"/>
            <a:ext cx="8229600" cy="1143000"/>
          </a:xfrm>
        </p:spPr>
        <p:txBody>
          <a:bodyPr>
            <a:normAutofit fontScale="90000"/>
          </a:bodyPr>
          <a:lstStyle/>
          <a:p>
            <a:r>
              <a:rPr lang="en-GB" i="1" dirty="0" err="1"/>
              <a:t>Defnydd</a:t>
            </a:r>
            <a:r>
              <a:rPr lang="en-GB" i="1" dirty="0"/>
              <a:t> </a:t>
            </a:r>
            <a:r>
              <a:rPr lang="en-GB" i="1" dirty="0" err="1"/>
              <a:t>yn</a:t>
            </a:r>
            <a:r>
              <a:rPr lang="en-GB" i="1" dirty="0"/>
              <a:t> </a:t>
            </a:r>
            <a:r>
              <a:rPr lang="en-GB" i="1" dirty="0" err="1"/>
              <a:t>yr</a:t>
            </a:r>
            <a:r>
              <a:rPr lang="en-GB" i="1" dirty="0"/>
              <a:t> Ysgol </a:t>
            </a:r>
            <a:r>
              <a:rPr lang="en-GB" i="1" dirty="0" err="1"/>
              <a:t>Cynradd</a:t>
            </a:r>
            <a:r>
              <a:rPr lang="en-GB" i="1" dirty="0"/>
              <a:t> </a:t>
            </a:r>
            <a:br>
              <a:rPr lang="en-GB" i="1" dirty="0"/>
            </a:br>
            <a:r>
              <a:rPr lang="en-GB" dirty="0"/>
              <a:t>BLP in the Primary School</a:t>
            </a:r>
            <a:r>
              <a:rPr lang="en-GB" i="1" dirty="0"/>
              <a:t> </a:t>
            </a:r>
          </a:p>
        </p:txBody>
      </p:sp>
      <p:sp>
        <p:nvSpPr>
          <p:cNvPr id="4" name="Content Placeholder 3"/>
          <p:cNvSpPr>
            <a:spLocks noGrp="1"/>
          </p:cNvSpPr>
          <p:nvPr>
            <p:ph sz="half" idx="1"/>
          </p:nvPr>
        </p:nvSpPr>
        <p:spPr/>
        <p:style>
          <a:lnRef idx="2">
            <a:schemeClr val="accent4"/>
          </a:lnRef>
          <a:fillRef idx="1">
            <a:schemeClr val="lt1"/>
          </a:fillRef>
          <a:effectRef idx="0">
            <a:schemeClr val="accent4"/>
          </a:effectRef>
          <a:fontRef idx="minor">
            <a:schemeClr val="dk1"/>
          </a:fontRef>
        </p:style>
        <p:txBody>
          <a:bodyPr/>
          <a:lstStyle/>
          <a:p>
            <a:r>
              <a:rPr lang="en-GB" dirty="0" err="1"/>
              <a:t>Dyma</a:t>
            </a:r>
            <a:r>
              <a:rPr lang="en-GB" dirty="0"/>
              <a:t> </a:t>
            </a:r>
            <a:r>
              <a:rPr lang="en-GB" dirty="0" err="1"/>
              <a:t>rhai</a:t>
            </a:r>
            <a:r>
              <a:rPr lang="en-GB" dirty="0"/>
              <a:t> </a:t>
            </a:r>
            <a:r>
              <a:rPr lang="en-GB" dirty="0" err="1"/>
              <a:t>esiamplau</a:t>
            </a:r>
            <a:r>
              <a:rPr lang="en-GB" dirty="0"/>
              <a:t> o </a:t>
            </a:r>
            <a:r>
              <a:rPr lang="en-GB" dirty="0" err="1"/>
              <a:t>sut</a:t>
            </a:r>
            <a:r>
              <a:rPr lang="en-GB" dirty="0"/>
              <a:t> </a:t>
            </a:r>
            <a:r>
              <a:rPr lang="en-GB" dirty="0" err="1"/>
              <a:t>mae</a:t>
            </a:r>
            <a:r>
              <a:rPr lang="en-GB" dirty="0"/>
              <a:t> </a:t>
            </a:r>
            <a:r>
              <a:rPr lang="en-GB" dirty="0" err="1"/>
              <a:t>ysgolion</a:t>
            </a:r>
            <a:r>
              <a:rPr lang="en-GB" dirty="0"/>
              <a:t> </a:t>
            </a:r>
            <a:r>
              <a:rPr lang="en-GB" dirty="0" err="1"/>
              <a:t>wedi</a:t>
            </a:r>
            <a:r>
              <a:rPr lang="en-GB" dirty="0"/>
              <a:t> </a:t>
            </a:r>
            <a:r>
              <a:rPr lang="en-GB" dirty="0" err="1"/>
              <a:t>defnyddio’r</a:t>
            </a:r>
            <a:r>
              <a:rPr lang="en-GB" dirty="0"/>
              <a:t> dull BLP. </a:t>
            </a:r>
          </a:p>
          <a:p>
            <a:r>
              <a:rPr lang="en-GB" dirty="0"/>
              <a:t>Beth </a:t>
            </a:r>
            <a:r>
              <a:rPr lang="en-GB" dirty="0" err="1"/>
              <a:t>yw’r</a:t>
            </a:r>
            <a:r>
              <a:rPr lang="en-GB" dirty="0"/>
              <a:t> </a:t>
            </a:r>
            <a:r>
              <a:rPr lang="en-GB" dirty="0" err="1"/>
              <a:t>manteision</a:t>
            </a:r>
            <a:r>
              <a:rPr lang="en-GB" dirty="0"/>
              <a:t> ac </a:t>
            </a:r>
            <a:r>
              <a:rPr lang="en-GB" dirty="0" err="1"/>
              <a:t>anfanteision</a:t>
            </a:r>
            <a:r>
              <a:rPr lang="en-GB" dirty="0"/>
              <a:t> </a:t>
            </a:r>
            <a:r>
              <a:rPr lang="en-GB" dirty="0" err="1"/>
              <a:t>posibl</a:t>
            </a:r>
            <a:r>
              <a:rPr lang="en-GB" dirty="0"/>
              <a:t> </a:t>
            </a:r>
            <a:r>
              <a:rPr lang="en-GB" dirty="0" err="1"/>
              <a:t>o’r</a:t>
            </a:r>
            <a:r>
              <a:rPr lang="en-GB" dirty="0"/>
              <a:t> dull </a:t>
            </a:r>
            <a:r>
              <a:rPr lang="en-GB" dirty="0" err="1"/>
              <a:t>hwn</a:t>
            </a:r>
            <a:r>
              <a:rPr lang="en-GB" dirty="0"/>
              <a:t>? </a:t>
            </a:r>
          </a:p>
        </p:txBody>
      </p:sp>
      <p:sp>
        <p:nvSpPr>
          <p:cNvPr id="5" name="Content Placeholder 4"/>
          <p:cNvSpPr>
            <a:spLocks noGrp="1"/>
          </p:cNvSpPr>
          <p:nvPr>
            <p:ph sz="half" idx="2"/>
          </p:nvPr>
        </p:nvSpPr>
        <p:spPr/>
        <p:style>
          <a:lnRef idx="2">
            <a:schemeClr val="accent5"/>
          </a:lnRef>
          <a:fillRef idx="1">
            <a:schemeClr val="lt1"/>
          </a:fillRef>
          <a:effectRef idx="0">
            <a:schemeClr val="accent5"/>
          </a:effectRef>
          <a:fontRef idx="minor">
            <a:schemeClr val="dk1"/>
          </a:fontRef>
        </p:style>
        <p:txBody>
          <a:bodyPr/>
          <a:lstStyle/>
          <a:p>
            <a:r>
              <a:rPr lang="en-GB" dirty="0"/>
              <a:t>Here are some examples of how schools have used the BLP approach:</a:t>
            </a:r>
          </a:p>
          <a:p>
            <a:pPr lvl="1"/>
            <a:r>
              <a:rPr lang="en-GB" dirty="0">
                <a:hlinkClick r:id="rId2"/>
              </a:rPr>
              <a:t>Example 1 </a:t>
            </a:r>
            <a:endParaRPr lang="en-GB" dirty="0"/>
          </a:p>
          <a:p>
            <a:r>
              <a:rPr lang="en-GB" dirty="0"/>
              <a:t>What are the benefits and possible drawbacks of the approach? </a:t>
            </a:r>
          </a:p>
        </p:txBody>
      </p:sp>
      <p:pic>
        <p:nvPicPr>
          <p:cNvPr id="6" name="Picture 5" descr="Logo, company name&#10;&#10;Description automatically generated">
            <a:extLst>
              <a:ext uri="{FF2B5EF4-FFF2-40B4-BE49-F238E27FC236}">
                <a16:creationId xmlns:a16="http://schemas.microsoft.com/office/drawing/2014/main" id="{7C04AF29-17A0-499D-9C1F-31ADE64A9609}"/>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475656" y="4588725"/>
            <a:ext cx="1889151" cy="1338149"/>
          </a:xfrm>
          <a:prstGeom prst="rect">
            <a:avLst/>
          </a:prstGeom>
        </p:spPr>
      </p:pic>
    </p:spTree>
    <p:extLst>
      <p:ext uri="{BB962C8B-B14F-4D97-AF65-F5344CB8AC3E}">
        <p14:creationId xmlns:p14="http://schemas.microsoft.com/office/powerpoint/2010/main" val="42210020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2536" y="457200"/>
            <a:ext cx="8229600" cy="1143000"/>
          </a:xfrm>
        </p:spPr>
        <p:txBody>
          <a:bodyPr>
            <a:normAutofit fontScale="90000"/>
          </a:bodyPr>
          <a:lstStyle/>
          <a:p>
            <a:r>
              <a:rPr lang="en-GB" dirty="0"/>
              <a:t>Y </a:t>
            </a:r>
            <a:r>
              <a:rPr lang="en-GB" dirty="0" err="1"/>
              <a:t>Ddeuoliaeth</a:t>
            </a:r>
            <a:r>
              <a:rPr lang="en-GB" dirty="0"/>
              <a:t> </a:t>
            </a:r>
            <a:r>
              <a:rPr lang="en-GB" dirty="0" err="1"/>
              <a:t>Ffug</a:t>
            </a:r>
            <a:r>
              <a:rPr lang="en-GB" dirty="0"/>
              <a:t>/</a:t>
            </a:r>
            <a:br>
              <a:rPr lang="en-GB" dirty="0"/>
            </a:br>
            <a:r>
              <a:rPr lang="en-GB" dirty="0"/>
              <a:t>The False Dichotomy </a:t>
            </a:r>
            <a:br>
              <a:rPr lang="en-GB" dirty="0"/>
            </a:br>
            <a:endParaRPr lang="en-GB" i="1" dirty="0"/>
          </a:p>
        </p:txBody>
      </p:sp>
      <p:sp>
        <p:nvSpPr>
          <p:cNvPr id="3" name="Content Placeholder 2"/>
          <p:cNvSpPr>
            <a:spLocks noGrp="1"/>
          </p:cNvSpPr>
          <p:nvPr>
            <p:ph sz="half" idx="1"/>
          </p:nvPr>
        </p:nvSpPr>
        <p:spPr/>
        <p:style>
          <a:lnRef idx="2">
            <a:schemeClr val="accent4"/>
          </a:lnRef>
          <a:fillRef idx="1">
            <a:schemeClr val="lt1"/>
          </a:fillRef>
          <a:effectRef idx="0">
            <a:schemeClr val="accent4"/>
          </a:effectRef>
          <a:fontRef idx="minor">
            <a:schemeClr val="dk1"/>
          </a:fontRef>
        </p:style>
        <p:txBody>
          <a:bodyPr>
            <a:normAutofit lnSpcReduction="10000"/>
          </a:bodyPr>
          <a:lstStyle/>
          <a:p>
            <a:r>
              <a:rPr lang="en-GB" dirty="0" err="1"/>
              <a:t>Wrth</a:t>
            </a:r>
            <a:r>
              <a:rPr lang="en-GB" dirty="0"/>
              <a:t> </a:t>
            </a:r>
            <a:r>
              <a:rPr lang="en-GB" dirty="0" err="1"/>
              <a:t>ganolbwyntio</a:t>
            </a:r>
            <a:r>
              <a:rPr lang="en-GB" dirty="0"/>
              <a:t> </a:t>
            </a:r>
            <a:r>
              <a:rPr lang="en-GB" dirty="0" err="1"/>
              <a:t>ar</a:t>
            </a:r>
            <a:r>
              <a:rPr lang="en-GB" dirty="0"/>
              <a:t> </a:t>
            </a:r>
            <a:r>
              <a:rPr lang="en-GB" dirty="0" err="1"/>
              <a:t>sgiliau</a:t>
            </a:r>
            <a:r>
              <a:rPr lang="en-GB" dirty="0"/>
              <a:t>, </a:t>
            </a:r>
            <a:r>
              <a:rPr lang="en-GB" dirty="0" err="1"/>
              <a:t>mae’n</a:t>
            </a:r>
            <a:r>
              <a:rPr lang="en-GB" dirty="0"/>
              <a:t> </a:t>
            </a:r>
            <a:r>
              <a:rPr lang="en-GB" dirty="0" err="1"/>
              <a:t>bwysig</a:t>
            </a:r>
            <a:r>
              <a:rPr lang="en-GB" dirty="0"/>
              <a:t> </a:t>
            </a:r>
            <a:r>
              <a:rPr lang="en-GB" dirty="0" err="1"/>
              <a:t>i</a:t>
            </a:r>
            <a:r>
              <a:rPr lang="en-GB" dirty="0"/>
              <a:t> </a:t>
            </a:r>
            <a:r>
              <a:rPr lang="en-GB" dirty="0" err="1"/>
              <a:t>beidio</a:t>
            </a:r>
            <a:r>
              <a:rPr lang="en-GB" dirty="0"/>
              <a:t> </a:t>
            </a:r>
            <a:r>
              <a:rPr lang="en-GB" dirty="0" err="1"/>
              <a:t>anghofio</a:t>
            </a:r>
            <a:r>
              <a:rPr lang="en-GB" dirty="0"/>
              <a:t> </a:t>
            </a:r>
            <a:r>
              <a:rPr lang="en-GB" dirty="0" err="1"/>
              <a:t>pwysigrwydd</a:t>
            </a:r>
            <a:r>
              <a:rPr lang="en-GB" dirty="0"/>
              <a:t>   </a:t>
            </a:r>
            <a:r>
              <a:rPr lang="en-GB" dirty="0" err="1"/>
              <a:t>gwybodaeth</a:t>
            </a:r>
            <a:r>
              <a:rPr lang="en-GB" dirty="0"/>
              <a:t> </a:t>
            </a:r>
            <a:r>
              <a:rPr lang="en-GB" dirty="0" err="1"/>
              <a:t>hefyd</a:t>
            </a:r>
            <a:r>
              <a:rPr lang="en-GB" dirty="0"/>
              <a:t>.</a:t>
            </a:r>
          </a:p>
          <a:p>
            <a:endParaRPr lang="en-GB" dirty="0"/>
          </a:p>
          <a:p>
            <a:r>
              <a:rPr lang="en-GB" dirty="0"/>
              <a:t>Mae Donaldson (2015) </a:t>
            </a:r>
            <a:r>
              <a:rPr lang="en-GB" dirty="0" err="1"/>
              <a:t>yn</a:t>
            </a:r>
            <a:r>
              <a:rPr lang="en-GB" dirty="0"/>
              <a:t> </a:t>
            </a:r>
            <a:r>
              <a:rPr lang="en-GB" dirty="0" err="1"/>
              <a:t>dadlau</a:t>
            </a:r>
            <a:r>
              <a:rPr lang="en-GB" dirty="0"/>
              <a:t> bod </a:t>
            </a:r>
            <a:r>
              <a:rPr lang="en-GB" dirty="0" err="1"/>
              <a:t>hyn</a:t>
            </a:r>
            <a:r>
              <a:rPr lang="en-GB" dirty="0"/>
              <a:t> </a:t>
            </a:r>
            <a:r>
              <a:rPr lang="en-GB" dirty="0" err="1"/>
              <a:t>wedi</a:t>
            </a:r>
            <a:r>
              <a:rPr lang="en-GB" dirty="0"/>
              <a:t> bod </a:t>
            </a:r>
            <a:r>
              <a:rPr lang="en-GB" dirty="0" err="1"/>
              <a:t>yn</a:t>
            </a:r>
            <a:r>
              <a:rPr lang="en-GB" dirty="0"/>
              <a:t> </a:t>
            </a:r>
            <a:r>
              <a:rPr lang="en-GB" dirty="0" err="1"/>
              <a:t>ddeuoliaeth</a:t>
            </a:r>
            <a:r>
              <a:rPr lang="en-GB" dirty="0"/>
              <a:t> </a:t>
            </a:r>
            <a:r>
              <a:rPr lang="en-GB" dirty="0" err="1"/>
              <a:t>ffug</a:t>
            </a:r>
            <a:r>
              <a:rPr lang="en-GB" dirty="0"/>
              <a:t> o </a:t>
            </a:r>
            <a:r>
              <a:rPr lang="en-GB" dirty="0" err="1"/>
              <a:t>fewn</a:t>
            </a:r>
            <a:r>
              <a:rPr lang="en-GB" dirty="0"/>
              <a:t> </a:t>
            </a:r>
            <a:r>
              <a:rPr lang="en-GB" dirty="0" err="1"/>
              <a:t>ysgolion</a:t>
            </a:r>
            <a:r>
              <a:rPr lang="en-GB" dirty="0"/>
              <a:t> am </a:t>
            </a:r>
            <a:r>
              <a:rPr lang="en-GB" dirty="0" err="1"/>
              <a:t>rhy</a:t>
            </a:r>
            <a:r>
              <a:rPr lang="en-GB" dirty="0"/>
              <a:t> </a:t>
            </a:r>
            <a:r>
              <a:rPr lang="en-GB" dirty="0" err="1"/>
              <a:t>hir</a:t>
            </a:r>
            <a:r>
              <a:rPr lang="en-GB" dirty="0"/>
              <a:t>. </a:t>
            </a:r>
          </a:p>
          <a:p>
            <a:endParaRPr lang="en-GB" dirty="0"/>
          </a:p>
        </p:txBody>
      </p:sp>
      <p:sp>
        <p:nvSpPr>
          <p:cNvPr id="4" name="Content Placeholder 3"/>
          <p:cNvSpPr>
            <a:spLocks noGrp="1"/>
          </p:cNvSpPr>
          <p:nvPr>
            <p:ph sz="half" idx="2"/>
          </p:nvPr>
        </p:nvSpPr>
        <p:spPr/>
        <p:style>
          <a:lnRef idx="2">
            <a:schemeClr val="accent5"/>
          </a:lnRef>
          <a:fillRef idx="1">
            <a:schemeClr val="lt1"/>
          </a:fillRef>
          <a:effectRef idx="0">
            <a:schemeClr val="accent5"/>
          </a:effectRef>
          <a:fontRef idx="minor">
            <a:schemeClr val="dk1"/>
          </a:fontRef>
        </p:style>
        <p:txBody>
          <a:bodyPr>
            <a:normAutofit lnSpcReduction="10000"/>
          </a:bodyPr>
          <a:lstStyle/>
          <a:p>
            <a:r>
              <a:rPr lang="en-GB" dirty="0"/>
              <a:t>In focussing on skills, it’s important not to forget about the importance of knowledge too. </a:t>
            </a:r>
          </a:p>
          <a:p>
            <a:endParaRPr lang="en-GB" dirty="0"/>
          </a:p>
          <a:p>
            <a:r>
              <a:rPr lang="en-GB" dirty="0"/>
              <a:t>Donaldson (2015) suggests that this has been a false dichotomy in schools for too long. </a:t>
            </a:r>
          </a:p>
        </p:txBody>
      </p:sp>
      <p:pic>
        <p:nvPicPr>
          <p:cNvPr id="6" name="Picture 5" descr="A picture containing diagram&#10;&#10;Description automatically generated">
            <a:extLst>
              <a:ext uri="{FF2B5EF4-FFF2-40B4-BE49-F238E27FC236}">
                <a16:creationId xmlns:a16="http://schemas.microsoft.com/office/drawing/2014/main" id="{95E2E286-A9ED-4CBD-9D14-47D9E4AD9960}"/>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876256" y="196016"/>
            <a:ext cx="1666528" cy="1071641"/>
          </a:xfrm>
          <a:prstGeom prst="rect">
            <a:avLst/>
          </a:prstGeom>
        </p:spPr>
      </p:pic>
    </p:spTree>
    <p:extLst>
      <p:ext uri="{BB962C8B-B14F-4D97-AF65-F5344CB8AC3E}">
        <p14:creationId xmlns:p14="http://schemas.microsoft.com/office/powerpoint/2010/main" val="2507358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8520" y="457200"/>
            <a:ext cx="8229600" cy="1143000"/>
          </a:xfrm>
        </p:spPr>
        <p:txBody>
          <a:bodyPr>
            <a:normAutofit fontScale="90000"/>
          </a:bodyPr>
          <a:lstStyle/>
          <a:p>
            <a:r>
              <a:rPr lang="en-GB" i="1" dirty="0" err="1"/>
              <a:t>Dysgu</a:t>
            </a:r>
            <a:r>
              <a:rPr lang="en-GB" i="1" dirty="0"/>
              <a:t> </a:t>
            </a:r>
            <a:r>
              <a:rPr lang="en-GB" i="1" dirty="0" err="1"/>
              <a:t>Cydweithredol</a:t>
            </a:r>
            <a:r>
              <a:rPr lang="en-GB" i="1" dirty="0"/>
              <a:t> </a:t>
            </a:r>
            <a:br>
              <a:rPr lang="en-GB" i="1" dirty="0"/>
            </a:br>
            <a:r>
              <a:rPr lang="en-GB" dirty="0"/>
              <a:t>Collaborative Learning</a:t>
            </a:r>
            <a:br>
              <a:rPr lang="en-GB" dirty="0"/>
            </a:br>
            <a:endParaRPr lang="en-GB" i="1" dirty="0"/>
          </a:p>
        </p:txBody>
      </p:sp>
      <p:sp>
        <p:nvSpPr>
          <p:cNvPr id="3" name="Content Placeholder 2"/>
          <p:cNvSpPr>
            <a:spLocks noGrp="1"/>
          </p:cNvSpPr>
          <p:nvPr>
            <p:ph sz="half" idx="1"/>
          </p:nvPr>
        </p:nvSpPr>
        <p:spPr/>
        <p:style>
          <a:lnRef idx="2">
            <a:schemeClr val="accent4"/>
          </a:lnRef>
          <a:fillRef idx="1">
            <a:schemeClr val="lt1"/>
          </a:fillRef>
          <a:effectRef idx="0">
            <a:schemeClr val="accent4"/>
          </a:effectRef>
          <a:fontRef idx="minor">
            <a:schemeClr val="dk1"/>
          </a:fontRef>
        </p:style>
        <p:txBody>
          <a:bodyPr>
            <a:normAutofit lnSpcReduction="10000"/>
          </a:bodyPr>
          <a:lstStyle/>
          <a:p>
            <a:r>
              <a:rPr lang="en-GB" dirty="0" err="1"/>
              <a:t>Rhan</a:t>
            </a:r>
            <a:r>
              <a:rPr lang="en-GB" dirty="0"/>
              <a:t> </a:t>
            </a:r>
            <a:r>
              <a:rPr lang="en-GB" dirty="0" err="1"/>
              <a:t>annatod</a:t>
            </a:r>
            <a:r>
              <a:rPr lang="en-GB" dirty="0"/>
              <a:t> o </a:t>
            </a:r>
            <a:r>
              <a:rPr lang="en-GB" dirty="0" err="1"/>
              <a:t>ddull</a:t>
            </a:r>
            <a:r>
              <a:rPr lang="en-GB" dirty="0"/>
              <a:t> </a:t>
            </a:r>
            <a:r>
              <a:rPr lang="en-GB" dirty="0" err="1"/>
              <a:t>dysgu</a:t>
            </a:r>
            <a:r>
              <a:rPr lang="en-GB" dirty="0"/>
              <a:t> </a:t>
            </a:r>
            <a:r>
              <a:rPr lang="en-GB" dirty="0" err="1"/>
              <a:t>i</a:t>
            </a:r>
            <a:r>
              <a:rPr lang="en-GB" dirty="0"/>
              <a:t> </a:t>
            </a:r>
            <a:r>
              <a:rPr lang="en-GB" dirty="0" err="1"/>
              <a:t>ddysgu</a:t>
            </a:r>
            <a:r>
              <a:rPr lang="en-GB" dirty="0"/>
              <a:t> </a:t>
            </a:r>
            <a:r>
              <a:rPr lang="en-GB" dirty="0" err="1"/>
              <a:t>yw’r</a:t>
            </a:r>
            <a:r>
              <a:rPr lang="en-GB" dirty="0"/>
              <a:t> </a:t>
            </a:r>
            <a:r>
              <a:rPr lang="en-GB" dirty="0" err="1"/>
              <a:t>angen</a:t>
            </a:r>
            <a:r>
              <a:rPr lang="en-GB" dirty="0"/>
              <a:t> am </a:t>
            </a:r>
            <a:r>
              <a:rPr lang="en-GB" dirty="0" err="1"/>
              <a:t>gydweithrediad</a:t>
            </a:r>
            <a:r>
              <a:rPr lang="en-GB" dirty="0"/>
              <a:t>. </a:t>
            </a:r>
          </a:p>
          <a:p>
            <a:endParaRPr lang="en-GB" dirty="0"/>
          </a:p>
          <a:p>
            <a:r>
              <a:rPr lang="en-GB" b="1" dirty="0"/>
              <a:t>Pa </a:t>
            </a:r>
            <a:r>
              <a:rPr lang="en-GB" b="1" dirty="0" err="1"/>
              <a:t>ddamcaniaethau</a:t>
            </a:r>
            <a:r>
              <a:rPr lang="en-GB" b="1" dirty="0"/>
              <a:t> </a:t>
            </a:r>
            <a:r>
              <a:rPr lang="en-GB" b="1" dirty="0" err="1"/>
              <a:t>dysgu</a:t>
            </a:r>
            <a:r>
              <a:rPr lang="en-GB" b="1" dirty="0"/>
              <a:t> </a:t>
            </a:r>
            <a:r>
              <a:rPr lang="en-GB" b="1" dirty="0" err="1"/>
              <a:t>eraill</a:t>
            </a:r>
            <a:r>
              <a:rPr lang="en-GB" b="1" dirty="0"/>
              <a:t> </a:t>
            </a:r>
            <a:r>
              <a:rPr lang="en-GB" b="1" dirty="0" err="1"/>
              <a:t>sy'n</a:t>
            </a:r>
            <a:r>
              <a:rPr lang="en-GB" b="1" dirty="0"/>
              <a:t> </a:t>
            </a:r>
            <a:r>
              <a:rPr lang="en-GB" b="1" dirty="0" err="1"/>
              <a:t>cadarnhau</a:t>
            </a:r>
            <a:r>
              <a:rPr lang="en-GB" b="1" dirty="0"/>
              <a:t> </a:t>
            </a:r>
            <a:r>
              <a:rPr lang="en-GB" b="1" dirty="0" err="1"/>
              <a:t>pwysigrwydd</a:t>
            </a:r>
            <a:r>
              <a:rPr lang="en-GB" b="1" dirty="0"/>
              <a:t> </a:t>
            </a:r>
            <a:r>
              <a:rPr lang="en-GB" b="1" dirty="0" err="1"/>
              <a:t>yr</a:t>
            </a:r>
            <a:r>
              <a:rPr lang="en-GB" b="1" dirty="0"/>
              <a:t> </a:t>
            </a:r>
            <a:r>
              <a:rPr lang="en-GB" b="1" dirty="0" err="1"/>
              <a:t>agwedd</a:t>
            </a:r>
            <a:r>
              <a:rPr lang="en-GB" b="1" dirty="0"/>
              <a:t> </a:t>
            </a:r>
            <a:r>
              <a:rPr lang="en-GB" b="1" dirty="0" err="1"/>
              <a:t>gymdeithasol</a:t>
            </a:r>
            <a:r>
              <a:rPr lang="en-GB" b="1" dirty="0"/>
              <a:t> o </a:t>
            </a:r>
            <a:r>
              <a:rPr lang="en-GB" b="1" dirty="0" err="1"/>
              <a:t>ddysgu</a:t>
            </a:r>
            <a:r>
              <a:rPr lang="en-GB" b="1" dirty="0"/>
              <a:t>?</a:t>
            </a:r>
          </a:p>
          <a:p>
            <a:endParaRPr lang="en-GB" b="1" dirty="0"/>
          </a:p>
          <a:p>
            <a:endParaRPr lang="en-GB" b="1" dirty="0"/>
          </a:p>
        </p:txBody>
      </p:sp>
      <p:sp>
        <p:nvSpPr>
          <p:cNvPr id="4" name="Content Placeholder 3"/>
          <p:cNvSpPr>
            <a:spLocks noGrp="1"/>
          </p:cNvSpPr>
          <p:nvPr>
            <p:ph sz="half" idx="2"/>
          </p:nvPr>
        </p:nvSpPr>
        <p:spPr/>
        <p:style>
          <a:lnRef idx="2">
            <a:schemeClr val="accent5"/>
          </a:lnRef>
          <a:fillRef idx="1">
            <a:schemeClr val="lt1"/>
          </a:fillRef>
          <a:effectRef idx="0">
            <a:schemeClr val="accent5"/>
          </a:effectRef>
          <a:fontRef idx="minor">
            <a:schemeClr val="dk1"/>
          </a:fontRef>
        </p:style>
        <p:txBody>
          <a:bodyPr>
            <a:normAutofit lnSpcReduction="10000"/>
          </a:bodyPr>
          <a:lstStyle/>
          <a:p>
            <a:r>
              <a:rPr lang="en-GB" dirty="0"/>
              <a:t>At the heart of a learning to learn approach is the need for collaboration. </a:t>
            </a:r>
          </a:p>
          <a:p>
            <a:endParaRPr lang="en-GB" dirty="0"/>
          </a:p>
          <a:p>
            <a:r>
              <a:rPr lang="en-GB" b="1" dirty="0"/>
              <a:t>What other learning theories confirm the importance of the social aspect of learning?</a:t>
            </a:r>
          </a:p>
        </p:txBody>
      </p:sp>
      <p:pic>
        <p:nvPicPr>
          <p:cNvPr id="6" name="Picture 5" descr="A picture containing clipart&#10;&#10;Description automatically generated">
            <a:extLst>
              <a:ext uri="{FF2B5EF4-FFF2-40B4-BE49-F238E27FC236}">
                <a16:creationId xmlns:a16="http://schemas.microsoft.com/office/drawing/2014/main" id="{4E2E7A6D-DC36-402D-93F3-3FF7904F182D}"/>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092280" y="103373"/>
            <a:ext cx="1256928" cy="1256928"/>
          </a:xfrm>
          <a:prstGeom prst="rect">
            <a:avLst/>
          </a:prstGeom>
        </p:spPr>
      </p:pic>
    </p:spTree>
    <p:extLst>
      <p:ext uri="{BB962C8B-B14F-4D97-AF65-F5344CB8AC3E}">
        <p14:creationId xmlns:p14="http://schemas.microsoft.com/office/powerpoint/2010/main" val="29885694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8224" y="3248518"/>
            <a:ext cx="2386608" cy="3057203"/>
          </a:xfrm>
        </p:spPr>
        <p:style>
          <a:lnRef idx="2">
            <a:schemeClr val="accent5"/>
          </a:lnRef>
          <a:fillRef idx="1">
            <a:schemeClr val="lt1"/>
          </a:fillRef>
          <a:effectRef idx="0">
            <a:schemeClr val="accent5"/>
          </a:effectRef>
          <a:fontRef idx="minor">
            <a:schemeClr val="dk1"/>
          </a:fontRef>
        </p:style>
        <p:txBody>
          <a:bodyPr>
            <a:normAutofit fontScale="77500" lnSpcReduction="20000"/>
          </a:bodyPr>
          <a:lstStyle/>
          <a:p>
            <a:pPr marL="0" indent="0">
              <a:buNone/>
            </a:pPr>
            <a:r>
              <a:rPr lang="en-GB" dirty="0"/>
              <a:t>'</a:t>
            </a:r>
            <a:r>
              <a:rPr lang="en-GB" i="1" dirty="0"/>
              <a:t>In classrooms where a sense of community is built, students are the crew not the passengers.'</a:t>
            </a:r>
            <a:r>
              <a:rPr lang="en-GB" dirty="0"/>
              <a:t> </a:t>
            </a:r>
          </a:p>
          <a:p>
            <a:endParaRPr lang="en-GB" dirty="0"/>
          </a:p>
          <a:p>
            <a:pPr marL="0" indent="0" algn="r">
              <a:buNone/>
            </a:pPr>
            <a:r>
              <a:rPr lang="en-GB" dirty="0"/>
              <a:t>Watkins, 2005</a:t>
            </a:r>
          </a:p>
        </p:txBody>
      </p:sp>
      <p:sp>
        <p:nvSpPr>
          <p:cNvPr id="4" name="Rectangle 3"/>
          <p:cNvSpPr/>
          <p:nvPr/>
        </p:nvSpPr>
        <p:spPr>
          <a:xfrm>
            <a:off x="169168" y="620688"/>
            <a:ext cx="8456532" cy="4801314"/>
          </a:xfrm>
          <a:prstGeom prst="rect">
            <a:avLst/>
          </a:prstGeom>
        </p:spPr>
        <p:txBody>
          <a:bodyPr wrap="square">
            <a:spAutoFit/>
          </a:bodyPr>
          <a:lstStyle/>
          <a:p>
            <a:r>
              <a:rPr lang="en-GB" b="1" dirty="0" err="1"/>
              <a:t>Mewn</a:t>
            </a:r>
            <a:r>
              <a:rPr lang="en-GB" b="1" dirty="0"/>
              <a:t> </a:t>
            </a:r>
            <a:r>
              <a:rPr lang="en-GB" b="1" dirty="0" err="1"/>
              <a:t>sefyllfa</a:t>
            </a:r>
            <a:r>
              <a:rPr lang="en-GB" b="1" dirty="0"/>
              <a:t> </a:t>
            </a:r>
            <a:r>
              <a:rPr lang="en-GB" b="1" dirty="0" err="1"/>
              <a:t>ddysgu</a:t>
            </a:r>
            <a:r>
              <a:rPr lang="en-GB" b="1" dirty="0"/>
              <a:t> </a:t>
            </a:r>
            <a:r>
              <a:rPr lang="en-GB" b="1" dirty="0" err="1"/>
              <a:t>gydweithredol</a:t>
            </a:r>
            <a:r>
              <a:rPr lang="en-GB" b="1" dirty="0"/>
              <a:t> </a:t>
            </a:r>
            <a:r>
              <a:rPr lang="en-GB" b="1" dirty="0" err="1"/>
              <a:t>mae</a:t>
            </a:r>
            <a:r>
              <a:rPr lang="en-GB" b="1" dirty="0"/>
              <a:t> </a:t>
            </a:r>
            <a:r>
              <a:rPr lang="en-GB" b="1" dirty="0" err="1"/>
              <a:t>disgyblion</a:t>
            </a:r>
            <a:r>
              <a:rPr lang="en-GB" b="1" dirty="0"/>
              <a:t> </a:t>
            </a:r>
            <a:r>
              <a:rPr lang="en-GB" b="1" dirty="0" err="1"/>
              <a:t>yn</a:t>
            </a:r>
            <a:r>
              <a:rPr lang="en-GB" b="1" dirty="0"/>
              <a:t> </a:t>
            </a:r>
            <a:r>
              <a:rPr lang="en-GB" b="1" dirty="0" err="1"/>
              <a:t>asiantau</a:t>
            </a:r>
            <a:r>
              <a:rPr lang="en-GB" b="1" dirty="0"/>
              <a:t> </a:t>
            </a:r>
            <a:r>
              <a:rPr lang="en-GB" b="1" dirty="0" err="1"/>
              <a:t>gweithredol</a:t>
            </a:r>
            <a:r>
              <a:rPr lang="en-GB" b="1" dirty="0"/>
              <a:t>. </a:t>
            </a:r>
          </a:p>
          <a:p>
            <a:r>
              <a:rPr lang="en-GB" b="1" dirty="0" err="1"/>
              <a:t>Mewn</a:t>
            </a:r>
            <a:r>
              <a:rPr lang="en-GB" b="1" dirty="0"/>
              <a:t> </a:t>
            </a:r>
            <a:r>
              <a:rPr lang="en-GB" b="1" dirty="0" err="1"/>
              <a:t>amgylcheddau</a:t>
            </a:r>
            <a:r>
              <a:rPr lang="en-GB" b="1" dirty="0"/>
              <a:t> </a:t>
            </a:r>
            <a:r>
              <a:rPr lang="en-GB" b="1" dirty="0" err="1"/>
              <a:t>dysgu</a:t>
            </a:r>
            <a:r>
              <a:rPr lang="en-GB" b="1" dirty="0"/>
              <a:t> </a:t>
            </a:r>
            <a:r>
              <a:rPr lang="en-GB" b="1" dirty="0" err="1"/>
              <a:t>cydweithredol</a:t>
            </a:r>
            <a:r>
              <a:rPr lang="en-GB" b="1" dirty="0"/>
              <a:t> </a:t>
            </a:r>
            <a:r>
              <a:rPr lang="en-GB" b="1" dirty="0" err="1"/>
              <a:t>mae</a:t>
            </a:r>
            <a:r>
              <a:rPr lang="en-GB" b="1" dirty="0"/>
              <a:t> </a:t>
            </a:r>
            <a:r>
              <a:rPr lang="en-GB" b="1" dirty="0" err="1"/>
              <a:t>myfyrwyr</a:t>
            </a:r>
            <a:r>
              <a:rPr lang="en-GB" b="1" dirty="0"/>
              <a:t>: </a:t>
            </a:r>
          </a:p>
          <a:p>
            <a:pPr marL="285750" indent="-285750">
              <a:buFont typeface="Arial" panose="020B0604020202020204" pitchFamily="34" charset="0"/>
              <a:buChar char="•"/>
            </a:pPr>
            <a:r>
              <a:rPr lang="en-GB" dirty="0" err="1"/>
              <a:t>gweithio'n</a:t>
            </a:r>
            <a:r>
              <a:rPr lang="en-GB" dirty="0"/>
              <a:t> </a:t>
            </a:r>
            <a:r>
              <a:rPr lang="en-GB" dirty="0" err="1"/>
              <a:t>aml</a:t>
            </a:r>
            <a:r>
              <a:rPr lang="en-GB" dirty="0"/>
              <a:t> </a:t>
            </a:r>
            <a:r>
              <a:rPr lang="en-GB" dirty="0" err="1"/>
              <a:t>fel</a:t>
            </a:r>
            <a:r>
              <a:rPr lang="en-GB" dirty="0"/>
              <a:t> </a:t>
            </a:r>
            <a:r>
              <a:rPr lang="en-GB" dirty="0" err="1"/>
              <a:t>tîm</a:t>
            </a:r>
            <a:endParaRPr lang="en-GB" dirty="0"/>
          </a:p>
          <a:p>
            <a:pPr marL="285750" indent="-285750">
              <a:buFont typeface="Arial" panose="020B0604020202020204" pitchFamily="34" charset="0"/>
              <a:buChar char="•"/>
            </a:pPr>
            <a:r>
              <a:rPr lang="en-GB" dirty="0" err="1"/>
              <a:t>mynd</a:t>
            </a:r>
            <a:r>
              <a:rPr lang="en-GB" dirty="0"/>
              <a:t> </a:t>
            </a:r>
            <a:r>
              <a:rPr lang="en-GB" dirty="0" err="1"/>
              <a:t>ati</a:t>
            </a:r>
            <a:r>
              <a:rPr lang="en-GB" dirty="0"/>
              <a:t> </a:t>
            </a:r>
            <a:r>
              <a:rPr lang="en-GB" dirty="0" err="1"/>
              <a:t>i</a:t>
            </a:r>
            <a:r>
              <a:rPr lang="en-GB" dirty="0"/>
              <a:t> </a:t>
            </a:r>
            <a:r>
              <a:rPr lang="en-GB" dirty="0" err="1"/>
              <a:t>ddatrys</a:t>
            </a:r>
            <a:r>
              <a:rPr lang="en-GB" dirty="0"/>
              <a:t> </a:t>
            </a:r>
            <a:r>
              <a:rPr lang="en-GB" dirty="0" err="1"/>
              <a:t>problemau</a:t>
            </a:r>
            <a:r>
              <a:rPr lang="en-GB" dirty="0"/>
              <a:t> </a:t>
            </a:r>
            <a:r>
              <a:rPr lang="en-GB" dirty="0" err="1"/>
              <a:t>ystyrlon</a:t>
            </a:r>
            <a:endParaRPr lang="en-GB" dirty="0"/>
          </a:p>
          <a:p>
            <a:pPr marL="285750" indent="-285750">
              <a:buFont typeface="Arial" panose="020B0604020202020204" pitchFamily="34" charset="0"/>
              <a:buChar char="•"/>
            </a:pPr>
            <a:r>
              <a:rPr lang="en-GB" dirty="0" err="1"/>
              <a:t>arddangos</a:t>
            </a:r>
            <a:r>
              <a:rPr lang="en-GB" dirty="0"/>
              <a:t> </a:t>
            </a:r>
            <a:r>
              <a:rPr lang="en-GB" dirty="0" err="1"/>
              <a:t>eu</a:t>
            </a:r>
            <a:r>
              <a:rPr lang="en-GB" dirty="0"/>
              <a:t> </a:t>
            </a:r>
            <a:r>
              <a:rPr lang="en-GB" dirty="0" err="1"/>
              <a:t>dysgu'n</a:t>
            </a:r>
            <a:r>
              <a:rPr lang="en-GB" dirty="0"/>
              <a:t> </a:t>
            </a:r>
            <a:r>
              <a:rPr lang="en-GB" dirty="0" err="1"/>
              <a:t>gyhoeddus</a:t>
            </a:r>
            <a:endParaRPr lang="en-GB" dirty="0"/>
          </a:p>
          <a:p>
            <a:pPr marL="285750" indent="-285750">
              <a:buFont typeface="Arial" panose="020B0604020202020204" pitchFamily="34" charset="0"/>
              <a:buChar char="•"/>
            </a:pPr>
            <a:r>
              <a:rPr lang="en-GB" dirty="0" err="1"/>
              <a:t>myfyrio</a:t>
            </a:r>
            <a:r>
              <a:rPr lang="en-GB" dirty="0"/>
              <a:t> </a:t>
            </a:r>
            <a:r>
              <a:rPr lang="en-GB" dirty="0" err="1"/>
              <a:t>ar</a:t>
            </a:r>
            <a:r>
              <a:rPr lang="en-GB" dirty="0"/>
              <a:t> </a:t>
            </a:r>
            <a:r>
              <a:rPr lang="en-GB" dirty="0" err="1"/>
              <a:t>yr</a:t>
            </a:r>
            <a:r>
              <a:rPr lang="en-GB" dirty="0"/>
              <a:t> </a:t>
            </a:r>
            <a:r>
              <a:rPr lang="en-GB" dirty="0" err="1"/>
              <a:t>hyn</a:t>
            </a:r>
            <a:r>
              <a:rPr lang="en-GB" dirty="0"/>
              <a:t> y </a:t>
            </a:r>
            <a:r>
              <a:rPr lang="en-GB" dirty="0" err="1"/>
              <a:t>maent</a:t>
            </a:r>
            <a:r>
              <a:rPr lang="en-GB" dirty="0"/>
              <a:t> </a:t>
            </a:r>
            <a:r>
              <a:rPr lang="en-GB" dirty="0" err="1"/>
              <a:t>yn</a:t>
            </a:r>
            <a:r>
              <a:rPr lang="en-GB" dirty="0"/>
              <a:t> </a:t>
            </a:r>
            <a:r>
              <a:rPr lang="en-GB" dirty="0" err="1"/>
              <a:t>ei</a:t>
            </a:r>
            <a:r>
              <a:rPr lang="en-GB" dirty="0"/>
              <a:t> </a:t>
            </a:r>
            <a:r>
              <a:rPr lang="en-GB" dirty="0" err="1"/>
              <a:t>ddysgu</a:t>
            </a:r>
            <a:r>
              <a:rPr lang="en-GB" dirty="0"/>
              <a:t> ac </a:t>
            </a:r>
            <a:r>
              <a:rPr lang="en-GB" dirty="0" err="1"/>
              <a:t>yn</a:t>
            </a:r>
            <a:r>
              <a:rPr lang="en-GB" dirty="0"/>
              <a:t> </a:t>
            </a:r>
            <a:r>
              <a:rPr lang="en-GB" dirty="0" err="1"/>
              <a:t>ei</a:t>
            </a:r>
            <a:r>
              <a:rPr lang="en-GB" dirty="0"/>
              <a:t> </a:t>
            </a:r>
            <a:r>
              <a:rPr lang="en-GB" dirty="0" err="1"/>
              <a:t>wneud</a:t>
            </a:r>
            <a:endParaRPr lang="en-GB" dirty="0"/>
          </a:p>
          <a:p>
            <a:pPr marL="285750" indent="-285750">
              <a:buFont typeface="Arial" panose="020B0604020202020204" pitchFamily="34" charset="0"/>
              <a:buChar char="•"/>
            </a:pPr>
            <a:r>
              <a:rPr lang="en-GB" dirty="0" err="1"/>
              <a:t>cymhwyso</a:t>
            </a:r>
            <a:r>
              <a:rPr lang="en-GB" dirty="0"/>
              <a:t> </a:t>
            </a:r>
            <a:r>
              <a:rPr lang="en-GB" dirty="0" err="1"/>
              <a:t>meini</a:t>
            </a:r>
            <a:r>
              <a:rPr lang="en-GB" dirty="0"/>
              <a:t> </a:t>
            </a:r>
            <a:r>
              <a:rPr lang="en-GB" dirty="0" err="1"/>
              <a:t>prawf</a:t>
            </a:r>
            <a:r>
              <a:rPr lang="en-GB" dirty="0"/>
              <a:t> </a:t>
            </a:r>
            <a:r>
              <a:rPr lang="en-GB" dirty="0" err="1"/>
              <a:t>ansawdd</a:t>
            </a:r>
            <a:r>
              <a:rPr lang="en-GB" dirty="0"/>
              <a:t> </a:t>
            </a:r>
            <a:r>
              <a:rPr lang="en-GB" dirty="0" err="1"/>
              <a:t>i'w</a:t>
            </a:r>
            <a:r>
              <a:rPr lang="en-GB" dirty="0"/>
              <a:t> </a:t>
            </a:r>
            <a:r>
              <a:rPr lang="en-GB" dirty="0" err="1"/>
              <a:t>gwaith</a:t>
            </a:r>
            <a:endParaRPr lang="en-GB" dirty="0"/>
          </a:p>
          <a:p>
            <a:pPr marL="285750" indent="-285750">
              <a:buFont typeface="Arial" panose="020B0604020202020204" pitchFamily="34" charset="0"/>
              <a:buChar char="•"/>
            </a:pPr>
            <a:r>
              <a:rPr lang="en-GB" dirty="0" err="1"/>
              <a:t>cymryd</a:t>
            </a:r>
            <a:r>
              <a:rPr lang="en-GB" dirty="0"/>
              <a:t> </a:t>
            </a:r>
            <a:r>
              <a:rPr lang="en-GB" dirty="0" err="1"/>
              <a:t>cyfrifoldeb</a:t>
            </a:r>
            <a:r>
              <a:rPr lang="en-GB" dirty="0"/>
              <a:t> am </a:t>
            </a:r>
            <a:r>
              <a:rPr lang="en-GB" dirty="0" err="1"/>
              <a:t>eu</a:t>
            </a:r>
            <a:r>
              <a:rPr lang="en-GB" dirty="0"/>
              <a:t> </a:t>
            </a:r>
            <a:r>
              <a:rPr lang="en-GB" dirty="0" err="1"/>
              <a:t>dysgu</a:t>
            </a:r>
            <a:r>
              <a:rPr lang="en-GB" dirty="0"/>
              <a:t> </a:t>
            </a:r>
            <a:r>
              <a:rPr lang="en-GB" dirty="0" err="1"/>
              <a:t>a'u</a:t>
            </a:r>
            <a:r>
              <a:rPr lang="en-GB" dirty="0"/>
              <a:t> </a:t>
            </a:r>
            <a:r>
              <a:rPr lang="en-GB" dirty="0" err="1"/>
              <a:t>perchenogaeth</a:t>
            </a:r>
            <a:r>
              <a:rPr lang="en-GB" dirty="0"/>
              <a:t>.</a:t>
            </a:r>
          </a:p>
          <a:p>
            <a:endParaRPr lang="en-GB" dirty="0"/>
          </a:p>
          <a:p>
            <a:r>
              <a:rPr lang="en-GB" b="1" dirty="0"/>
              <a:t>In a collaborative learning situation pupils are active agents. </a:t>
            </a:r>
          </a:p>
          <a:p>
            <a:r>
              <a:rPr lang="en-GB" b="1" dirty="0"/>
              <a:t>In collaborative learning environments students: </a:t>
            </a:r>
          </a:p>
          <a:p>
            <a:pPr marL="285750" indent="-285750">
              <a:buFont typeface="Arial" panose="020B0604020202020204" pitchFamily="34" charset="0"/>
              <a:buChar char="•"/>
            </a:pPr>
            <a:r>
              <a:rPr lang="en-GB" dirty="0"/>
              <a:t>frequently work as a team</a:t>
            </a:r>
          </a:p>
          <a:p>
            <a:pPr marL="285750" indent="-285750">
              <a:buFont typeface="Arial" panose="020B0604020202020204" pitchFamily="34" charset="0"/>
              <a:buChar char="•"/>
            </a:pPr>
            <a:r>
              <a:rPr lang="en-GB" dirty="0"/>
              <a:t>actively solve meaningful problems</a:t>
            </a:r>
          </a:p>
          <a:p>
            <a:pPr marL="285750" indent="-285750">
              <a:buFont typeface="Arial" panose="020B0604020202020204" pitchFamily="34" charset="0"/>
              <a:buChar char="•"/>
            </a:pPr>
            <a:r>
              <a:rPr lang="en-GB" dirty="0"/>
              <a:t>publicly exhibit their learning</a:t>
            </a:r>
          </a:p>
          <a:p>
            <a:pPr marL="285750" indent="-285750">
              <a:buFont typeface="Arial" panose="020B0604020202020204" pitchFamily="34" charset="0"/>
              <a:buChar char="•"/>
            </a:pPr>
            <a:r>
              <a:rPr lang="en-GB" dirty="0"/>
              <a:t>reflect on what they are learning and doing</a:t>
            </a:r>
          </a:p>
          <a:p>
            <a:pPr marL="285750" indent="-285750">
              <a:buFont typeface="Arial" panose="020B0604020202020204" pitchFamily="34" charset="0"/>
              <a:buChar char="•"/>
            </a:pPr>
            <a:r>
              <a:rPr lang="en-GB" dirty="0"/>
              <a:t>apply quality criteria to their work</a:t>
            </a:r>
          </a:p>
          <a:p>
            <a:pPr marL="285750" indent="-285750">
              <a:buFont typeface="Arial" panose="020B0604020202020204" pitchFamily="34" charset="0"/>
              <a:buChar char="•"/>
            </a:pPr>
            <a:r>
              <a:rPr lang="en-GB" dirty="0"/>
              <a:t>take responsibility for and ownership of their learning.</a:t>
            </a:r>
          </a:p>
        </p:txBody>
      </p:sp>
      <p:grpSp>
        <p:nvGrpSpPr>
          <p:cNvPr id="10" name="Group 9"/>
          <p:cNvGrpSpPr/>
          <p:nvPr/>
        </p:nvGrpSpPr>
        <p:grpSpPr>
          <a:xfrm>
            <a:off x="75908" y="95195"/>
            <a:ext cx="9095074" cy="2756149"/>
            <a:chOff x="78239" y="95195"/>
            <a:chExt cx="8974334" cy="2756149"/>
          </a:xfrm>
        </p:grpSpPr>
        <p:sp>
          <p:nvSpPr>
            <p:cNvPr id="5" name="Cloud 4"/>
            <p:cNvSpPr/>
            <p:nvPr/>
          </p:nvSpPr>
          <p:spPr>
            <a:xfrm>
              <a:off x="2217208" y="95195"/>
              <a:ext cx="3672408" cy="2184513"/>
            </a:xfrm>
            <a:prstGeom prst="cloud">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b="1" dirty="0"/>
                <a:t>Sut </a:t>
              </a:r>
              <a:r>
                <a:rPr lang="en-GB" b="1" dirty="0" err="1"/>
                <a:t>ydych</a:t>
              </a:r>
              <a:r>
                <a:rPr lang="en-GB" b="1" dirty="0"/>
                <a:t> chi </a:t>
              </a:r>
              <a:r>
                <a:rPr lang="en-GB" b="1" dirty="0" err="1"/>
                <a:t>yn</a:t>
              </a:r>
              <a:r>
                <a:rPr lang="en-GB" b="1" dirty="0"/>
                <a:t> </a:t>
              </a:r>
              <a:r>
                <a:rPr lang="en-GB" b="1" dirty="0" err="1"/>
                <a:t>diffinio</a:t>
              </a:r>
              <a:r>
                <a:rPr lang="en-GB" b="1" dirty="0"/>
                <a:t> </a:t>
              </a:r>
              <a:r>
                <a:rPr lang="en-GB" b="1" dirty="0" err="1"/>
                <a:t>dysgu</a:t>
              </a:r>
              <a:r>
                <a:rPr lang="en-GB" b="1" dirty="0"/>
                <a:t> </a:t>
              </a:r>
              <a:r>
                <a:rPr lang="en-GB" b="1" dirty="0" err="1"/>
                <a:t>cydweithredol</a:t>
              </a:r>
              <a:r>
                <a:rPr lang="en-GB" b="1" dirty="0"/>
                <a:t>?</a:t>
              </a:r>
            </a:p>
            <a:p>
              <a:pPr algn="ctr"/>
              <a:r>
                <a:rPr lang="en-GB" dirty="0"/>
                <a:t>How do you define collaborative learning?</a:t>
              </a:r>
            </a:p>
            <a:p>
              <a:pPr algn="ctr"/>
              <a:r>
                <a:rPr lang="en-GB" b="1" i="1" dirty="0"/>
                <a:t>15 gair/words</a:t>
              </a:r>
            </a:p>
          </p:txBody>
        </p:sp>
        <p:sp>
          <p:nvSpPr>
            <p:cNvPr id="6" name="Rectangle 5"/>
            <p:cNvSpPr/>
            <p:nvPr/>
          </p:nvSpPr>
          <p:spPr>
            <a:xfrm>
              <a:off x="5625233" y="1685999"/>
              <a:ext cx="3427340" cy="954107"/>
            </a:xfrm>
            <a:prstGeom prst="rect">
              <a:avLst/>
            </a:prstGeom>
            <a:noFill/>
          </p:spPr>
          <p:txBody>
            <a:bodyPr wrap="non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en-US" sz="2800" b="1" dirty="0" err="1">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Meddwl-Paru-Rhannu</a:t>
              </a:r>
              <a:endParaRPr lang="en-US" sz="28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a:p>
              <a:pPr algn="ctr"/>
              <a:r>
                <a:rPr lang="en-US" sz="28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Think-Pair-Share</a:t>
              </a:r>
              <a:endParaRPr lang="en-US" sz="2800" b="1" cap="none" spc="0"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7" name="Rectangle 6"/>
            <p:cNvSpPr/>
            <p:nvPr/>
          </p:nvSpPr>
          <p:spPr>
            <a:xfrm>
              <a:off x="402996" y="179161"/>
              <a:ext cx="1404507" cy="1200329"/>
            </a:xfrm>
            <a:prstGeom prst="rect">
              <a:avLst/>
            </a:prstGeom>
            <a:noFill/>
          </p:spPr>
          <p:txBody>
            <a:bodyPr wrap="non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en-GB" sz="36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Jig-so</a:t>
              </a:r>
            </a:p>
            <a:p>
              <a:pPr algn="ctr"/>
              <a:r>
                <a:rPr lang="en-GB" sz="36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Jigsaw</a:t>
              </a:r>
              <a:endParaRPr lang="en-GB" sz="3600" b="1" cap="none" spc="0"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8" name="Rectangle 7"/>
            <p:cNvSpPr/>
            <p:nvPr/>
          </p:nvSpPr>
          <p:spPr>
            <a:xfrm>
              <a:off x="5888878" y="435441"/>
              <a:ext cx="3081322" cy="1077218"/>
            </a:xfrm>
            <a:prstGeom prst="rect">
              <a:avLst/>
            </a:prstGeom>
            <a:noFill/>
          </p:spPr>
          <p:txBody>
            <a:bodyPr wrap="non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en-US" sz="3200" b="1" cap="none" spc="0" dirty="0" err="1">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Trafodaeth</a:t>
              </a:r>
              <a:r>
                <a:rPr lang="en-US" sz="3200" b="1" cap="none" spc="0"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 </a:t>
              </a:r>
              <a:r>
                <a:rPr lang="en-US" sz="3200" b="1" cap="none" spc="0" dirty="0" err="1">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Grŵp</a:t>
              </a:r>
              <a:endParaRPr lang="en-US" sz="3200" b="1" cap="none" spc="0"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a:p>
              <a:pPr algn="ctr"/>
              <a:r>
                <a:rPr lang="en-US" sz="3200" b="1" cap="none" spc="0"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Group Discussion</a:t>
              </a:r>
            </a:p>
          </p:txBody>
        </p:sp>
        <p:sp>
          <p:nvSpPr>
            <p:cNvPr id="9" name="Rectangle 8"/>
            <p:cNvSpPr/>
            <p:nvPr/>
          </p:nvSpPr>
          <p:spPr>
            <a:xfrm>
              <a:off x="78239" y="1774126"/>
              <a:ext cx="2877912" cy="1077218"/>
            </a:xfrm>
            <a:prstGeom prst="rect">
              <a:avLst/>
            </a:prstGeom>
            <a:noFill/>
          </p:spPr>
          <p:txBody>
            <a:bodyPr wrap="non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en-US" sz="3200" b="1" cap="none" spc="0" dirty="0" err="1">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Deilliannau</a:t>
              </a:r>
              <a:r>
                <a:rPr lang="en-US" sz="3200" b="1" cap="none" spc="0"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 </a:t>
              </a:r>
              <a:r>
                <a:rPr lang="en-US" sz="3200" b="1" cap="none" spc="0" dirty="0" err="1">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Tȋm</a:t>
              </a:r>
              <a:endParaRPr lang="en-US" sz="3200" b="1" cap="none" spc="0"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a:p>
              <a:pPr algn="ctr"/>
              <a:r>
                <a:rPr lang="en-US" sz="3200" b="1" cap="none" spc="0"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Team Outcomes</a:t>
              </a:r>
            </a:p>
          </p:txBody>
        </p:sp>
      </p:grpSp>
    </p:spTree>
    <p:extLst>
      <p:ext uri="{BB962C8B-B14F-4D97-AF65-F5344CB8AC3E}">
        <p14:creationId xmlns:p14="http://schemas.microsoft.com/office/powerpoint/2010/main" val="4516423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nodeType="clickEffect">
                                  <p:stCondLst>
                                    <p:cond delay="0"/>
                                  </p:stCondLst>
                                  <p:childTnLst>
                                    <p:animEffect transition="out" filter="fade">
                                      <p:cBhvr>
                                        <p:cTn id="6" dur="1000"/>
                                        <p:tgtEl>
                                          <p:spTgt spid="10"/>
                                        </p:tgtEl>
                                      </p:cBhvr>
                                    </p:animEffect>
                                    <p:anim calcmode="lin" valueType="num">
                                      <p:cBhvr>
                                        <p:cTn id="7" dur="1000"/>
                                        <p:tgtEl>
                                          <p:spTgt spid="10"/>
                                        </p:tgtEl>
                                        <p:attrNameLst>
                                          <p:attrName>ppt_x</p:attrName>
                                        </p:attrNameLst>
                                      </p:cBhvr>
                                      <p:tavLst>
                                        <p:tav tm="0">
                                          <p:val>
                                            <p:strVal val="ppt_x"/>
                                          </p:val>
                                        </p:tav>
                                        <p:tav tm="100000">
                                          <p:val>
                                            <p:strVal val="ppt_x"/>
                                          </p:val>
                                        </p:tav>
                                      </p:tavLst>
                                    </p:anim>
                                    <p:anim calcmode="lin" valueType="num">
                                      <p:cBhvr>
                                        <p:cTn id="8" dur="1000"/>
                                        <p:tgtEl>
                                          <p:spTgt spid="10"/>
                                        </p:tgtEl>
                                        <p:attrNameLst>
                                          <p:attrName>ppt_y</p:attrName>
                                        </p:attrNameLst>
                                      </p:cBhvr>
                                      <p:tavLst>
                                        <p:tav tm="0">
                                          <p:val>
                                            <p:strVal val="ppt_y"/>
                                          </p:val>
                                        </p:tav>
                                        <p:tav tm="100000">
                                          <p:val>
                                            <p:strVal val="ppt_y+.1"/>
                                          </p:val>
                                        </p:tav>
                                      </p:tavLst>
                                    </p:anim>
                                    <p:set>
                                      <p:cBhvr>
                                        <p:cTn id="9" dur="1" fill="hold">
                                          <p:stCondLst>
                                            <p:cond delay="999"/>
                                          </p:stCondLst>
                                        </p:cTn>
                                        <p:tgtEl>
                                          <p:spTgt spid="10"/>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ppt_x"/>
                                          </p:val>
                                        </p:tav>
                                        <p:tav tm="100000">
                                          <p:val>
                                            <p:strVal val="#ppt_x"/>
                                          </p:val>
                                        </p:tav>
                                      </p:tavLst>
                                    </p:anim>
                                    <p:anim calcmode="lin" valueType="num">
                                      <p:cBhvr additive="base">
                                        <p:cTn id="15"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3">
                                            <p:bg/>
                                          </p:spTgt>
                                        </p:tgtEl>
                                        <p:attrNameLst>
                                          <p:attrName>style.visibility</p:attrName>
                                        </p:attrNameLst>
                                      </p:cBhvr>
                                      <p:to>
                                        <p:strVal val="visible"/>
                                      </p:to>
                                    </p:set>
                                    <p:anim calcmode="lin" valueType="num">
                                      <p:cBhvr additive="base">
                                        <p:cTn id="20" dur="500" fill="hold"/>
                                        <p:tgtEl>
                                          <p:spTgt spid="3">
                                            <p:bg/>
                                          </p:spTgt>
                                        </p:tgtEl>
                                        <p:attrNameLst>
                                          <p:attrName>ppt_x</p:attrName>
                                        </p:attrNameLst>
                                      </p:cBhvr>
                                      <p:tavLst>
                                        <p:tav tm="0">
                                          <p:val>
                                            <p:strVal val="#ppt_x"/>
                                          </p:val>
                                        </p:tav>
                                        <p:tav tm="100000">
                                          <p:val>
                                            <p:strVal val="#ppt_x"/>
                                          </p:val>
                                        </p:tav>
                                      </p:tavLst>
                                    </p:anim>
                                    <p:anim calcmode="lin" valueType="num">
                                      <p:cBhvr additive="base">
                                        <p:cTn id="21"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3">
                                            <p:txEl>
                                              <p:pRg st="0" end="0"/>
                                            </p:txEl>
                                          </p:spTgt>
                                        </p:tgtEl>
                                        <p:attrNameLst>
                                          <p:attrName>style.visibility</p:attrName>
                                        </p:attrNameLst>
                                      </p:cBhvr>
                                      <p:to>
                                        <p:strVal val="visible"/>
                                      </p:to>
                                    </p:set>
                                    <p:anim calcmode="lin" valueType="num">
                                      <p:cBhvr additive="base">
                                        <p:cTn id="26"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3">
                                            <p:txEl>
                                              <p:pRg st="2" end="2"/>
                                            </p:txEl>
                                          </p:spTgt>
                                        </p:tgtEl>
                                        <p:attrNameLst>
                                          <p:attrName>style.visibility</p:attrName>
                                        </p:attrNameLst>
                                      </p:cBhvr>
                                      <p:to>
                                        <p:strVal val="visible"/>
                                      </p:to>
                                    </p:set>
                                    <p:anim calcmode="lin" valueType="num">
                                      <p:cBhvr additive="base">
                                        <p:cTn id="32"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200" y="481256"/>
            <a:ext cx="8229600" cy="1143000"/>
          </a:xfrm>
        </p:spPr>
        <p:txBody>
          <a:bodyPr>
            <a:normAutofit fontScale="90000"/>
          </a:bodyPr>
          <a:lstStyle/>
          <a:p>
            <a:r>
              <a:rPr lang="en-GB" i="1" dirty="0" err="1"/>
              <a:t>Nid</a:t>
            </a:r>
            <a:r>
              <a:rPr lang="en-GB" i="1" dirty="0"/>
              <a:t> </a:t>
            </a:r>
            <a:r>
              <a:rPr lang="en-GB" i="1" dirty="0" err="1"/>
              <a:t>gwaith</a:t>
            </a:r>
            <a:r>
              <a:rPr lang="en-GB" i="1" dirty="0"/>
              <a:t> </a:t>
            </a:r>
            <a:r>
              <a:rPr lang="en-GB" i="1" dirty="0" err="1"/>
              <a:t>grŵp</a:t>
            </a:r>
            <a:r>
              <a:rPr lang="en-GB" i="1" dirty="0"/>
              <a:t> </a:t>
            </a:r>
            <a:r>
              <a:rPr lang="en-GB" i="1" dirty="0" err="1"/>
              <a:t>yn</a:t>
            </a:r>
            <a:r>
              <a:rPr lang="en-GB" i="1" dirty="0"/>
              <a:t> </a:t>
            </a:r>
            <a:r>
              <a:rPr lang="en-GB" i="1" dirty="0" err="1"/>
              <a:t>unig</a:t>
            </a:r>
            <a:r>
              <a:rPr lang="en-GB" i="1" dirty="0"/>
              <a:t>…</a:t>
            </a:r>
            <a:br>
              <a:rPr lang="en-GB" i="1" dirty="0"/>
            </a:br>
            <a:r>
              <a:rPr lang="en-GB" dirty="0"/>
              <a:t>Not just group work…</a:t>
            </a:r>
            <a:br>
              <a:rPr lang="en-GB" dirty="0"/>
            </a:br>
            <a:endParaRPr lang="en-GB" i="1" dirty="0"/>
          </a:p>
        </p:txBody>
      </p:sp>
      <p:sp>
        <p:nvSpPr>
          <p:cNvPr id="7" name="Content Placeholder 6"/>
          <p:cNvSpPr>
            <a:spLocks noGrp="1"/>
          </p:cNvSpPr>
          <p:nvPr>
            <p:ph sz="half" idx="1"/>
          </p:nvPr>
        </p:nvSpPr>
        <p:spPr>
          <a:xfrm>
            <a:off x="457200" y="3645024"/>
            <a:ext cx="4038600" cy="2481139"/>
          </a:xfrm>
        </p:spPr>
        <p:style>
          <a:lnRef idx="2">
            <a:schemeClr val="accent4"/>
          </a:lnRef>
          <a:fillRef idx="1">
            <a:schemeClr val="lt1"/>
          </a:fillRef>
          <a:effectRef idx="0">
            <a:schemeClr val="accent4"/>
          </a:effectRef>
          <a:fontRef idx="minor">
            <a:schemeClr val="dk1"/>
          </a:fontRef>
        </p:style>
        <p:txBody>
          <a:bodyPr>
            <a:normAutofit fontScale="70000" lnSpcReduction="20000"/>
          </a:bodyPr>
          <a:lstStyle/>
          <a:p>
            <a:r>
              <a:rPr lang="en-GB" sz="3000" dirty="0"/>
              <a:t>Beth </a:t>
            </a:r>
            <a:r>
              <a:rPr lang="en-GB" sz="3000" dirty="0" err="1"/>
              <a:t>yw’r</a:t>
            </a:r>
            <a:r>
              <a:rPr lang="en-GB" sz="3000" dirty="0"/>
              <a:t> </a:t>
            </a:r>
            <a:r>
              <a:rPr lang="en-GB" sz="3000" dirty="0" err="1"/>
              <a:t>gwahaniaeth</a:t>
            </a:r>
            <a:r>
              <a:rPr lang="en-GB" sz="3000" dirty="0"/>
              <a:t> </a:t>
            </a:r>
            <a:r>
              <a:rPr lang="en-GB" sz="3000" dirty="0" err="1"/>
              <a:t>rhwng</a:t>
            </a:r>
            <a:r>
              <a:rPr lang="en-GB" sz="3000" dirty="0"/>
              <a:t> </a:t>
            </a:r>
            <a:r>
              <a:rPr lang="en-GB" sz="3000" dirty="0" err="1"/>
              <a:t>gwaith</a:t>
            </a:r>
            <a:r>
              <a:rPr lang="en-GB" sz="3000" dirty="0"/>
              <a:t> </a:t>
            </a:r>
            <a:r>
              <a:rPr lang="en-GB" sz="3000" dirty="0" err="1"/>
              <a:t>grŵp</a:t>
            </a:r>
            <a:r>
              <a:rPr lang="en-GB" sz="3000" dirty="0"/>
              <a:t> a </a:t>
            </a:r>
            <a:r>
              <a:rPr lang="en-GB" sz="3000" dirty="0" err="1"/>
              <a:t>dysgu</a:t>
            </a:r>
            <a:r>
              <a:rPr lang="en-GB" sz="3000" dirty="0"/>
              <a:t> </a:t>
            </a:r>
            <a:r>
              <a:rPr lang="en-GB" sz="3000" dirty="0" err="1"/>
              <a:t>cydweithredol</a:t>
            </a:r>
            <a:r>
              <a:rPr lang="en-GB" sz="3000" dirty="0"/>
              <a:t>? </a:t>
            </a:r>
          </a:p>
        </p:txBody>
      </p:sp>
      <p:sp>
        <p:nvSpPr>
          <p:cNvPr id="3" name="Content Placeholder 2"/>
          <p:cNvSpPr>
            <a:spLocks noGrp="1"/>
          </p:cNvSpPr>
          <p:nvPr>
            <p:ph sz="half" idx="2"/>
          </p:nvPr>
        </p:nvSpPr>
        <p:spPr>
          <a:xfrm>
            <a:off x="4648200" y="3645024"/>
            <a:ext cx="4038600" cy="2481139"/>
          </a:xfrm>
        </p:spPr>
        <p:style>
          <a:lnRef idx="2">
            <a:schemeClr val="accent5"/>
          </a:lnRef>
          <a:fillRef idx="1">
            <a:schemeClr val="lt1"/>
          </a:fillRef>
          <a:effectRef idx="0">
            <a:schemeClr val="accent5"/>
          </a:effectRef>
          <a:fontRef idx="minor">
            <a:schemeClr val="dk1"/>
          </a:fontRef>
        </p:style>
        <p:txBody>
          <a:bodyPr>
            <a:normAutofit fontScale="70000" lnSpcReduction="20000"/>
          </a:bodyPr>
          <a:lstStyle/>
          <a:p>
            <a:r>
              <a:rPr lang="en-GB" sz="3000" dirty="0"/>
              <a:t>What’s the difference between co-operative group work and collaborative learning? </a:t>
            </a:r>
          </a:p>
          <a:p>
            <a:pPr marL="0" indent="0">
              <a:buNone/>
            </a:pPr>
            <a:endParaRPr lang="en-GB" dirty="0"/>
          </a:p>
          <a:p>
            <a:r>
              <a:rPr lang="en-GB" sz="1900" dirty="0">
                <a:hlinkClick r:id="rId3"/>
              </a:rPr>
              <a:t>https://www.bing.com/videos/riverview/relatedvideo?q=What%e2%80%99s+the+difference+between+co-operative+group+work+and+collaborative+learning%3f&amp;mid=0857011438B59D01A0660857011438B59D01A066&amp;FORM=VIRE </a:t>
            </a:r>
            <a:r>
              <a:rPr lang="en-GB" sz="1900" dirty="0"/>
              <a:t> </a:t>
            </a:r>
          </a:p>
          <a:p>
            <a:endParaRPr lang="en-GB" dirty="0"/>
          </a:p>
        </p:txBody>
      </p:sp>
      <p:pic>
        <p:nvPicPr>
          <p:cNvPr id="614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31840" y="1628800"/>
            <a:ext cx="2424113" cy="1619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713118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Top tips for Teachers…</a:t>
            </a:r>
            <a:br>
              <a:rPr lang="en-GB" dirty="0"/>
            </a:br>
            <a:r>
              <a:rPr lang="en-GB" i="1" dirty="0"/>
              <a:t>Tips top </a:t>
            </a:r>
            <a:r>
              <a:rPr lang="en-GB" i="1" dirty="0" err="1"/>
              <a:t>ar</a:t>
            </a:r>
            <a:r>
              <a:rPr lang="en-GB" i="1" dirty="0"/>
              <a:t> </a:t>
            </a:r>
            <a:r>
              <a:rPr lang="en-GB" i="1" dirty="0" err="1"/>
              <a:t>gyfer</a:t>
            </a:r>
            <a:r>
              <a:rPr lang="en-GB" i="1" dirty="0"/>
              <a:t> </a:t>
            </a:r>
            <a:r>
              <a:rPr lang="en-GB" i="1" dirty="0" err="1"/>
              <a:t>Athrawon</a:t>
            </a:r>
            <a:r>
              <a:rPr lang="en-GB" i="1" dirty="0"/>
              <a:t>…</a:t>
            </a:r>
          </a:p>
        </p:txBody>
      </p:sp>
      <p:sp>
        <p:nvSpPr>
          <p:cNvPr id="3" name="Content Placeholder 2"/>
          <p:cNvSpPr>
            <a:spLocks noGrp="1"/>
          </p:cNvSpPr>
          <p:nvPr>
            <p:ph sz="half" idx="1"/>
          </p:nvPr>
        </p:nvSpPr>
        <p:spPr/>
        <p:style>
          <a:lnRef idx="2">
            <a:schemeClr val="accent4"/>
          </a:lnRef>
          <a:fillRef idx="1">
            <a:schemeClr val="lt1"/>
          </a:fillRef>
          <a:effectRef idx="0">
            <a:schemeClr val="accent4"/>
          </a:effectRef>
          <a:fontRef idx="minor">
            <a:schemeClr val="dk1"/>
          </a:fontRef>
        </p:style>
        <p:txBody>
          <a:bodyPr>
            <a:normAutofit fontScale="92500"/>
          </a:bodyPr>
          <a:lstStyle/>
          <a:p>
            <a:r>
              <a:rPr lang="en-GB" dirty="0"/>
              <a:t>'</a:t>
            </a:r>
            <a:r>
              <a:rPr lang="en-GB" i="1" dirty="0"/>
              <a:t>If individualistic learning dominates your classroom, your students will behave accordingly, even if you put them temporarily into cooperative groups.'</a:t>
            </a:r>
            <a:r>
              <a:rPr lang="en-GB" dirty="0"/>
              <a:t> </a:t>
            </a:r>
          </a:p>
          <a:p>
            <a:pPr marL="0" indent="0" algn="r">
              <a:buNone/>
            </a:pPr>
            <a:r>
              <a:rPr lang="en-GB" sz="1400" dirty="0"/>
              <a:t>Johnson, Johnson and </a:t>
            </a:r>
            <a:r>
              <a:rPr lang="en-GB" sz="1400" dirty="0" err="1"/>
              <a:t>Holubec</a:t>
            </a:r>
            <a:r>
              <a:rPr lang="en-GB" sz="1400" dirty="0"/>
              <a:t> (ASCD 1994)</a:t>
            </a:r>
          </a:p>
          <a:p>
            <a:pPr marL="0" indent="0" algn="r">
              <a:buNone/>
            </a:pPr>
            <a:endParaRPr lang="en-GB" sz="1400" dirty="0"/>
          </a:p>
          <a:p>
            <a:r>
              <a:rPr lang="en-GB" sz="3000" dirty="0"/>
              <a:t>Y </a:t>
            </a:r>
            <a:r>
              <a:rPr lang="en-GB" sz="3000" dirty="0" err="1"/>
              <a:t>risg</a:t>
            </a:r>
            <a:r>
              <a:rPr lang="en-GB" sz="3000" dirty="0"/>
              <a:t> o </a:t>
            </a:r>
            <a:r>
              <a:rPr lang="en-GB" sz="3000" dirty="0" err="1"/>
              <a:t>grwpiau</a:t>
            </a:r>
            <a:r>
              <a:rPr lang="en-GB" sz="3000" dirty="0"/>
              <a:t> </a:t>
            </a:r>
            <a:r>
              <a:rPr lang="en-GB" sz="3000" dirty="0" err="1"/>
              <a:t>dysgu</a:t>
            </a:r>
            <a:r>
              <a:rPr lang="en-GB" sz="3000" dirty="0"/>
              <a:t> </a:t>
            </a:r>
            <a:r>
              <a:rPr lang="en-GB" sz="3000" dirty="0" err="1"/>
              <a:t>ffug</a:t>
            </a:r>
            <a:endParaRPr lang="en-GB" sz="3000" dirty="0"/>
          </a:p>
        </p:txBody>
      </p:sp>
      <p:sp>
        <p:nvSpPr>
          <p:cNvPr id="4" name="Content Placeholder 3"/>
          <p:cNvSpPr>
            <a:spLocks noGrp="1"/>
          </p:cNvSpPr>
          <p:nvPr>
            <p:ph sz="half" idx="2"/>
          </p:nvPr>
        </p:nvSpPr>
        <p:spPr/>
        <p:style>
          <a:lnRef idx="2">
            <a:schemeClr val="accent5"/>
          </a:lnRef>
          <a:fillRef idx="1">
            <a:schemeClr val="lt1"/>
          </a:fillRef>
          <a:effectRef idx="0">
            <a:schemeClr val="accent5"/>
          </a:effectRef>
          <a:fontRef idx="minor">
            <a:schemeClr val="dk1"/>
          </a:fontRef>
        </p:style>
        <p:txBody>
          <a:bodyPr>
            <a:normAutofit fontScale="92500"/>
          </a:bodyPr>
          <a:lstStyle/>
          <a:p>
            <a:r>
              <a:rPr lang="en-GB" dirty="0"/>
              <a:t>'</a:t>
            </a:r>
            <a:r>
              <a:rPr lang="en-GB" i="1" dirty="0"/>
              <a:t>If individualistic learning dominates your classroom, your students will behave accordingly, even if you put them temporarily into cooperative groups.'</a:t>
            </a:r>
            <a:r>
              <a:rPr lang="en-GB" dirty="0"/>
              <a:t> </a:t>
            </a:r>
          </a:p>
          <a:p>
            <a:pPr marL="0" indent="0" algn="r">
              <a:buNone/>
            </a:pPr>
            <a:r>
              <a:rPr lang="en-GB" sz="1400" dirty="0"/>
              <a:t>Johnson, Johnson and </a:t>
            </a:r>
            <a:r>
              <a:rPr lang="en-GB" sz="1400" dirty="0" err="1"/>
              <a:t>Holubec</a:t>
            </a:r>
            <a:r>
              <a:rPr lang="en-GB" sz="1400" dirty="0"/>
              <a:t> (ASCD 1994)</a:t>
            </a:r>
          </a:p>
          <a:p>
            <a:pPr marL="0" indent="0" algn="r">
              <a:buNone/>
            </a:pPr>
            <a:endParaRPr lang="en-GB" dirty="0"/>
          </a:p>
          <a:p>
            <a:r>
              <a:rPr lang="en-GB" i="1" dirty="0"/>
              <a:t>The risk of Pseudo-Learning Groups</a:t>
            </a:r>
          </a:p>
          <a:p>
            <a:endParaRPr lang="en-GB" dirty="0"/>
          </a:p>
        </p:txBody>
      </p:sp>
    </p:spTree>
    <p:extLst>
      <p:ext uri="{BB962C8B-B14F-4D97-AF65-F5344CB8AC3E}">
        <p14:creationId xmlns:p14="http://schemas.microsoft.com/office/powerpoint/2010/main" val="27435475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457200"/>
            <a:ext cx="8229600" cy="1143000"/>
          </a:xfrm>
        </p:spPr>
        <p:txBody>
          <a:bodyPr>
            <a:normAutofit fontScale="90000"/>
          </a:bodyPr>
          <a:lstStyle/>
          <a:p>
            <a:r>
              <a:rPr lang="en-GB" i="1" dirty="0" err="1"/>
              <a:t>Yn</a:t>
            </a:r>
            <a:r>
              <a:rPr lang="en-GB" i="1" dirty="0"/>
              <a:t> y </a:t>
            </a:r>
            <a:r>
              <a:rPr lang="en-GB" i="1" dirty="0" err="1"/>
              <a:t>dosbarth</a:t>
            </a:r>
            <a:r>
              <a:rPr lang="en-GB" i="1" dirty="0"/>
              <a:t> </a:t>
            </a:r>
            <a:r>
              <a:rPr lang="en-GB" i="1" dirty="0" err="1"/>
              <a:t>cydweithredol</a:t>
            </a:r>
            <a:r>
              <a:rPr lang="en-GB" i="1" dirty="0"/>
              <a:t>…</a:t>
            </a:r>
            <a:br>
              <a:rPr lang="en-GB" i="1" dirty="0"/>
            </a:br>
            <a:r>
              <a:rPr lang="en-GB" dirty="0"/>
              <a:t>In the collaborative class…</a:t>
            </a:r>
            <a:br>
              <a:rPr lang="en-GB" dirty="0"/>
            </a:br>
            <a:endParaRPr lang="en-GB" i="1" dirty="0"/>
          </a:p>
        </p:txBody>
      </p:sp>
      <p:sp>
        <p:nvSpPr>
          <p:cNvPr id="3" name="Content Placeholder 2"/>
          <p:cNvSpPr>
            <a:spLocks noGrp="1"/>
          </p:cNvSpPr>
          <p:nvPr>
            <p:ph sz="half" idx="1"/>
          </p:nvPr>
        </p:nvSpPr>
        <p:spPr>
          <a:xfrm>
            <a:off x="457200" y="1600200"/>
            <a:ext cx="4038600" cy="4997152"/>
          </a:xfrm>
        </p:spPr>
        <p:style>
          <a:lnRef idx="2">
            <a:schemeClr val="accent4"/>
          </a:lnRef>
          <a:fillRef idx="1">
            <a:schemeClr val="lt1"/>
          </a:fillRef>
          <a:effectRef idx="0">
            <a:schemeClr val="accent4"/>
          </a:effectRef>
          <a:fontRef idx="minor">
            <a:schemeClr val="dk1"/>
          </a:fontRef>
        </p:style>
        <p:txBody>
          <a:bodyPr>
            <a:normAutofit fontScale="62500" lnSpcReduction="20000"/>
          </a:bodyPr>
          <a:lstStyle/>
          <a:p>
            <a:r>
              <a:rPr lang="en-GB" sz="3400" dirty="0" err="1"/>
              <a:t>Llai</a:t>
            </a:r>
            <a:r>
              <a:rPr lang="en-GB" sz="3400" dirty="0"/>
              <a:t> o </a:t>
            </a:r>
            <a:r>
              <a:rPr lang="en-GB" sz="3400" dirty="0" err="1"/>
              <a:t>angen</a:t>
            </a:r>
            <a:r>
              <a:rPr lang="en-GB" sz="3400" dirty="0"/>
              <a:t> </a:t>
            </a:r>
            <a:r>
              <a:rPr lang="en-GB" sz="3400" dirty="0" err="1"/>
              <a:t>i</a:t>
            </a:r>
            <a:r>
              <a:rPr lang="en-GB" sz="3400" dirty="0"/>
              <a:t> </a:t>
            </a:r>
            <a:r>
              <a:rPr lang="en-GB" sz="3400" dirty="0" err="1"/>
              <a:t>athrawon</a:t>
            </a:r>
            <a:r>
              <a:rPr lang="en-GB" sz="3400" dirty="0"/>
              <a:t> </a:t>
            </a:r>
            <a:r>
              <a:rPr lang="en-GB" sz="3400" dirty="0" err="1"/>
              <a:t>reoli</a:t>
            </a:r>
            <a:r>
              <a:rPr lang="en-GB" sz="3400" dirty="0"/>
              <a:t>.</a:t>
            </a:r>
          </a:p>
          <a:p>
            <a:r>
              <a:rPr lang="en-GB" sz="3400" dirty="0" err="1"/>
              <a:t>Mae’r</a:t>
            </a:r>
            <a:r>
              <a:rPr lang="en-GB" sz="3400" dirty="0"/>
              <a:t> </a:t>
            </a:r>
            <a:r>
              <a:rPr lang="en-GB" sz="3400" dirty="0" err="1"/>
              <a:t>nodau’n</a:t>
            </a:r>
            <a:r>
              <a:rPr lang="en-GB" sz="3400" dirty="0"/>
              <a:t> </a:t>
            </a:r>
            <a:r>
              <a:rPr lang="en-GB" sz="3400" dirty="0" err="1"/>
              <a:t>wahanol</a:t>
            </a:r>
            <a:r>
              <a:rPr lang="en-GB" sz="3400" dirty="0"/>
              <a:t>.</a:t>
            </a:r>
          </a:p>
          <a:p>
            <a:r>
              <a:rPr lang="en-GB" sz="3400" dirty="0"/>
              <a:t>Mae </a:t>
            </a:r>
            <a:r>
              <a:rPr lang="en-GB" sz="3400" dirty="0" err="1"/>
              <a:t>cynorthwyo</a:t>
            </a:r>
            <a:r>
              <a:rPr lang="en-GB" sz="3400" dirty="0"/>
              <a:t> </a:t>
            </a:r>
            <a:r>
              <a:rPr lang="en-GB" sz="3400" dirty="0" err="1"/>
              <a:t>pobl</a:t>
            </a:r>
            <a:r>
              <a:rPr lang="en-GB" sz="3400" dirty="0"/>
              <a:t> </a:t>
            </a:r>
            <a:r>
              <a:rPr lang="en-GB" sz="3400" dirty="0" err="1"/>
              <a:t>ifanc</a:t>
            </a:r>
            <a:r>
              <a:rPr lang="en-GB" sz="3400" dirty="0"/>
              <a:t> </a:t>
            </a:r>
            <a:r>
              <a:rPr lang="en-GB" sz="3400" dirty="0" err="1"/>
              <a:t>i</a:t>
            </a:r>
            <a:r>
              <a:rPr lang="en-GB" sz="3400" dirty="0"/>
              <a:t> </a:t>
            </a:r>
            <a:r>
              <a:rPr lang="en-GB" sz="3400" dirty="0" err="1"/>
              <a:t>weithio</a:t>
            </a:r>
            <a:r>
              <a:rPr lang="en-GB" sz="3400" dirty="0"/>
              <a:t> a </a:t>
            </a:r>
            <a:r>
              <a:rPr lang="en-GB" sz="3400" dirty="0" err="1"/>
              <a:t>dysgu</a:t>
            </a:r>
            <a:r>
              <a:rPr lang="en-GB" sz="3400" dirty="0"/>
              <a:t> </a:t>
            </a:r>
            <a:r>
              <a:rPr lang="en-GB" sz="3400" dirty="0" err="1"/>
              <a:t>yn</a:t>
            </a:r>
            <a:r>
              <a:rPr lang="en-GB" sz="3400" dirty="0"/>
              <a:t> </a:t>
            </a:r>
            <a:r>
              <a:rPr lang="en-GB" sz="3400" dirty="0" err="1"/>
              <a:t>dda</a:t>
            </a:r>
            <a:r>
              <a:rPr lang="en-GB" sz="3400" dirty="0"/>
              <a:t> </a:t>
            </a:r>
            <a:r>
              <a:rPr lang="en-GB" sz="3400" dirty="0" err="1"/>
              <a:t>gyda’i</a:t>
            </a:r>
            <a:r>
              <a:rPr lang="en-GB" sz="3400" dirty="0"/>
              <a:t> </a:t>
            </a:r>
            <a:r>
              <a:rPr lang="en-GB" sz="3400" dirty="0" err="1"/>
              <a:t>gilydd</a:t>
            </a:r>
            <a:r>
              <a:rPr lang="en-GB" sz="3400" dirty="0"/>
              <a:t> </a:t>
            </a:r>
            <a:r>
              <a:rPr lang="en-GB" sz="3400" dirty="0" err="1"/>
              <a:t>yn</a:t>
            </a:r>
            <a:r>
              <a:rPr lang="en-GB" sz="3400" dirty="0"/>
              <a:t> </a:t>
            </a:r>
            <a:r>
              <a:rPr lang="en-GB" sz="3400" dirty="0" err="1"/>
              <a:t>dod</a:t>
            </a:r>
            <a:r>
              <a:rPr lang="en-GB" sz="3400" dirty="0"/>
              <a:t> </a:t>
            </a:r>
            <a:r>
              <a:rPr lang="en-GB" sz="3400" dirty="0" err="1"/>
              <a:t>yn</a:t>
            </a:r>
            <a:r>
              <a:rPr lang="en-GB" sz="3400" dirty="0"/>
              <a:t> nod </a:t>
            </a:r>
            <a:r>
              <a:rPr lang="en-GB" sz="3400" dirty="0" err="1"/>
              <a:t>bwysig</a:t>
            </a:r>
            <a:r>
              <a:rPr lang="en-GB" sz="3400" dirty="0"/>
              <a:t> </a:t>
            </a:r>
            <a:r>
              <a:rPr lang="en-GB" sz="3400" dirty="0" err="1"/>
              <a:t>yn</a:t>
            </a:r>
            <a:r>
              <a:rPr lang="en-GB" sz="3400" dirty="0"/>
              <a:t> </a:t>
            </a:r>
            <a:r>
              <a:rPr lang="en-GB" sz="3400" dirty="0" err="1"/>
              <a:t>ei</a:t>
            </a:r>
            <a:r>
              <a:rPr lang="en-GB" sz="3400" dirty="0"/>
              <a:t> </a:t>
            </a:r>
            <a:r>
              <a:rPr lang="en-GB" sz="3400" dirty="0" err="1"/>
              <a:t>hunan</a:t>
            </a:r>
            <a:r>
              <a:rPr lang="en-GB" sz="3400" dirty="0"/>
              <a:t>.</a:t>
            </a:r>
          </a:p>
          <a:p>
            <a:r>
              <a:rPr lang="en-GB" sz="3400" dirty="0" err="1"/>
              <a:t>Mewn</a:t>
            </a:r>
            <a:r>
              <a:rPr lang="en-GB" sz="3400" dirty="0"/>
              <a:t> </a:t>
            </a:r>
            <a:r>
              <a:rPr lang="en-GB" sz="3400" dirty="0" err="1"/>
              <a:t>nifer</a:t>
            </a:r>
            <a:r>
              <a:rPr lang="en-GB" sz="3400" dirty="0"/>
              <a:t> o </a:t>
            </a:r>
            <a:r>
              <a:rPr lang="en-GB" sz="3400" dirty="0" err="1"/>
              <a:t>ddosbarthiadau</a:t>
            </a:r>
            <a:r>
              <a:rPr lang="en-GB" sz="3400" dirty="0"/>
              <a:t>, </a:t>
            </a:r>
            <a:r>
              <a:rPr lang="en-GB" sz="3400" dirty="0" err="1"/>
              <a:t>mae</a:t>
            </a:r>
            <a:r>
              <a:rPr lang="en-GB" sz="3400" dirty="0"/>
              <a:t> </a:t>
            </a:r>
            <a:r>
              <a:rPr lang="en-GB" sz="3400" dirty="0" err="1"/>
              <a:t>angen</a:t>
            </a:r>
            <a:r>
              <a:rPr lang="en-GB" sz="3400" dirty="0"/>
              <a:t> </a:t>
            </a:r>
            <a:r>
              <a:rPr lang="en-GB" sz="3400" dirty="0" err="1"/>
              <a:t>newid</a:t>
            </a:r>
            <a:r>
              <a:rPr lang="en-GB" sz="3400" dirty="0"/>
              <a:t> y </a:t>
            </a:r>
            <a:r>
              <a:rPr lang="en-GB" sz="3400" dirty="0" err="1"/>
              <a:t>nodau</a:t>
            </a:r>
            <a:r>
              <a:rPr lang="en-GB" sz="3400" dirty="0"/>
              <a:t> </a:t>
            </a:r>
            <a:r>
              <a:rPr lang="en-GB" sz="3400" dirty="0" err="1"/>
              <a:t>sylfaenol</a:t>
            </a:r>
            <a:r>
              <a:rPr lang="en-GB" sz="3400" dirty="0"/>
              <a:t>, er </a:t>
            </a:r>
            <a:r>
              <a:rPr lang="en-GB" sz="3400" dirty="0" err="1"/>
              <a:t>enghraifft</a:t>
            </a:r>
            <a:r>
              <a:rPr lang="en-GB" sz="3400" dirty="0"/>
              <a:t>:</a:t>
            </a:r>
          </a:p>
          <a:p>
            <a:pPr lvl="1"/>
            <a:r>
              <a:rPr lang="en-GB" sz="2600" dirty="0"/>
              <a:t>i </a:t>
            </a:r>
            <a:r>
              <a:rPr lang="en-GB" sz="2600" dirty="0" err="1"/>
              <a:t>greu</a:t>
            </a:r>
            <a:r>
              <a:rPr lang="en-GB" sz="2600" dirty="0"/>
              <a:t> </a:t>
            </a:r>
            <a:r>
              <a:rPr lang="en-GB" sz="2600" dirty="0" err="1"/>
              <a:t>cymuned</a:t>
            </a:r>
            <a:r>
              <a:rPr lang="en-GB" sz="2600" dirty="0"/>
              <a:t> </a:t>
            </a:r>
            <a:r>
              <a:rPr lang="en-GB" sz="2600" dirty="0" err="1"/>
              <a:t>ddysgu</a:t>
            </a:r>
            <a:endParaRPr lang="en-GB" sz="2600" dirty="0"/>
          </a:p>
          <a:p>
            <a:pPr lvl="1"/>
            <a:r>
              <a:rPr lang="en-GB" sz="2600" dirty="0" err="1"/>
              <a:t>i</a:t>
            </a:r>
            <a:r>
              <a:rPr lang="en-GB" sz="2600" dirty="0"/>
              <a:t> </a:t>
            </a:r>
            <a:r>
              <a:rPr lang="en-GB" sz="2600" dirty="0" err="1"/>
              <a:t>wella’n</a:t>
            </a:r>
            <a:r>
              <a:rPr lang="en-GB" sz="2600" dirty="0"/>
              <a:t> </a:t>
            </a:r>
            <a:r>
              <a:rPr lang="en-GB" sz="2600" dirty="0" err="1"/>
              <a:t>dealltwriaeth</a:t>
            </a:r>
            <a:r>
              <a:rPr lang="en-GB" sz="2600" dirty="0"/>
              <a:t> </a:t>
            </a:r>
            <a:r>
              <a:rPr lang="en-GB" sz="2600" dirty="0" err="1"/>
              <a:t>gyda’n</a:t>
            </a:r>
            <a:r>
              <a:rPr lang="en-GB" sz="2600" dirty="0"/>
              <a:t> </a:t>
            </a:r>
            <a:r>
              <a:rPr lang="en-GB" sz="2600" dirty="0" err="1"/>
              <a:t>gilydd</a:t>
            </a:r>
            <a:endParaRPr lang="en-GB" sz="2600" dirty="0"/>
          </a:p>
          <a:p>
            <a:pPr lvl="1"/>
            <a:r>
              <a:rPr lang="en-GB" sz="2600" dirty="0"/>
              <a:t>i </a:t>
            </a:r>
            <a:r>
              <a:rPr lang="en-GB" sz="2600" dirty="0" err="1"/>
              <a:t>gynorthwyo</a:t>
            </a:r>
            <a:r>
              <a:rPr lang="en-GB" sz="2600" dirty="0"/>
              <a:t> </a:t>
            </a:r>
            <a:r>
              <a:rPr lang="en-GB" sz="2600" dirty="0" err="1"/>
              <a:t>ein</a:t>
            </a:r>
            <a:r>
              <a:rPr lang="en-GB" sz="2600" dirty="0"/>
              <a:t> </a:t>
            </a:r>
            <a:r>
              <a:rPr lang="en-GB" sz="2600" dirty="0" err="1"/>
              <a:t>gilydd</a:t>
            </a:r>
            <a:r>
              <a:rPr lang="en-GB" sz="2600" dirty="0"/>
              <a:t> i </a:t>
            </a:r>
            <a:r>
              <a:rPr lang="en-GB" sz="2600" dirty="0" err="1"/>
              <a:t>ddysgu</a:t>
            </a:r>
            <a:endParaRPr lang="en-GB" sz="2600" dirty="0"/>
          </a:p>
          <a:p>
            <a:pPr lvl="1"/>
            <a:r>
              <a:rPr lang="en-GB" sz="2600" dirty="0"/>
              <a:t>i </a:t>
            </a:r>
            <a:r>
              <a:rPr lang="en-GB" sz="2600" dirty="0" err="1"/>
              <a:t>ddysgu</a:t>
            </a:r>
            <a:r>
              <a:rPr lang="en-GB" sz="2600" dirty="0"/>
              <a:t> </a:t>
            </a:r>
            <a:r>
              <a:rPr lang="en-GB" sz="2600" dirty="0" err="1"/>
              <a:t>sut</a:t>
            </a:r>
            <a:r>
              <a:rPr lang="en-GB" sz="2600" dirty="0"/>
              <a:t> </a:t>
            </a:r>
            <a:r>
              <a:rPr lang="en-GB" sz="2600" dirty="0" err="1"/>
              <a:t>i</a:t>
            </a:r>
            <a:r>
              <a:rPr lang="en-GB" sz="2600" dirty="0"/>
              <a:t> </a:t>
            </a:r>
            <a:r>
              <a:rPr lang="en-GB" sz="2600" dirty="0" err="1"/>
              <a:t>ddysgu</a:t>
            </a:r>
            <a:r>
              <a:rPr lang="en-GB" sz="2600" dirty="0"/>
              <a:t> </a:t>
            </a:r>
            <a:r>
              <a:rPr lang="en-GB" sz="2600" dirty="0" err="1"/>
              <a:t>gyda’n</a:t>
            </a:r>
            <a:r>
              <a:rPr lang="en-GB" sz="2600" dirty="0"/>
              <a:t> </a:t>
            </a:r>
            <a:r>
              <a:rPr lang="en-GB" sz="2600" dirty="0" err="1"/>
              <a:t>gilydd</a:t>
            </a:r>
            <a:r>
              <a:rPr lang="en-GB" sz="2600" dirty="0"/>
              <a:t>.</a:t>
            </a:r>
          </a:p>
          <a:p>
            <a:r>
              <a:rPr lang="en-GB" sz="3400" dirty="0"/>
              <a:t>Mae </a:t>
            </a:r>
            <a:r>
              <a:rPr lang="en-GB" sz="3400" dirty="0" err="1"/>
              <a:t>angen</a:t>
            </a:r>
            <a:r>
              <a:rPr lang="en-GB" sz="3400" dirty="0"/>
              <a:t> </a:t>
            </a:r>
            <a:r>
              <a:rPr lang="en-GB" sz="3400" dirty="0" err="1"/>
              <a:t>addysgu</a:t>
            </a:r>
            <a:r>
              <a:rPr lang="en-GB" sz="3400" dirty="0"/>
              <a:t> </a:t>
            </a:r>
            <a:r>
              <a:rPr lang="en-GB" sz="3400" dirty="0" err="1"/>
              <a:t>sgiliau</a:t>
            </a:r>
            <a:r>
              <a:rPr lang="en-GB" sz="3400" dirty="0"/>
              <a:t> </a:t>
            </a:r>
            <a:r>
              <a:rPr lang="en-GB" sz="3400" dirty="0" err="1"/>
              <a:t>newydd</a:t>
            </a:r>
            <a:r>
              <a:rPr lang="en-GB" sz="3400" dirty="0"/>
              <a:t> </a:t>
            </a:r>
            <a:r>
              <a:rPr lang="en-GB" sz="3400" dirty="0" err="1"/>
              <a:t>i’n</a:t>
            </a:r>
            <a:r>
              <a:rPr lang="en-GB" sz="3400" dirty="0"/>
              <a:t> </a:t>
            </a:r>
            <a:r>
              <a:rPr lang="en-GB" sz="3400" dirty="0" err="1"/>
              <a:t>disgyblion</a:t>
            </a:r>
            <a:r>
              <a:rPr lang="en-GB" dirty="0"/>
              <a:t>. </a:t>
            </a:r>
          </a:p>
        </p:txBody>
      </p:sp>
      <p:sp>
        <p:nvSpPr>
          <p:cNvPr id="4" name="Content Placeholder 3"/>
          <p:cNvSpPr>
            <a:spLocks noGrp="1"/>
          </p:cNvSpPr>
          <p:nvPr>
            <p:ph sz="half" idx="2"/>
          </p:nvPr>
        </p:nvSpPr>
        <p:spPr>
          <a:xfrm>
            <a:off x="4648200" y="1600200"/>
            <a:ext cx="4038600" cy="4997152"/>
          </a:xfrm>
        </p:spPr>
        <p:style>
          <a:lnRef idx="2">
            <a:schemeClr val="accent5"/>
          </a:lnRef>
          <a:fillRef idx="1">
            <a:schemeClr val="lt1"/>
          </a:fillRef>
          <a:effectRef idx="0">
            <a:schemeClr val="accent5"/>
          </a:effectRef>
          <a:fontRef idx="minor">
            <a:schemeClr val="dk1"/>
          </a:fontRef>
        </p:style>
        <p:txBody>
          <a:bodyPr>
            <a:normAutofit fontScale="62500" lnSpcReduction="20000"/>
          </a:bodyPr>
          <a:lstStyle/>
          <a:p>
            <a:r>
              <a:rPr lang="en-GB" dirty="0"/>
              <a:t>Teachers need to control less.</a:t>
            </a:r>
          </a:p>
          <a:p>
            <a:r>
              <a:rPr lang="en-GB" dirty="0"/>
              <a:t>The goals are different.</a:t>
            </a:r>
          </a:p>
          <a:p>
            <a:r>
              <a:rPr lang="en-GB" dirty="0"/>
              <a:t>Helping young people to work and learn well together  becomes an important aim in itself. </a:t>
            </a:r>
          </a:p>
          <a:p>
            <a:r>
              <a:rPr lang="en-GB" dirty="0"/>
              <a:t>In many classrooms, the underpinning goals must change, for example:</a:t>
            </a:r>
          </a:p>
          <a:p>
            <a:pPr lvl="1"/>
            <a:r>
              <a:rPr lang="en-GB" dirty="0"/>
              <a:t>to create a learning community</a:t>
            </a:r>
          </a:p>
          <a:p>
            <a:pPr lvl="1"/>
            <a:r>
              <a:rPr lang="en-GB" dirty="0"/>
              <a:t>to improve our knowledge together</a:t>
            </a:r>
          </a:p>
          <a:p>
            <a:pPr lvl="1"/>
            <a:r>
              <a:rPr lang="en-GB" dirty="0"/>
              <a:t>to help each other learn</a:t>
            </a:r>
          </a:p>
          <a:p>
            <a:pPr lvl="1"/>
            <a:r>
              <a:rPr lang="en-GB" dirty="0"/>
              <a:t>to learn how to learn together.</a:t>
            </a:r>
            <a:endParaRPr lang="en-GB" i="1" dirty="0"/>
          </a:p>
          <a:p>
            <a:r>
              <a:rPr lang="en-GB" sz="3200" dirty="0"/>
              <a:t>Students need to be taught new skills.</a:t>
            </a:r>
          </a:p>
          <a:p>
            <a:pPr marL="0" indent="0" algn="r">
              <a:buNone/>
            </a:pPr>
            <a:r>
              <a:rPr lang="en-GB" sz="3200" i="1" dirty="0"/>
              <a:t>Watkins, 2005</a:t>
            </a:r>
            <a:endParaRPr lang="en-GB" i="1" dirty="0"/>
          </a:p>
          <a:p>
            <a:endParaRPr lang="en-GB" dirty="0"/>
          </a:p>
        </p:txBody>
      </p:sp>
      <p:pic>
        <p:nvPicPr>
          <p:cNvPr id="6" name="Picture 5" descr="A picture containing icon&#10;&#10;Description automatically generated">
            <a:extLst>
              <a:ext uri="{FF2B5EF4-FFF2-40B4-BE49-F238E27FC236}">
                <a16:creationId xmlns:a16="http://schemas.microsoft.com/office/drawing/2014/main" id="{E86C6A6A-0D65-4940-BC04-4232A9841E1F}"/>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716016" y="5445224"/>
            <a:ext cx="2077244" cy="1065717"/>
          </a:xfrm>
          <a:prstGeom prst="rect">
            <a:avLst/>
          </a:prstGeom>
        </p:spPr>
      </p:pic>
    </p:spTree>
    <p:extLst>
      <p:ext uri="{BB962C8B-B14F-4D97-AF65-F5344CB8AC3E}">
        <p14:creationId xmlns:p14="http://schemas.microsoft.com/office/powerpoint/2010/main" val="903625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83BDD3-4FB3-DF70-F1FF-C6445E39A1E7}"/>
              </a:ext>
            </a:extLst>
          </p:cNvPr>
          <p:cNvSpPr>
            <a:spLocks noGrp="1"/>
          </p:cNvSpPr>
          <p:nvPr>
            <p:ph type="title"/>
          </p:nvPr>
        </p:nvSpPr>
        <p:spPr/>
        <p:txBody>
          <a:bodyPr>
            <a:normAutofit fontScale="90000"/>
          </a:bodyPr>
          <a:lstStyle/>
          <a:p>
            <a:r>
              <a:rPr lang="en-GB" dirty="0" err="1"/>
              <a:t>Pedwar</a:t>
            </a:r>
            <a:r>
              <a:rPr lang="en-GB" dirty="0"/>
              <a:t> </a:t>
            </a:r>
            <a:r>
              <a:rPr lang="en-GB" dirty="0" err="1"/>
              <a:t>diben</a:t>
            </a:r>
            <a:r>
              <a:rPr lang="en-GB" dirty="0"/>
              <a:t> y cwricwlwm / </a:t>
            </a:r>
            <a:br>
              <a:rPr lang="en-GB" dirty="0"/>
            </a:br>
            <a:r>
              <a:rPr lang="en-GB" dirty="0"/>
              <a:t>Four 4 purposes of the curriculum</a:t>
            </a:r>
          </a:p>
        </p:txBody>
      </p:sp>
      <p:sp>
        <p:nvSpPr>
          <p:cNvPr id="3" name="Content Placeholder 2">
            <a:extLst>
              <a:ext uri="{FF2B5EF4-FFF2-40B4-BE49-F238E27FC236}">
                <a16:creationId xmlns:a16="http://schemas.microsoft.com/office/drawing/2014/main" id="{B437CE75-E452-4340-FB5A-7F6D2C28B6BD}"/>
              </a:ext>
            </a:extLst>
          </p:cNvPr>
          <p:cNvSpPr>
            <a:spLocks noGrp="1"/>
          </p:cNvSpPr>
          <p:nvPr>
            <p:ph sz="half" idx="1"/>
          </p:nvPr>
        </p:nvSpPr>
        <p:spPr/>
        <p:txBody>
          <a:bodyPr/>
          <a:lstStyle/>
          <a:p>
            <a:endParaRPr lang="en-GB"/>
          </a:p>
        </p:txBody>
      </p:sp>
      <p:sp>
        <p:nvSpPr>
          <p:cNvPr id="4" name="Content Placeholder 3">
            <a:extLst>
              <a:ext uri="{FF2B5EF4-FFF2-40B4-BE49-F238E27FC236}">
                <a16:creationId xmlns:a16="http://schemas.microsoft.com/office/drawing/2014/main" id="{6F91B975-C321-0D38-64FB-81F2FB92FC51}"/>
              </a:ext>
            </a:extLst>
          </p:cNvPr>
          <p:cNvSpPr>
            <a:spLocks noGrp="1"/>
          </p:cNvSpPr>
          <p:nvPr>
            <p:ph sz="half" idx="2"/>
          </p:nvPr>
        </p:nvSpPr>
        <p:spPr/>
        <p:txBody>
          <a:bodyPr/>
          <a:lstStyle/>
          <a:p>
            <a:endParaRPr lang="en-GB" dirty="0"/>
          </a:p>
        </p:txBody>
      </p:sp>
      <p:pic>
        <p:nvPicPr>
          <p:cNvPr id="5" name="Picture 2" descr="Ysgol Bro Pedr - Cwricwlwm i Gymru - Curriculum For Wales">
            <a:extLst>
              <a:ext uri="{FF2B5EF4-FFF2-40B4-BE49-F238E27FC236}">
                <a16:creationId xmlns:a16="http://schemas.microsoft.com/office/drawing/2014/main" id="{6FB29E9E-17CA-414E-6585-184C34A3231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1600200"/>
            <a:ext cx="7128792" cy="51231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993820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Diamond 9 Activity </a:t>
            </a:r>
            <a:br>
              <a:rPr lang="en-GB" dirty="0"/>
            </a:br>
            <a:r>
              <a:rPr lang="en-GB" dirty="0" err="1"/>
              <a:t>Gweithgaredd</a:t>
            </a:r>
            <a:r>
              <a:rPr lang="en-GB" dirty="0"/>
              <a:t> </a:t>
            </a:r>
            <a:r>
              <a:rPr lang="en-GB" dirty="0" err="1"/>
              <a:t>Trefnu</a:t>
            </a:r>
            <a:r>
              <a:rPr lang="en-GB" dirty="0"/>
              <a:t> 9 </a:t>
            </a:r>
          </a:p>
        </p:txBody>
      </p:sp>
      <p:pic>
        <p:nvPicPr>
          <p:cNvPr id="4098" name="Picture 2" descr="Image result for education and the future quot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584" y="1916832"/>
            <a:ext cx="7560840" cy="43924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212616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Reference List </a:t>
            </a:r>
            <a:br>
              <a:rPr lang="en-GB" dirty="0"/>
            </a:br>
            <a:r>
              <a:rPr lang="en-GB" i="1" dirty="0" err="1"/>
              <a:t>Rhestr</a:t>
            </a:r>
            <a:r>
              <a:rPr lang="en-GB" i="1" dirty="0"/>
              <a:t> </a:t>
            </a:r>
            <a:r>
              <a:rPr lang="en-GB" i="1" dirty="0" err="1"/>
              <a:t>Cyfeirnodi</a:t>
            </a:r>
            <a:r>
              <a:rPr lang="en-GB" i="1" dirty="0"/>
              <a:t> </a:t>
            </a:r>
          </a:p>
        </p:txBody>
      </p:sp>
      <p:sp>
        <p:nvSpPr>
          <p:cNvPr id="3" name="Content Placeholder 2"/>
          <p:cNvSpPr>
            <a:spLocks noGrp="1"/>
          </p:cNvSpPr>
          <p:nvPr>
            <p:ph idx="1"/>
          </p:nvPr>
        </p:nvSpPr>
        <p:spPr>
          <a:xfrm>
            <a:off x="467544" y="1988840"/>
            <a:ext cx="8229600" cy="4525963"/>
          </a:xfrm>
        </p:spPr>
        <p:txBody>
          <a:bodyPr>
            <a:normAutofit fontScale="70000" lnSpcReduction="20000"/>
          </a:bodyPr>
          <a:lstStyle/>
          <a:p>
            <a:r>
              <a:rPr lang="en-GB" dirty="0"/>
              <a:t>Claxton, G. (2011) </a:t>
            </a:r>
            <a:r>
              <a:rPr lang="en-GB" i="1" dirty="0"/>
              <a:t>The learning powered school : pioneering 21st century education, </a:t>
            </a:r>
            <a:r>
              <a:rPr lang="en-GB" dirty="0"/>
              <a:t>Bristol: TLO Limited.</a:t>
            </a:r>
          </a:p>
          <a:p>
            <a:r>
              <a:rPr lang="en-GB" dirty="0"/>
              <a:t>Education Endowment Foundation (2017) </a:t>
            </a:r>
            <a:r>
              <a:rPr lang="en-GB" i="1" dirty="0"/>
              <a:t>Metacognition and Self-Regulation, </a:t>
            </a:r>
            <a:r>
              <a:rPr lang="en-GB" dirty="0"/>
              <a:t>Available at: </a:t>
            </a:r>
            <a:r>
              <a:rPr lang="en-GB" dirty="0">
                <a:hlinkClick r:id="rId2"/>
              </a:rPr>
              <a:t>https://educationendowmentfoundation.org.uk/resources/teaching-learning-toolkit/meta-cognition-and-self-regulation/</a:t>
            </a:r>
            <a:r>
              <a:rPr lang="en-GB" dirty="0"/>
              <a:t> </a:t>
            </a:r>
          </a:p>
          <a:p>
            <a:r>
              <a:rPr lang="en-GB" dirty="0"/>
              <a:t>Donaldson, G. (2015) Successful Futures, Cardiff: Welsh Government. </a:t>
            </a:r>
          </a:p>
          <a:p>
            <a:r>
              <a:rPr lang="en-GB" dirty="0" err="1"/>
              <a:t>Kosta</a:t>
            </a:r>
            <a:r>
              <a:rPr lang="en-GB" dirty="0"/>
              <a:t>, K. &amp; </a:t>
            </a:r>
            <a:r>
              <a:rPr lang="en-GB" dirty="0" err="1"/>
              <a:t>Kallick</a:t>
            </a:r>
            <a:r>
              <a:rPr lang="en-GB" dirty="0"/>
              <a:t>, B. (2008) </a:t>
            </a:r>
            <a:r>
              <a:rPr lang="en-GB" i="1" dirty="0"/>
              <a:t>Learning and leading with habits of mind : 16 essential characteristics for success, </a:t>
            </a:r>
            <a:r>
              <a:rPr lang="en-GB" dirty="0"/>
              <a:t>Alexandria: ASCD. </a:t>
            </a:r>
          </a:p>
          <a:p>
            <a:r>
              <a:rPr lang="en-GB" dirty="0"/>
              <a:t>Watkins, C. (2005), </a:t>
            </a:r>
            <a:r>
              <a:rPr lang="en-GB" i="1" dirty="0"/>
              <a:t>Classrooms as Learning Communities: what's in it for schools</a:t>
            </a:r>
            <a:r>
              <a:rPr lang="en-GB" dirty="0"/>
              <a:t>, London: Routledge.</a:t>
            </a:r>
          </a:p>
          <a:p>
            <a:endParaRPr lang="en-GB" dirty="0"/>
          </a:p>
        </p:txBody>
      </p:sp>
    </p:spTree>
    <p:extLst>
      <p:ext uri="{BB962C8B-B14F-4D97-AF65-F5344CB8AC3E}">
        <p14:creationId xmlns:p14="http://schemas.microsoft.com/office/powerpoint/2010/main" val="98506040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484</TotalTime>
  <Words>2362</Words>
  <Application>Microsoft Office PowerPoint</Application>
  <PresentationFormat>On-screen Show (4:3)</PresentationFormat>
  <Paragraphs>261</Paragraphs>
  <Slides>31</Slides>
  <Notes>11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31</vt:i4>
      </vt:variant>
    </vt:vector>
  </HeadingPairs>
  <TitlesOfParts>
    <vt:vector size="39" baseType="lpstr">
      <vt:lpstr>ＭＳ Ｐゴシック</vt:lpstr>
      <vt:lpstr>Arial</vt:lpstr>
      <vt:lpstr>Calibri</vt:lpstr>
      <vt:lpstr>Symbol</vt:lpstr>
      <vt:lpstr>Tahoma</vt:lpstr>
      <vt:lpstr>Times New Roman</vt:lpstr>
      <vt:lpstr>Wingdings 3</vt:lpstr>
      <vt:lpstr>Office Theme</vt:lpstr>
      <vt:lpstr>ECES5015/C</vt:lpstr>
      <vt:lpstr> Deilliannau Dysgu / Learning Outcomes  </vt:lpstr>
      <vt:lpstr>Deilliannau Dysgu/ Learning Outcomes </vt:lpstr>
      <vt:lpstr>Deilliannau Dysgu Learning Outcomes </vt:lpstr>
      <vt:lpstr>Tasg/Task  </vt:lpstr>
      <vt:lpstr>Ras yr Wyddor Dysgu ac Addysgu Teaching &amp; Learning Alphabet Race  </vt:lpstr>
      <vt:lpstr>Mae Addysg yn Newid  Education is Changing  </vt:lpstr>
      <vt:lpstr>Rhai o’r newidiadau…? Some of the changes…? </vt:lpstr>
      <vt:lpstr>PowerPoint Presentation</vt:lpstr>
      <vt:lpstr>Dyfodol Llwyddianus/CiG2022  Successful Futures/CfW2022 </vt:lpstr>
      <vt:lpstr>PowerPoint Presentation</vt:lpstr>
      <vt:lpstr>12 Pedagogical Principles 12 Nodwedd Pedagogaidd  </vt:lpstr>
      <vt:lpstr>Addysgeg ac Asesu  Pedagogy and Assessment </vt:lpstr>
      <vt:lpstr>Rôl Asesiad/The Role of Assessment </vt:lpstr>
      <vt:lpstr>Dysgu i Ddysgu  Learning to Learn </vt:lpstr>
      <vt:lpstr>Metawybyddiaeth Metacognition  </vt:lpstr>
      <vt:lpstr>Arferion Meddwl ‘Habits of Mind’</vt:lpstr>
      <vt:lpstr>Tyfu Arferion Meddwl  Growing Habits of Mind </vt:lpstr>
      <vt:lpstr>‘Building Learning Power’ (BLP) </vt:lpstr>
      <vt:lpstr>Dysgwyr Pwerus… Powerful learners… </vt:lpstr>
      <vt:lpstr>Building Learning Power </vt:lpstr>
      <vt:lpstr>Defnydd yn yr Ysgol Cynradd  BLP in the Primary School </vt:lpstr>
      <vt:lpstr>Y Ddeuoliaeth Ffug/ The False Dichotomy  </vt:lpstr>
      <vt:lpstr>Dysgu Cydweithredol  Collaborative Learning </vt:lpstr>
      <vt:lpstr>PowerPoint Presentation</vt:lpstr>
      <vt:lpstr>Nid gwaith grŵp yn unig… Not just group work… </vt:lpstr>
      <vt:lpstr>Top tips for Teachers… Tips top ar gyfer Athrawon…</vt:lpstr>
      <vt:lpstr>Yn y dosbarth cydweithredol… In the collaborative class… </vt:lpstr>
      <vt:lpstr>Pedwar diben y cwricwlwm /  Four 4 purposes of the curriculum</vt:lpstr>
      <vt:lpstr>Diamond 9 Activity  Gweithgaredd Trefnu 9 </vt:lpstr>
      <vt:lpstr>Reference List  Rhestr Cyfeirnodi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Sarah Stewart</dc:creator>
  <cp:lastModifiedBy>Helen A Griffiths</cp:lastModifiedBy>
  <cp:revision>39</cp:revision>
  <dcterms:created xsi:type="dcterms:W3CDTF">2017-07-05T15:40:52Z</dcterms:created>
  <dcterms:modified xsi:type="dcterms:W3CDTF">2025-12-16T19:45:05Z</dcterms:modified>
</cp:coreProperties>
</file>