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83"/>
  </p:notesMasterIdLst>
  <p:sldIdLst>
    <p:sldId id="719" r:id="rId24"/>
    <p:sldId id="301" r:id="rId25"/>
    <p:sldId id="302" r:id="rId26"/>
    <p:sldId id="294" r:id="rId27"/>
    <p:sldId id="746" r:id="rId28"/>
    <p:sldId id="295" r:id="rId29"/>
    <p:sldId id="765" r:id="rId30"/>
    <p:sldId id="747" r:id="rId31"/>
    <p:sldId id="296" r:id="rId32"/>
    <p:sldId id="755" r:id="rId33"/>
    <p:sldId id="763" r:id="rId34"/>
    <p:sldId id="772" r:id="rId35"/>
    <p:sldId id="756" r:id="rId36"/>
    <p:sldId id="761" r:id="rId37"/>
    <p:sldId id="757" r:id="rId38"/>
    <p:sldId id="758" r:id="rId39"/>
    <p:sldId id="776" r:id="rId40"/>
    <p:sldId id="762" r:id="rId41"/>
    <p:sldId id="773" r:id="rId42"/>
    <p:sldId id="774" r:id="rId43"/>
    <p:sldId id="759" r:id="rId44"/>
    <p:sldId id="777" r:id="rId45"/>
    <p:sldId id="778" r:id="rId46"/>
    <p:sldId id="760" r:id="rId47"/>
    <p:sldId id="769" r:id="rId48"/>
    <p:sldId id="771" r:id="rId49"/>
    <p:sldId id="764" r:id="rId50"/>
    <p:sldId id="775" r:id="rId51"/>
    <p:sldId id="767" r:id="rId52"/>
    <p:sldId id="768" r:id="rId53"/>
    <p:sldId id="766" r:id="rId54"/>
    <p:sldId id="297" r:id="rId55"/>
    <p:sldId id="272" r:id="rId56"/>
    <p:sldId id="282" r:id="rId57"/>
    <p:sldId id="298" r:id="rId58"/>
    <p:sldId id="753" r:id="rId59"/>
    <p:sldId id="740" r:id="rId60"/>
    <p:sldId id="277" r:id="rId61"/>
    <p:sldId id="741" r:id="rId62"/>
    <p:sldId id="299" r:id="rId63"/>
    <p:sldId id="283" r:id="rId64"/>
    <p:sldId id="300" r:id="rId65"/>
    <p:sldId id="284" r:id="rId66"/>
    <p:sldId id="743" r:id="rId67"/>
    <p:sldId id="304" r:id="rId68"/>
    <p:sldId id="744" r:id="rId69"/>
    <p:sldId id="305" r:id="rId70"/>
    <p:sldId id="303" r:id="rId71"/>
    <p:sldId id="313" r:id="rId72"/>
    <p:sldId id="745" r:id="rId73"/>
    <p:sldId id="293" r:id="rId74"/>
    <p:sldId id="307" r:id="rId75"/>
    <p:sldId id="309" r:id="rId76"/>
    <p:sldId id="312" r:id="rId77"/>
    <p:sldId id="279" r:id="rId78"/>
    <p:sldId id="288" r:id="rId79"/>
    <p:sldId id="315" r:id="rId80"/>
    <p:sldId id="779" r:id="rId81"/>
    <p:sldId id="721" r:id="rId8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1D35A-EE32-4371-AF4F-84AF132BFFC1}" v="90" dt="2024-06-10T06:44:23.6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77238"/>
  </p:normalViewPr>
  <p:slideViewPr>
    <p:cSldViewPr snapToGrid="0">
      <p:cViewPr varScale="1">
        <p:scale>
          <a:sx n="82" d="100"/>
          <a:sy n="82" d="100"/>
        </p:scale>
        <p:origin x="2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84" Type="http://schemas.openxmlformats.org/officeDocument/2006/relationships/presProps" Target="presProps.xml"/><Relationship Id="rId89" Type="http://schemas.microsoft.com/office/2015/10/relationships/revisionInfo" Target="revisionInfo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slide" Target="slides/slide51.xml"/><Relationship Id="rId79" Type="http://schemas.openxmlformats.org/officeDocument/2006/relationships/slide" Target="slides/slide56.xml"/><Relationship Id="rId5" Type="http://schemas.openxmlformats.org/officeDocument/2006/relationships/slideMaster" Target="slideMasters/slideMaster2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slide" Target="slides/slide54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openxmlformats.org/officeDocument/2006/relationships/slide" Target="slides/slide57.xml"/><Relationship Id="rId85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slide" Target="slides/slide52.xml"/><Relationship Id="rId83" Type="http://schemas.openxmlformats.org/officeDocument/2006/relationships/notesMaster" Target="notesMasters/notesMaster1.xml"/><Relationship Id="rId88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slide" Target="slides/slide55.xml"/><Relationship Id="rId81" Type="http://schemas.openxmlformats.org/officeDocument/2006/relationships/slide" Target="slides/slide58.xml"/><Relationship Id="rId86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slide" Target="slides/slide53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Relationship Id="rId87" Type="http://schemas.openxmlformats.org/officeDocument/2006/relationships/tableStyles" Target="tableStyles.xml"/><Relationship Id="rId61" Type="http://schemas.openxmlformats.org/officeDocument/2006/relationships/slide" Target="slides/slide38.xml"/><Relationship Id="rId82" Type="http://schemas.openxmlformats.org/officeDocument/2006/relationships/slide" Target="slides/slide59.xml"/><Relationship Id="rId19" Type="http://schemas.openxmlformats.org/officeDocument/2006/relationships/slideMaster" Target="slideMasters/slideMaster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888B6F0-A87F-4B58-B1FD-D8FEF9E2A076}"/>
    <pc:docChg chg="modSld">
      <pc:chgData name="Stalin Jacob Wilson Packia Dhas" userId="050d7d71-3621-4503-95e8-1c9a9d962492" providerId="ADAL" clId="{0888B6F0-A87F-4B58-B1FD-D8FEF9E2A076}" dt="2024-06-10T10:16:50.203" v="14" actId="20577"/>
      <pc:docMkLst>
        <pc:docMk/>
      </pc:docMkLst>
      <pc:sldChg chg="modSp mod">
        <pc:chgData name="Stalin Jacob Wilson Packia Dhas" userId="050d7d71-3621-4503-95e8-1c9a9d962492" providerId="ADAL" clId="{0888B6F0-A87F-4B58-B1FD-D8FEF9E2A076}" dt="2024-06-10T10:16:50.203" v="14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888B6F0-A87F-4B58-B1FD-D8FEF9E2A076}" dt="2024-06-10T10:16:50.203" v="14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0888B6F0-A87F-4B58-B1FD-D8FEF9E2A076}" dt="2024-06-10T06:53:11.210" v="8" actId="20577"/>
        <pc:sldMkLst>
          <pc:docMk/>
          <pc:sldMk cId="0" sldId="740"/>
        </pc:sldMkLst>
      </pc:sldChg>
      <pc:sldChg chg="modNotesTx">
        <pc:chgData name="Stalin Jacob Wilson Packia Dhas" userId="050d7d71-3621-4503-95e8-1c9a9d962492" providerId="ADAL" clId="{0888B6F0-A87F-4B58-B1FD-D8FEF9E2A076}" dt="2024-06-10T06:53:20.866" v="9" actId="20577"/>
        <pc:sldMkLst>
          <pc:docMk/>
          <pc:sldMk cId="0" sldId="741"/>
        </pc:sldMkLst>
      </pc:sldChg>
      <pc:sldChg chg="modNotesTx">
        <pc:chgData name="Stalin Jacob Wilson Packia Dhas" userId="050d7d71-3621-4503-95e8-1c9a9d962492" providerId="ADAL" clId="{0888B6F0-A87F-4B58-B1FD-D8FEF9E2A076}" dt="2024-06-10T06:53:35.159" v="10" actId="20577"/>
        <pc:sldMkLst>
          <pc:docMk/>
          <pc:sldMk cId="0" sldId="745"/>
        </pc:sldMkLst>
      </pc:sldChg>
      <pc:sldChg chg="modNotesTx">
        <pc:chgData name="Stalin Jacob Wilson Packia Dhas" userId="050d7d71-3621-4503-95e8-1c9a9d962492" providerId="ADAL" clId="{0888B6F0-A87F-4B58-B1FD-D8FEF9E2A076}" dt="2024-06-10T06:53:07.455" v="7" actId="20577"/>
        <pc:sldMkLst>
          <pc:docMk/>
          <pc:sldMk cId="2809303985" sldId="753"/>
        </pc:sldMkLst>
      </pc:sldChg>
      <pc:sldChg chg="modNotesTx">
        <pc:chgData name="Stalin Jacob Wilson Packia Dhas" userId="050d7d71-3621-4503-95e8-1c9a9d962492" providerId="ADAL" clId="{0888B6F0-A87F-4B58-B1FD-D8FEF9E2A076}" dt="2024-06-10T06:52:13.325" v="0" actId="20577"/>
        <pc:sldMkLst>
          <pc:docMk/>
          <pc:sldMk cId="2201371819" sldId="755"/>
        </pc:sldMkLst>
      </pc:sldChg>
      <pc:sldChg chg="modNotesTx">
        <pc:chgData name="Stalin Jacob Wilson Packia Dhas" userId="050d7d71-3621-4503-95e8-1c9a9d962492" providerId="ADAL" clId="{0888B6F0-A87F-4B58-B1FD-D8FEF9E2A076}" dt="2024-06-10T06:52:28.346" v="3" actId="20577"/>
        <pc:sldMkLst>
          <pc:docMk/>
          <pc:sldMk cId="1292952229" sldId="757"/>
        </pc:sldMkLst>
      </pc:sldChg>
      <pc:sldChg chg="modNotesTx">
        <pc:chgData name="Stalin Jacob Wilson Packia Dhas" userId="050d7d71-3621-4503-95e8-1c9a9d962492" providerId="ADAL" clId="{0888B6F0-A87F-4B58-B1FD-D8FEF9E2A076}" dt="2024-06-10T06:52:39.764" v="5" actId="20577"/>
        <pc:sldMkLst>
          <pc:docMk/>
          <pc:sldMk cId="212425569" sldId="759"/>
        </pc:sldMkLst>
      </pc:sldChg>
      <pc:sldChg chg="modNotesTx">
        <pc:chgData name="Stalin Jacob Wilson Packia Dhas" userId="050d7d71-3621-4503-95e8-1c9a9d962492" providerId="ADAL" clId="{0888B6F0-A87F-4B58-B1FD-D8FEF9E2A076}" dt="2024-06-10T06:52:24.852" v="2" actId="20577"/>
        <pc:sldMkLst>
          <pc:docMk/>
          <pc:sldMk cId="3943672802" sldId="761"/>
        </pc:sldMkLst>
      </pc:sldChg>
      <pc:sldChg chg="modNotesTx">
        <pc:chgData name="Stalin Jacob Wilson Packia Dhas" userId="050d7d71-3621-4503-95e8-1c9a9d962492" providerId="ADAL" clId="{0888B6F0-A87F-4B58-B1FD-D8FEF9E2A076}" dt="2024-06-10T06:52:52.936" v="6" actId="20577"/>
        <pc:sldMkLst>
          <pc:docMk/>
          <pc:sldMk cId="2159826265" sldId="767"/>
        </pc:sldMkLst>
      </pc:sldChg>
      <pc:sldChg chg="modNotesTx">
        <pc:chgData name="Stalin Jacob Wilson Packia Dhas" userId="050d7d71-3621-4503-95e8-1c9a9d962492" providerId="ADAL" clId="{0888B6F0-A87F-4B58-B1FD-D8FEF9E2A076}" dt="2024-06-10T06:52:18.479" v="1" actId="20577"/>
        <pc:sldMkLst>
          <pc:docMk/>
          <pc:sldMk cId="0" sldId="772"/>
        </pc:sldMkLst>
      </pc:sldChg>
      <pc:sldChg chg="modNotesTx">
        <pc:chgData name="Stalin Jacob Wilson Packia Dhas" userId="050d7d71-3621-4503-95e8-1c9a9d962492" providerId="ADAL" clId="{0888B6F0-A87F-4B58-B1FD-D8FEF9E2A076}" dt="2024-06-10T06:52:35.661" v="4" actId="20577"/>
        <pc:sldMkLst>
          <pc:docMk/>
          <pc:sldMk cId="1250583308" sldId="7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10/10/2024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153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8193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7958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9365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6764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7355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Integrated drive electronics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1338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91A3D0-D625-7A0B-7DDE-30277EF89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D60425-A3BE-AF37-01C2-AB1E0CAED6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A3A6C7-4674-4EB9-092D-CE39311976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A966C3-4773-64B8-AD8D-2A74F33A71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4159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32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35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9678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37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39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40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7851BF0-C964-4B42-9B56-3328B4485D18}" type="slidenum">
              <a:rPr lang="en-US"/>
              <a:pPr/>
              <a:t>41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42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44</a:t>
            </a:fld>
            <a:endParaRPr lang="en-GB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46</a:t>
            </a:fld>
            <a:endParaRPr lang="en-GB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48</a:t>
            </a:fld>
            <a:endParaRPr lang="en-GB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49</a:t>
            </a:fld>
            <a:endParaRPr lang="en-GB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50</a:t>
            </a:fld>
            <a:endParaRPr lang="en-GB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54</a:t>
            </a:fld>
            <a:endParaRPr lang="en-GB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5F3856-8FC7-4CC5-BB96-AE4D14427EE4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C4A77-7C49-4AAC-B5B3-5200AE84CBA4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067F79-B5AC-4546-B92F-F01A97FC9B1D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207733-FC4C-479E-BA47-025DB1B44851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16BC-48EA-4175-8E66-0B7CA9DDAAE6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70D32A-2805-4F61-AAA7-B4248C9A90BA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CD66071-0D04-496A-9DE4-56992D715F2F}" type="datetime1">
              <a:rPr lang="en-GB" noProof="0" smtClean="0"/>
              <a:t>10/10/2024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420C64D-FA8A-4768-A222-CF63C94ECBDB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F50C5-C24B-4AEC-A196-AFDB618E0534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CCF691-E355-4549-BAE1-F5553D9FBD28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660BE63-01D3-4110-AF34-6DBF76087F5D}" type="datetime1">
              <a:rPr lang="en-GB" noProof="0" smtClean="0"/>
              <a:t>10/10/2024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20E9375-1FCD-40A7-8B33-AB6540565C4C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B26D-7BDF-4C75-A58E-77803AB011D1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1ACD26-C468-475C-A00E-8B524E5AB164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973EA-520A-458A-BD2A-8E4B790F3A76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E62225E-28BD-4FC6-8233-CD58EF9558AC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2FAF-D3AD-401B-9F6C-8E19EDDA8E45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715E00C-8B58-4BD4-A85D-32BA74E768E5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23D535-FCCF-4FD8-AD3B-F8416F77BB3D}" type="datetime1">
              <a:rPr lang="en-GB" noProof="0" smtClean="0"/>
              <a:t>10/10/2024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CE163E0-9FF6-419D-A2E5-02EDC910EF61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3EC3F-E3CF-4DFF-9EB9-2387C96F5210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EEE1454-BE75-4B65-9C3C-9E1CA4E17A71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06E6ED-2F90-4673-BAC7-4DD16B6EC537}" type="datetime1">
              <a:rPr lang="en-GB" noProof="0" smtClean="0"/>
              <a:t>10/10/2024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34DBF3A-2627-46AB-A785-548AE8DE4B57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D76DF-F7BF-4183-8760-06C8E95956C1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8CFEB2-0091-433F-95F8-F18BCC564FAB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C4416B-7E21-4C68-B1B3-21A7C12E5022}" type="datetime1">
              <a:rPr lang="en-GB" noProof="0" smtClean="0"/>
              <a:t>10/10/2024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5BB1136-5BC1-485F-8871-8C50578556CA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83286-5CAF-46A1-AF4D-05637713584D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68FEF5A-0F92-44C9-A6EB-C1B8B4FFF87D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4F69D3-D778-4B24-9DF1-BADA85D33CA3}" type="datetime1">
              <a:rPr lang="en-GB" noProof="0" smtClean="0"/>
              <a:t>10/10/2024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62ABB9-8F74-4EFC-A591-21421B24C4B1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EF16F-3702-4B7B-BD01-FA7A5F9D12D2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BF2B35D-AFFA-452E-A0E8-2EFF95FFE2C6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9C2DAD6-830A-4523-8A72-951FDD4695C3}" type="datetime1">
              <a:rPr lang="en-GB" noProof="0" smtClean="0"/>
              <a:t>10/10/2024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18E702-672C-4DC8-853A-FF8BDD32BB16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03BB-EDCB-4834-9F10-877B02736CA5}" type="datetime1">
              <a:rPr lang="en-GB" smtClean="0"/>
              <a:t>10/10/2024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ECD502-68C7-4C58-8B23-02A3B796A0DB}" type="datetime1">
              <a:rPr lang="en-GB" smtClean="0"/>
              <a:t>10/10/2024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4.jpeg"/><Relationship Id="rId4" Type="http://schemas.openxmlformats.org/officeDocument/2006/relationships/image" Target="../media/image53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6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35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3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9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slideLayout" Target="../slideLayouts/slideLayout35.xml"/><Relationship Id="rId1" Type="http://schemas.openxmlformats.org/officeDocument/2006/relationships/video" Target="https://www.youtube.com/embed/HB4I2CgkcCo?feature=oembed" TargetMode="Externa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719138" indent="-630238"/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Components of Computer </a:t>
            </a:r>
          </a:p>
          <a:p>
            <a:pPr marL="1176338" lvl="1" indent="-630238"/>
            <a:r>
              <a:rPr lang="en-US" sz="3600" dirty="0"/>
              <a:t>Mother Board</a:t>
            </a:r>
          </a:p>
          <a:p>
            <a:pPr marL="1176338" lvl="1" indent="-630238"/>
            <a:r>
              <a:rPr lang="en-US" sz="3600" dirty="0"/>
              <a:t>Central Processing Board (CPU)</a:t>
            </a:r>
          </a:p>
          <a:p>
            <a:pPr marL="1176338" lvl="1" indent="-630238"/>
            <a:r>
              <a:rPr lang="en-US" sz="3600" dirty="0"/>
              <a:t>Memory</a:t>
            </a:r>
          </a:p>
          <a:p>
            <a:pPr marL="1176338" lvl="1" indent="-630238"/>
            <a:r>
              <a:rPr lang="en-US" sz="3600" dirty="0"/>
              <a:t>Hard Disk Drive</a:t>
            </a:r>
          </a:p>
          <a:p>
            <a:pPr marL="1176338" lvl="1" indent="-630238"/>
            <a:r>
              <a:rPr lang="en-US" sz="3600" dirty="0"/>
              <a:t>Optical Disk Drive</a:t>
            </a:r>
          </a:p>
          <a:p>
            <a:pPr marL="1176338" lvl="1" indent="-630238"/>
            <a:r>
              <a:rPr lang="en-US" sz="3600" dirty="0"/>
              <a:t>Expansion Cards</a:t>
            </a:r>
          </a:p>
          <a:p>
            <a:pPr marL="1176338" lvl="1" indent="-630238"/>
            <a:r>
              <a:rPr lang="en-US" sz="3600" dirty="0"/>
              <a:t>Power Supply</a:t>
            </a:r>
          </a:p>
          <a:p>
            <a:pPr marL="1176338" lvl="1" indent="-630238"/>
            <a:r>
              <a:rPr lang="en-US" sz="3600" dirty="0"/>
              <a:t>External Devices (Input / Output Devices)</a:t>
            </a:r>
          </a:p>
          <a:p>
            <a:pPr marL="719138" indent="-630238"/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the components of a Computer.</a:t>
            </a:r>
          </a:p>
          <a:p>
            <a:r>
              <a:rPr lang="en-IN" sz="3200"/>
              <a:t>Describe </a:t>
            </a:r>
            <a:r>
              <a:rPr lang="en-IN" sz="3200" dirty="0"/>
              <a:t>various parts in a Mother 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8054" y="-68378"/>
            <a:ext cx="575187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1270347" y="1795469"/>
            <a:ext cx="8837147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US" sz="3200" dirty="0"/>
              <a:t>4 parts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Processor Unit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Input Devices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Output Devices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Storage Devices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12F2F0C4-9F8A-55FB-4BAA-0225292A3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DEB4C5F4-741E-E1F8-B25E-8466B02E7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8054" y="-68378"/>
            <a:ext cx="575187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05980" y="1257185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5553898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Mother Board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Central Processing Board (CPU)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Memory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Hard Disk Drive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Optical Disk Drive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Expansion Cards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Power Supply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External Devices (Input / Output Devices)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A21270-E19E-0A08-791E-BD05F5A30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F759A0-FFB0-555E-E040-374AAD482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48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6344" y="63152"/>
            <a:ext cx="660296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1. Motherboard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EC635C-123D-8429-0A8E-59F80BC04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5C6BB-C311-E1B0-0350-18253B1D7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148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02124"/>
                </a:solidFill>
              </a:rPr>
              <a:t>A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printed circuit board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</a:rPr>
              <a:t>containing 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principal components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of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computer device</a:t>
            </a:r>
            <a:endParaRPr lang="en-GB" dirty="0">
              <a:solidFill>
                <a:srgbClr val="202124"/>
              </a:solidFill>
            </a:endParaRPr>
          </a:p>
          <a:p>
            <a:r>
              <a:rPr lang="en-GB" b="0" i="0" dirty="0">
                <a:solidFill>
                  <a:srgbClr val="202124"/>
                </a:solidFill>
                <a:effectLst/>
              </a:rPr>
              <a:t>Has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connectors for other circuit boards to be slotted into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</a:t>
            </a:r>
          </a:p>
          <a:p>
            <a:r>
              <a:rPr lang="en-GB" b="0" i="0" dirty="0">
                <a:solidFill>
                  <a:srgbClr val="202122"/>
                </a:solidFill>
                <a:effectLst/>
              </a:rPr>
              <a:t>Has the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central processor, </a:t>
            </a:r>
          </a:p>
          <a:p>
            <a:r>
              <a:rPr lang="en-GB" b="1" i="0" u="none" strike="noStrike" dirty="0">
                <a:effectLst/>
              </a:rPr>
              <a:t>chipset</a:t>
            </a:r>
            <a:r>
              <a:rPr lang="en-GB" b="1" i="0" dirty="0">
                <a:effectLst/>
              </a:rPr>
              <a:t>’s </a:t>
            </a:r>
            <a:r>
              <a:rPr lang="en-GB" b="1" i="0" u="none" strike="noStrike" dirty="0">
                <a:effectLst/>
              </a:rPr>
              <a:t>input/output</a:t>
            </a:r>
            <a:endParaRPr lang="en-GB" b="1" dirty="0"/>
          </a:p>
          <a:p>
            <a:r>
              <a:rPr lang="en-GB" b="1" i="0" dirty="0">
                <a:effectLst/>
              </a:rPr>
              <a:t>memory controllers</a:t>
            </a:r>
            <a:endParaRPr lang="en-GB" dirty="0"/>
          </a:p>
          <a:p>
            <a:r>
              <a:rPr lang="en-GB" b="1" i="0" u="none" strike="noStrike" dirty="0">
                <a:effectLst/>
              </a:rPr>
              <a:t>interface</a:t>
            </a:r>
            <a:r>
              <a:rPr lang="en-GB" b="1" i="0" dirty="0">
                <a:effectLst/>
              </a:rPr>
              <a:t> 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connectors, </a:t>
            </a:r>
          </a:p>
          <a:p>
            <a:r>
              <a:rPr lang="en-GB" b="1" i="0" dirty="0">
                <a:solidFill>
                  <a:srgbClr val="202122"/>
                </a:solidFill>
                <a:effectLst/>
              </a:rPr>
              <a:t>other components integrated</a:t>
            </a:r>
            <a:r>
              <a:rPr lang="en-GB" b="0" i="0" dirty="0">
                <a:solidFill>
                  <a:srgbClr val="202122"/>
                </a:solidFill>
                <a:effectLst/>
              </a:rPr>
              <a:t> for general use.</a:t>
            </a:r>
            <a:endParaRPr lang="en-GB" b="0" i="0" dirty="0">
              <a:solidFill>
                <a:srgbClr val="202124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9078E-8BF6-4132-7FD4-0FF6A7004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1D439-FB6A-1CD1-E85F-3A46FED2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281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0605" y="-55686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69877"/>
            <a:ext cx="10972800" cy="481180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</a:rPr>
              <a:t>Motherboards come in different sizes, known as </a:t>
            </a:r>
            <a:r>
              <a:rPr lang="en-GB" b="1" i="0" dirty="0">
                <a:solidFill>
                  <a:srgbClr val="333333"/>
                </a:solidFill>
                <a:effectLst/>
              </a:rPr>
              <a:t>form factors.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Form factor </a:t>
            </a:r>
            <a:r>
              <a:rPr lang="en-GB" dirty="0">
                <a:solidFill>
                  <a:srgbClr val="0D0D0D"/>
                </a:solidFill>
              </a:rPr>
              <a:t>r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efers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 to the physical size, shape, and layout of the motherboard.</a:t>
            </a:r>
          </a:p>
          <a:p>
            <a:r>
              <a:rPr lang="en-GB" dirty="0"/>
              <a:t>Form factor </a:t>
            </a:r>
            <a:r>
              <a:rPr lang="en-GB" b="0" i="0" dirty="0">
                <a:effectLst/>
              </a:rPr>
              <a:t>defines the specifications and dimensions that determine how the motherboard will fit into a computer case and interact with other components.</a:t>
            </a:r>
            <a:endParaRPr lang="en-GB" b="1" i="0" dirty="0">
              <a:effectLst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The most common motherboard form factor is </a:t>
            </a:r>
            <a:r>
              <a:rPr lang="en-GB" b="1" i="0" dirty="0">
                <a:solidFill>
                  <a:srgbClr val="333333"/>
                </a:solidFill>
                <a:effectLst/>
              </a:rPr>
              <a:t>ATX (Advance Technology extended)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</a:t>
            </a:r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9078E-8BF6-4132-7FD4-0FF6A7004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1D439-FB6A-1CD1-E85F-3A46FED2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044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6860" y="25516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 dirty="0"/>
          </a:p>
        </p:txBody>
      </p:sp>
      <p:pic>
        <p:nvPicPr>
          <p:cNvPr id="4" name="Picture 2" descr="PC Motherboard, CPU LGA 1150 Socket, B85 Computer Motherboards, DDR3  1600/1333/1066MHz Memory, 100M Network Card, Gaming Mainrboard for Desktop  Computers : Amazon.co.uk: Computers &amp; Accessories">
            <a:extLst>
              <a:ext uri="{FF2B5EF4-FFF2-40B4-BE49-F238E27FC236}">
                <a16:creationId xmlns:a16="http://schemas.microsoft.com/office/drawing/2014/main" id="{136DACE7-725B-67B4-E6B5-D3B77FE0E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64" y="1464888"/>
            <a:ext cx="6652413" cy="4524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08G2009HB12F ASUS Eee PC 900HD EEEPC900HDB-BK003X Netbook Motherboard  08G2009">
            <a:extLst>
              <a:ext uri="{FF2B5EF4-FFF2-40B4-BE49-F238E27FC236}">
                <a16:creationId xmlns:a16="http://schemas.microsoft.com/office/drawing/2014/main" id="{762C5430-109F-19F9-53CC-CAA78B2104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012" y="2207788"/>
            <a:ext cx="5255352" cy="39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 dirty="0"/>
          </a:p>
        </p:txBody>
      </p:sp>
      <p:pic>
        <p:nvPicPr>
          <p:cNvPr id="8" name="Picture 2" descr="Motherboard labeled by components. | Computer basics, Computer maintenance,  Computer hardware">
            <a:extLst>
              <a:ext uri="{FF2B5EF4-FFF2-40B4-BE49-F238E27FC236}">
                <a16:creationId xmlns:a16="http://schemas.microsoft.com/office/drawing/2014/main" id="{F509F8C1-0E8A-0C8F-0D51-186AFA1130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850" y="1700243"/>
            <a:ext cx="4761537" cy="4761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371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6294539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CPU socket : </a:t>
            </a:r>
          </a:p>
          <a:p>
            <a:r>
              <a:rPr lang="en-GB" dirty="0"/>
              <a:t>Holds the CPU chip.</a:t>
            </a:r>
          </a:p>
          <a:p>
            <a:r>
              <a:rPr lang="en-GB" dirty="0"/>
              <a:t>Different motherboards support different types of CPUs, which are determined by the socket type.</a:t>
            </a:r>
          </a:p>
          <a:p>
            <a:pPr marL="0" indent="0">
              <a:buNone/>
            </a:pPr>
            <a:r>
              <a:rPr lang="en-GB" b="1" dirty="0"/>
              <a:t>CPU Fan : </a:t>
            </a:r>
          </a:p>
          <a:p>
            <a:r>
              <a:rPr lang="en-GB" dirty="0"/>
              <a:t>To cool the CPU chip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 dirty="0"/>
          </a:p>
        </p:txBody>
      </p:sp>
      <p:pic>
        <p:nvPicPr>
          <p:cNvPr id="9218" name="Picture 2" descr="Build Your Own PC - Step 2: Installing the CPU">
            <a:extLst>
              <a:ext uri="{FF2B5EF4-FFF2-40B4-BE49-F238E27FC236}">
                <a16:creationId xmlns:a16="http://schemas.microsoft.com/office/drawing/2014/main" id="{8C0B5BA1-5D20-23F5-1DC0-54154712B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763" y="1490060"/>
            <a:ext cx="3057129" cy="206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omputer cooling - Wikipedia">
            <a:extLst>
              <a:ext uri="{FF2B5EF4-FFF2-40B4-BE49-F238E27FC236}">
                <a16:creationId xmlns:a16="http://schemas.microsoft.com/office/drawing/2014/main" id="{9C0A7E3B-115B-1E0C-1E1D-A00E91AF5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264" y="3931160"/>
            <a:ext cx="3272126" cy="218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7883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07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4418" y="-56803"/>
            <a:ext cx="7502942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Mother Board - CPU Socket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72072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2351584" y="3140968"/>
            <a:ext cx="5040560" cy="158417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063552" y="1628800"/>
            <a:ext cx="7560840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2279576" y="4725144"/>
            <a:ext cx="7416824" cy="213285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8688288" y="3140968"/>
            <a:ext cx="864096" cy="158417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101" y="1502596"/>
            <a:ext cx="7287933" cy="42758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PCI slot: </a:t>
            </a:r>
          </a:p>
          <a:p>
            <a:r>
              <a:rPr lang="en-GB" b="0" i="0" dirty="0">
                <a:effectLst/>
              </a:rPr>
              <a:t>A PCI (</a:t>
            </a:r>
            <a:r>
              <a:rPr lang="en-GB" b="1" i="0" dirty="0">
                <a:effectLst/>
              </a:rPr>
              <a:t>Peripheral Component interconnect</a:t>
            </a:r>
            <a:r>
              <a:rPr lang="en-GB" b="0" i="0" dirty="0">
                <a:effectLst/>
              </a:rPr>
              <a:t>)  slot allows for the attachment of </a:t>
            </a:r>
            <a:r>
              <a:rPr lang="en-GB" b="1" i="0" dirty="0">
                <a:effectLst/>
              </a:rPr>
              <a:t>various hardware components such as network cards, modems, sound cards, disk controllers and other peripherals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>
                <a:solidFill>
                  <a:srgbClr val="0D0D0D"/>
                </a:solidFill>
              </a:rPr>
              <a:t>It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come in different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bus widths</a:t>
            </a:r>
            <a:r>
              <a:rPr lang="en-GB" b="0" i="0" dirty="0">
                <a:solidFill>
                  <a:srgbClr val="0D0D0D"/>
                </a:solidFill>
                <a:effectLst/>
              </a:rPr>
              <a:t>, with the most common being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32-bit and 64-bit.</a:t>
            </a:r>
            <a:r>
              <a:rPr lang="en-GB" b="1" i="0" dirty="0">
                <a:effectLst/>
              </a:rPr>
              <a:t> </a:t>
            </a:r>
          </a:p>
          <a:p>
            <a:r>
              <a:rPr lang="en-GB" dirty="0">
                <a:solidFill>
                  <a:srgbClr val="0D0D0D"/>
                </a:solidFill>
              </a:rPr>
              <a:t>R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eplaced by the faster and more advanced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PCIe 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 dirty="0"/>
          </a:p>
        </p:txBody>
      </p:sp>
      <p:pic>
        <p:nvPicPr>
          <p:cNvPr id="4098" name="Picture 2" descr="Peripheral Component Interconnect - Wikipedia">
            <a:extLst>
              <a:ext uri="{FF2B5EF4-FFF2-40B4-BE49-F238E27FC236}">
                <a16:creationId xmlns:a16="http://schemas.microsoft.com/office/drawing/2014/main" id="{628F7166-A36D-641C-6BAF-618E6F182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9034" y="1896678"/>
            <a:ext cx="4190199" cy="265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472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2758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PCI Express slot</a:t>
            </a:r>
            <a:r>
              <a:rPr lang="en-GB" dirty="0"/>
              <a:t>: </a:t>
            </a:r>
          </a:p>
          <a:p>
            <a:r>
              <a:rPr lang="en-GB" b="0" i="0" dirty="0">
                <a:effectLst/>
              </a:rPr>
              <a:t>PCIe (</a:t>
            </a:r>
            <a:r>
              <a:rPr lang="en-GB" b="1" i="0" dirty="0">
                <a:effectLst/>
              </a:rPr>
              <a:t>peripheral component interconnect express</a:t>
            </a:r>
            <a:r>
              <a:rPr lang="en-GB" b="0" i="0" dirty="0">
                <a:effectLst/>
              </a:rPr>
              <a:t>) is an interface standard for connecting </a:t>
            </a:r>
            <a:r>
              <a:rPr lang="en-GB" b="1" i="0" dirty="0">
                <a:effectLst/>
              </a:rPr>
              <a:t>high-speed components</a:t>
            </a:r>
            <a:r>
              <a:rPr lang="en-GB" b="0" i="0" dirty="0">
                <a:effectLst/>
              </a:rPr>
              <a:t>. It has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higher potential bandwidth and greater flexibility than PCI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</a:t>
            </a:r>
            <a:r>
              <a:rPr lang="en-GB" b="0" i="0" dirty="0">
                <a:effectLst/>
              </a:rPr>
              <a:t>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commonly used for connecting graphics cards (GPUs</a:t>
            </a:r>
            <a:r>
              <a:rPr lang="en-GB" dirty="0">
                <a:solidFill>
                  <a:srgbClr val="0D0D0D"/>
                </a:solidFill>
                <a:latin typeface="Söhne"/>
              </a:rPr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 dirty="0"/>
          </a:p>
        </p:txBody>
      </p:sp>
      <p:pic>
        <p:nvPicPr>
          <p:cNvPr id="4100" name="Picture 4" descr="Explaining PCIe Slots - YouTube">
            <a:extLst>
              <a:ext uri="{FF2B5EF4-FFF2-40B4-BE49-F238E27FC236}">
                <a16:creationId xmlns:a16="http://schemas.microsoft.com/office/drawing/2014/main" id="{1CFCE5F3-93CF-24B9-B756-233C601C1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851" y="4140146"/>
            <a:ext cx="4471781" cy="250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36728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744966" cy="4708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AGP slot: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(Accelerated Graphics Port) </a:t>
            </a:r>
          </a:p>
          <a:p>
            <a:r>
              <a:rPr lang="en-GB" b="1" i="0" dirty="0">
                <a:solidFill>
                  <a:srgbClr val="202124"/>
                </a:solidFill>
                <a:effectLst/>
              </a:rPr>
              <a:t>An earlier hardware interface from Intel for connecting a graphics card (display adapter) to a PC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</a:t>
            </a:r>
          </a:p>
          <a:p>
            <a:r>
              <a:rPr lang="en-GB" dirty="0">
                <a:solidFill>
                  <a:srgbClr val="202124"/>
                </a:solidFill>
              </a:rPr>
              <a:t>Nowadays its being replaced by PCI express.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ATX Power Connector: </a:t>
            </a:r>
          </a:p>
          <a:p>
            <a:r>
              <a:rPr lang="en-GB" dirty="0"/>
              <a:t>to connect power supply to the mother board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 dirty="0"/>
          </a:p>
        </p:txBody>
      </p:sp>
      <p:pic>
        <p:nvPicPr>
          <p:cNvPr id="5122" name="Picture 2" descr="AGP (Accelerated Graphics port) Pin Details With Voltage -  LAPTOP,DESKTOP,LCD,LED,TV,PRINTER,SMARTPHONES,REPAIR TUTORIALS">
            <a:extLst>
              <a:ext uri="{FF2B5EF4-FFF2-40B4-BE49-F238E27FC236}">
                <a16:creationId xmlns:a16="http://schemas.microsoft.com/office/drawing/2014/main" id="{A191B11A-EBEC-8A24-BED0-44BF4492D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09" y="1384177"/>
            <a:ext cx="3923000" cy="293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ower Supply Connectors Guide - Types of PC Power Connectors">
            <a:extLst>
              <a:ext uri="{FF2B5EF4-FFF2-40B4-BE49-F238E27FC236}">
                <a16:creationId xmlns:a16="http://schemas.microsoft.com/office/drawing/2014/main" id="{0DBE99AD-1EBF-A8F7-FB84-CFD67AB9F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510" y="4682063"/>
            <a:ext cx="2876754" cy="191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952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6291695" cy="50019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RAM Memory Slot</a:t>
            </a:r>
            <a:r>
              <a:rPr lang="en-GB" sz="3200" dirty="0"/>
              <a:t>: </a:t>
            </a:r>
          </a:p>
          <a:p>
            <a:r>
              <a:rPr lang="en-GB" sz="3200" dirty="0"/>
              <a:t>Holds the RAM</a:t>
            </a:r>
          </a:p>
          <a:p>
            <a:r>
              <a:rPr lang="en-GB" sz="3200" dirty="0"/>
              <a:t>Most modern motherboards use </a:t>
            </a:r>
            <a:r>
              <a:rPr lang="en-GB" sz="3200" b="1" dirty="0"/>
              <a:t>DDR (Double Data Rate)</a:t>
            </a:r>
            <a:r>
              <a:rPr lang="en-GB" sz="3200" dirty="0"/>
              <a:t> memory modules, with variations like DDR3, DDR4, or DDR5.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 dirty="0"/>
          </a:p>
        </p:txBody>
      </p:sp>
      <p:pic>
        <p:nvPicPr>
          <p:cNvPr id="6146" name="Picture 2" descr="How to Fix a RAM Slot that is Not Working (STEPS) - Volt Fixer">
            <a:extLst>
              <a:ext uri="{FF2B5EF4-FFF2-40B4-BE49-F238E27FC236}">
                <a16:creationId xmlns:a16="http://schemas.microsoft.com/office/drawing/2014/main" id="{0BB8AE4C-6837-A70F-EBFE-8DCEFFD47A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295" y="1338696"/>
            <a:ext cx="4139046" cy="275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8219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1" y="1600200"/>
            <a:ext cx="6890157" cy="5001935"/>
          </a:xfrm>
        </p:spPr>
        <p:txBody>
          <a:bodyPr>
            <a:normAutofit/>
          </a:bodyPr>
          <a:lstStyle/>
          <a:p>
            <a:r>
              <a:rPr lang="en-GB" sz="3200" b="1" dirty="0"/>
              <a:t>North Bridge and South Bridge </a:t>
            </a:r>
            <a:r>
              <a:rPr lang="en-GB" sz="3200" dirty="0"/>
              <a:t>are the chipset in the motherboard.</a:t>
            </a:r>
          </a:p>
          <a:p>
            <a:pPr marL="0" indent="0">
              <a:buNone/>
            </a:pPr>
            <a:r>
              <a:rPr lang="en-GB" sz="3200" b="1" dirty="0"/>
              <a:t>N</a:t>
            </a:r>
            <a:r>
              <a:rPr lang="en-GB" sz="3200" b="1" i="0" dirty="0">
                <a:effectLst/>
              </a:rPr>
              <a:t>orthbridge</a:t>
            </a:r>
            <a:r>
              <a:rPr lang="en-GB" sz="3200" b="1" dirty="0"/>
              <a:t>:</a:t>
            </a:r>
            <a:endParaRPr lang="en-GB" sz="3200" i="0" dirty="0">
              <a:effectLst/>
            </a:endParaRPr>
          </a:p>
          <a:p>
            <a:r>
              <a:rPr lang="en-GB" sz="3200" b="1" dirty="0"/>
              <a:t>D</a:t>
            </a:r>
            <a:r>
              <a:rPr lang="en-GB" sz="3200" b="1" i="0" dirty="0">
                <a:effectLst/>
              </a:rPr>
              <a:t>irectly connects to the </a:t>
            </a:r>
            <a:r>
              <a:rPr lang="en-GB" sz="3200" b="1" i="0" u="none" strike="noStrike" dirty="0">
                <a:effectLst/>
              </a:rPr>
              <a:t>CPU. </a:t>
            </a:r>
            <a:r>
              <a:rPr lang="en-GB" sz="3200" i="0" u="none" strike="noStrike" dirty="0">
                <a:effectLst/>
              </a:rPr>
              <a:t>It </a:t>
            </a:r>
            <a:r>
              <a:rPr lang="en-GB" sz="3200" b="0" i="0" dirty="0">
                <a:effectLst/>
              </a:rPr>
              <a:t>handles communications among the </a:t>
            </a:r>
            <a:r>
              <a:rPr lang="en-GB" sz="3200" b="1" i="0" dirty="0">
                <a:effectLst/>
              </a:rPr>
              <a:t>CPU, RAM, AGP or PCI Express, and the southbridge.</a:t>
            </a:r>
            <a:endParaRPr lang="en-GB" sz="3200" b="1" dirty="0"/>
          </a:p>
          <a:p>
            <a:pPr marL="0" indent="0">
              <a:buNone/>
            </a:pPr>
            <a:endParaRPr lang="en-GB" sz="3200" dirty="0"/>
          </a:p>
          <a:p>
            <a:endParaRPr lang="en-GB" sz="3200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A5A811C2-EF09-1D0E-1766-38E042159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523" y="2147581"/>
            <a:ext cx="4545702" cy="340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901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74" y="1384178"/>
            <a:ext cx="8385419" cy="5415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b="1" dirty="0"/>
              <a:t>South Bridge: </a:t>
            </a:r>
          </a:p>
          <a:p>
            <a:r>
              <a:rPr lang="en-GB" sz="3300" b="0" i="0" dirty="0">
                <a:effectLst/>
              </a:rPr>
              <a:t>Managed lower-speed peripheral interfaces such as SATA, USB, audio, and network interfaces.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 dirty="0"/>
          </a:p>
        </p:txBody>
      </p:sp>
      <p:pic>
        <p:nvPicPr>
          <p:cNvPr id="7170" name="Picture 2" descr="The Problematic South Bridge - ATI's Multi-GPU Solution: CrossFire">
            <a:extLst>
              <a:ext uri="{FF2B5EF4-FFF2-40B4-BE49-F238E27FC236}">
                <a16:creationId xmlns:a16="http://schemas.microsoft.com/office/drawing/2014/main" id="{37AA78F3-1D17-C630-1367-60B526C03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393" y="2258211"/>
            <a:ext cx="3508633" cy="303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670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74" y="1600201"/>
            <a:ext cx="6719299" cy="448887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C4BB15F-9402-8AB0-0A50-9355CE3A0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042" y="1701551"/>
            <a:ext cx="3749796" cy="443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5522BDEB-AEFA-3A62-DBD7-56C1D1C4D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557" y="1268195"/>
            <a:ext cx="3372224" cy="519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583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430" y="1613839"/>
            <a:ext cx="10146977" cy="4488872"/>
          </a:xfrm>
        </p:spPr>
        <p:txBody>
          <a:bodyPr>
            <a:normAutofit lnSpcReduction="10000"/>
          </a:bodyPr>
          <a:lstStyle/>
          <a:p>
            <a:r>
              <a:rPr lang="en-GB" sz="2800" b="0" i="0" dirty="0">
                <a:effectLst/>
              </a:rPr>
              <a:t>Many modern chipsets integrate functions that were traditionally handled by both bridges into a single chip, often referred to as the PCH </a:t>
            </a:r>
            <a:r>
              <a:rPr lang="en-GB" sz="2800" b="1" i="0" dirty="0">
                <a:effectLst/>
              </a:rPr>
              <a:t>(Platform Controller Hub)</a:t>
            </a:r>
            <a:endParaRPr lang="en-GB" sz="2800" b="1" dirty="0"/>
          </a:p>
          <a:p>
            <a:r>
              <a:rPr lang="en-GB" sz="2800" b="0" i="0" dirty="0">
                <a:effectLst/>
              </a:rPr>
              <a:t>In systems with </a:t>
            </a:r>
            <a:r>
              <a:rPr lang="en-GB" sz="2800" b="1" i="0" u="none" strike="noStrike" dirty="0">
                <a:effectLst/>
              </a:rPr>
              <a:t>Intel</a:t>
            </a:r>
            <a:r>
              <a:rPr lang="en-GB" sz="2800" b="1" i="0" dirty="0">
                <a:effectLst/>
              </a:rPr>
              <a:t> chipsets, the southbridge is named </a:t>
            </a:r>
            <a:r>
              <a:rPr lang="en-GB" sz="2800" b="1" i="0" u="none" strike="noStrike" dirty="0">
                <a:effectLst/>
              </a:rPr>
              <a:t>I/O Controller Hub</a:t>
            </a:r>
            <a:r>
              <a:rPr lang="en-GB" sz="2800" b="1" i="0" dirty="0">
                <a:effectLst/>
              </a:rPr>
              <a:t> (ICH), </a:t>
            </a:r>
            <a:r>
              <a:rPr lang="en-GB" sz="2800" b="0" i="0" dirty="0">
                <a:effectLst/>
              </a:rPr>
              <a:t>while </a:t>
            </a:r>
            <a:r>
              <a:rPr lang="en-GB" sz="2800" b="0" i="0" u="none" strike="noStrike" dirty="0">
                <a:effectLst/>
              </a:rPr>
              <a:t>AMD</a:t>
            </a:r>
            <a:r>
              <a:rPr lang="en-GB" sz="2800" b="0" i="0" dirty="0">
                <a:effectLst/>
              </a:rPr>
              <a:t> has named </a:t>
            </a:r>
            <a:r>
              <a:rPr lang="en-GB" sz="2800" dirty="0"/>
              <a:t>as </a:t>
            </a:r>
            <a:r>
              <a:rPr lang="en-GB" sz="2800" b="1" i="0" u="none" strike="noStrike" dirty="0">
                <a:effectLst/>
              </a:rPr>
              <a:t>Fusion Controller Hub</a:t>
            </a:r>
            <a:r>
              <a:rPr lang="en-GB" sz="2800" b="1" i="0" dirty="0">
                <a:effectLst/>
              </a:rPr>
              <a:t> (FCH) </a:t>
            </a:r>
          </a:p>
          <a:p>
            <a:r>
              <a:rPr lang="en-GB" sz="2800" b="0" i="0" dirty="0">
                <a:effectLst/>
              </a:rPr>
              <a:t>The memory controller, which was part of the Northbridge, is now integrated directly into the CPU. This reduces latency and increases the speed of memory access.</a:t>
            </a:r>
          </a:p>
          <a:p>
            <a:r>
              <a:rPr lang="en-GB" sz="2800" b="0" i="0" dirty="0">
                <a:effectLst/>
              </a:rPr>
              <a:t>The PCI Express controller for high-speed graphics and other peripherals is also integrated into the CPU.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4938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495" y="1600199"/>
            <a:ext cx="6177142" cy="48615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CMOS battery 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</a:rPr>
              <a:t>It powers the Real-Time Clock (RTC)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chip on the computer's motherboard. </a:t>
            </a:r>
            <a:endParaRPr lang="en-GB" dirty="0">
              <a:solidFill>
                <a:srgbClr val="202124"/>
              </a:solidFill>
            </a:endParaRP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The RTC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keeps track of the current date and time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, even when the computer is turned off.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Without a functioning CMOS battery, the system might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lose its date and time settings, and users would need to reconfigure the BIOS/UEFI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each time the computer is powered on.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 dirty="0"/>
          </a:p>
        </p:txBody>
      </p:sp>
      <p:pic>
        <p:nvPicPr>
          <p:cNvPr id="8194" name="Picture 2" descr="Changing a BIOS Battery - Lennox IT">
            <a:extLst>
              <a:ext uri="{FF2B5EF4-FFF2-40B4-BE49-F238E27FC236}">
                <a16:creationId xmlns:a16="http://schemas.microsoft.com/office/drawing/2014/main" id="{876FBF5C-1294-92F3-7835-ABD1173BF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736" y="1878658"/>
            <a:ext cx="4664065" cy="349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25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748" y="1548246"/>
            <a:ext cx="6749129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Heat Sink: </a:t>
            </a:r>
          </a:p>
          <a:p>
            <a:r>
              <a:rPr lang="en-GB" sz="2800" dirty="0"/>
              <a:t>Heat Sink absorbs the heat</a:t>
            </a:r>
          </a:p>
          <a:p>
            <a:pPr marL="0" indent="0">
              <a:buNone/>
            </a:pPr>
            <a:r>
              <a:rPr lang="en-GB" b="1" dirty="0"/>
              <a:t>BIOS/UEFI Chip:</a:t>
            </a:r>
          </a:p>
          <a:p>
            <a:r>
              <a:rPr lang="en-GB" dirty="0"/>
              <a:t>Stores the firmware that initialises hardware during the boot process and provides system configuration options.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 dirty="0"/>
          </a:p>
        </p:txBody>
      </p:sp>
      <p:pic>
        <p:nvPicPr>
          <p:cNvPr id="6148" name="Picture 4" descr="Northbridge heatsink fell off">
            <a:extLst>
              <a:ext uri="{FF2B5EF4-FFF2-40B4-BE49-F238E27FC236}">
                <a16:creationId xmlns:a16="http://schemas.microsoft.com/office/drawing/2014/main" id="{08ED7BB3-63EB-A0A8-82D2-4D124F718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498" y="1548246"/>
            <a:ext cx="3110346" cy="232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C37FB458-A2A2-A575-6C3D-DF86E043F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38498" y="4173288"/>
            <a:ext cx="3110346" cy="2583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75645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748" y="1548245"/>
            <a:ext cx="10629276" cy="49135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Audio Chipset:</a:t>
            </a:r>
          </a:p>
          <a:p>
            <a:r>
              <a:rPr lang="en-GB" dirty="0"/>
              <a:t>Integrated audio processing components, often providing high-definition sound and support for multi-channel audio setups.</a:t>
            </a:r>
          </a:p>
          <a:p>
            <a:pPr marL="0" indent="0">
              <a:buNone/>
            </a:pPr>
            <a:r>
              <a:rPr lang="en-GB" b="1" dirty="0"/>
              <a:t>Networking Chipset:</a:t>
            </a:r>
          </a:p>
          <a:p>
            <a:r>
              <a:rPr lang="en-GB" dirty="0"/>
              <a:t>Integrated Ethernet controllers and, in many cases, Wi-Fi and Bluetooth modules. Latest Standards: Support for Wi-Fi 6/6E and Bluetooth 5.x.</a:t>
            </a:r>
          </a:p>
          <a:p>
            <a:pPr marL="0" indent="0">
              <a:buNone/>
            </a:pPr>
            <a:r>
              <a:rPr lang="en-GB" b="1" dirty="0"/>
              <a:t>Front Panel Connectors</a:t>
            </a:r>
            <a:r>
              <a:rPr lang="en-GB" dirty="0"/>
              <a:t>: </a:t>
            </a:r>
          </a:p>
          <a:p>
            <a:r>
              <a:rPr lang="en-GB" dirty="0"/>
              <a:t>For power button, reset button, and indicator LEDs on the computer case.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2821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413" y="1591001"/>
            <a:ext cx="7173012" cy="3917032"/>
          </a:xfrm>
        </p:spPr>
        <p:txBody>
          <a:bodyPr>
            <a:normAutofit/>
          </a:bodyPr>
          <a:lstStyle/>
          <a:p>
            <a:r>
              <a:rPr lang="en-GB" b="1" dirty="0"/>
              <a:t>Capacitors: </a:t>
            </a:r>
            <a:r>
              <a:rPr lang="en-GB" dirty="0"/>
              <a:t>Circuit Elements</a:t>
            </a:r>
          </a:p>
          <a:p>
            <a:r>
              <a:rPr lang="en-GB" b="1" dirty="0"/>
              <a:t>IDE Connector: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IDE (Integrated Drive Electronics) is </a:t>
            </a:r>
            <a:r>
              <a:rPr lang="en-GB" b="1" i="0" dirty="0">
                <a:solidFill>
                  <a:srgbClr val="202124"/>
                </a:solidFill>
                <a:effectLst/>
              </a:rPr>
              <a:t>an electronic interface standard that defines the connection between a bus on a computer's motherboard and the computer's disk storage devices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</a:t>
            </a:r>
          </a:p>
          <a:p>
            <a:r>
              <a:rPr lang="en-GB" dirty="0"/>
              <a:t>Modern systems have transitioned to SATA for its numerous advantages,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 dirty="0"/>
          </a:p>
        </p:txBody>
      </p:sp>
      <p:pic>
        <p:nvPicPr>
          <p:cNvPr id="3074" name="Picture 2" descr="What is IDE?">
            <a:extLst>
              <a:ext uri="{FF2B5EF4-FFF2-40B4-BE49-F238E27FC236}">
                <a16:creationId xmlns:a16="http://schemas.microsoft.com/office/drawing/2014/main" id="{510F99FA-8378-98E7-D1BB-F596696BB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71" y="3737108"/>
            <a:ext cx="3166631" cy="261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ow to Replace a Capacitor on a Computer Motherboard">
            <a:extLst>
              <a:ext uri="{FF2B5EF4-FFF2-40B4-BE49-F238E27FC236}">
                <a16:creationId xmlns:a16="http://schemas.microsoft.com/office/drawing/2014/main" id="{E1D92A68-D1F1-41FD-C19A-C987CD727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729" y="1191023"/>
            <a:ext cx="3715616" cy="235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7821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8182" y="-107107"/>
            <a:ext cx="4634874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IDE Cables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59959" y="1196752"/>
            <a:ext cx="283845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932" y="2039479"/>
            <a:ext cx="3143250" cy="414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4307" y="3774704"/>
            <a:ext cx="3857625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83528" y="2586932"/>
            <a:ext cx="1514475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4907" y="0"/>
            <a:ext cx="7137472" cy="1325563"/>
          </a:xfrm>
        </p:spPr>
        <p:txBody>
          <a:bodyPr/>
          <a:lstStyle/>
          <a:p>
            <a:pPr>
              <a:defRPr/>
            </a:pPr>
            <a:r>
              <a:rPr lang="en-GB" b="1" dirty="0">
                <a:solidFill>
                  <a:schemeClr val="bg1"/>
                </a:solidFill>
              </a:rPr>
              <a:t>SATA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BD8DA8-9AE7-F383-4019-B413B9D312E3}"/>
              </a:ext>
            </a:extLst>
          </p:cNvPr>
          <p:cNvSpPr txBox="1"/>
          <p:nvPr/>
        </p:nvSpPr>
        <p:spPr>
          <a:xfrm>
            <a:off x="169878" y="1325563"/>
            <a:ext cx="1029119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Storage Interfaces</a:t>
            </a:r>
            <a:r>
              <a:rPr lang="en-GB" sz="28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SATA Ports</a:t>
            </a:r>
            <a:r>
              <a:rPr lang="en-GB" sz="2800" dirty="0"/>
              <a:t>: For connecting SATA hard drives and SSDs.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M.2 Slots</a:t>
            </a:r>
            <a:r>
              <a:rPr lang="en-GB" sz="2800" dirty="0"/>
              <a:t>: High-speed slots for </a:t>
            </a:r>
            <a:r>
              <a:rPr lang="en-GB" sz="2800" dirty="0" err="1"/>
              <a:t>NVMe</a:t>
            </a:r>
            <a:r>
              <a:rPr lang="en-GB" sz="2800" dirty="0"/>
              <a:t> SSDs, supporting PCIe and SATA interfaces.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188" y="3716556"/>
            <a:ext cx="3757612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15475" y="2914433"/>
            <a:ext cx="1719262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20919" y="2914433"/>
            <a:ext cx="3357563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How Many M.2 Slots are On a Motherboard? - ElectronicsHub USA">
            <a:extLst>
              <a:ext uri="{FF2B5EF4-FFF2-40B4-BE49-F238E27FC236}">
                <a16:creationId xmlns:a16="http://schemas.microsoft.com/office/drawing/2014/main" id="{62EF189A-05C3-24B8-0ACA-ABC20633C4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609" y="5024119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0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673" y="1548246"/>
            <a:ext cx="5043054" cy="3917032"/>
          </a:xfrm>
        </p:spPr>
        <p:txBody>
          <a:bodyPr>
            <a:normAutofit/>
          </a:bodyPr>
          <a:lstStyle/>
          <a:p>
            <a:r>
              <a:rPr lang="en-GB" b="1" dirty="0"/>
              <a:t>I/O Ports : </a:t>
            </a:r>
            <a:r>
              <a:rPr lang="en-GB" dirty="0"/>
              <a:t>(Serial Port, Parallel Port, USB Port, PS2 Port, LAN port, Audio Port, HDMI)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pic>
        <p:nvPicPr>
          <p:cNvPr id="10242" name="Picture 2" descr="The main Input and Output (I/O) ports in a computer | Informatica e  Ingegneria Online">
            <a:extLst>
              <a:ext uri="{FF2B5EF4-FFF2-40B4-BE49-F238E27FC236}">
                <a16:creationId xmlns:a16="http://schemas.microsoft.com/office/drawing/2014/main" id="{6A28894A-B1FF-4546-1BFF-99321F838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946" y="2061644"/>
            <a:ext cx="5204014" cy="294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49797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77B42-F776-FEB0-B8FE-01421636A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BF47-A1FA-4C54-D989-C95B12585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0605" y="-55686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9D4DB-7036-12B4-C812-3E60E427B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9877"/>
            <a:ext cx="10972800" cy="48118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solidFill>
                  <a:srgbClr val="333333"/>
                </a:solidFill>
                <a:effectLst/>
              </a:rPr>
              <a:t>The different types of ATX are </a:t>
            </a:r>
          </a:p>
          <a:p>
            <a:pPr lvl="1"/>
            <a:r>
              <a:rPr lang="en-GB" sz="2800" i="0" dirty="0">
                <a:solidFill>
                  <a:srgbClr val="333333"/>
                </a:solidFill>
                <a:effectLst/>
              </a:rPr>
              <a:t>Standard ATX </a:t>
            </a:r>
          </a:p>
          <a:p>
            <a:pPr lvl="1"/>
            <a:r>
              <a:rPr lang="en-GB" sz="2800" i="0" dirty="0">
                <a:solidFill>
                  <a:srgbClr val="333333"/>
                </a:solidFill>
                <a:effectLst/>
              </a:rPr>
              <a:t>micro-ATX</a:t>
            </a:r>
            <a:r>
              <a:rPr lang="en-GB" sz="2800" dirty="0">
                <a:solidFill>
                  <a:srgbClr val="333333"/>
                </a:solidFill>
              </a:rPr>
              <a:t>, </a:t>
            </a:r>
            <a:r>
              <a:rPr lang="en-GB" sz="2800" i="0" dirty="0">
                <a:solidFill>
                  <a:srgbClr val="333333"/>
                </a:solidFill>
                <a:effectLst/>
              </a:rPr>
              <a:t>sometimes shown as µATX, </a:t>
            </a:r>
          </a:p>
          <a:p>
            <a:pPr lvl="1"/>
            <a:r>
              <a:rPr lang="en-GB" sz="2800" i="0" dirty="0">
                <a:solidFill>
                  <a:srgbClr val="333333"/>
                </a:solidFill>
                <a:effectLst/>
              </a:rPr>
              <a:t>mini-ITX,  </a:t>
            </a:r>
          </a:p>
          <a:p>
            <a:pPr lvl="1"/>
            <a:r>
              <a:rPr lang="en-GB" sz="2800" i="0" dirty="0">
                <a:solidFill>
                  <a:srgbClr val="333333"/>
                </a:solidFill>
                <a:effectLst/>
              </a:rPr>
              <a:t>nano-ITX, </a:t>
            </a:r>
          </a:p>
          <a:p>
            <a:pPr lvl="1"/>
            <a:r>
              <a:rPr lang="en-GB" sz="2800" i="0" dirty="0">
                <a:solidFill>
                  <a:srgbClr val="333333"/>
                </a:solidFill>
                <a:effectLst/>
              </a:rPr>
              <a:t>pico-ITX, </a:t>
            </a:r>
          </a:p>
          <a:p>
            <a:pPr lvl="1"/>
            <a:r>
              <a:rPr lang="en-GB" sz="2800" i="0" dirty="0" err="1">
                <a:solidFill>
                  <a:srgbClr val="333333"/>
                </a:solidFill>
                <a:effectLst/>
              </a:rPr>
              <a:t>mobileATX</a:t>
            </a:r>
            <a:r>
              <a:rPr lang="en-GB" sz="2800" i="0" dirty="0">
                <a:solidFill>
                  <a:srgbClr val="333333"/>
                </a:solidFill>
                <a:effectLst/>
              </a:rPr>
              <a:t> </a:t>
            </a:r>
            <a:endParaRPr lang="en-GB" sz="28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559F7C-6D6C-FDAB-4F9E-91DE385D8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336B6B-291F-CA6D-A9BD-C62929FDA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025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19925-8204-6BB0-0B6A-22C87C73E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35E3C-57C3-2FB8-02E4-83E78DD8E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5787" y="-722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2823A-E38C-3DF6-DCF4-B7F924D0F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3668"/>
            <a:ext cx="10972800" cy="4788013"/>
          </a:xfrm>
        </p:spPr>
        <p:txBody>
          <a:bodyPr>
            <a:normAutofit/>
          </a:bodyPr>
          <a:lstStyle/>
          <a:p>
            <a:r>
              <a:rPr lang="en-GB" sz="3200" i="0" dirty="0">
                <a:effectLst/>
              </a:rPr>
              <a:t>Standard ATX </a:t>
            </a:r>
          </a:p>
          <a:p>
            <a:pPr lvl="1"/>
            <a:r>
              <a:rPr lang="en-GB" sz="2800" b="0" i="0" dirty="0">
                <a:effectLst/>
              </a:rPr>
              <a:t>measures </a:t>
            </a:r>
            <a:r>
              <a:rPr lang="en-GB" sz="2800" b="1" i="0" dirty="0">
                <a:effectLst/>
              </a:rPr>
              <a:t>305 x 244 mm</a:t>
            </a:r>
          </a:p>
          <a:p>
            <a:pPr lvl="1"/>
            <a:r>
              <a:rPr lang="en-GB" sz="2800" b="0" i="0" dirty="0">
                <a:effectLst/>
              </a:rPr>
              <a:t>Four </a:t>
            </a:r>
            <a:r>
              <a:rPr lang="en-GB" sz="2800" b="1" i="0" dirty="0">
                <a:effectLst/>
              </a:rPr>
              <a:t>RAM slots</a:t>
            </a:r>
          </a:p>
          <a:p>
            <a:pPr lvl="1"/>
            <a:r>
              <a:rPr lang="en-GB" sz="2800" b="0" i="0" dirty="0">
                <a:effectLst/>
              </a:rPr>
              <a:t>Two or three </a:t>
            </a:r>
            <a:r>
              <a:rPr lang="en-GB" sz="2800" b="1" i="0" dirty="0" err="1">
                <a:effectLst/>
              </a:rPr>
              <a:t>PCIExpress</a:t>
            </a:r>
            <a:r>
              <a:rPr lang="en-GB" sz="2800" b="1" i="0" dirty="0">
                <a:effectLst/>
              </a:rPr>
              <a:t> x16 slots</a:t>
            </a:r>
          </a:p>
          <a:p>
            <a:pPr lvl="1"/>
            <a:r>
              <a:rPr lang="en-GB" sz="2800" b="1" i="0" dirty="0">
                <a:effectLst/>
              </a:rPr>
              <a:t>PCIe x4 and x1 slots</a:t>
            </a:r>
          </a:p>
          <a:p>
            <a:pPr lvl="1"/>
            <a:r>
              <a:rPr lang="en-GB" sz="2800" b="1" i="0" dirty="0">
                <a:effectLst/>
              </a:rPr>
              <a:t>SATA and USB connectors</a:t>
            </a:r>
            <a:r>
              <a:rPr lang="en-GB" sz="2800" b="0" i="0" dirty="0">
                <a:effectLst/>
              </a:rPr>
              <a:t> (for both internal and external storage), Space for at least one </a:t>
            </a:r>
            <a:r>
              <a:rPr lang="en-GB" sz="2800" b="1" i="0" dirty="0">
                <a:effectLst/>
              </a:rPr>
              <a:t>M.2 SSD</a:t>
            </a:r>
          </a:p>
          <a:p>
            <a:pPr lvl="1"/>
            <a:r>
              <a:rPr lang="en-GB" sz="2800" b="1" i="0" dirty="0">
                <a:effectLst/>
              </a:rPr>
              <a:t>Front panel audio and power connectors</a:t>
            </a:r>
          </a:p>
          <a:p>
            <a:endParaRPr lang="en-GB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AB7C6A-5BAF-767A-AAB4-4479006B5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A6F5F4-D001-7F7B-46AF-1E014D7A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8262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329D42-72A0-06DB-655B-825E9A2E3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19341-A02E-B9F6-F0D6-023169D00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5787" y="-722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88994-8D40-BCD9-60C7-07DBBA4BD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3668"/>
            <a:ext cx="10972800" cy="4788013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333333"/>
                </a:solidFill>
                <a:effectLst/>
              </a:rPr>
              <a:t>micro-ATX</a:t>
            </a:r>
            <a:r>
              <a:rPr lang="en-GB" b="1" dirty="0">
                <a:solidFill>
                  <a:srgbClr val="333333"/>
                </a:solidFill>
              </a:rPr>
              <a:t>,</a:t>
            </a:r>
          </a:p>
          <a:p>
            <a:pPr lvl="1"/>
            <a:r>
              <a:rPr lang="en-GB" i="0" dirty="0">
                <a:solidFill>
                  <a:srgbClr val="333333"/>
                </a:solidFill>
                <a:effectLst/>
              </a:rPr>
              <a:t>Less PCI slo</a:t>
            </a:r>
            <a:r>
              <a:rPr lang="en-GB" dirty="0">
                <a:solidFill>
                  <a:srgbClr val="333333"/>
                </a:solidFill>
              </a:rPr>
              <a:t>ts</a:t>
            </a:r>
            <a:r>
              <a:rPr lang="en-GB" i="0" dirty="0">
                <a:solidFill>
                  <a:srgbClr val="333333"/>
                </a:solidFill>
                <a:effectLst/>
              </a:rPr>
              <a:t> </a:t>
            </a:r>
          </a:p>
          <a:p>
            <a:r>
              <a:rPr lang="en-GB" b="1" i="0" dirty="0">
                <a:solidFill>
                  <a:srgbClr val="333333"/>
                </a:solidFill>
                <a:effectLst/>
              </a:rPr>
              <a:t>mini-ITX, </a:t>
            </a:r>
          </a:p>
          <a:p>
            <a:pPr lvl="1"/>
            <a:r>
              <a:rPr lang="en-US" dirty="0"/>
              <a:t>Very small 17 x 17 cm (or 6.93 x 6.93 inches) </a:t>
            </a:r>
            <a:endParaRPr lang="en-GB" i="0" dirty="0">
              <a:solidFill>
                <a:srgbClr val="333333"/>
              </a:solidFill>
              <a:effectLst/>
            </a:endParaRPr>
          </a:p>
          <a:p>
            <a:r>
              <a:rPr lang="en-GB" b="1" i="0" dirty="0">
                <a:solidFill>
                  <a:srgbClr val="333333"/>
                </a:solidFill>
                <a:effectLst/>
              </a:rPr>
              <a:t>nano-ITX, </a:t>
            </a:r>
          </a:p>
          <a:p>
            <a:pPr lvl="1"/>
            <a:r>
              <a:rPr lang="en-GB" dirty="0"/>
              <a:t>Tiny 120 × 120 mm </a:t>
            </a:r>
          </a:p>
          <a:p>
            <a:pPr lvl="1"/>
            <a:r>
              <a:rPr lang="en-GB" dirty="0"/>
              <a:t>Targeted at PVRs, set-top boxes, media centres and Car PCs, and thin devices.</a:t>
            </a:r>
            <a:endParaRPr lang="en-GB" i="0" dirty="0">
              <a:solidFill>
                <a:srgbClr val="333333"/>
              </a:solidFill>
              <a:effectLst/>
            </a:endParaRPr>
          </a:p>
          <a:p>
            <a:r>
              <a:rPr lang="en-GB" b="1" i="0" dirty="0">
                <a:solidFill>
                  <a:srgbClr val="333333"/>
                </a:solidFill>
                <a:effectLst/>
              </a:rPr>
              <a:t>pico-ATX, </a:t>
            </a:r>
          </a:p>
          <a:p>
            <a:pPr lvl="1"/>
            <a:r>
              <a:rPr lang="en-GB" i="0" dirty="0">
                <a:solidFill>
                  <a:srgbClr val="202124"/>
                </a:solidFill>
                <a:effectLst/>
              </a:rPr>
              <a:t>digital signage, industrial automation, healthcare</a:t>
            </a:r>
            <a:r>
              <a:rPr lang="en-GB" i="0" dirty="0">
                <a:solidFill>
                  <a:srgbClr val="333333"/>
                </a:solidFill>
                <a:effectLst/>
              </a:rPr>
              <a:t> </a:t>
            </a:r>
            <a:endParaRPr lang="en-GB" dirty="0"/>
          </a:p>
          <a:p>
            <a:endParaRPr lang="en-GB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E1D88-CBBA-0A2C-7D85-0BDBF5F85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92D11D-F3B0-86F0-E7FA-9B979F347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7402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BEBB6-FC79-82EF-9131-378CDC4C8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B95B4-2B21-285D-17FC-FD933C8FD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F011A-15C3-E455-C34B-4189DA794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148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79768-DDC8-1CFE-85C3-5ADF32F5E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57B91E-23C3-EDDE-A221-35AB2947F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BFB42B-73CA-6793-85C8-A71F6E3BD4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292400"/>
            <a:ext cx="11582400" cy="44552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787A987-7497-533E-FD9F-7D22B8EDCE67}"/>
              </a:ext>
            </a:extLst>
          </p:cNvPr>
          <p:cNvSpPr txBox="1"/>
          <p:nvPr/>
        </p:nvSpPr>
        <p:spPr>
          <a:xfrm>
            <a:off x="2946083" y="3105835"/>
            <a:ext cx="61664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"FDD header" might refer to the connection header on the motherboard to which the floppy disk drive cable is connected. </a:t>
            </a:r>
          </a:p>
        </p:txBody>
      </p:sp>
    </p:spTree>
    <p:extLst>
      <p:ext uri="{BB962C8B-B14F-4D97-AF65-F5344CB8AC3E}">
        <p14:creationId xmlns:p14="http://schemas.microsoft.com/office/powerpoint/2010/main" val="30696734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5067" y="-91282"/>
            <a:ext cx="550631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39" y="1775192"/>
            <a:ext cx="4860427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2. Central Processing Unit (CPU)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4D8CA8-68B8-5A05-772F-D395633E4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5CFB4-87BA-64CA-A47D-52E3210BE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211187" y="15204"/>
            <a:ext cx="437467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CPU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Interprets instructions </a:t>
            </a:r>
            <a:r>
              <a:rPr lang="en-US" sz="3600" dirty="0"/>
              <a:t>to the computer.</a:t>
            </a:r>
          </a:p>
          <a:p>
            <a:r>
              <a:rPr lang="en-US" sz="3600" dirty="0"/>
              <a:t>Performs </a:t>
            </a:r>
            <a:r>
              <a:rPr lang="en-US" sz="3600" b="1" dirty="0"/>
              <a:t>logical and arithmetic operations.</a:t>
            </a:r>
          </a:p>
          <a:p>
            <a:r>
              <a:rPr lang="en-US" sz="3600" dirty="0"/>
              <a:t>Causes the </a:t>
            </a:r>
            <a:r>
              <a:rPr lang="en-US" sz="3600" b="1" dirty="0"/>
              <a:t>input and output operations </a:t>
            </a:r>
            <a:r>
              <a:rPr lang="en-US" sz="3600" dirty="0"/>
              <a:t>to occur.</a:t>
            </a:r>
          </a:p>
          <a:p>
            <a:r>
              <a:rPr lang="en-GB" sz="3600" dirty="0"/>
              <a:t>CPU is the brain of a Computer</a:t>
            </a:r>
          </a:p>
          <a:p>
            <a:r>
              <a:rPr lang="en-US" sz="3600" dirty="0"/>
              <a:t>Performs all the instruction, logic, and mathematical  processing in a computer</a:t>
            </a:r>
            <a:r>
              <a:rPr lang="en-GB" sz="3600" dirty="0"/>
              <a:t>.</a:t>
            </a:r>
            <a:endParaRPr lang="en-US" sz="3600" dirty="0"/>
          </a:p>
          <a:p>
            <a:endParaRPr lang="en-US" sz="3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80F1BA7-DA76-D470-6204-5E6AC2FD9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DAD343-98BF-85A3-72DA-883178698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60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96458" y="1649715"/>
            <a:ext cx="3043238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4910026" y="-11427"/>
            <a:ext cx="339883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CPU’s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3556" name="Picture 4" descr="XP 1900 CP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482" y="4564815"/>
            <a:ext cx="2159000" cy="214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PU_with_pi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0697" y="4666414"/>
            <a:ext cx="2592388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95300" y="4564815"/>
            <a:ext cx="371475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5159" y="2293185"/>
            <a:ext cx="3398837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7153" y="21828"/>
            <a:ext cx="6037774" cy="1086309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7120045" y="1660891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3. Memory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9F4A00-D502-E02C-2898-2104387A4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482B29-2CFB-1065-6D08-DA0CCE7E3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425664" y="0"/>
            <a:ext cx="4276480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Memory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903529" y="1368153"/>
            <a:ext cx="4009650" cy="4655399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RAM- Random Access Memory</a:t>
            </a:r>
          </a:p>
          <a:p>
            <a:r>
              <a:rPr lang="en-US" dirty="0"/>
              <a:t>ROM – Read Only Memory</a:t>
            </a:r>
          </a:p>
          <a:p>
            <a:r>
              <a:rPr lang="en-US" sz="2800" dirty="0"/>
              <a:t>PROM – Programable ROM</a:t>
            </a:r>
          </a:p>
          <a:p>
            <a:r>
              <a:rPr lang="en-US" dirty="0"/>
              <a:t>EPROM – Electrically Programable ROM</a:t>
            </a:r>
          </a:p>
          <a:p>
            <a:r>
              <a:rPr lang="en-US" sz="2800" dirty="0"/>
              <a:t>EEPROM – Electrically  Erasable Programable ROM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1D0436E-5F3A-3561-1F0A-F61C2C7FA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18648F-49BF-0A64-C7BE-3CC71E78F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pic>
        <p:nvPicPr>
          <p:cNvPr id="1026" name="Picture 2" descr="Classification of Memory">
            <a:extLst>
              <a:ext uri="{FF2B5EF4-FFF2-40B4-BE49-F238E27FC236}">
                <a16:creationId xmlns:a16="http://schemas.microsoft.com/office/drawing/2014/main" id="{9BFD6D35-7D0D-8B6F-1FB3-3289F5EDB9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25563"/>
            <a:ext cx="7996735" cy="4740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30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0871" y="1679127"/>
            <a:ext cx="4627233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47376" y="0"/>
            <a:ext cx="5810707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Memory - RAM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6869" y="1340768"/>
            <a:ext cx="6910165" cy="508280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Silicon chips that </a:t>
            </a:r>
            <a:r>
              <a:rPr lang="en-US" b="1" dirty="0"/>
              <a:t>store data and instructions as electronic currents</a:t>
            </a:r>
          </a:p>
          <a:p>
            <a:r>
              <a:rPr lang="en-US" b="1" dirty="0"/>
              <a:t>Primary storage of data </a:t>
            </a:r>
            <a:r>
              <a:rPr lang="en-US" dirty="0"/>
              <a:t>to be processed</a:t>
            </a:r>
          </a:p>
          <a:p>
            <a:r>
              <a:rPr lang="en-US" dirty="0"/>
              <a:t>CPU can </a:t>
            </a:r>
            <a:r>
              <a:rPr lang="en-US" b="1" dirty="0"/>
              <a:t>manipulate electrical currents</a:t>
            </a:r>
          </a:p>
          <a:p>
            <a:r>
              <a:rPr lang="en-US" dirty="0"/>
              <a:t>Contents of this </a:t>
            </a:r>
            <a:r>
              <a:rPr lang="en-US" b="1" dirty="0"/>
              <a:t>RAM will be lost when power is turned off.</a:t>
            </a:r>
          </a:p>
          <a:p>
            <a:r>
              <a:rPr lang="en-GB" dirty="0"/>
              <a:t>RAM is a </a:t>
            </a:r>
            <a:r>
              <a:rPr lang="en-GB" b="1" dirty="0"/>
              <a:t>temporary memory bank </a:t>
            </a:r>
            <a:r>
              <a:rPr lang="en-GB" dirty="0"/>
              <a:t>where your </a:t>
            </a:r>
            <a:r>
              <a:rPr lang="en-GB" b="1" dirty="0"/>
              <a:t>computer stores data it needs to retrieve quickly. </a:t>
            </a:r>
          </a:p>
          <a:p>
            <a:r>
              <a:rPr lang="en-GB" dirty="0"/>
              <a:t>RAM keeps data </a:t>
            </a:r>
            <a:r>
              <a:rPr lang="en-GB" b="1" dirty="0"/>
              <a:t>easily accessible </a:t>
            </a:r>
            <a:r>
              <a:rPr lang="en-GB" dirty="0"/>
              <a:t>so your processor can quickly find it </a:t>
            </a:r>
            <a:r>
              <a:rPr lang="en-GB" b="1" dirty="0"/>
              <a:t>without having to go into long-term storage</a:t>
            </a:r>
            <a:r>
              <a:rPr lang="en-GB" dirty="0"/>
              <a:t> to complete immediate processing tasks.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11EA711-4E51-79BB-2BC2-F0A73C06F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3D57F5-B7A2-B1E8-0BDE-25B924C4B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401115" y="98190"/>
            <a:ext cx="4810392" cy="1184414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Memory - Cache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4309109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Temporary holding area </a:t>
            </a:r>
            <a:r>
              <a:rPr lang="en-US" dirty="0"/>
              <a:t>where the </a:t>
            </a:r>
            <a:r>
              <a:rPr lang="en-US" b="1" dirty="0"/>
              <a:t>system stores frequently accessed information</a:t>
            </a:r>
          </a:p>
          <a:p>
            <a:r>
              <a:rPr lang="en-US" dirty="0"/>
              <a:t>Allows the </a:t>
            </a:r>
            <a:r>
              <a:rPr lang="en-US" b="1" dirty="0"/>
              <a:t>processor to operate faster</a:t>
            </a:r>
          </a:p>
          <a:p>
            <a:r>
              <a:rPr lang="en-US" b="1" dirty="0"/>
              <a:t>Small - Size </a:t>
            </a:r>
            <a:r>
              <a:rPr lang="en-US" dirty="0"/>
              <a:t>measured in </a:t>
            </a:r>
            <a:r>
              <a:rPr lang="en-US" b="1" dirty="0"/>
              <a:t>KB (Kilo Bytes) or MB (Mega Bytes)</a:t>
            </a:r>
          </a:p>
          <a:p>
            <a:r>
              <a:rPr lang="en-US" dirty="0"/>
              <a:t>Cache normally associated with terms such as L1 or L2. e.g.</a:t>
            </a:r>
          </a:p>
          <a:p>
            <a:pPr lvl="1"/>
            <a:r>
              <a:rPr lang="en-GB" b="1" dirty="0"/>
              <a:t>L1 is the smallest and fastest cache</a:t>
            </a:r>
            <a:r>
              <a:rPr lang="en-GB" dirty="0"/>
              <a:t>, usually </a:t>
            </a:r>
            <a:r>
              <a:rPr lang="en-GB" b="1" dirty="0"/>
              <a:t>integrated directly into the CPU core</a:t>
            </a:r>
            <a:r>
              <a:rPr lang="en-GB" dirty="0"/>
              <a:t>. It stores </a:t>
            </a:r>
            <a:r>
              <a:rPr lang="en-GB" b="1" dirty="0"/>
              <a:t>a small amount of data and instructions for quick access.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L2 cache is larger than L1 </a:t>
            </a:r>
            <a:r>
              <a:rPr lang="en-GB" dirty="0"/>
              <a:t>and may be </a:t>
            </a:r>
            <a:r>
              <a:rPr lang="en-GB" b="1" dirty="0"/>
              <a:t>shared among multiple cores in a multi-cor</a:t>
            </a:r>
            <a:r>
              <a:rPr lang="en-GB" dirty="0"/>
              <a:t>e processor. It provides additional storage for frequently used data.</a:t>
            </a:r>
          </a:p>
          <a:p>
            <a:pPr lvl="1"/>
            <a:r>
              <a:rPr lang="en-GB" dirty="0"/>
              <a:t>Some processors have a third level of cache (L3), </a:t>
            </a:r>
            <a:r>
              <a:rPr lang="en-GB" b="1" dirty="0"/>
              <a:t>which is shared among all processor cores. </a:t>
            </a:r>
            <a:endParaRPr lang="en-US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32670" y="5700121"/>
            <a:ext cx="1760602" cy="1126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7D67199-7B4A-495E-F7A9-F4D75431C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32EB87-AA59-9901-10D6-9ADCA3DA1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425664" y="0"/>
            <a:ext cx="4276480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Memory - ROM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858" y="1628800"/>
            <a:ext cx="5582134" cy="4655399"/>
          </a:xfrm>
        </p:spPr>
        <p:txBody>
          <a:bodyPr>
            <a:normAutofit/>
          </a:bodyPr>
          <a:lstStyle/>
          <a:p>
            <a:r>
              <a:rPr lang="en-US" sz="3600" dirty="0"/>
              <a:t>Read Only Memory</a:t>
            </a:r>
          </a:p>
          <a:p>
            <a:pPr lvl="1"/>
            <a:r>
              <a:rPr lang="en-US" sz="3200" b="1" dirty="0"/>
              <a:t>Hard coded information silicon chips</a:t>
            </a:r>
          </a:p>
          <a:p>
            <a:pPr lvl="1"/>
            <a:r>
              <a:rPr lang="en-US" sz="3200" b="1" dirty="0"/>
              <a:t>BIOS</a:t>
            </a:r>
            <a:r>
              <a:rPr lang="en-US" sz="3200" dirty="0"/>
              <a:t> (Basic Input-Output System)</a:t>
            </a:r>
          </a:p>
          <a:p>
            <a:pPr lvl="2"/>
            <a:r>
              <a:rPr lang="en-US" sz="2800" dirty="0"/>
              <a:t>gives </a:t>
            </a:r>
            <a:r>
              <a:rPr lang="en-US" sz="2800" b="1" dirty="0"/>
              <a:t>computer the initial instructions to get it started </a:t>
            </a:r>
            <a:r>
              <a:rPr lang="en-US" sz="2800" dirty="0"/>
              <a:t>once computer is turned on.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3334" y="1772816"/>
            <a:ext cx="4395155" cy="3651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1D0436E-5F3A-3561-1F0A-F61C2C7FA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18648F-49BF-0A64-C7BE-3CC71E78F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179" y="-53306"/>
            <a:ext cx="588435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4. Hard Disk Drive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2DF51E-AF6E-3D88-D8FD-7D52CE224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75C27-AF7E-E3B1-5334-0F8A5E061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40846" y="29913"/>
            <a:ext cx="6246429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Hard Disk Drives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151" y="1548537"/>
            <a:ext cx="10972800" cy="5029199"/>
          </a:xfrm>
        </p:spPr>
        <p:txBody>
          <a:bodyPr>
            <a:normAutofit/>
          </a:bodyPr>
          <a:lstStyle/>
          <a:p>
            <a:r>
              <a:rPr lang="en-US" b="1" dirty="0"/>
              <a:t>Secondary Storage Device</a:t>
            </a:r>
          </a:p>
          <a:p>
            <a:r>
              <a:rPr lang="en-US" dirty="0"/>
              <a:t>Store </a:t>
            </a:r>
            <a:r>
              <a:rPr lang="en-US" b="1" dirty="0"/>
              <a:t>large amounts of data</a:t>
            </a:r>
          </a:p>
          <a:p>
            <a:r>
              <a:rPr lang="en-US" b="1" dirty="0"/>
              <a:t>Internal vs External</a:t>
            </a:r>
          </a:p>
          <a:p>
            <a:r>
              <a:rPr lang="en-US" dirty="0"/>
              <a:t>Storage measured </a:t>
            </a:r>
            <a:r>
              <a:rPr lang="en-US" b="1" dirty="0"/>
              <a:t>GB or TB</a:t>
            </a:r>
          </a:p>
          <a:p>
            <a:r>
              <a:rPr lang="en-GB" dirty="0"/>
              <a:t>A Hard Disk Drive (HDD) is a </a:t>
            </a:r>
            <a:r>
              <a:rPr lang="en-GB" b="1" dirty="0"/>
              <a:t>non-volatile storage device that stores </a:t>
            </a:r>
            <a:r>
              <a:rPr lang="en-GB" dirty="0"/>
              <a:t>and retrieves digital data using </a:t>
            </a:r>
            <a:r>
              <a:rPr lang="en-GB" b="1" dirty="0"/>
              <a:t>magnetic storage and is a common form of secondary storage in computers</a:t>
            </a:r>
          </a:p>
          <a:p>
            <a:r>
              <a:rPr lang="en-GB" dirty="0"/>
              <a:t>They are increasingly being replaced by solid-state drives (SSDs).</a:t>
            </a:r>
            <a:endParaRPr lang="en-US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6268" y="968822"/>
            <a:ext cx="2578863" cy="2570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D03A272-FBE3-567D-6CD7-93F208ABD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1FE444-3D92-C0A0-E7B0-9FFE127F5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 dirty="0"/>
          </a:p>
        </p:txBody>
      </p:sp>
      <p:pic>
        <p:nvPicPr>
          <p:cNvPr id="3074" name="Picture 2" descr="Solid-state drive - Wikipedia">
            <a:extLst>
              <a:ext uri="{FF2B5EF4-FFF2-40B4-BE49-F238E27FC236}">
                <a16:creationId xmlns:a16="http://schemas.microsoft.com/office/drawing/2014/main" id="{00C345DB-DFA4-8EF1-46FA-2689823991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163" y="1706211"/>
            <a:ext cx="1943101" cy="149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179" y="36283"/>
            <a:ext cx="6577822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313516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5. Optical Disk Drives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719597-A82A-18AF-D686-DB19C4600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FC028-D64B-E3A9-CF93-80066A59A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40005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345567" y="0"/>
            <a:ext cx="617278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Optical Disk Drives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CD / DVD / </a:t>
            </a:r>
            <a:r>
              <a:rPr lang="en-GB" b="1" dirty="0"/>
              <a:t>Blu-ray</a:t>
            </a:r>
          </a:p>
          <a:p>
            <a:r>
              <a:rPr lang="en-US" dirty="0"/>
              <a:t>Since files are getting bigger, storage needs to keep up</a:t>
            </a:r>
          </a:p>
          <a:p>
            <a:r>
              <a:rPr lang="en-US" dirty="0"/>
              <a:t>Usually </a:t>
            </a:r>
            <a:r>
              <a:rPr lang="en-US" b="1" dirty="0"/>
              <a:t>read-only memory disks</a:t>
            </a:r>
            <a:r>
              <a:rPr lang="en-US" dirty="0"/>
              <a:t> used to store large amounts of prerecorded information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81A99C0-1757-FB22-B893-7D5188C04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C57669-0D0A-C756-37E4-0D7EAF757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8304" y="94914"/>
            <a:ext cx="572479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7957120" y="1660891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6. Expansion Cards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82FD10-2342-4433-4ACD-E0001CE0D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CFA0D3-26F2-44D7-493C-09D10A413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3428" y="0"/>
            <a:ext cx="574487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Expansion Cards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Added </a:t>
            </a:r>
            <a:r>
              <a:rPr lang="en-GB" b="1" dirty="0"/>
              <a:t>connections or functionality</a:t>
            </a:r>
          </a:p>
          <a:p>
            <a:r>
              <a:rPr lang="en-GB" b="1" dirty="0"/>
              <a:t>Sounds Cards, Graphics Cards, Network Interface Cards, USB etc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 t="9078"/>
          <a:stretch>
            <a:fillRect/>
          </a:stretch>
        </p:blipFill>
        <p:spPr bwMode="auto">
          <a:xfrm>
            <a:off x="7212632" y="3501008"/>
            <a:ext cx="3563888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35760" y="4293097"/>
            <a:ext cx="3672408" cy="2529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43472" y="3031940"/>
            <a:ext cx="3779912" cy="2485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600A14-3BB0-17F8-088F-894162E94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3791B5-13B7-AF70-9186-DC8A9600B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836" y="-91282"/>
            <a:ext cx="5938359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7 Power Supply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45B16F-B298-9901-60D3-AC17610A4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F5CD8-8975-83F0-89F3-F777FF358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01" y="-101029"/>
            <a:ext cx="4656969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Power Supply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Supply Power to Motherboard, Hard Drives, Optical Disk Drive</a:t>
            </a:r>
            <a:r>
              <a:rPr lang="en-GB" dirty="0"/>
              <a:t>s etc</a:t>
            </a:r>
          </a:p>
          <a:p>
            <a:r>
              <a:rPr lang="en-GB" dirty="0"/>
              <a:t>More power is needed for more intensive programs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24000" y="3166646"/>
            <a:ext cx="5436096" cy="3691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462AE6-D35B-F27A-6BAC-18D1EE1BA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0BD471-EE94-92AC-39CC-C0CC9EAE9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9978" y="-121871"/>
            <a:ext cx="5651148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8. External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	</a:t>
            </a:r>
            <a:r>
              <a:rPr lang="en-US" sz="2400" dirty="0"/>
              <a:t>Input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400" dirty="0"/>
              <a:t>		Output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</a:p>
        </p:txBody>
      </p:sp>
      <p:sp>
        <p:nvSpPr>
          <p:cNvPr id="19" name="Oval 18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F2F2E3-B1A9-82C9-588A-BC2EEF77A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655D9-58B3-DE90-E26E-93B621E7B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091" y="-70379"/>
            <a:ext cx="567569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8 External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  <a:r>
              <a:rPr lang="en-US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Input Devices</a:t>
            </a: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Output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</a:p>
        </p:txBody>
      </p:sp>
      <p:sp>
        <p:nvSpPr>
          <p:cNvPr id="19" name="Oval 18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78670B-FE64-334F-FF5F-8BF720D5D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7CBD4-A0A3-A294-8424-95BCC19E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65002" y="0"/>
            <a:ext cx="237403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Mice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96200" y="1783458"/>
            <a:ext cx="236220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00250" y="4725144"/>
            <a:ext cx="24955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89026" y="1775074"/>
            <a:ext cx="21907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24192" y="4077073"/>
            <a:ext cx="2457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37162" y="1844825"/>
            <a:ext cx="2266950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43872" y="4509120"/>
            <a:ext cx="2028056" cy="2028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3C10D72-4558-9804-9B5B-463EE86CA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7A9769C-CA44-E288-5BB5-869C76C27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50</a:t>
            </a:fld>
            <a:endParaRPr lang="en-GB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8129" y="1555368"/>
            <a:ext cx="3367261" cy="2521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2369" y="0"/>
            <a:ext cx="336726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Keyboards</a:t>
            </a:r>
          </a:p>
        </p:txBody>
      </p:sp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03513" y="1628800"/>
            <a:ext cx="4800533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816080" y="4764566"/>
            <a:ext cx="3851920" cy="20934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31504" y="4571920"/>
            <a:ext cx="4369668" cy="2097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39696" y="3284984"/>
            <a:ext cx="2556505" cy="213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B39121-1508-EEC4-CBE4-2D368D845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F3CD3-6854-A8E4-F4EF-12C266D5E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7888" y="-109884"/>
            <a:ext cx="4363243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Scanners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6120" y="1563216"/>
            <a:ext cx="340995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5521" y="1700808"/>
            <a:ext cx="2782127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1585" y="458112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43872" y="2348881"/>
            <a:ext cx="24384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A2ADF2-FEFA-E3B9-D6E2-4CDDE40A5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B78AA2-CBBF-C940-B527-75C845CD7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52</a:t>
            </a:fld>
            <a:endParaRPr lang="en-GB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0057" y="0"/>
            <a:ext cx="4714223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Touch Screens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1140" y="4265712"/>
            <a:ext cx="3556861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121" y="1628800"/>
            <a:ext cx="3268569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5520" y="4179270"/>
            <a:ext cx="3744416" cy="2514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35561" y="1772817"/>
            <a:ext cx="3295253" cy="2196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A5219F-0B29-9608-8A15-7B791DBB8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EDAA4-BCA0-AB5F-42F6-7BAA09821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53</a:t>
            </a:fld>
            <a:endParaRPr lang="en-GB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179" y="-10037"/>
            <a:ext cx="622188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8. External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Input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  <a:r>
              <a:rPr lang="en-US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Output Devices</a:t>
            </a: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</a:p>
        </p:txBody>
      </p:sp>
      <p:sp>
        <p:nvSpPr>
          <p:cNvPr id="19" name="Oval 18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E06BAC-4ED8-FAC4-6591-1D80F3B99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EEDCB5-CEFD-7B69-C578-B5B42510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54</a:t>
            </a:fld>
            <a:endParaRPr lang="en-GB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 r="11812"/>
          <a:stretch>
            <a:fillRect/>
          </a:stretch>
        </p:blipFill>
        <p:spPr bwMode="auto">
          <a:xfrm>
            <a:off x="6741182" y="1600201"/>
            <a:ext cx="5148064" cy="4378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051312" y="0"/>
            <a:ext cx="465083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Monitors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599" y="1600201"/>
            <a:ext cx="6938803" cy="5052212"/>
          </a:xfrm>
        </p:spPr>
        <p:txBody>
          <a:bodyPr>
            <a:normAutofit/>
          </a:bodyPr>
          <a:lstStyle/>
          <a:p>
            <a:r>
              <a:rPr lang="en-US" sz="4000" dirty="0"/>
              <a:t>Cathode Ray Tube (CRT) or </a:t>
            </a:r>
            <a:br>
              <a:rPr lang="en-US" sz="4000" dirty="0"/>
            </a:br>
            <a:r>
              <a:rPr lang="en-US" sz="4000" dirty="0"/>
              <a:t>LCD (Liquid Crystal Display) or LED Display (Light Emitting Diode) </a:t>
            </a:r>
          </a:p>
          <a:p>
            <a:r>
              <a:rPr lang="en-US" sz="4000" b="1" dirty="0"/>
              <a:t>Measured diagonally </a:t>
            </a:r>
            <a:br>
              <a:rPr lang="en-US" sz="4000" b="1" dirty="0"/>
            </a:br>
            <a:r>
              <a:rPr lang="en-US" sz="4000" b="1" dirty="0"/>
              <a:t>in inches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FE1CDC-1300-E1C1-D291-8688D5D96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6742D6-87B7-0D4C-BAF5-38C8FB956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uiExpand="1" build="p" autoUpdateAnimBg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241555" y="0"/>
            <a:ext cx="32516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Monitors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4542849"/>
          </a:xfrm>
        </p:spPr>
        <p:txBody>
          <a:bodyPr>
            <a:normAutofit/>
          </a:bodyPr>
          <a:lstStyle/>
          <a:p>
            <a:r>
              <a:rPr lang="en-US" sz="3600" dirty="0"/>
              <a:t>Image consists of </a:t>
            </a:r>
            <a:r>
              <a:rPr lang="en-US" sz="3600" b="1" dirty="0"/>
              <a:t>small dots or pixels</a:t>
            </a:r>
          </a:p>
          <a:p>
            <a:r>
              <a:rPr lang="en-US" sz="3600" b="1" dirty="0"/>
              <a:t>More pixels = clearer image</a:t>
            </a:r>
          </a:p>
          <a:p>
            <a:r>
              <a:rPr lang="en-US" sz="3600" dirty="0"/>
              <a:t>Monitor needs </a:t>
            </a:r>
            <a:r>
              <a:rPr lang="en-US" sz="3600" b="1" dirty="0"/>
              <a:t>graphics card</a:t>
            </a:r>
          </a:p>
          <a:p>
            <a:pPr lvl="1"/>
            <a:r>
              <a:rPr lang="en-US" sz="3200" b="1" dirty="0"/>
              <a:t>Memory on monitor </a:t>
            </a:r>
            <a:r>
              <a:rPr lang="en-US" sz="3200" dirty="0"/>
              <a:t>controller</a:t>
            </a:r>
            <a:br>
              <a:rPr lang="en-US" sz="3200" dirty="0"/>
            </a:br>
            <a:r>
              <a:rPr lang="en-US" sz="3200" b="1" dirty="0"/>
              <a:t>accelerates display on image</a:t>
            </a:r>
          </a:p>
          <a:p>
            <a:pPr lvl="1"/>
            <a:r>
              <a:rPr lang="en-US" sz="3200" b="1" dirty="0"/>
              <a:t>Accelerator chip speeds</a:t>
            </a:r>
            <a:r>
              <a:rPr lang="en-US" sz="3200" dirty="0"/>
              <a:t> up </a:t>
            </a:r>
            <a:br>
              <a:rPr lang="en-US" sz="3200" dirty="0"/>
            </a:br>
            <a:r>
              <a:rPr lang="en-US" sz="3200" dirty="0"/>
              <a:t>display as well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7138" y="2420888"/>
            <a:ext cx="3313358" cy="3141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EE5E390-ECF6-B863-EEAD-0402672E8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4A0988-9BA6-B294-7C49-194878C26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 autoUpdateAnimBg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7032" y="15204"/>
            <a:ext cx="2576555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Printers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Ink Jet, Laser, Dot Matrix</a:t>
            </a:r>
          </a:p>
          <a:p>
            <a:r>
              <a:rPr lang="en-GB" dirty="0"/>
              <a:t>Ink , Toner, Ribbon</a:t>
            </a:r>
          </a:p>
          <a:p>
            <a:r>
              <a:rPr lang="en-GB" dirty="0"/>
              <a:t>Varying Image Resolution measured in DPI (Dot Per inch)</a:t>
            </a: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56884" y="3367832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3553" y="4725145"/>
            <a:ext cx="29051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03912" y="4437113"/>
            <a:ext cx="21907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E23216-2085-74EF-4963-CF2BF9DB4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0CB4C-555E-FD5F-A2DE-4125DB244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18880-6BA2-DEA6-D7BB-02436AC3F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Recap </a:t>
            </a:r>
          </a:p>
        </p:txBody>
      </p:sp>
      <p:pic>
        <p:nvPicPr>
          <p:cNvPr id="6" name="Online Media 5" descr="Computer Basics: Inside a Computer">
            <a:hlinkClick r:id="" action="ppaction://media"/>
            <a:extLst>
              <a:ext uri="{FF2B5EF4-FFF2-40B4-BE49-F238E27FC236}">
                <a16:creationId xmlns:a16="http://schemas.microsoft.com/office/drawing/2014/main" id="{780C03D6-DA25-CB43-8BD0-31D5F1A7709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77316" y="1512288"/>
            <a:ext cx="6780700" cy="383109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1FE41B-E9A0-AF56-50AF-2E9077054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Computer Systems Fundamentals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876896-66C0-67AE-2472-1DC2A89E8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73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1987</Words>
  <Application>Microsoft Macintosh PowerPoint</Application>
  <PresentationFormat>Widescreen</PresentationFormat>
  <Paragraphs>507</Paragraphs>
  <Slides>59</Slides>
  <Notes>27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59</vt:i4>
      </vt:variant>
    </vt:vector>
  </HeadingPairs>
  <TitlesOfParts>
    <vt:vector size="87" baseType="lpstr">
      <vt:lpstr>Arial</vt:lpstr>
      <vt:lpstr>Calibri</vt:lpstr>
      <vt:lpstr>Calibri Light</vt:lpstr>
      <vt:lpstr>Lucida Grande</vt:lpstr>
      <vt:lpstr>Söhne</vt:lpstr>
      <vt:lpstr>Times New Roman</vt:lpstr>
      <vt:lpstr>Wingdings</vt:lpstr>
      <vt:lpstr>Wingdings 2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Computer Components</vt:lpstr>
      <vt:lpstr>Computer Components</vt:lpstr>
      <vt:lpstr>Computer Components</vt:lpstr>
      <vt:lpstr>Motherboard</vt:lpstr>
      <vt:lpstr>Motherboard</vt:lpstr>
      <vt:lpstr>Motherboard</vt:lpstr>
      <vt:lpstr>Motherboard</vt:lpstr>
      <vt:lpstr>Motherboard</vt:lpstr>
      <vt:lpstr>Mother Board - CPU Socket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IDE Cables</vt:lpstr>
      <vt:lpstr>SATA</vt:lpstr>
      <vt:lpstr>Motherboard</vt:lpstr>
      <vt:lpstr>Motherboard</vt:lpstr>
      <vt:lpstr>Motherboard</vt:lpstr>
      <vt:lpstr>Motherboard</vt:lpstr>
      <vt:lpstr>Motherboard</vt:lpstr>
      <vt:lpstr>Computer Components</vt:lpstr>
      <vt:lpstr>CPU</vt:lpstr>
      <vt:lpstr>CPU’s</vt:lpstr>
      <vt:lpstr>Computer Components</vt:lpstr>
      <vt:lpstr>Memory</vt:lpstr>
      <vt:lpstr>Memory - RAM</vt:lpstr>
      <vt:lpstr>Memory - Cache </vt:lpstr>
      <vt:lpstr>Memory - ROM</vt:lpstr>
      <vt:lpstr>Computer Components</vt:lpstr>
      <vt:lpstr>Hard Disk Drives</vt:lpstr>
      <vt:lpstr>Computer Components</vt:lpstr>
      <vt:lpstr>Optical Disk Drives</vt:lpstr>
      <vt:lpstr>Computer Components</vt:lpstr>
      <vt:lpstr>Expansion Cards</vt:lpstr>
      <vt:lpstr>Computer Components</vt:lpstr>
      <vt:lpstr>Power Supply</vt:lpstr>
      <vt:lpstr>Computer Components</vt:lpstr>
      <vt:lpstr>Computer Components</vt:lpstr>
      <vt:lpstr>Mice</vt:lpstr>
      <vt:lpstr>Keyboards</vt:lpstr>
      <vt:lpstr>Scanners</vt:lpstr>
      <vt:lpstr>Touch Screens</vt:lpstr>
      <vt:lpstr>Computer Components</vt:lpstr>
      <vt:lpstr>Monitors</vt:lpstr>
      <vt:lpstr>Monitors</vt:lpstr>
      <vt:lpstr>Printers</vt:lpstr>
      <vt:lpstr>Recap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Redhwan Al-amri</cp:lastModifiedBy>
  <cp:revision>122</cp:revision>
  <dcterms:created xsi:type="dcterms:W3CDTF">2021-03-09T15:35:42Z</dcterms:created>
  <dcterms:modified xsi:type="dcterms:W3CDTF">2024-10-10T11:36:04Z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