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17068800" cy="9601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80"/>
    <p:restoredTop sz="94650"/>
  </p:normalViewPr>
  <p:slideViewPr>
    <p:cSldViewPr snapToGrid="0">
      <p:cViewPr varScale="1">
        <p:scale>
          <a:sx n="65" d="100"/>
          <a:sy n="65" d="100"/>
        </p:scale>
        <p:origin x="232" y="8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2133600" y="1571308"/>
            <a:ext cx="12801600" cy="3342640"/>
          </a:xfrm>
        </p:spPr>
        <p:txBody>
          <a:bodyPr anchor="b"/>
          <a:lstStyle>
            <a:lvl1pPr algn="ctr">
              <a:defRPr sz="8400"/>
            </a:lvl1pPr>
          </a:lstStyle>
          <a:p>
            <a:r>
              <a:rPr lang="zh-CN" altLang="en-US"/>
              <a:t>单击此处编辑母版标题样式</a:t>
            </a:r>
            <a:endParaRPr lang="en-US" dirty="0"/>
          </a:p>
        </p:txBody>
      </p:sp>
      <p:sp>
        <p:nvSpPr>
          <p:cNvPr id="3" name="Subtitle 2"/>
          <p:cNvSpPr>
            <a:spLocks noGrp="1"/>
          </p:cNvSpPr>
          <p:nvPr>
            <p:ph type="subTitle" idx="1"/>
          </p:nvPr>
        </p:nvSpPr>
        <p:spPr>
          <a:xfrm>
            <a:off x="2133600" y="5042853"/>
            <a:ext cx="128016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1215134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3967605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1164590" y="2393634"/>
            <a:ext cx="14721840" cy="3993832"/>
          </a:xfrm>
        </p:spPr>
        <p:txBody>
          <a:bodyPr anchor="b"/>
          <a:lstStyle>
            <a:lvl1pPr>
              <a:defRPr sz="8400"/>
            </a:lvl1pPr>
          </a:lstStyle>
          <a:p>
            <a:r>
              <a:rPr lang="zh-CN" altLang="en-US"/>
              <a:t>单击此处编辑母版标题样式</a:t>
            </a:r>
            <a:endParaRPr lang="en-US" dirty="0"/>
          </a:p>
        </p:txBody>
      </p:sp>
      <p:sp>
        <p:nvSpPr>
          <p:cNvPr id="3" name="Text Placeholder 2"/>
          <p:cNvSpPr>
            <a:spLocks noGrp="1"/>
          </p:cNvSpPr>
          <p:nvPr>
            <p:ph type="body" idx="1"/>
          </p:nvPr>
        </p:nvSpPr>
        <p:spPr>
          <a:xfrm>
            <a:off x="1164590" y="6425249"/>
            <a:ext cx="14721840" cy="2100262"/>
          </a:xfrm>
        </p:spPr>
        <p:txBody>
          <a:bodyPr/>
          <a:lstStyle>
            <a:lvl1pPr marL="0" indent="0">
              <a:buNone/>
              <a:defRPr sz="3360">
                <a:solidFill>
                  <a:schemeClr val="tx1">
                    <a:tint val="75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17815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173480" y="2555875"/>
            <a:ext cx="7254240" cy="609187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8641080" y="2555875"/>
            <a:ext cx="7254240" cy="609187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2280993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1175703" y="511176"/>
            <a:ext cx="14721840" cy="1855788"/>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175704" y="2353628"/>
            <a:ext cx="7220902"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4" name="Content Placeholder 3"/>
          <p:cNvSpPr>
            <a:spLocks noGrp="1"/>
          </p:cNvSpPr>
          <p:nvPr>
            <p:ph sz="half" idx="2"/>
          </p:nvPr>
        </p:nvSpPr>
        <p:spPr>
          <a:xfrm>
            <a:off x="1175704" y="3507105"/>
            <a:ext cx="7220902" cy="515842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8641080" y="2353628"/>
            <a:ext cx="7256463"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6" name="Content Placeholder 5"/>
          <p:cNvSpPr>
            <a:spLocks noGrp="1"/>
          </p:cNvSpPr>
          <p:nvPr>
            <p:ph sz="quarter" idx="4"/>
          </p:nvPr>
        </p:nvSpPr>
        <p:spPr>
          <a:xfrm>
            <a:off x="8641080" y="3507105"/>
            <a:ext cx="7256463" cy="515842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8" name="Footer Placeholder 7"/>
          <p:cNvSpPr>
            <a:spLocks noGrp="1"/>
          </p:cNvSpPr>
          <p:nvPr>
            <p:ph type="ftr" sz="quarter" idx="11"/>
          </p:nvPr>
        </p:nvSpPr>
        <p:spPr/>
        <p:txBody>
          <a:bodyPr/>
          <a:lstStyle/>
          <a:p>
            <a:endParaRPr kumimoji="1" lang="zh-CN" altLang="en-US"/>
          </a:p>
        </p:txBody>
      </p:sp>
      <p:sp>
        <p:nvSpPr>
          <p:cNvPr id="9" name="Slide Number Placeholder 8"/>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850137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135237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3" name="Footer Placeholder 2"/>
          <p:cNvSpPr>
            <a:spLocks noGrp="1"/>
          </p:cNvSpPr>
          <p:nvPr>
            <p:ph type="ftr" sz="quarter" idx="11"/>
          </p:nvPr>
        </p:nvSpPr>
        <p:spPr/>
        <p:txBody>
          <a:bodyPr/>
          <a:lstStyle/>
          <a:p>
            <a:endParaRPr kumimoji="1" lang="zh-CN" altLang="en-US"/>
          </a:p>
        </p:txBody>
      </p:sp>
      <p:sp>
        <p:nvSpPr>
          <p:cNvPr id="4" name="Slide Number Placeholder 3"/>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3071716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175704" y="640080"/>
            <a:ext cx="5505132" cy="2240280"/>
          </a:xfrm>
        </p:spPr>
        <p:txBody>
          <a:bodyPr anchor="b"/>
          <a:lstStyle>
            <a:lvl1pPr>
              <a:defRPr sz="4480"/>
            </a:lvl1pPr>
          </a:lstStyle>
          <a:p>
            <a:r>
              <a:rPr lang="zh-CN" altLang="en-US"/>
              <a:t>单击此处编辑母版标题样式</a:t>
            </a:r>
            <a:endParaRPr lang="en-US" dirty="0"/>
          </a:p>
        </p:txBody>
      </p:sp>
      <p:sp>
        <p:nvSpPr>
          <p:cNvPr id="3" name="Content Placeholder 2"/>
          <p:cNvSpPr>
            <a:spLocks noGrp="1"/>
          </p:cNvSpPr>
          <p:nvPr>
            <p:ph idx="1"/>
          </p:nvPr>
        </p:nvSpPr>
        <p:spPr>
          <a:xfrm>
            <a:off x="7256463" y="1382396"/>
            <a:ext cx="864108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1175704" y="2880360"/>
            <a:ext cx="5505132"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1501778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1175704" y="640080"/>
            <a:ext cx="5505132" cy="2240280"/>
          </a:xfrm>
        </p:spPr>
        <p:txBody>
          <a:bodyPr anchor="b"/>
          <a:lstStyle>
            <a:lvl1pPr>
              <a:defRPr sz="448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7256463" y="1382396"/>
            <a:ext cx="864108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zh-CN" altLang="en-US"/>
              <a:t>单击图标添加图片</a:t>
            </a:r>
            <a:endParaRPr lang="en-US" dirty="0"/>
          </a:p>
        </p:txBody>
      </p:sp>
      <p:sp>
        <p:nvSpPr>
          <p:cNvPr id="4" name="Text Placeholder 3"/>
          <p:cNvSpPr>
            <a:spLocks noGrp="1"/>
          </p:cNvSpPr>
          <p:nvPr>
            <p:ph type="body" sz="half" idx="2"/>
          </p:nvPr>
        </p:nvSpPr>
        <p:spPr>
          <a:xfrm>
            <a:off x="1175704" y="2880360"/>
            <a:ext cx="5505132"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3944064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2403562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214860" y="511175"/>
            <a:ext cx="3680460" cy="8136573"/>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73480" y="511175"/>
            <a:ext cx="10828020" cy="8136573"/>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A501ED1-EF6A-F74D-A08B-B7ED54F229C6}" type="datetimeFigureOut">
              <a:rPr kumimoji="1" lang="zh-CN" altLang="en-US" smtClean="0"/>
              <a:t>2025/11/7</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1319169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73480" y="511176"/>
            <a:ext cx="14721840" cy="1855788"/>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173480" y="2555875"/>
            <a:ext cx="14721840" cy="6091873"/>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1173480" y="8898891"/>
            <a:ext cx="384048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BA501ED1-EF6A-F74D-A08B-B7ED54F229C6}" type="datetimeFigureOut">
              <a:rPr kumimoji="1" lang="zh-CN" altLang="en-US" smtClean="0"/>
              <a:t>2025/11/7</a:t>
            </a:fld>
            <a:endParaRPr kumimoji="1" lang="zh-CN" altLang="en-US"/>
          </a:p>
        </p:txBody>
      </p:sp>
      <p:sp>
        <p:nvSpPr>
          <p:cNvPr id="5" name="Footer Placeholder 4"/>
          <p:cNvSpPr>
            <a:spLocks noGrp="1"/>
          </p:cNvSpPr>
          <p:nvPr>
            <p:ph type="ftr" sz="quarter" idx="3"/>
          </p:nvPr>
        </p:nvSpPr>
        <p:spPr>
          <a:xfrm>
            <a:off x="5654040" y="8898891"/>
            <a:ext cx="576072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kumimoji="1" lang="zh-CN" altLang="en-US"/>
          </a:p>
        </p:txBody>
      </p:sp>
      <p:sp>
        <p:nvSpPr>
          <p:cNvPr id="6" name="Slide Number Placeholder 5"/>
          <p:cNvSpPr>
            <a:spLocks noGrp="1"/>
          </p:cNvSpPr>
          <p:nvPr>
            <p:ph type="sldNum" sz="quarter" idx="4"/>
          </p:nvPr>
        </p:nvSpPr>
        <p:spPr>
          <a:xfrm>
            <a:off x="12054840" y="8898891"/>
            <a:ext cx="384048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238589CE-21CF-B64E-9CC5-E502EC3AE1B8}" type="slidenum">
              <a:rPr kumimoji="1" lang="zh-CN" altLang="en-US" smtClean="0"/>
              <a:t>‹#›</a:t>
            </a:fld>
            <a:endParaRPr kumimoji="1" lang="zh-CN" altLang="en-US"/>
          </a:p>
        </p:txBody>
      </p:sp>
    </p:spTree>
    <p:extLst>
      <p:ext uri="{BB962C8B-B14F-4D97-AF65-F5344CB8AC3E}">
        <p14:creationId xmlns:p14="http://schemas.microsoft.com/office/powerpoint/2010/main" val="1972550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Audio Recording 2025年11月7日 上午9:30:06">
            <a:hlinkClick r:id="" action="ppaction://media"/>
            <a:extLst>
              <a:ext uri="{FF2B5EF4-FFF2-40B4-BE49-F238E27FC236}">
                <a16:creationId xmlns:a16="http://schemas.microsoft.com/office/drawing/2014/main" id="{BADF37A1-82C6-F5D4-C61C-43FDEFC5C6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269992" y="8725857"/>
            <a:ext cx="812800" cy="812800"/>
          </a:xfrm>
          <a:prstGeom prst="rect">
            <a:avLst/>
          </a:prstGeom>
        </p:spPr>
      </p:pic>
      <p:sp>
        <p:nvSpPr>
          <p:cNvPr id="10" name="圆角矩形 9">
            <a:extLst>
              <a:ext uri="{FF2B5EF4-FFF2-40B4-BE49-F238E27FC236}">
                <a16:creationId xmlns:a16="http://schemas.microsoft.com/office/drawing/2014/main" id="{77D727B5-9999-C466-85DC-F09CAD98F217}"/>
              </a:ext>
            </a:extLst>
          </p:cNvPr>
          <p:cNvSpPr/>
          <p:nvPr/>
        </p:nvSpPr>
        <p:spPr>
          <a:xfrm>
            <a:off x="746775" y="2156869"/>
            <a:ext cx="7713554" cy="2098963"/>
          </a:xfrm>
          <a:prstGeom prst="roundRect">
            <a:avLst/>
          </a:prstGeom>
          <a:solidFill>
            <a:schemeClr val="accent1">
              <a:alpha val="23434"/>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1" name="矩形 10">
            <a:extLst>
              <a:ext uri="{FF2B5EF4-FFF2-40B4-BE49-F238E27FC236}">
                <a16:creationId xmlns:a16="http://schemas.microsoft.com/office/drawing/2014/main" id="{BA5049AD-2A3B-18B8-C9D5-B8EFBDE0F977}"/>
              </a:ext>
            </a:extLst>
          </p:cNvPr>
          <p:cNvSpPr/>
          <p:nvPr/>
        </p:nvSpPr>
        <p:spPr>
          <a:xfrm>
            <a:off x="746775" y="1899791"/>
            <a:ext cx="1603699" cy="4856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4" name="TextBox 1">
            <a:extLst>
              <a:ext uri="{FF2B5EF4-FFF2-40B4-BE49-F238E27FC236}">
                <a16:creationId xmlns:a16="http://schemas.microsoft.com/office/drawing/2014/main" id="{06324991-2665-D550-8715-DE081679D355}"/>
              </a:ext>
            </a:extLst>
          </p:cNvPr>
          <p:cNvSpPr txBox="1"/>
          <p:nvPr/>
        </p:nvSpPr>
        <p:spPr>
          <a:xfrm>
            <a:off x="738997" y="620641"/>
            <a:ext cx="15590806" cy="923330"/>
          </a:xfrm>
          <a:prstGeom prst="rect">
            <a:avLst/>
          </a:prstGeom>
          <a:noFill/>
        </p:spPr>
        <p:txBody>
          <a:bodyPr wrap="none">
            <a:spAutoFit/>
          </a:bodyPr>
          <a:lstStyle/>
          <a:p>
            <a:pPr algn="ctr"/>
            <a:endParaRPr dirty="0">
              <a:solidFill>
                <a:srgbClr val="0070C0"/>
              </a:solidFill>
              <a:latin typeface="Times New Roman" panose="02020603050405020304" pitchFamily="18" charset="0"/>
              <a:cs typeface="Times New Roman" panose="02020603050405020304" pitchFamily="18" charset="0"/>
            </a:endParaRPr>
          </a:p>
          <a:p>
            <a:pPr>
              <a:defRPr sz="3600" b="1"/>
            </a:pPr>
            <a:r>
              <a:rPr dirty="0">
                <a:solidFill>
                  <a:srgbClr val="0070C0"/>
                </a:solidFill>
                <a:latin typeface="Times New Roman" panose="02020603050405020304" pitchFamily="18" charset="0"/>
                <a:cs typeface="Times New Roman" panose="02020603050405020304" pitchFamily="18" charset="0"/>
              </a:rPr>
              <a:t>Exploring Clinical Linguistics: The Interface Between Language and Disorder</a:t>
            </a:r>
          </a:p>
        </p:txBody>
      </p:sp>
      <p:sp>
        <p:nvSpPr>
          <p:cNvPr id="6" name="矩形 5">
            <a:extLst>
              <a:ext uri="{FF2B5EF4-FFF2-40B4-BE49-F238E27FC236}">
                <a16:creationId xmlns:a16="http://schemas.microsoft.com/office/drawing/2014/main" id="{E30A1D3C-5F14-211A-187E-FA234C1C9531}"/>
              </a:ext>
            </a:extLst>
          </p:cNvPr>
          <p:cNvSpPr/>
          <p:nvPr/>
        </p:nvSpPr>
        <p:spPr>
          <a:xfrm>
            <a:off x="0" y="247973"/>
            <a:ext cx="17068800" cy="568118"/>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8" name="图片 7" descr="文本&#10;&#10;描述已自动生成">
            <a:extLst>
              <a:ext uri="{FF2B5EF4-FFF2-40B4-BE49-F238E27FC236}">
                <a16:creationId xmlns:a16="http://schemas.microsoft.com/office/drawing/2014/main" id="{04A54F3F-BF27-31E4-BE07-ED22A3636D33}"/>
              </a:ext>
            </a:extLst>
          </p:cNvPr>
          <p:cNvPicPr>
            <a:picLocks noChangeAspect="1"/>
          </p:cNvPicPr>
          <p:nvPr/>
        </p:nvPicPr>
        <p:blipFill>
          <a:blip r:embed="rId5">
            <a:duotone>
              <a:schemeClr val="accent1">
                <a:shade val="45000"/>
                <a:satMod val="135000"/>
              </a:schemeClr>
              <a:prstClr val="white"/>
            </a:duotone>
          </a:blip>
          <a:stretch>
            <a:fillRect/>
          </a:stretch>
        </p:blipFill>
        <p:spPr>
          <a:xfrm>
            <a:off x="0" y="274651"/>
            <a:ext cx="1574800" cy="541440"/>
          </a:xfrm>
          <a:prstGeom prst="rect">
            <a:avLst/>
          </a:prstGeom>
        </p:spPr>
      </p:pic>
      <p:sp>
        <p:nvSpPr>
          <p:cNvPr id="12" name="圆角矩形 11">
            <a:extLst>
              <a:ext uri="{FF2B5EF4-FFF2-40B4-BE49-F238E27FC236}">
                <a16:creationId xmlns:a16="http://schemas.microsoft.com/office/drawing/2014/main" id="{4F5D6F0B-62F9-862D-2764-57ABF3E4D598}"/>
              </a:ext>
            </a:extLst>
          </p:cNvPr>
          <p:cNvSpPr/>
          <p:nvPr/>
        </p:nvSpPr>
        <p:spPr>
          <a:xfrm>
            <a:off x="746775" y="4512910"/>
            <a:ext cx="7713554" cy="2098963"/>
          </a:xfrm>
          <a:prstGeom prst="roundRect">
            <a:avLst/>
          </a:prstGeom>
          <a:solidFill>
            <a:schemeClr val="accent1">
              <a:alpha val="23434"/>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3" name="矩形 12">
            <a:extLst>
              <a:ext uri="{FF2B5EF4-FFF2-40B4-BE49-F238E27FC236}">
                <a16:creationId xmlns:a16="http://schemas.microsoft.com/office/drawing/2014/main" id="{CF9B5117-2F94-8E5D-8582-9A48CA54C1C7}"/>
              </a:ext>
            </a:extLst>
          </p:cNvPr>
          <p:cNvSpPr/>
          <p:nvPr/>
        </p:nvSpPr>
        <p:spPr>
          <a:xfrm>
            <a:off x="746775" y="4255832"/>
            <a:ext cx="2185590" cy="4856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4" name="圆角矩形 13">
            <a:extLst>
              <a:ext uri="{FF2B5EF4-FFF2-40B4-BE49-F238E27FC236}">
                <a16:creationId xmlns:a16="http://schemas.microsoft.com/office/drawing/2014/main" id="{CBE490D7-21B2-FC0B-494F-52CD642EE9B5}"/>
              </a:ext>
            </a:extLst>
          </p:cNvPr>
          <p:cNvSpPr/>
          <p:nvPr/>
        </p:nvSpPr>
        <p:spPr>
          <a:xfrm>
            <a:off x="746775" y="6965163"/>
            <a:ext cx="7713554" cy="2098963"/>
          </a:xfrm>
          <a:prstGeom prst="roundRect">
            <a:avLst/>
          </a:prstGeom>
          <a:solidFill>
            <a:schemeClr val="accent1">
              <a:alpha val="23434"/>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5" name="矩形 14">
            <a:extLst>
              <a:ext uri="{FF2B5EF4-FFF2-40B4-BE49-F238E27FC236}">
                <a16:creationId xmlns:a16="http://schemas.microsoft.com/office/drawing/2014/main" id="{F2309428-1AE3-5EB5-D05C-A516297940D0}"/>
              </a:ext>
            </a:extLst>
          </p:cNvPr>
          <p:cNvSpPr/>
          <p:nvPr/>
        </p:nvSpPr>
        <p:spPr>
          <a:xfrm>
            <a:off x="746775" y="6708084"/>
            <a:ext cx="2393408" cy="49876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6" name="圆角矩形 15">
            <a:extLst>
              <a:ext uri="{FF2B5EF4-FFF2-40B4-BE49-F238E27FC236}">
                <a16:creationId xmlns:a16="http://schemas.microsoft.com/office/drawing/2014/main" id="{3A686499-D6B4-E3A5-B63C-6CF9F8D6F045}"/>
              </a:ext>
            </a:extLst>
          </p:cNvPr>
          <p:cNvSpPr/>
          <p:nvPr/>
        </p:nvSpPr>
        <p:spPr>
          <a:xfrm>
            <a:off x="8638599" y="2160629"/>
            <a:ext cx="7713554" cy="2098963"/>
          </a:xfrm>
          <a:prstGeom prst="roundRect">
            <a:avLst/>
          </a:prstGeom>
          <a:solidFill>
            <a:schemeClr val="accent1">
              <a:alpha val="23434"/>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7" name="矩形 16">
            <a:extLst>
              <a:ext uri="{FF2B5EF4-FFF2-40B4-BE49-F238E27FC236}">
                <a16:creationId xmlns:a16="http://schemas.microsoft.com/office/drawing/2014/main" id="{895569CF-7AD2-8695-EBE9-0CEEBE9D69C2}"/>
              </a:ext>
            </a:extLst>
          </p:cNvPr>
          <p:cNvSpPr/>
          <p:nvPr/>
        </p:nvSpPr>
        <p:spPr>
          <a:xfrm>
            <a:off x="8638599" y="1903551"/>
            <a:ext cx="1806905" cy="48191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8" name="圆角矩形 17">
            <a:extLst>
              <a:ext uri="{FF2B5EF4-FFF2-40B4-BE49-F238E27FC236}">
                <a16:creationId xmlns:a16="http://schemas.microsoft.com/office/drawing/2014/main" id="{8E460872-A55E-E78D-F696-861E9C30B228}"/>
              </a:ext>
            </a:extLst>
          </p:cNvPr>
          <p:cNvSpPr/>
          <p:nvPr/>
        </p:nvSpPr>
        <p:spPr>
          <a:xfrm>
            <a:off x="8638599" y="4512910"/>
            <a:ext cx="7713554" cy="2098963"/>
          </a:xfrm>
          <a:prstGeom prst="roundRect">
            <a:avLst/>
          </a:prstGeom>
          <a:solidFill>
            <a:schemeClr val="accent1">
              <a:alpha val="23434"/>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9" name="矩形 18">
            <a:extLst>
              <a:ext uri="{FF2B5EF4-FFF2-40B4-BE49-F238E27FC236}">
                <a16:creationId xmlns:a16="http://schemas.microsoft.com/office/drawing/2014/main" id="{CD88D6A8-0C76-1EFA-FC92-C78F0894C7A9}"/>
              </a:ext>
            </a:extLst>
          </p:cNvPr>
          <p:cNvSpPr/>
          <p:nvPr/>
        </p:nvSpPr>
        <p:spPr>
          <a:xfrm>
            <a:off x="8638599" y="4255832"/>
            <a:ext cx="1603699" cy="4856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0" name="圆角矩形 19">
            <a:extLst>
              <a:ext uri="{FF2B5EF4-FFF2-40B4-BE49-F238E27FC236}">
                <a16:creationId xmlns:a16="http://schemas.microsoft.com/office/drawing/2014/main" id="{09C8C833-2971-3F90-3BCD-83096C934789}"/>
              </a:ext>
            </a:extLst>
          </p:cNvPr>
          <p:cNvSpPr/>
          <p:nvPr/>
        </p:nvSpPr>
        <p:spPr>
          <a:xfrm>
            <a:off x="8638599" y="6978248"/>
            <a:ext cx="7713554" cy="2098963"/>
          </a:xfrm>
          <a:prstGeom prst="roundRect">
            <a:avLst/>
          </a:prstGeom>
          <a:solidFill>
            <a:schemeClr val="accent1">
              <a:alpha val="23434"/>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sp>
        <p:nvSpPr>
          <p:cNvPr id="21" name="矩形 20">
            <a:extLst>
              <a:ext uri="{FF2B5EF4-FFF2-40B4-BE49-F238E27FC236}">
                <a16:creationId xmlns:a16="http://schemas.microsoft.com/office/drawing/2014/main" id="{1A902DE5-61EA-235A-88F6-5AFA3CE86A0B}"/>
              </a:ext>
            </a:extLst>
          </p:cNvPr>
          <p:cNvSpPr/>
          <p:nvPr/>
        </p:nvSpPr>
        <p:spPr>
          <a:xfrm>
            <a:off x="8638599" y="6721170"/>
            <a:ext cx="1603699" cy="4856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5" name="TextBox 2">
            <a:extLst>
              <a:ext uri="{FF2B5EF4-FFF2-40B4-BE49-F238E27FC236}">
                <a16:creationId xmlns:a16="http://schemas.microsoft.com/office/drawing/2014/main" id="{4E7E5561-BAA0-555A-20B5-4EE98E81733F}"/>
              </a:ext>
            </a:extLst>
          </p:cNvPr>
          <p:cNvSpPr txBox="1"/>
          <p:nvPr/>
        </p:nvSpPr>
        <p:spPr>
          <a:xfrm>
            <a:off x="778639" y="1881417"/>
            <a:ext cx="15789673" cy="7936981"/>
          </a:xfrm>
          <a:prstGeom prst="rect">
            <a:avLst/>
          </a:prstGeom>
          <a:noFill/>
        </p:spPr>
        <p:txBody>
          <a:bodyPr wrap="square" numCol="2">
            <a:spAutoFit/>
          </a:bodyPr>
          <a:lstStyle/>
          <a:p>
            <a:pPr>
              <a:lnSpc>
                <a:spcPct val="150000"/>
              </a:lnSpc>
              <a:defRPr sz="1800"/>
            </a:pPr>
            <a:r>
              <a:rPr b="1" dirty="0">
                <a:solidFill>
                  <a:srgbClr val="0070C0"/>
                </a:solidFill>
                <a:latin typeface="Times New Roman" panose="02020603050405020304" pitchFamily="18" charset="0"/>
                <a:cs typeface="Times New Roman" panose="02020603050405020304" pitchFamily="18" charset="0"/>
              </a:rPr>
              <a:t>Introduction:</a:t>
            </a:r>
            <a:br>
              <a:rPr dirty="0">
                <a:latin typeface="Times New Roman" panose="02020603050405020304" pitchFamily="18" charset="0"/>
                <a:cs typeface="Times New Roman" panose="02020603050405020304" pitchFamily="18" charset="0"/>
              </a:rPr>
            </a:br>
            <a:r>
              <a:rPr dirty="0">
                <a:latin typeface="Times New Roman" panose="02020603050405020304" pitchFamily="18" charset="0"/>
                <a:cs typeface="Times New Roman" panose="02020603050405020304" pitchFamily="18" charset="0"/>
              </a:rPr>
              <a:t>Clinical Linguistics is a relatively new discipline that emerged in the late 1970s. It applies linguistic science to the study of language disabilities (Crystal, 2001). It bridges linguistics, psychology, and speech therapy to address communication disorders caused by developmental, neurological, or psychological factors.</a:t>
            </a:r>
            <a:br>
              <a:rPr dirty="0">
                <a:latin typeface="Times New Roman" panose="02020603050405020304" pitchFamily="18" charset="0"/>
                <a:cs typeface="Times New Roman" panose="02020603050405020304" pitchFamily="18" charset="0"/>
              </a:rPr>
            </a:br>
            <a:br>
              <a:rPr dirty="0">
                <a:latin typeface="Times New Roman" panose="02020603050405020304" pitchFamily="18" charset="0"/>
                <a:cs typeface="Times New Roman" panose="02020603050405020304" pitchFamily="18" charset="0"/>
              </a:rPr>
            </a:br>
            <a:r>
              <a:rPr b="1" dirty="0">
                <a:solidFill>
                  <a:srgbClr val="0070C0"/>
                </a:solidFill>
                <a:latin typeface="Times New Roman" panose="02020603050405020304" pitchFamily="18" charset="0"/>
                <a:cs typeface="Times New Roman" panose="02020603050405020304" pitchFamily="18" charset="0"/>
              </a:rPr>
              <a:t>Key Areas of Study:</a:t>
            </a:r>
            <a:br>
              <a:rPr dirty="0">
                <a:latin typeface="Times New Roman" panose="02020603050405020304" pitchFamily="18" charset="0"/>
                <a:cs typeface="Times New Roman" panose="02020603050405020304" pitchFamily="18" charset="0"/>
              </a:rPr>
            </a:br>
            <a:r>
              <a:rPr dirty="0">
                <a:latin typeface="Times New Roman" panose="02020603050405020304" pitchFamily="18" charset="0"/>
                <a:cs typeface="Times New Roman" panose="02020603050405020304" pitchFamily="18" charset="0"/>
              </a:rPr>
              <a:t>- Speech and language impairments (stuttering, aphasia)</a:t>
            </a:r>
            <a:br>
              <a:rPr dirty="0">
                <a:latin typeface="Times New Roman" panose="02020603050405020304" pitchFamily="18" charset="0"/>
                <a:cs typeface="Times New Roman" panose="02020603050405020304" pitchFamily="18" charset="0"/>
              </a:rPr>
            </a:br>
            <a:r>
              <a:rPr dirty="0">
                <a:latin typeface="Times New Roman" panose="02020603050405020304" pitchFamily="18" charset="0"/>
                <a:cs typeface="Times New Roman" panose="02020603050405020304" pitchFamily="18" charset="0"/>
              </a:rPr>
              <a:t>- Developmental disorders (autism, specific language impairment)</a:t>
            </a:r>
            <a:br>
              <a:rPr dirty="0">
                <a:latin typeface="Times New Roman" panose="02020603050405020304" pitchFamily="18" charset="0"/>
                <a:cs typeface="Times New Roman" panose="02020603050405020304" pitchFamily="18" charset="0"/>
              </a:rPr>
            </a:br>
            <a:r>
              <a:rPr dirty="0">
                <a:latin typeface="Times New Roman" panose="02020603050405020304" pitchFamily="18" charset="0"/>
                <a:cs typeface="Times New Roman" panose="02020603050405020304" pitchFamily="18" charset="0"/>
              </a:rPr>
              <a:t>- Neurolinguistic applications (brain injury, stroke)</a:t>
            </a:r>
            <a:br>
              <a:rPr dirty="0">
                <a:latin typeface="Times New Roman" panose="02020603050405020304" pitchFamily="18" charset="0"/>
                <a:cs typeface="Times New Roman" panose="02020603050405020304" pitchFamily="18" charset="0"/>
              </a:rPr>
            </a:br>
            <a:r>
              <a:rPr dirty="0">
                <a:latin typeface="Times New Roman" panose="02020603050405020304" pitchFamily="18" charset="0"/>
                <a:cs typeface="Times New Roman" panose="02020603050405020304" pitchFamily="18" charset="0"/>
              </a:rPr>
              <a:t>- Assessment and intervention through linguistic analysis.</a:t>
            </a:r>
            <a:br>
              <a:rPr dirty="0">
                <a:latin typeface="Times New Roman" panose="02020603050405020304" pitchFamily="18" charset="0"/>
                <a:cs typeface="Times New Roman" panose="02020603050405020304" pitchFamily="18" charset="0"/>
              </a:rPr>
            </a:br>
            <a:br>
              <a:rPr dirty="0">
                <a:latin typeface="Times New Roman" panose="02020603050405020304" pitchFamily="18" charset="0"/>
                <a:cs typeface="Times New Roman" panose="02020603050405020304" pitchFamily="18" charset="0"/>
              </a:rPr>
            </a:br>
            <a:r>
              <a:rPr b="1" dirty="0">
                <a:solidFill>
                  <a:srgbClr val="0070C0"/>
                </a:solidFill>
                <a:latin typeface="Times New Roman" panose="02020603050405020304" pitchFamily="18" charset="0"/>
                <a:cs typeface="Times New Roman" panose="02020603050405020304" pitchFamily="18" charset="0"/>
              </a:rPr>
              <a:t>Linguistic Tools Used:</a:t>
            </a:r>
            <a:br>
              <a:rPr dirty="0">
                <a:latin typeface="Times New Roman" panose="02020603050405020304" pitchFamily="18" charset="0"/>
                <a:cs typeface="Times New Roman" panose="02020603050405020304" pitchFamily="18" charset="0"/>
              </a:rPr>
            </a:br>
            <a:r>
              <a:rPr dirty="0">
                <a:latin typeface="Times New Roman" panose="02020603050405020304" pitchFamily="18" charset="0"/>
                <a:cs typeface="Times New Roman" panose="02020603050405020304" pitchFamily="18" charset="0"/>
              </a:rPr>
              <a:t>- Phonetics &amp; Phonology: identifying sound production issues</a:t>
            </a:r>
            <a:br>
              <a:rPr dirty="0">
                <a:latin typeface="Times New Roman" panose="02020603050405020304" pitchFamily="18" charset="0"/>
                <a:cs typeface="Times New Roman" panose="02020603050405020304" pitchFamily="18" charset="0"/>
              </a:rPr>
            </a:br>
            <a:r>
              <a:rPr dirty="0">
                <a:latin typeface="Times New Roman" panose="02020603050405020304" pitchFamily="18" charset="0"/>
                <a:cs typeface="Times New Roman" panose="02020603050405020304" pitchFamily="18" charset="0"/>
              </a:rPr>
              <a:t>- Morphology &amp; Syntax: </a:t>
            </a:r>
            <a:r>
              <a:rPr dirty="0" err="1">
                <a:latin typeface="Times New Roman" panose="02020603050405020304" pitchFamily="18" charset="0"/>
                <a:cs typeface="Times New Roman" panose="02020603050405020304" pitchFamily="18" charset="0"/>
              </a:rPr>
              <a:t>analysing</a:t>
            </a:r>
            <a:r>
              <a:rPr dirty="0">
                <a:latin typeface="Times New Roman" panose="02020603050405020304" pitchFamily="18" charset="0"/>
                <a:cs typeface="Times New Roman" panose="02020603050405020304" pitchFamily="18" charset="0"/>
              </a:rPr>
              <a:t> sentence structures</a:t>
            </a:r>
            <a:br>
              <a:rPr dirty="0">
                <a:latin typeface="Times New Roman" panose="02020603050405020304" pitchFamily="18" charset="0"/>
                <a:cs typeface="Times New Roman" panose="02020603050405020304" pitchFamily="18" charset="0"/>
              </a:rPr>
            </a:br>
            <a:r>
              <a:rPr dirty="0">
                <a:latin typeface="Times New Roman" panose="02020603050405020304" pitchFamily="18" charset="0"/>
                <a:cs typeface="Times New Roman" panose="02020603050405020304" pitchFamily="18" charset="0"/>
              </a:rPr>
              <a:t>- Semantics &amp; Pragmatics: studying meaning and social context.</a:t>
            </a:r>
            <a:endParaRPr lang="en-US" dirty="0">
              <a:latin typeface="Times New Roman" panose="02020603050405020304" pitchFamily="18" charset="0"/>
              <a:cs typeface="Times New Roman" panose="02020603050405020304" pitchFamily="18" charset="0"/>
            </a:endParaRPr>
          </a:p>
          <a:p>
            <a:pPr>
              <a:lnSpc>
                <a:spcPct val="150000"/>
              </a:lnSpc>
              <a:defRPr sz="1800"/>
            </a:pPr>
            <a:endParaRPr lang="en-US" dirty="0">
              <a:latin typeface="Times New Roman" panose="02020603050405020304" pitchFamily="18" charset="0"/>
              <a:cs typeface="Times New Roman" panose="02020603050405020304" pitchFamily="18" charset="0"/>
            </a:endParaRPr>
          </a:p>
          <a:p>
            <a:pPr>
              <a:lnSpc>
                <a:spcPct val="150000"/>
              </a:lnSpc>
              <a:defRPr sz="1800"/>
            </a:pPr>
            <a:br>
              <a:rPr dirty="0">
                <a:latin typeface="Times New Roman" panose="02020603050405020304" pitchFamily="18" charset="0"/>
                <a:cs typeface="Times New Roman" panose="02020603050405020304" pitchFamily="18" charset="0"/>
              </a:rPr>
            </a:br>
            <a:br>
              <a:rPr dirty="0">
                <a:latin typeface="Times New Roman" panose="02020603050405020304" pitchFamily="18" charset="0"/>
                <a:cs typeface="Times New Roman" panose="02020603050405020304" pitchFamily="18" charset="0"/>
              </a:rPr>
            </a:br>
            <a:r>
              <a:rPr b="1" dirty="0">
                <a:solidFill>
                  <a:srgbClr val="0070C0"/>
                </a:solidFill>
                <a:latin typeface="Times New Roman" panose="02020603050405020304" pitchFamily="18" charset="0"/>
                <a:cs typeface="Times New Roman" panose="02020603050405020304" pitchFamily="18" charset="0"/>
              </a:rPr>
              <a:t>Practical Impact:</a:t>
            </a:r>
            <a:br>
              <a:rPr dirty="0">
                <a:latin typeface="Times New Roman" panose="02020603050405020304" pitchFamily="18" charset="0"/>
                <a:cs typeface="Times New Roman" panose="02020603050405020304" pitchFamily="18" charset="0"/>
              </a:rPr>
            </a:br>
            <a:r>
              <a:rPr dirty="0">
                <a:latin typeface="Times New Roman" panose="02020603050405020304" pitchFamily="18" charset="0"/>
                <a:cs typeface="Times New Roman" panose="02020603050405020304" pitchFamily="18" charset="0"/>
              </a:rPr>
              <a:t>Clinical linguistics improves diagnosis and therapy planning, provides linguistic evidence for clinical assessments, and promotes collaboration among linguists, therapists, and doctors. It transforms linguistic theory into practical tools that help restore human communication.</a:t>
            </a:r>
            <a:br>
              <a:rPr dirty="0">
                <a:latin typeface="Times New Roman" panose="02020603050405020304" pitchFamily="18" charset="0"/>
                <a:cs typeface="Times New Roman" panose="02020603050405020304" pitchFamily="18" charset="0"/>
              </a:rPr>
            </a:br>
            <a:br>
              <a:rPr dirty="0">
                <a:latin typeface="Times New Roman" panose="02020603050405020304" pitchFamily="18" charset="0"/>
                <a:cs typeface="Times New Roman" panose="02020603050405020304" pitchFamily="18" charset="0"/>
              </a:rPr>
            </a:br>
            <a:r>
              <a:rPr b="1" dirty="0">
                <a:solidFill>
                  <a:srgbClr val="0070C0"/>
                </a:solidFill>
                <a:latin typeface="Times New Roman" panose="02020603050405020304" pitchFamily="18" charset="0"/>
                <a:cs typeface="Times New Roman" panose="02020603050405020304" pitchFamily="18" charset="0"/>
              </a:rPr>
              <a:t>Reflection:</a:t>
            </a:r>
            <a:br>
              <a:rPr dirty="0">
                <a:latin typeface="Times New Roman" panose="02020603050405020304" pitchFamily="18" charset="0"/>
                <a:cs typeface="Times New Roman" panose="02020603050405020304" pitchFamily="18" charset="0"/>
              </a:rPr>
            </a:br>
            <a:r>
              <a:rPr dirty="0">
                <a:latin typeface="Times New Roman" panose="02020603050405020304" pitchFamily="18" charset="0"/>
                <a:cs typeface="Times New Roman" panose="02020603050405020304" pitchFamily="18" charset="0"/>
              </a:rPr>
              <a:t>Clinical linguistics demonstrates how linguistic inquiry contributes to real-world problem solving. It represents applied linguistics in healthcare—using linguistic knowledge to improve lives and to restore the power of communication.</a:t>
            </a:r>
            <a:br>
              <a:rPr dirty="0">
                <a:latin typeface="Times New Roman" panose="02020603050405020304" pitchFamily="18" charset="0"/>
                <a:cs typeface="Times New Roman" panose="02020603050405020304" pitchFamily="18" charset="0"/>
              </a:rPr>
            </a:br>
            <a:br>
              <a:rPr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a:p>
            <a:pPr>
              <a:lnSpc>
                <a:spcPct val="150000"/>
              </a:lnSpc>
              <a:defRPr sz="1800"/>
            </a:pPr>
            <a:r>
              <a:rPr b="1" dirty="0">
                <a:solidFill>
                  <a:srgbClr val="0070C0"/>
                </a:solidFill>
                <a:latin typeface="Times New Roman" panose="02020603050405020304" pitchFamily="18" charset="0"/>
                <a:cs typeface="Times New Roman" panose="02020603050405020304" pitchFamily="18" charset="0"/>
              </a:rPr>
              <a:t>References:</a:t>
            </a:r>
            <a:br>
              <a:rPr dirty="0">
                <a:latin typeface="Times New Roman" panose="02020603050405020304" pitchFamily="18" charset="0"/>
                <a:cs typeface="Times New Roman" panose="02020603050405020304" pitchFamily="18" charset="0"/>
              </a:rPr>
            </a:br>
            <a:r>
              <a:rPr lang="en-GB" altLang="zh-CN" sz="1400" dirty="0">
                <a:latin typeface="Times New Roman" panose="02020603050405020304" pitchFamily="18" charset="0"/>
                <a:cs typeface="Times New Roman" panose="02020603050405020304" pitchFamily="18" charset="0"/>
              </a:rPr>
              <a:t>Crystal, D. (2001). A Dictionary of Linguistics and Phonetics (5th ed.). Oxford: Blackwell.</a:t>
            </a:r>
            <a:br>
              <a:rPr lang="en-GB" altLang="zh-CN" sz="1400" dirty="0">
                <a:latin typeface="Times New Roman" panose="02020603050405020304" pitchFamily="18" charset="0"/>
                <a:cs typeface="Times New Roman" panose="02020603050405020304" pitchFamily="18" charset="0"/>
              </a:rPr>
            </a:br>
            <a:r>
              <a:rPr lang="en-GB" altLang="zh-CN" sz="1400" dirty="0">
                <a:latin typeface="Times New Roman" panose="02020603050405020304" pitchFamily="18" charset="0"/>
                <a:cs typeface="Times New Roman" panose="02020603050405020304" pitchFamily="18" charset="0"/>
              </a:rPr>
              <a:t>Ball, M.J., Perkins, M., Müller, N., &amp; Howard, S. (2008). The Handbook of Clinical Linguistics. Blackwell.</a:t>
            </a:r>
            <a:br>
              <a:rPr lang="en-GB" altLang="zh-CN" sz="1400" dirty="0">
                <a:latin typeface="Times New Roman" panose="02020603050405020304" pitchFamily="18" charset="0"/>
                <a:cs typeface="Times New Roman" panose="02020603050405020304" pitchFamily="18" charset="0"/>
              </a:rPr>
            </a:br>
            <a:r>
              <a:rPr lang="en-GB" altLang="zh-CN" sz="1400" dirty="0">
                <a:latin typeface="Times New Roman" panose="02020603050405020304" pitchFamily="18" charset="0"/>
                <a:cs typeface="Times New Roman" panose="02020603050405020304" pitchFamily="18" charset="0"/>
              </a:rPr>
              <a:t>Perkins, M. &amp; Howard, S. (2017). The Routledge Handbook of Clinical Linguistics. Routledge.</a:t>
            </a:r>
            <a:br>
              <a:rPr lang="en-GB" altLang="zh-CN" sz="1400" dirty="0">
                <a:latin typeface="Times New Roman" panose="02020603050405020304" pitchFamily="18" charset="0"/>
                <a:cs typeface="Times New Roman" panose="02020603050405020304" pitchFamily="18" charset="0"/>
              </a:rPr>
            </a:br>
            <a:r>
              <a:rPr lang="en-GB" altLang="zh-CN" sz="1400" dirty="0">
                <a:latin typeface="Times New Roman" panose="02020603050405020304" pitchFamily="18" charset="0"/>
                <a:cs typeface="Times New Roman" panose="02020603050405020304" pitchFamily="18" charset="0"/>
              </a:rPr>
              <a:t>Cummings, L. (2020). Research in Clinical Pragmatics. Springer.</a:t>
            </a:r>
            <a:endParaRPr sz="1400" dirty="0">
              <a:latin typeface="Times New Roman" panose="02020603050405020304" pitchFamily="18" charset="0"/>
              <a:cs typeface="Times New Roman" panose="02020603050405020304" pitchFamily="18" charset="0"/>
            </a:endParaRPr>
          </a:p>
        </p:txBody>
      </p:sp>
      <p:sp>
        <p:nvSpPr>
          <p:cNvPr id="2" name="TextBox 3">
            <a:extLst>
              <a:ext uri="{FF2B5EF4-FFF2-40B4-BE49-F238E27FC236}">
                <a16:creationId xmlns:a16="http://schemas.microsoft.com/office/drawing/2014/main" id="{587FE4A5-AE31-8A98-EB81-CF79DF42876B}"/>
              </a:ext>
            </a:extLst>
          </p:cNvPr>
          <p:cNvSpPr txBox="1"/>
          <p:nvPr/>
        </p:nvSpPr>
        <p:spPr>
          <a:xfrm>
            <a:off x="3632449" y="1343045"/>
            <a:ext cx="9370386" cy="523220"/>
          </a:xfrm>
          <a:prstGeom prst="rect">
            <a:avLst/>
          </a:prstGeom>
          <a:noFill/>
        </p:spPr>
        <p:txBody>
          <a:bodyPr wrap="none">
            <a:spAutoFit/>
          </a:bodyPr>
          <a:lstStyle/>
          <a:p>
            <a:endParaRPr sz="1400" dirty="0">
              <a:solidFill>
                <a:srgbClr val="0070C0"/>
              </a:solidFill>
              <a:latin typeface="Times New Roman" panose="02020603050405020304" pitchFamily="18" charset="0"/>
              <a:cs typeface="Times New Roman" panose="02020603050405020304" pitchFamily="18" charset="0"/>
            </a:endParaRPr>
          </a:p>
          <a:p>
            <a:pPr algn="ctr">
              <a:defRPr sz="3200">
                <a:solidFill>
                  <a:srgbClr val="FFFFFF"/>
                </a:solidFill>
              </a:defRPr>
            </a:pPr>
            <a:r>
              <a:rPr sz="1400" dirty="0" err="1">
                <a:solidFill>
                  <a:srgbClr val="0070C0"/>
                </a:solidFill>
                <a:latin typeface="Times New Roman" panose="02020603050405020304" pitchFamily="18" charset="0"/>
                <a:cs typeface="Times New Roman" panose="02020603050405020304" pitchFamily="18" charset="0"/>
              </a:rPr>
              <a:t>Hongyuzhi</a:t>
            </a:r>
            <a:r>
              <a:rPr sz="1400" dirty="0">
                <a:solidFill>
                  <a:srgbClr val="0070C0"/>
                </a:solidFill>
                <a:latin typeface="Times New Roman" panose="02020603050405020304" pitchFamily="18" charset="0"/>
                <a:cs typeface="Times New Roman" panose="02020603050405020304" pitchFamily="18" charset="0"/>
              </a:rPr>
              <a:t> Ren | Student ID: </a:t>
            </a:r>
            <a:r>
              <a:rPr lang="en-US" altLang="zh-CN" sz="1400" dirty="0">
                <a:solidFill>
                  <a:srgbClr val="0070C0"/>
                </a:solidFill>
                <a:latin typeface="Times New Roman" panose="02020603050405020304" pitchFamily="18" charset="0"/>
                <a:cs typeface="Times New Roman" panose="02020603050405020304" pitchFamily="18" charset="0"/>
              </a:rPr>
              <a:t>1811691</a:t>
            </a:r>
            <a:r>
              <a:rPr lang="zh-CN" altLang="en-US" sz="1400" dirty="0">
                <a:solidFill>
                  <a:srgbClr val="0070C0"/>
                </a:solidFill>
                <a:latin typeface="Times New Roman" panose="02020603050405020304" pitchFamily="18" charset="0"/>
                <a:cs typeface="Times New Roman" panose="02020603050405020304" pitchFamily="18" charset="0"/>
              </a:rPr>
              <a:t> ｜</a:t>
            </a:r>
            <a:r>
              <a:rPr lang="en-GB" sz="1400" dirty="0">
                <a:solidFill>
                  <a:srgbClr val="0070C0"/>
                </a:solidFill>
                <a:latin typeface="Times New Roman" panose="02020603050405020304" pitchFamily="18" charset="0"/>
                <a:cs typeface="Times New Roman" panose="02020603050405020304" pitchFamily="18" charset="0"/>
              </a:rPr>
              <a:t>Module: HPEN7004 Key Issues in Linguistics | Lecturer: </a:t>
            </a:r>
            <a:r>
              <a:rPr lang="en-GB" sz="1400" dirty="0" err="1">
                <a:solidFill>
                  <a:srgbClr val="0070C0"/>
                </a:solidFill>
                <a:latin typeface="Times New Roman" panose="02020603050405020304" pitchFamily="18" charset="0"/>
                <a:cs typeface="Times New Roman" panose="02020603050405020304" pitchFamily="18" charset="0"/>
              </a:rPr>
              <a:t>Dr.</a:t>
            </a:r>
            <a:r>
              <a:rPr lang="en-GB" sz="1400" dirty="0">
                <a:solidFill>
                  <a:srgbClr val="0070C0"/>
                </a:solidFill>
                <a:latin typeface="Times New Roman" panose="02020603050405020304" pitchFamily="18" charset="0"/>
                <a:cs typeface="Times New Roman" panose="02020603050405020304" pitchFamily="18" charset="0"/>
              </a:rPr>
              <a:t> Jessica Clapham </a:t>
            </a:r>
          </a:p>
        </p:txBody>
      </p:sp>
      <p:sp>
        <p:nvSpPr>
          <p:cNvPr id="22" name="椭圆 21">
            <a:extLst>
              <a:ext uri="{FF2B5EF4-FFF2-40B4-BE49-F238E27FC236}">
                <a16:creationId xmlns:a16="http://schemas.microsoft.com/office/drawing/2014/main" id="{3C2974E6-7A91-442B-5E4A-255452575A8F}"/>
              </a:ext>
            </a:extLst>
          </p:cNvPr>
          <p:cNvSpPr/>
          <p:nvPr/>
        </p:nvSpPr>
        <p:spPr>
          <a:xfrm>
            <a:off x="16248645" y="8701647"/>
            <a:ext cx="1240254" cy="121257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extLst>
      <p:ext uri="{BB962C8B-B14F-4D97-AF65-F5344CB8AC3E}">
        <p14:creationId xmlns:p14="http://schemas.microsoft.com/office/powerpoint/2010/main" val="719426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5763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45</TotalTime>
  <Words>349</Words>
  <Application>Microsoft Macintosh PowerPoint</Application>
  <PresentationFormat>自定义</PresentationFormat>
  <Paragraphs>8</Paragraphs>
  <Slides>1</Slides>
  <Notes>0</Notes>
  <HiddenSlides>0</HiddenSlides>
  <MMClips>1</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vt:i4>
      </vt:variant>
    </vt:vector>
  </HeadingPairs>
  <TitlesOfParts>
    <vt:vector size="6" baseType="lpstr">
      <vt:lpstr>Arial</vt:lpstr>
      <vt:lpstr>Calibri</vt:lpstr>
      <vt:lpstr>Calibri Light</vt:lpstr>
      <vt:lpstr>Times New Roman</vt:lpstr>
      <vt:lpstr>Office 主题​​</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Hongyuzhi Ren (1811691)</dc:creator>
  <cp:lastModifiedBy>Zheng Ren (1811691)</cp:lastModifiedBy>
  <cp:revision>5</cp:revision>
  <dcterms:created xsi:type="dcterms:W3CDTF">2025-10-24T09:46:29Z</dcterms:created>
  <dcterms:modified xsi:type="dcterms:W3CDTF">2025-11-07T09:32:51Z</dcterms:modified>
</cp:coreProperties>
</file>