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8" r:id="rId3"/>
    <p:sldId id="296" r:id="rId4"/>
    <p:sldId id="297" r:id="rId5"/>
    <p:sldId id="298" r:id="rId6"/>
    <p:sldId id="299" r:id="rId7"/>
    <p:sldId id="300" r:id="rId8"/>
    <p:sldId id="301" r:id="rId9"/>
    <p:sldId id="302" r:id="rId10"/>
    <p:sldId id="303" r:id="rId11"/>
    <p:sldId id="30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B947A8-CD48-491F-B98B-FAAA53EB80CB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41DCE-78BF-4413-9B88-EF5B5CB3169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81ECA3-5762-4566-9BEE-607457B4D742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1EEA46-E74D-478C-9946-3629090779D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1036CA-06C2-4E25-8CF1-33DB237A337C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27CE97-E37C-4DE9-988A-0C8E433CC9CF}" type="datetimeFigureOut">
              <a:rPr lang="en-US" smtClean="0"/>
              <a:pPr/>
              <a:t>9/27/2011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5A6CAE-B09F-485B-9E83-127EB53E32E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4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5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>
            <a:normAutofit/>
          </a:bodyPr>
          <a:lstStyle/>
          <a:p>
            <a:r>
              <a:rPr lang="en-US" sz="1800" dirty="0" smtClean="0">
                <a:solidFill>
                  <a:srgbClr val="408000"/>
                </a:solidFill>
              </a:rPr>
              <a:t>Level : </a:t>
            </a:r>
            <a:r>
              <a:rPr lang="en-US" sz="1800" dirty="0" err="1" smtClean="0">
                <a:solidFill>
                  <a:srgbClr val="408000"/>
                </a:solidFill>
              </a:rPr>
              <a:t>BSc</a:t>
            </a:r>
            <a:r>
              <a:rPr lang="en-US" sz="1800" dirty="0" smtClean="0">
                <a:solidFill>
                  <a:srgbClr val="408000"/>
                </a:solidFill>
              </a:rPr>
              <a:t> 2 / HND 2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Lecturer :Tim Tudor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Email </a:t>
            </a:r>
            <a:r>
              <a:rPr lang="en-US" sz="1800" smtClean="0">
                <a:solidFill>
                  <a:srgbClr val="408000"/>
                </a:solidFill>
              </a:rPr>
              <a:t>: </a:t>
            </a:r>
            <a:r>
              <a:rPr lang="en-US" sz="1800" smtClean="0">
                <a:solidFill>
                  <a:srgbClr val="408000"/>
                </a:solidFill>
              </a:rPr>
              <a:t>timothy.tudor@smu.ac.uk</a:t>
            </a:r>
            <a:endParaRPr lang="en-US" sz="1800" dirty="0" smtClean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57252" y="857232"/>
            <a:ext cx="7772400" cy="14700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US" sz="4400" dirty="0" smtClean="0">
                <a:solidFill>
                  <a:srgbClr val="408000"/>
                </a:solidFill>
              </a:rPr>
              <a:t>Mechanical Principles</a:t>
            </a:r>
            <a:br>
              <a:rPr lang="en-US" sz="4400" dirty="0" smtClean="0">
                <a:solidFill>
                  <a:srgbClr val="408000"/>
                </a:solidFill>
              </a:rPr>
            </a:br>
            <a:r>
              <a:rPr lang="en-US" dirty="0" smtClean="0">
                <a:solidFill>
                  <a:srgbClr val="408000"/>
                </a:solidFill>
              </a:rPr>
              <a:t>Loaded Beams Macaulay’s Method Questions/Examples</a:t>
            </a:r>
            <a:endParaRPr lang="en-US" sz="4400" dirty="0">
              <a:solidFill>
                <a:srgbClr val="408000"/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 l="48340" t="39062" r="22363" b="32617"/>
          <a:stretch>
            <a:fillRect/>
          </a:stretch>
        </p:blipFill>
        <p:spPr bwMode="auto">
          <a:xfrm>
            <a:off x="1857356" y="2616393"/>
            <a:ext cx="2500330" cy="1812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2" name="Picture 2" descr="http://product-image.tradeindia.com/00162662/b/0/V-Belts-Industri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2658422"/>
            <a:ext cx="2357454" cy="1770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3071802" y="1571612"/>
            <a:ext cx="3000396" cy="1584176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Equations</a:t>
            </a:r>
          </a:p>
        </p:txBody>
      </p:sp>
      <p:graphicFrame>
        <p:nvGraphicFramePr>
          <p:cNvPr id="1035" name="Object 7"/>
          <p:cNvGraphicFramePr>
            <a:graphicFrameLocks noChangeAspect="1"/>
          </p:cNvGraphicFramePr>
          <p:nvPr/>
        </p:nvGraphicFramePr>
        <p:xfrm>
          <a:off x="3719874" y="1931652"/>
          <a:ext cx="1657350" cy="981075"/>
        </p:xfrm>
        <a:graphic>
          <a:graphicData uri="http://schemas.openxmlformats.org/presentationml/2006/ole">
            <p:oleObj spid="_x0000_s1035" name="Equation" r:id="rId3" imgW="749160" imgH="444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Method Steps</a:t>
            </a:r>
          </a:p>
        </p:txBody>
      </p:sp>
      <p:sp>
        <p:nvSpPr>
          <p:cNvPr id="5" name="Rectangle 4"/>
          <p:cNvSpPr/>
          <p:nvPr/>
        </p:nvSpPr>
        <p:spPr>
          <a:xfrm>
            <a:off x="428596" y="1500174"/>
            <a:ext cx="807249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arenR"/>
            </a:pPr>
            <a:r>
              <a:rPr lang="en-GB" sz="2000" dirty="0" smtClean="0"/>
              <a:t>Calculate Reaction Forces</a:t>
            </a:r>
          </a:p>
          <a:p>
            <a:pPr marL="342900" indent="-342900">
              <a:buAutoNum type="arabicParenR"/>
            </a:pPr>
            <a:endParaRPr lang="en-GB" sz="2000" dirty="0" smtClean="0"/>
          </a:p>
          <a:p>
            <a:pPr marL="342900" indent="-342900">
              <a:buAutoNum type="arabicParenR"/>
            </a:pPr>
            <a:r>
              <a:rPr lang="en-GB" sz="2000" dirty="0" smtClean="0"/>
              <a:t>Write the equation for the bending moments (write all terms containing x in a square bracket)</a:t>
            </a:r>
          </a:p>
          <a:p>
            <a:pPr marL="342900" indent="-342900">
              <a:buAutoNum type="arabicParenR"/>
            </a:pPr>
            <a:endParaRPr lang="en-GB" sz="2000" dirty="0" smtClean="0"/>
          </a:p>
          <a:p>
            <a:pPr marL="342900" indent="-342900">
              <a:buAutoNum type="arabicParenR"/>
            </a:pPr>
            <a:r>
              <a:rPr lang="en-GB" sz="2000" dirty="0" smtClean="0"/>
              <a:t>Integrate once with respect to x (integrate whole brackets containing x)</a:t>
            </a:r>
          </a:p>
          <a:p>
            <a:pPr marL="342900" indent="-342900">
              <a:buAutoNum type="arabicParenR"/>
            </a:pPr>
            <a:endParaRPr lang="en-GB" sz="2000" dirty="0" smtClean="0"/>
          </a:p>
          <a:p>
            <a:pPr marL="342900" indent="-342900">
              <a:buAutoNum type="arabicParenR"/>
            </a:pPr>
            <a:r>
              <a:rPr lang="en-GB" sz="2000" dirty="0" smtClean="0"/>
              <a:t>Integrate again with respect to x</a:t>
            </a:r>
          </a:p>
          <a:p>
            <a:pPr marL="342900" indent="-342900">
              <a:buAutoNum type="arabicParenR"/>
            </a:pPr>
            <a:endParaRPr lang="en-GB" sz="2000" dirty="0" smtClean="0"/>
          </a:p>
          <a:p>
            <a:pPr marL="342900" indent="-342900">
              <a:buAutoNum type="arabicParenR"/>
            </a:pPr>
            <a:r>
              <a:rPr lang="en-GB" sz="2000" dirty="0" smtClean="0"/>
              <a:t>Use boundary conditions to find constants of integration ignoring negative brackets</a:t>
            </a:r>
          </a:p>
          <a:p>
            <a:pPr marL="342900" indent="-342900">
              <a:buAutoNum type="arabicParenR"/>
            </a:pPr>
            <a:endParaRPr lang="en-GB" sz="2000" dirty="0" smtClean="0"/>
          </a:p>
          <a:p>
            <a:pPr marL="342900" indent="-342900">
              <a:buAutoNum type="arabicParenR"/>
            </a:pPr>
            <a:r>
              <a:rPr lang="en-GB" sz="2000" dirty="0" smtClean="0"/>
              <a:t>Use completed equations to solve for slope or deflection ignoring negative brackets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3" y="1196753"/>
            <a:ext cx="7818662" cy="201793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beam shown is 7 m long with an flexural stiffness  (E I value) of 200 MNm</a:t>
            </a:r>
            <a:r>
              <a:rPr lang="en-GB" baseline="30000" dirty="0" smtClean="0"/>
              <a:t>2</a:t>
            </a:r>
            <a:r>
              <a:rPr lang="en-GB" dirty="0" smtClean="0"/>
              <a:t>. Determine the slope and deflection at the middle.</a:t>
            </a:r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6977" name="Object 1"/>
          <p:cNvGraphicFramePr>
            <a:graphicFrameLocks noChangeAspect="1"/>
          </p:cNvGraphicFramePr>
          <p:nvPr/>
        </p:nvGraphicFramePr>
        <p:xfrm>
          <a:off x="1928794" y="3357562"/>
          <a:ext cx="5030503" cy="2952328"/>
        </p:xfrm>
        <a:graphic>
          <a:graphicData uri="http://schemas.openxmlformats.org/presentationml/2006/ole">
            <p:oleObj spid="_x0000_s32770" name="Bitmap Image" r:id="rId3" imgW="2905531" imgH="1704762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3"/>
            <a:ext cx="7818662" cy="237512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 Worked Example 2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The beam shown is 6 m long with an E I value of 300 MNm2. Determine the slope at the left end and the deflection at the middle.</a:t>
            </a:r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4438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3429000"/>
            <a:ext cx="4867046" cy="2857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Find the deflection at the centre of the beam shown. The flexural stiffness is 20 MNm2.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					</a:t>
            </a:r>
            <a:r>
              <a:rPr lang="en-GB" b="1" dirty="0" smtClean="0"/>
              <a:t>(0.0607 mm Down)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68965" name="Object 5"/>
          <p:cNvGraphicFramePr>
            <a:graphicFrameLocks noChangeAspect="1"/>
          </p:cNvGraphicFramePr>
          <p:nvPr/>
        </p:nvGraphicFramePr>
        <p:xfrm>
          <a:off x="2000232" y="2786058"/>
          <a:ext cx="5218810" cy="2500330"/>
        </p:xfrm>
        <a:graphic>
          <a:graphicData uri="http://schemas.openxmlformats.org/presentationml/2006/ole">
            <p:oleObj spid="_x0000_s33794" name="Bitmap Image" r:id="rId4" imgW="2962689" imgH="1419048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Find the deflection of the beam shown at the centre position. The flexural stiffness is 18 MNm</a:t>
            </a:r>
            <a:r>
              <a:rPr lang="en-GB" baseline="30000" dirty="0" smtClean="0"/>
              <a:t>2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					</a:t>
            </a:r>
            <a:r>
              <a:rPr lang="en-GB" b="1" dirty="0" smtClean="0"/>
              <a:t>(</a:t>
            </a:r>
            <a:r>
              <a:rPr lang="en-GB" dirty="0" smtClean="0"/>
              <a:t>1.6 mm down</a:t>
            </a:r>
            <a:r>
              <a:rPr lang="en-GB" b="1" dirty="0" smtClean="0"/>
              <a:t>)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71011" name="Object 3"/>
          <p:cNvGraphicFramePr>
            <a:graphicFrameLocks noChangeAspect="1"/>
          </p:cNvGraphicFramePr>
          <p:nvPr/>
        </p:nvGraphicFramePr>
        <p:xfrm>
          <a:off x="1714480" y="2857496"/>
          <a:ext cx="5790496" cy="2357454"/>
        </p:xfrm>
        <a:graphic>
          <a:graphicData uri="http://schemas.openxmlformats.org/presentationml/2006/ole">
            <p:oleObj spid="_x0000_s34818" name="Bitmap Image" r:id="rId4" imgW="3742857" imgH="1523810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Macaulay’s Method –Example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Find value of EI which limits the deflection of the beam shown at the end to 2 mm.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					</a:t>
            </a:r>
          </a:p>
          <a:p>
            <a:pPr>
              <a:buNone/>
            </a:pPr>
            <a:r>
              <a:rPr lang="en-GB" b="1" dirty="0" smtClean="0"/>
              <a:t>							(</a:t>
            </a:r>
            <a:r>
              <a:rPr lang="en-GB" dirty="0" smtClean="0"/>
              <a:t>901800 Nm</a:t>
            </a:r>
            <a:r>
              <a:rPr lang="en-GB" baseline="30000" dirty="0" smtClean="0"/>
              <a:t>2</a:t>
            </a:r>
            <a:r>
              <a:rPr lang="en-GB" b="1" dirty="0" smtClean="0"/>
              <a:t>)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73059" name="Object 3"/>
          <p:cNvGraphicFramePr>
            <a:graphicFrameLocks noChangeAspect="1"/>
          </p:cNvGraphicFramePr>
          <p:nvPr/>
        </p:nvGraphicFramePr>
        <p:xfrm>
          <a:off x="2928926" y="2857496"/>
          <a:ext cx="3925843" cy="2214578"/>
        </p:xfrm>
        <a:graphic>
          <a:graphicData uri="http://schemas.openxmlformats.org/presentationml/2006/ole">
            <p:oleObj spid="_x0000_s35842" name="Bitmap Image" r:id="rId4" imgW="2228571" imgH="1257476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 cantilever is 5m long and has a flexural stiffness of 25 MNm</a:t>
            </a:r>
            <a:r>
              <a:rPr lang="en-GB" baseline="30000" dirty="0" smtClean="0"/>
              <a:t>2</a:t>
            </a:r>
            <a:r>
              <a:rPr lang="en-GB" dirty="0" smtClean="0"/>
              <a:t>. It carries a point load of 1.5 </a:t>
            </a:r>
            <a:r>
              <a:rPr lang="en-GB" dirty="0" err="1" smtClean="0"/>
              <a:t>kN</a:t>
            </a:r>
            <a:r>
              <a:rPr lang="en-GB" dirty="0" smtClean="0"/>
              <a:t> at the free end and a </a:t>
            </a:r>
            <a:r>
              <a:rPr lang="en-GB" dirty="0" err="1" smtClean="0"/>
              <a:t>u.d.l</a:t>
            </a:r>
            <a:r>
              <a:rPr lang="en-GB" dirty="0" smtClean="0"/>
              <a:t>. of 500 N/m along its entire length. Calculate the deflection and slope at the free end. </a:t>
            </a:r>
          </a:p>
          <a:p>
            <a:endParaRPr lang="en-GB" dirty="0" smtClean="0"/>
          </a:p>
          <a:p>
            <a:r>
              <a:rPr lang="en-GB" dirty="0" smtClean="0"/>
              <a:t>Hint – Standard cases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dirty="0" smtClean="0"/>
              <a:t>				(4.06 mm down and 1.167 x 10</a:t>
            </a:r>
            <a:r>
              <a:rPr lang="en-GB" b="1" baseline="30000" dirty="0" smtClean="0"/>
              <a:t>-3</a:t>
            </a:r>
            <a:r>
              <a:rPr lang="en-GB" b="1" dirty="0" smtClean="0"/>
              <a:t>)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 cantilever beam is 6 m long and has a point load of 800 N at the free end and a </a:t>
            </a:r>
            <a:r>
              <a:rPr lang="en-GB" dirty="0" err="1" smtClean="0"/>
              <a:t>u.d.l</a:t>
            </a:r>
            <a:r>
              <a:rPr lang="en-GB" dirty="0" smtClean="0"/>
              <a:t>. of 400 N/m along its entire length. Calculate the flexural stiffness if the deflection is  1.5 mm downwards at the free end.   </a:t>
            </a:r>
          </a:p>
          <a:p>
            <a:endParaRPr lang="en-GB" dirty="0" smtClean="0"/>
          </a:p>
          <a:p>
            <a:r>
              <a:rPr lang="en-GB" dirty="0" smtClean="0"/>
              <a:t>Hint – Standard cases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dirty="0" smtClean="0"/>
              <a:t>					(-81.6 MNm</a:t>
            </a:r>
            <a:r>
              <a:rPr lang="en-GB" b="1" baseline="30000" dirty="0" smtClean="0"/>
              <a:t>2</a:t>
            </a:r>
            <a:r>
              <a:rPr lang="en-GB" b="1" dirty="0" smtClean="0"/>
              <a:t>)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Loaded Beams and cylinders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889901" cy="523264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Example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dirty="0" smtClean="0"/>
              <a:t>A simply supported beam is 6 m long and has a flexural stiffness of 3 MNm2. It carries a point load of 800 N at the middle and a </a:t>
            </a:r>
            <a:r>
              <a:rPr lang="en-GB" dirty="0" err="1" smtClean="0"/>
              <a:t>u.d.l</a:t>
            </a:r>
            <a:r>
              <a:rPr lang="en-GB" dirty="0" smtClean="0"/>
              <a:t>. of 400 N/m along its entire length. Calculate the slope at the ends and the deflection at the middle.</a:t>
            </a:r>
          </a:p>
          <a:p>
            <a:endParaRPr lang="en-GB" dirty="0" smtClean="0"/>
          </a:p>
          <a:p>
            <a:r>
              <a:rPr lang="en-GB" dirty="0" smtClean="0"/>
              <a:t>Hint – Standard cases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b="1" dirty="0" smtClean="0"/>
              <a:t>				 (1.8 x 10</a:t>
            </a:r>
            <a:r>
              <a:rPr lang="en-GB" b="1" baseline="30000" dirty="0" smtClean="0"/>
              <a:t>-3</a:t>
            </a:r>
            <a:r>
              <a:rPr lang="en-GB" b="1" dirty="0" smtClean="0"/>
              <a:t> and 3.45 mm down).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baseline="30000" dirty="0" smtClean="0"/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18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28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494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697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903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108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3825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030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4234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589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689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1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73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420</Words>
  <Application>Microsoft Office PowerPoint</Application>
  <PresentationFormat>On-screen Show (4:3)</PresentationFormat>
  <Paragraphs>137</Paragraphs>
  <Slides>11</Slides>
  <Notes>6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Office Theme</vt:lpstr>
      <vt:lpstr>Equation</vt:lpstr>
      <vt:lpstr>Bitmap Image</vt:lpstr>
      <vt:lpstr>Mechanical Principles Loaded Beams Macaulay’s Method Questions/Examples</vt:lpstr>
      <vt:lpstr>Equations</vt:lpstr>
      <vt:lpstr>Method Steps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  <vt:lpstr>Loaded Beams and cylinders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Complex Loading Systems</dc:title>
  <dc:creator>fad-tt</dc:creator>
  <cp:lastModifiedBy>Tim Tudor</cp:lastModifiedBy>
  <cp:revision>21</cp:revision>
  <dcterms:created xsi:type="dcterms:W3CDTF">2010-10-01T13:57:13Z</dcterms:created>
  <dcterms:modified xsi:type="dcterms:W3CDTF">2011-09-27T07:44:57Z</dcterms:modified>
</cp:coreProperties>
</file>