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7463" autoAdjust="0"/>
  </p:normalViewPr>
  <p:slideViewPr>
    <p:cSldViewPr snapToGrid="0">
      <p:cViewPr varScale="1">
        <p:scale>
          <a:sx n="61" d="100"/>
          <a:sy n="61" d="100"/>
        </p:scale>
        <p:origin x="1008"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6672AE-3C74-4189-ABB9-4F14B47303F1}" type="datetimeFigureOut">
              <a:rPr lang="en-GB" smtClean="0"/>
              <a:t>03/10/2019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CA6C55-052A-4657-AD59-8B3AFD00F78C}" type="slidenum">
              <a:rPr lang="en-GB" smtClean="0"/>
              <a:t>‹#›</a:t>
            </a:fld>
            <a:endParaRPr lang="en-GB"/>
          </a:p>
        </p:txBody>
      </p:sp>
    </p:spTree>
    <p:extLst>
      <p:ext uri="{BB962C8B-B14F-4D97-AF65-F5344CB8AC3E}">
        <p14:creationId xmlns:p14="http://schemas.microsoft.com/office/powerpoint/2010/main" val="1120108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3</a:t>
            </a:fld>
            <a:endParaRPr lang="en-GB"/>
          </a:p>
        </p:txBody>
      </p:sp>
    </p:spTree>
    <p:extLst>
      <p:ext uri="{BB962C8B-B14F-4D97-AF65-F5344CB8AC3E}">
        <p14:creationId xmlns:p14="http://schemas.microsoft.com/office/powerpoint/2010/main" val="2112020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5</a:t>
            </a:fld>
            <a:endParaRPr lang="en-GB"/>
          </a:p>
        </p:txBody>
      </p:sp>
    </p:spTree>
    <p:extLst>
      <p:ext uri="{BB962C8B-B14F-4D97-AF65-F5344CB8AC3E}">
        <p14:creationId xmlns:p14="http://schemas.microsoft.com/office/powerpoint/2010/main" val="3486569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6</a:t>
            </a:fld>
            <a:endParaRPr lang="en-GB"/>
          </a:p>
        </p:txBody>
      </p:sp>
    </p:spTree>
    <p:extLst>
      <p:ext uri="{BB962C8B-B14F-4D97-AF65-F5344CB8AC3E}">
        <p14:creationId xmlns:p14="http://schemas.microsoft.com/office/powerpoint/2010/main" val="4165210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7</a:t>
            </a:fld>
            <a:endParaRPr lang="en-GB"/>
          </a:p>
        </p:txBody>
      </p:sp>
    </p:spTree>
    <p:extLst>
      <p:ext uri="{BB962C8B-B14F-4D97-AF65-F5344CB8AC3E}">
        <p14:creationId xmlns:p14="http://schemas.microsoft.com/office/powerpoint/2010/main" val="1007266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8</a:t>
            </a:fld>
            <a:endParaRPr lang="en-GB"/>
          </a:p>
        </p:txBody>
      </p:sp>
    </p:spTree>
    <p:extLst>
      <p:ext uri="{BB962C8B-B14F-4D97-AF65-F5344CB8AC3E}">
        <p14:creationId xmlns:p14="http://schemas.microsoft.com/office/powerpoint/2010/main" val="1833521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9</a:t>
            </a:fld>
            <a:endParaRPr lang="en-GB"/>
          </a:p>
        </p:txBody>
      </p:sp>
    </p:spTree>
    <p:extLst>
      <p:ext uri="{BB962C8B-B14F-4D97-AF65-F5344CB8AC3E}">
        <p14:creationId xmlns:p14="http://schemas.microsoft.com/office/powerpoint/2010/main" val="26547927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10</a:t>
            </a:fld>
            <a:endParaRPr lang="en-GB"/>
          </a:p>
        </p:txBody>
      </p:sp>
    </p:spTree>
    <p:extLst>
      <p:ext uri="{BB962C8B-B14F-4D97-AF65-F5344CB8AC3E}">
        <p14:creationId xmlns:p14="http://schemas.microsoft.com/office/powerpoint/2010/main" val="3235327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11</a:t>
            </a:fld>
            <a:endParaRPr lang="en-GB"/>
          </a:p>
        </p:txBody>
      </p:sp>
    </p:spTree>
    <p:extLst>
      <p:ext uri="{BB962C8B-B14F-4D97-AF65-F5344CB8AC3E}">
        <p14:creationId xmlns:p14="http://schemas.microsoft.com/office/powerpoint/2010/main" val="2406940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12</a:t>
            </a:fld>
            <a:endParaRPr lang="en-GB"/>
          </a:p>
        </p:txBody>
      </p:sp>
    </p:spTree>
    <p:extLst>
      <p:ext uri="{BB962C8B-B14F-4D97-AF65-F5344CB8AC3E}">
        <p14:creationId xmlns:p14="http://schemas.microsoft.com/office/powerpoint/2010/main" val="3382226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B1CA6C55-052A-4657-AD59-8B3AFD00F78C}" type="slidenum">
              <a:rPr lang="en-GB" smtClean="0"/>
              <a:t>13</a:t>
            </a:fld>
            <a:endParaRPr lang="en-GB"/>
          </a:p>
        </p:txBody>
      </p:sp>
    </p:spTree>
    <p:extLst>
      <p:ext uri="{BB962C8B-B14F-4D97-AF65-F5344CB8AC3E}">
        <p14:creationId xmlns:p14="http://schemas.microsoft.com/office/powerpoint/2010/main" val="18005052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15</a:t>
            </a:fld>
            <a:endParaRPr lang="en-GB"/>
          </a:p>
        </p:txBody>
      </p:sp>
    </p:spTree>
    <p:extLst>
      <p:ext uri="{BB962C8B-B14F-4D97-AF65-F5344CB8AC3E}">
        <p14:creationId xmlns:p14="http://schemas.microsoft.com/office/powerpoint/2010/main" val="2201342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16</a:t>
            </a:fld>
            <a:endParaRPr lang="en-GB"/>
          </a:p>
        </p:txBody>
      </p:sp>
    </p:spTree>
    <p:extLst>
      <p:ext uri="{BB962C8B-B14F-4D97-AF65-F5344CB8AC3E}">
        <p14:creationId xmlns:p14="http://schemas.microsoft.com/office/powerpoint/2010/main" val="28003157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18</a:t>
            </a:fld>
            <a:endParaRPr lang="en-GB"/>
          </a:p>
        </p:txBody>
      </p:sp>
    </p:spTree>
    <p:extLst>
      <p:ext uri="{BB962C8B-B14F-4D97-AF65-F5344CB8AC3E}">
        <p14:creationId xmlns:p14="http://schemas.microsoft.com/office/powerpoint/2010/main" val="35404471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21</a:t>
            </a:fld>
            <a:endParaRPr lang="en-GB"/>
          </a:p>
        </p:txBody>
      </p:sp>
    </p:spTree>
    <p:extLst>
      <p:ext uri="{BB962C8B-B14F-4D97-AF65-F5344CB8AC3E}">
        <p14:creationId xmlns:p14="http://schemas.microsoft.com/office/powerpoint/2010/main" val="31194588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CA6C55-052A-4657-AD59-8B3AFD00F78C}" type="slidenum">
              <a:rPr lang="en-GB" smtClean="0"/>
              <a:t>22</a:t>
            </a:fld>
            <a:endParaRPr lang="en-GB"/>
          </a:p>
        </p:txBody>
      </p:sp>
    </p:spTree>
    <p:extLst>
      <p:ext uri="{BB962C8B-B14F-4D97-AF65-F5344CB8AC3E}">
        <p14:creationId xmlns:p14="http://schemas.microsoft.com/office/powerpoint/2010/main" val="2038623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10/3/2019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10/3/2019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10/3/2019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10/3/2019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10/3/2019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10/3/2019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SEX</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29964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response to the word</a:t>
            </a:r>
            <a:endParaRPr lang="en-GB" dirty="0"/>
          </a:p>
        </p:txBody>
      </p:sp>
      <p:sp>
        <p:nvSpPr>
          <p:cNvPr id="3" name="Content Placeholder 2"/>
          <p:cNvSpPr>
            <a:spLocks noGrp="1"/>
          </p:cNvSpPr>
          <p:nvPr>
            <p:ph idx="1"/>
          </p:nvPr>
        </p:nvSpPr>
        <p:spPr/>
        <p:txBody>
          <a:bodyPr/>
          <a:lstStyle/>
          <a:p>
            <a:r>
              <a:rPr lang="en-GB" dirty="0" smtClean="0"/>
              <a:t>What happened within you physically, emotionally and intellectually as I stated that we would be looking at the theme of sex?</a:t>
            </a:r>
          </a:p>
          <a:p>
            <a:endParaRPr lang="en-GB" dirty="0"/>
          </a:p>
          <a:p>
            <a:r>
              <a:rPr lang="en-GB" dirty="0" smtClean="0"/>
              <a:t>Spend a minute or two just writing your responses down. </a:t>
            </a:r>
            <a:r>
              <a:rPr lang="en-GB" dirty="0"/>
              <a:t> </a:t>
            </a:r>
            <a:r>
              <a:rPr lang="en-GB" dirty="0" smtClean="0"/>
              <a:t>You won’t need to share these unless you feel comfortable to.</a:t>
            </a:r>
            <a:endParaRPr lang="en-GB" dirty="0"/>
          </a:p>
        </p:txBody>
      </p:sp>
    </p:spTree>
    <p:extLst>
      <p:ext uri="{BB962C8B-B14F-4D97-AF65-F5344CB8AC3E}">
        <p14:creationId xmlns:p14="http://schemas.microsoft.com/office/powerpoint/2010/main" val="22169006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Strong social taboo?</a:t>
            </a:r>
            <a:endParaRPr lang="en-GB" dirty="0"/>
          </a:p>
        </p:txBody>
      </p:sp>
      <p:sp>
        <p:nvSpPr>
          <p:cNvPr id="3" name="Content Placeholder 2"/>
          <p:cNvSpPr>
            <a:spLocks noGrp="1"/>
          </p:cNvSpPr>
          <p:nvPr>
            <p:ph idx="1"/>
          </p:nvPr>
        </p:nvSpPr>
        <p:spPr/>
        <p:txBody>
          <a:bodyPr/>
          <a:lstStyle/>
          <a:p>
            <a:r>
              <a:rPr lang="en-GB" dirty="0" smtClean="0"/>
              <a:t>It can often be difficult to discuss issues of sex within the therapy room, usually because of a social taboo around the subject. </a:t>
            </a:r>
          </a:p>
          <a:p>
            <a:r>
              <a:rPr lang="en-GB" dirty="0" smtClean="0"/>
              <a:t>It is often marginalised.</a:t>
            </a:r>
          </a:p>
          <a:p>
            <a:endParaRPr lang="en-GB" dirty="0"/>
          </a:p>
          <a:p>
            <a:r>
              <a:rPr lang="en-GB" dirty="0" smtClean="0"/>
              <a:t>If a client raised an issue within the therapy room and you had a response to it?  What responses might you have?</a:t>
            </a:r>
          </a:p>
          <a:p>
            <a:r>
              <a:rPr lang="en-GB" dirty="0" smtClean="0"/>
              <a:t>This is attunement</a:t>
            </a:r>
          </a:p>
          <a:p>
            <a:r>
              <a:rPr lang="en-GB" dirty="0" smtClean="0"/>
              <a:t>What about the last time you spoke of a sexual response?</a:t>
            </a:r>
            <a:endParaRPr lang="en-GB" dirty="0"/>
          </a:p>
        </p:txBody>
      </p:sp>
    </p:spTree>
    <p:extLst>
      <p:ext uri="{BB962C8B-B14F-4D97-AF65-F5344CB8AC3E}">
        <p14:creationId xmlns:p14="http://schemas.microsoft.com/office/powerpoint/2010/main" val="3400399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Co-constructed language</a:t>
            </a:r>
            <a:endParaRPr lang="en-GB" dirty="0"/>
          </a:p>
        </p:txBody>
      </p:sp>
      <p:sp>
        <p:nvSpPr>
          <p:cNvPr id="3" name="Content Placeholder 2"/>
          <p:cNvSpPr>
            <a:spLocks noGrp="1"/>
          </p:cNvSpPr>
          <p:nvPr>
            <p:ph idx="1"/>
          </p:nvPr>
        </p:nvSpPr>
        <p:spPr/>
        <p:txBody>
          <a:bodyPr/>
          <a:lstStyle/>
          <a:p>
            <a:r>
              <a:rPr lang="en-GB" dirty="0" smtClean="0"/>
              <a:t>If we felt able to co-construct a language around it, we might feel more comfortable to discuss this.</a:t>
            </a:r>
          </a:p>
          <a:p>
            <a:r>
              <a:rPr lang="en-GB" dirty="0" smtClean="0"/>
              <a:t>This allows authenticity as well as client autonomy in the therapeutic space.</a:t>
            </a:r>
            <a:endParaRPr lang="en-GB" dirty="0"/>
          </a:p>
        </p:txBody>
      </p:sp>
    </p:spTree>
    <p:extLst>
      <p:ext uri="{BB962C8B-B14F-4D97-AF65-F5344CB8AC3E}">
        <p14:creationId xmlns:p14="http://schemas.microsoft.com/office/powerpoint/2010/main" val="41500560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DSM and the science of sexual behaviour</a:t>
            </a:r>
            <a:endParaRPr lang="en-GB" dirty="0"/>
          </a:p>
        </p:txBody>
      </p:sp>
      <p:sp>
        <p:nvSpPr>
          <p:cNvPr id="3" name="Content Placeholder 2"/>
          <p:cNvSpPr>
            <a:spLocks noGrp="1"/>
          </p:cNvSpPr>
          <p:nvPr>
            <p:ph idx="1"/>
          </p:nvPr>
        </p:nvSpPr>
        <p:spPr/>
        <p:txBody>
          <a:bodyPr/>
          <a:lstStyle/>
          <a:p>
            <a:r>
              <a:rPr lang="en-GB" dirty="0" smtClean="0"/>
              <a:t>What is normal sex and what is abnormal sex?</a:t>
            </a:r>
          </a:p>
          <a:p>
            <a:r>
              <a:rPr lang="en-GB" dirty="0" smtClean="0"/>
              <a:t>The dominant discourse is in mainstream media, literature and conversation:</a:t>
            </a:r>
          </a:p>
          <a:p>
            <a:pPr lvl="1"/>
            <a:r>
              <a:rPr lang="en-GB" dirty="0" smtClean="0"/>
              <a:t>What do you feel about the following statements:</a:t>
            </a:r>
          </a:p>
        </p:txBody>
      </p:sp>
    </p:spTree>
    <p:extLst>
      <p:ext uri="{BB962C8B-B14F-4D97-AF65-F5344CB8AC3E}">
        <p14:creationId xmlns:p14="http://schemas.microsoft.com/office/powerpoint/2010/main" val="40224441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Dominant discourse</a:t>
            </a:r>
            <a:endParaRPr lang="en-GB" dirty="0"/>
          </a:p>
        </p:txBody>
      </p:sp>
      <p:sp>
        <p:nvSpPr>
          <p:cNvPr id="3" name="Content Placeholder 2"/>
          <p:cNvSpPr>
            <a:spLocks noGrp="1"/>
          </p:cNvSpPr>
          <p:nvPr>
            <p:ph idx="1"/>
          </p:nvPr>
        </p:nvSpPr>
        <p:spPr/>
        <p:txBody>
          <a:bodyPr/>
          <a:lstStyle/>
          <a:p>
            <a:r>
              <a:rPr lang="en-GB" dirty="0" smtClean="0"/>
              <a:t>Sex takes place in a social context and this relates strongly to the culture and social expectations of that community.</a:t>
            </a:r>
          </a:p>
          <a:p>
            <a:r>
              <a:rPr lang="en-GB" dirty="0" smtClean="0"/>
              <a:t>It is ‘better’ when it is between two people (preferably a man and a woman).</a:t>
            </a:r>
          </a:p>
          <a:p>
            <a:r>
              <a:rPr lang="en-GB" dirty="0" smtClean="0"/>
              <a:t>They should be in a committed, monogamous relationship who have sex, but not too little and not too much.</a:t>
            </a:r>
          </a:p>
          <a:p>
            <a:r>
              <a:rPr lang="en-GB" dirty="0" smtClean="0"/>
              <a:t>Sex is dangerous and people can not control their desires.</a:t>
            </a:r>
            <a:endParaRPr lang="en-GB" dirty="0"/>
          </a:p>
        </p:txBody>
      </p:sp>
    </p:spTree>
    <p:extLst>
      <p:ext uri="{BB962C8B-B14F-4D97-AF65-F5344CB8AC3E}">
        <p14:creationId xmlns:p14="http://schemas.microsoft.com/office/powerpoint/2010/main" val="12628826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Medical and psychological perspective</a:t>
            </a:r>
            <a:endParaRPr lang="en-GB" dirty="0"/>
          </a:p>
        </p:txBody>
      </p:sp>
      <p:sp>
        <p:nvSpPr>
          <p:cNvPr id="3" name="Content Placeholder 2"/>
          <p:cNvSpPr>
            <a:spLocks noGrp="1"/>
          </p:cNvSpPr>
          <p:nvPr>
            <p:ph idx="1"/>
          </p:nvPr>
        </p:nvSpPr>
        <p:spPr/>
        <p:txBody>
          <a:bodyPr/>
          <a:lstStyle/>
          <a:p>
            <a:r>
              <a:rPr lang="en-GB" dirty="0" smtClean="0"/>
              <a:t>Do they adhere to the dominant discourse?</a:t>
            </a:r>
          </a:p>
          <a:p>
            <a:r>
              <a:rPr lang="en-GB" dirty="0" smtClean="0"/>
              <a:t>Their perspective is often taken for granted and sometimes never challenged. </a:t>
            </a:r>
          </a:p>
          <a:p>
            <a:r>
              <a:rPr lang="en-GB" dirty="0" smtClean="0"/>
              <a:t>They define what is ‘normal’ and what is ‘abnormal’</a:t>
            </a:r>
          </a:p>
          <a:p>
            <a:endParaRPr lang="en-GB" dirty="0"/>
          </a:p>
          <a:p>
            <a:r>
              <a:rPr lang="en-GB" dirty="0" smtClean="0"/>
              <a:t>Sometimes these definitions are caught up in the politics of the time</a:t>
            </a:r>
          </a:p>
          <a:p>
            <a:r>
              <a:rPr lang="en-GB" dirty="0" smtClean="0"/>
              <a:t>E.g. homosexuality, female sexual dysfunctions and even masturbation</a:t>
            </a:r>
          </a:p>
        </p:txBody>
      </p:sp>
    </p:spTree>
    <p:extLst>
      <p:ext uri="{BB962C8B-B14F-4D97-AF65-F5344CB8AC3E}">
        <p14:creationId xmlns:p14="http://schemas.microsoft.com/office/powerpoint/2010/main" val="28481258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Sexual disorders?</a:t>
            </a:r>
            <a:endParaRPr lang="en-GB" dirty="0"/>
          </a:p>
        </p:txBody>
      </p:sp>
      <p:sp>
        <p:nvSpPr>
          <p:cNvPr id="3" name="Content Placeholder 2"/>
          <p:cNvSpPr>
            <a:spLocks noGrp="1"/>
          </p:cNvSpPr>
          <p:nvPr>
            <p:ph idx="1"/>
          </p:nvPr>
        </p:nvSpPr>
        <p:spPr/>
        <p:txBody>
          <a:bodyPr/>
          <a:lstStyle/>
          <a:p>
            <a:r>
              <a:rPr lang="en-GB" dirty="0" smtClean="0"/>
              <a:t>As soon as you start stating what is normal or abnormal, you are immediately creating an idea of what is ‘good’ or ‘natural’ sex</a:t>
            </a:r>
          </a:p>
          <a:p>
            <a:r>
              <a:rPr lang="en-GB" dirty="0" smtClean="0"/>
              <a:t>This can lead to an expectation of how society should behave and somewhat limits ‘erotic imagination’</a:t>
            </a:r>
          </a:p>
          <a:p>
            <a:endParaRPr lang="en-GB" dirty="0"/>
          </a:p>
          <a:p>
            <a:r>
              <a:rPr lang="en-GB" dirty="0" smtClean="0"/>
              <a:t>What would you suggest is ‘good’, ‘natural’ ‘normal’ sex?</a:t>
            </a:r>
            <a:endParaRPr lang="en-GB" dirty="0"/>
          </a:p>
        </p:txBody>
      </p:sp>
    </p:spTree>
    <p:extLst>
      <p:ext uri="{BB962C8B-B14F-4D97-AF65-F5344CB8AC3E}">
        <p14:creationId xmlns:p14="http://schemas.microsoft.com/office/powerpoint/2010/main" val="37390451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‘normal’ sex?</a:t>
            </a:r>
            <a:endParaRPr lang="en-GB" dirty="0"/>
          </a:p>
        </p:txBody>
      </p:sp>
      <p:sp>
        <p:nvSpPr>
          <p:cNvPr id="3" name="Content Placeholder 2"/>
          <p:cNvSpPr>
            <a:spLocks noGrp="1"/>
          </p:cNvSpPr>
          <p:nvPr>
            <p:ph idx="1"/>
          </p:nvPr>
        </p:nvSpPr>
        <p:spPr/>
        <p:txBody>
          <a:bodyPr/>
          <a:lstStyle/>
          <a:p>
            <a:r>
              <a:rPr lang="en-GB" dirty="0" smtClean="0"/>
              <a:t>Does the DSM promote the idea that heterosexual, penile-vaginal penetrative sex, which results in orgasm for both partners, where the female has a more passive role than the male, is normal sex?</a:t>
            </a:r>
          </a:p>
          <a:p>
            <a:endParaRPr lang="en-GB" dirty="0"/>
          </a:p>
          <a:p>
            <a:r>
              <a:rPr lang="en-GB" dirty="0" smtClean="0"/>
              <a:t>If this is the case therefore it can lead us to assume that everything else is abnormal…</a:t>
            </a:r>
          </a:p>
          <a:p>
            <a:r>
              <a:rPr lang="en-GB" dirty="0" smtClean="0"/>
              <a:t>What about anal sex, oral sex, sex that doesn’t lead to ejaculation, sex that doesn’t involve penetration? Are these all abnormal?</a:t>
            </a:r>
            <a:endParaRPr lang="en-GB" dirty="0"/>
          </a:p>
        </p:txBody>
      </p:sp>
    </p:spTree>
    <p:extLst>
      <p:ext uri="{BB962C8B-B14F-4D97-AF65-F5344CB8AC3E}">
        <p14:creationId xmlns:p14="http://schemas.microsoft.com/office/powerpoint/2010/main" val="20531737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 roles?</a:t>
            </a:r>
            <a:endParaRPr lang="en-GB" dirty="0"/>
          </a:p>
        </p:txBody>
      </p:sp>
      <p:sp>
        <p:nvSpPr>
          <p:cNvPr id="3" name="Content Placeholder 2"/>
          <p:cNvSpPr>
            <a:spLocks noGrp="1"/>
          </p:cNvSpPr>
          <p:nvPr>
            <p:ph idx="1"/>
          </p:nvPr>
        </p:nvSpPr>
        <p:spPr/>
        <p:txBody>
          <a:bodyPr/>
          <a:lstStyle/>
          <a:p>
            <a:r>
              <a:rPr lang="en-GB" dirty="0" smtClean="0"/>
              <a:t>Convention tells us that natural sex is initiated by the sexually active male and the female is essentially sexually passive and should lie back and ‘think of England’!</a:t>
            </a:r>
          </a:p>
          <a:p>
            <a:r>
              <a:rPr lang="en-GB" dirty="0" smtClean="0"/>
              <a:t>Thoughts?</a:t>
            </a:r>
            <a:endParaRPr lang="en-GB" dirty="0"/>
          </a:p>
        </p:txBody>
      </p:sp>
    </p:spTree>
    <p:extLst>
      <p:ext uri="{BB962C8B-B14F-4D97-AF65-F5344CB8AC3E}">
        <p14:creationId xmlns:p14="http://schemas.microsoft.com/office/powerpoint/2010/main" val="22417447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to this?</a:t>
            </a:r>
            <a:endParaRPr lang="en-GB" dirty="0"/>
          </a:p>
        </p:txBody>
      </p:sp>
      <p:sp>
        <p:nvSpPr>
          <p:cNvPr id="3" name="Content Placeholder 2"/>
          <p:cNvSpPr>
            <a:spLocks noGrp="1"/>
          </p:cNvSpPr>
          <p:nvPr>
            <p:ph idx="1"/>
          </p:nvPr>
        </p:nvSpPr>
        <p:spPr/>
        <p:txBody>
          <a:bodyPr/>
          <a:lstStyle/>
          <a:p>
            <a:r>
              <a:rPr lang="en-GB" dirty="0" smtClean="0"/>
              <a:t>What about the trans experience?</a:t>
            </a:r>
          </a:p>
          <a:p>
            <a:r>
              <a:rPr lang="en-GB" dirty="0"/>
              <a:t>Does it disempower women?</a:t>
            </a:r>
          </a:p>
          <a:p>
            <a:r>
              <a:rPr lang="en-GB" dirty="0" smtClean="0"/>
              <a:t>Does this put undue pressure on the man to perform?</a:t>
            </a:r>
            <a:endParaRPr lang="en-GB" dirty="0"/>
          </a:p>
          <a:p>
            <a:r>
              <a:rPr lang="en-GB" dirty="0" smtClean="0"/>
              <a:t>There is pressure on men to be ready to have sex instantly, men frequently attend therapy clinics because they are anxious about their penis size and performance.</a:t>
            </a:r>
          </a:p>
        </p:txBody>
      </p:sp>
    </p:spTree>
    <p:extLst>
      <p:ext uri="{BB962C8B-B14F-4D97-AF65-F5344CB8AC3E}">
        <p14:creationId xmlns:p14="http://schemas.microsoft.com/office/powerpoint/2010/main" val="1133167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Studying the different?</a:t>
            </a:r>
            <a:endParaRPr lang="en-GB" dirty="0"/>
          </a:p>
        </p:txBody>
      </p:sp>
      <p:sp>
        <p:nvSpPr>
          <p:cNvPr id="3" name="Content Placeholder 2"/>
          <p:cNvSpPr>
            <a:spLocks noGrp="1"/>
          </p:cNvSpPr>
          <p:nvPr>
            <p:ph idx="1"/>
          </p:nvPr>
        </p:nvSpPr>
        <p:spPr/>
        <p:txBody>
          <a:bodyPr/>
          <a:lstStyle/>
          <a:p>
            <a:r>
              <a:rPr lang="en-GB" dirty="0" err="1" smtClean="0"/>
              <a:t>Kleinplatz</a:t>
            </a:r>
            <a:r>
              <a:rPr lang="en-GB" dirty="0" smtClean="0"/>
              <a:t> (2001) states that there is much to learn when we study the different. She writes “much can be gleaned from studying all kinds of individuals, even when there seems to be superficial or even significant </a:t>
            </a:r>
            <a:r>
              <a:rPr lang="en-GB" dirty="0" err="1" smtClean="0"/>
              <a:t>diffences</a:t>
            </a:r>
            <a:r>
              <a:rPr lang="en-GB" dirty="0" smtClean="0"/>
              <a:t> between “us” and “them”. Divergent groups have much more to  teach us than the workings of a particular brand of sexuality”. (</a:t>
            </a:r>
            <a:r>
              <a:rPr lang="en-GB" dirty="0" err="1" smtClean="0"/>
              <a:t>Kleinplatz</a:t>
            </a:r>
            <a:r>
              <a:rPr lang="en-GB" dirty="0" smtClean="0"/>
              <a:t>, 2001, cited in </a:t>
            </a:r>
            <a:r>
              <a:rPr lang="en-GB" dirty="0" err="1" smtClean="0"/>
              <a:t>Kleinplatz</a:t>
            </a:r>
            <a:r>
              <a:rPr lang="en-GB" dirty="0" smtClean="0"/>
              <a:t>, 2006).</a:t>
            </a:r>
          </a:p>
          <a:p>
            <a:endParaRPr lang="en-GB" dirty="0"/>
          </a:p>
          <a:p>
            <a:r>
              <a:rPr lang="en-GB" dirty="0" smtClean="0"/>
              <a:t>Thoughts?</a:t>
            </a:r>
            <a:endParaRPr lang="en-GB" dirty="0"/>
          </a:p>
        </p:txBody>
      </p:sp>
    </p:spTree>
    <p:extLst>
      <p:ext uri="{BB962C8B-B14F-4D97-AF65-F5344CB8AC3E}">
        <p14:creationId xmlns:p14="http://schemas.microsoft.com/office/powerpoint/2010/main" val="6181718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 practitioners</a:t>
            </a:r>
            <a:endParaRPr lang="en-GB" dirty="0"/>
          </a:p>
        </p:txBody>
      </p:sp>
      <p:sp>
        <p:nvSpPr>
          <p:cNvPr id="3" name="Content Placeholder 2"/>
          <p:cNvSpPr>
            <a:spLocks noGrp="1"/>
          </p:cNvSpPr>
          <p:nvPr>
            <p:ph idx="1"/>
          </p:nvPr>
        </p:nvSpPr>
        <p:spPr/>
        <p:txBody>
          <a:bodyPr/>
          <a:lstStyle/>
          <a:p>
            <a:r>
              <a:rPr lang="en-GB" dirty="0" smtClean="0"/>
              <a:t>DSM largely labels practitioners of </a:t>
            </a:r>
            <a:r>
              <a:rPr lang="en-GB" dirty="0" err="1" smtClean="0"/>
              <a:t>sado</a:t>
            </a:r>
            <a:r>
              <a:rPr lang="en-GB" dirty="0" smtClean="0"/>
              <a:t>-masochistic practice as ‘abnormal’, in addition society condemns and criticises participants of this sexual behaviour. </a:t>
            </a:r>
          </a:p>
          <a:p>
            <a:r>
              <a:rPr lang="en-GB" dirty="0" smtClean="0"/>
              <a:t>Is there another way that we can view participants of different sexual behaviours?</a:t>
            </a:r>
          </a:p>
          <a:p>
            <a:r>
              <a:rPr lang="en-GB" dirty="0" smtClean="0"/>
              <a:t>Should our goal be that we start to explore and try to understand uncommon behaviours, rather than criticizing and </a:t>
            </a:r>
            <a:r>
              <a:rPr lang="en-GB" dirty="0" err="1" smtClean="0"/>
              <a:t>pathologizing</a:t>
            </a:r>
            <a:r>
              <a:rPr lang="en-GB" dirty="0" smtClean="0"/>
              <a:t> them?</a:t>
            </a:r>
            <a:endParaRPr lang="en-GB" dirty="0"/>
          </a:p>
        </p:txBody>
      </p:sp>
    </p:spTree>
    <p:extLst>
      <p:ext uri="{BB962C8B-B14F-4D97-AF65-F5344CB8AC3E}">
        <p14:creationId xmlns:p14="http://schemas.microsoft.com/office/powerpoint/2010/main" val="1409917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Sexuality and the counselling relationship</a:t>
            </a:r>
            <a:endParaRPr lang="en-GB" dirty="0"/>
          </a:p>
        </p:txBody>
      </p:sp>
      <p:sp>
        <p:nvSpPr>
          <p:cNvPr id="3" name="Content Placeholder 2"/>
          <p:cNvSpPr>
            <a:spLocks noGrp="1"/>
          </p:cNvSpPr>
          <p:nvPr>
            <p:ph idx="1"/>
          </p:nvPr>
        </p:nvSpPr>
        <p:spPr/>
        <p:txBody>
          <a:bodyPr/>
          <a:lstStyle/>
          <a:p>
            <a:r>
              <a:rPr lang="en-GB" dirty="0" smtClean="0"/>
              <a:t>So what about Sex and the Counselling Relationship…</a:t>
            </a:r>
          </a:p>
        </p:txBody>
      </p:sp>
    </p:spTree>
    <p:extLst>
      <p:ext uri="{BB962C8B-B14F-4D97-AF65-F5344CB8AC3E}">
        <p14:creationId xmlns:p14="http://schemas.microsoft.com/office/powerpoint/2010/main" val="9971388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Intimate counselling relationship</a:t>
            </a:r>
            <a:endParaRPr lang="en-GB" dirty="0"/>
          </a:p>
        </p:txBody>
      </p:sp>
      <p:sp>
        <p:nvSpPr>
          <p:cNvPr id="3" name="Content Placeholder 2"/>
          <p:cNvSpPr>
            <a:spLocks noGrp="1"/>
          </p:cNvSpPr>
          <p:nvPr>
            <p:ph idx="1"/>
          </p:nvPr>
        </p:nvSpPr>
        <p:spPr/>
        <p:txBody>
          <a:bodyPr/>
          <a:lstStyle/>
          <a:p>
            <a:r>
              <a:rPr lang="en-GB" dirty="0" smtClean="0"/>
              <a:t>Therapeutic presence, relational depth, empathic engagement. </a:t>
            </a:r>
            <a:br>
              <a:rPr lang="en-GB" dirty="0" smtClean="0"/>
            </a:br>
            <a:r>
              <a:rPr lang="en-GB" dirty="0" smtClean="0"/>
              <a:t>All aspects that could conceivably create a very intimate relationship. </a:t>
            </a:r>
            <a:endParaRPr lang="en-GB" dirty="0"/>
          </a:p>
          <a:p>
            <a:r>
              <a:rPr lang="en-GB" dirty="0" smtClean="0"/>
              <a:t>Why do we seek to engage the client at this level?</a:t>
            </a:r>
          </a:p>
          <a:p>
            <a:endParaRPr lang="en-GB" dirty="0"/>
          </a:p>
          <a:p>
            <a:r>
              <a:rPr lang="en-GB" dirty="0" smtClean="0"/>
              <a:t>We are privy to the darkest secrets of the client, secrets and themes that they sometimes hardly dare to admit to themselves. </a:t>
            </a:r>
          </a:p>
          <a:p>
            <a:endParaRPr lang="en-GB" dirty="0"/>
          </a:p>
          <a:p>
            <a:endParaRPr lang="en-GB" dirty="0"/>
          </a:p>
        </p:txBody>
      </p:sp>
    </p:spTree>
    <p:extLst>
      <p:ext uri="{BB962C8B-B14F-4D97-AF65-F5344CB8AC3E}">
        <p14:creationId xmlns:p14="http://schemas.microsoft.com/office/powerpoint/2010/main" val="4253527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Counselling relationship</a:t>
            </a:r>
            <a:endParaRPr lang="en-GB" dirty="0"/>
          </a:p>
        </p:txBody>
      </p:sp>
      <p:sp>
        <p:nvSpPr>
          <p:cNvPr id="3" name="Content Placeholder 2"/>
          <p:cNvSpPr>
            <a:spLocks noGrp="1"/>
          </p:cNvSpPr>
          <p:nvPr>
            <p:ph idx="1"/>
          </p:nvPr>
        </p:nvSpPr>
        <p:spPr/>
        <p:txBody>
          <a:bodyPr/>
          <a:lstStyle/>
          <a:p>
            <a:r>
              <a:rPr lang="en-GB" dirty="0"/>
              <a:t>Exercise</a:t>
            </a:r>
            <a:r>
              <a:rPr lang="en-GB" dirty="0" smtClean="0"/>
              <a:t>: How is the therapeutic relationship different to a sexual relationship? How might it be similar?</a:t>
            </a:r>
            <a:endParaRPr lang="en-GB" dirty="0"/>
          </a:p>
        </p:txBody>
      </p:sp>
    </p:spTree>
    <p:extLst>
      <p:ext uri="{BB962C8B-B14F-4D97-AF65-F5344CB8AC3E}">
        <p14:creationId xmlns:p14="http://schemas.microsoft.com/office/powerpoint/2010/main" val="225449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BACP guidance</a:t>
            </a:r>
            <a:endParaRPr lang="en-GB" dirty="0"/>
          </a:p>
        </p:txBody>
      </p:sp>
      <p:sp>
        <p:nvSpPr>
          <p:cNvPr id="3" name="Content Placeholder 2"/>
          <p:cNvSpPr>
            <a:spLocks noGrp="1"/>
          </p:cNvSpPr>
          <p:nvPr>
            <p:ph idx="1"/>
          </p:nvPr>
        </p:nvSpPr>
        <p:spPr/>
        <p:txBody>
          <a:bodyPr/>
          <a:lstStyle/>
          <a:p>
            <a:pPr fontAlgn="base"/>
            <a:r>
              <a:rPr lang="en-GB" dirty="0" smtClean="0"/>
              <a:t>Building an appropriate relationship:</a:t>
            </a:r>
          </a:p>
          <a:p>
            <a:pPr fontAlgn="base"/>
            <a:r>
              <a:rPr lang="en-GB" dirty="0" smtClean="0"/>
              <a:t>We </a:t>
            </a:r>
            <a:r>
              <a:rPr lang="en-GB" dirty="0"/>
              <a:t>will not have sexual relationships with or behave sexually towards our clients, supervisees or trainees.</a:t>
            </a:r>
          </a:p>
          <a:p>
            <a:pPr fontAlgn="base"/>
            <a:r>
              <a:rPr lang="en-GB" dirty="0" smtClean="0"/>
              <a:t>We </a:t>
            </a:r>
            <a:r>
              <a:rPr lang="en-GB" dirty="0"/>
              <a:t>will not exploit or abuse our clients in any way: financially, emotionally, physically, sexually or spiritually.</a:t>
            </a:r>
          </a:p>
          <a:p>
            <a:pPr fontAlgn="base"/>
            <a:r>
              <a:rPr lang="en-GB" dirty="0" smtClean="0"/>
              <a:t>We </a:t>
            </a:r>
            <a:r>
              <a:rPr lang="en-GB" dirty="0"/>
              <a:t>will avoid having sexual relationships with or behaving sexually towards people whom we know to be close to our clients in order to avoid undermining our clients’ trust in us or damaging the therapeutic relationship</a:t>
            </a:r>
            <a:r>
              <a:rPr lang="en-GB" dirty="0" smtClean="0"/>
              <a:t>.</a:t>
            </a:r>
          </a:p>
          <a:p>
            <a:pPr fontAlgn="base"/>
            <a:r>
              <a:rPr lang="en-GB" dirty="0" smtClean="0"/>
              <a:t>BACP, 2018</a:t>
            </a:r>
            <a:endParaRPr lang="en-GB" dirty="0"/>
          </a:p>
        </p:txBody>
      </p:sp>
    </p:spTree>
    <p:extLst>
      <p:ext uri="{BB962C8B-B14F-4D97-AF65-F5344CB8AC3E}">
        <p14:creationId xmlns:p14="http://schemas.microsoft.com/office/powerpoint/2010/main" val="24530194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Boundaries in the relationship</a:t>
            </a:r>
            <a:endParaRPr lang="en-GB" dirty="0"/>
          </a:p>
        </p:txBody>
      </p:sp>
      <p:sp>
        <p:nvSpPr>
          <p:cNvPr id="3" name="Content Placeholder 2"/>
          <p:cNvSpPr>
            <a:spLocks noGrp="1"/>
          </p:cNvSpPr>
          <p:nvPr>
            <p:ph idx="1"/>
          </p:nvPr>
        </p:nvSpPr>
        <p:spPr/>
        <p:txBody>
          <a:bodyPr/>
          <a:lstStyle/>
          <a:p>
            <a:r>
              <a:rPr lang="en-GB" dirty="0" smtClean="0"/>
              <a:t>Should boundaries be rigidly held, or is there capacity for flexibility?</a:t>
            </a:r>
            <a:endParaRPr lang="en-GB" dirty="0"/>
          </a:p>
        </p:txBody>
      </p:sp>
    </p:spTree>
    <p:extLst>
      <p:ext uri="{BB962C8B-B14F-4D97-AF65-F5344CB8AC3E}">
        <p14:creationId xmlns:p14="http://schemas.microsoft.com/office/powerpoint/2010/main" val="13386841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Totton (2010)..</a:t>
            </a:r>
            <a:endParaRPr lang="en-GB" dirty="0"/>
          </a:p>
        </p:txBody>
      </p:sp>
      <p:sp>
        <p:nvSpPr>
          <p:cNvPr id="3" name="Content Placeholder 2"/>
          <p:cNvSpPr>
            <a:spLocks noGrp="1"/>
          </p:cNvSpPr>
          <p:nvPr>
            <p:ph idx="1"/>
          </p:nvPr>
        </p:nvSpPr>
        <p:spPr/>
        <p:txBody>
          <a:bodyPr/>
          <a:lstStyle/>
          <a:p>
            <a:r>
              <a:rPr lang="en-GB" dirty="0"/>
              <a:t>Totton (2010) suggests:</a:t>
            </a:r>
          </a:p>
          <a:p>
            <a:r>
              <a:rPr lang="en-GB" dirty="0"/>
              <a:t>‘For a therapist to hold careful boundaries because they believe they must, or because they are afraid of the uncontrollability of closeness, cripples the potential for relatedness. But for a therapist to hold such boundaries as an honouring of the client’s </a:t>
            </a:r>
            <a:r>
              <a:rPr lang="en-GB" dirty="0" err="1"/>
              <a:t>woundedness</a:t>
            </a:r>
            <a:r>
              <a:rPr lang="en-GB" dirty="0"/>
              <a:t> is itself relational. The only valid generalisation about relationships is that they are each unique; and therapists are artisans of relationship, co-creating one-off works with their clients.’</a:t>
            </a:r>
          </a:p>
        </p:txBody>
      </p:sp>
    </p:spTree>
    <p:extLst>
      <p:ext uri="{BB962C8B-B14F-4D97-AF65-F5344CB8AC3E}">
        <p14:creationId xmlns:p14="http://schemas.microsoft.com/office/powerpoint/2010/main" val="3692425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Compassion and love</a:t>
            </a:r>
            <a:endParaRPr lang="en-GB" dirty="0"/>
          </a:p>
        </p:txBody>
      </p:sp>
      <p:sp>
        <p:nvSpPr>
          <p:cNvPr id="3" name="Content Placeholder 2"/>
          <p:cNvSpPr>
            <a:spLocks noGrp="1"/>
          </p:cNvSpPr>
          <p:nvPr>
            <p:ph idx="1"/>
          </p:nvPr>
        </p:nvSpPr>
        <p:spPr/>
        <p:txBody>
          <a:bodyPr/>
          <a:lstStyle/>
          <a:p>
            <a:r>
              <a:rPr lang="en-GB" dirty="0"/>
              <a:t>“Psychoanalysis is in essence a cure through love.” (Freud, in a letter to Jung, quoted in Bettelheim,1988).</a:t>
            </a:r>
          </a:p>
        </p:txBody>
      </p:sp>
    </p:spTree>
    <p:extLst>
      <p:ext uri="{BB962C8B-B14F-4D97-AF65-F5344CB8AC3E}">
        <p14:creationId xmlns:p14="http://schemas.microsoft.com/office/powerpoint/2010/main" val="31840877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In pairs just talk about your experience of love in it’s different forms.</a:t>
            </a:r>
          </a:p>
          <a:p>
            <a:r>
              <a:rPr lang="en-GB" dirty="0" smtClean="0"/>
              <a:t>See if you can explore the type of love that you’d feel comfortable offering and receiving.</a:t>
            </a:r>
            <a:endParaRPr lang="en-GB" dirty="0"/>
          </a:p>
        </p:txBody>
      </p:sp>
    </p:spTree>
    <p:extLst>
      <p:ext uri="{BB962C8B-B14F-4D97-AF65-F5344CB8AC3E}">
        <p14:creationId xmlns:p14="http://schemas.microsoft.com/office/powerpoint/2010/main" val="42007260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Love and the Therapeutic Relationship</a:t>
            </a:r>
            <a:endParaRPr lang="en-GB" dirty="0"/>
          </a:p>
        </p:txBody>
      </p:sp>
      <p:sp>
        <p:nvSpPr>
          <p:cNvPr id="3" name="Content Placeholder 2"/>
          <p:cNvSpPr>
            <a:spLocks noGrp="1"/>
          </p:cNvSpPr>
          <p:nvPr>
            <p:ph idx="1"/>
          </p:nvPr>
        </p:nvSpPr>
        <p:spPr/>
        <p:txBody>
          <a:bodyPr>
            <a:normAutofit lnSpcReduction="10000"/>
          </a:bodyPr>
          <a:lstStyle/>
          <a:p>
            <a:r>
              <a:rPr lang="en-GB" dirty="0"/>
              <a:t>Unconditional Positive Regard, Warmth, Prizing, Acceptance, Compassion, Tenderness ……….. </a:t>
            </a:r>
            <a:endParaRPr lang="en-GB" dirty="0" smtClean="0"/>
          </a:p>
          <a:p>
            <a:r>
              <a:rPr lang="en-GB" dirty="0" smtClean="0"/>
              <a:t>Hart </a:t>
            </a:r>
            <a:r>
              <a:rPr lang="en-GB" dirty="0"/>
              <a:t>(1999) -exploration of deep empathy ‘in empathic inclusion it is quite natural to experience the unconditional positive regard, even love, that Rogers advocated so strongly’ </a:t>
            </a:r>
            <a:endParaRPr lang="en-GB" dirty="0" smtClean="0"/>
          </a:p>
          <a:p>
            <a:r>
              <a:rPr lang="en-GB" dirty="0" smtClean="0"/>
              <a:t>Can </a:t>
            </a:r>
            <a:r>
              <a:rPr lang="en-GB" dirty="0"/>
              <a:t>compare this feeling to: </a:t>
            </a:r>
            <a:endParaRPr lang="en-GB" dirty="0" smtClean="0"/>
          </a:p>
          <a:p>
            <a:pPr lvl="1"/>
            <a:r>
              <a:rPr lang="en-GB" dirty="0" smtClean="0"/>
              <a:t>the </a:t>
            </a:r>
            <a:r>
              <a:rPr lang="en-GB" dirty="0"/>
              <a:t>awakening of natural compassion </a:t>
            </a:r>
            <a:endParaRPr lang="en-GB" dirty="0" smtClean="0"/>
          </a:p>
          <a:p>
            <a:pPr lvl="2"/>
            <a:r>
              <a:rPr lang="en-GB" dirty="0" smtClean="0"/>
              <a:t>the </a:t>
            </a:r>
            <a:r>
              <a:rPr lang="en-GB" dirty="0"/>
              <a:t>opening of the heart chakra from tantric yoga </a:t>
            </a:r>
            <a:endParaRPr lang="en-GB" dirty="0" smtClean="0"/>
          </a:p>
          <a:p>
            <a:pPr lvl="2"/>
            <a:r>
              <a:rPr lang="en-GB" dirty="0" smtClean="0"/>
              <a:t>the </a:t>
            </a:r>
            <a:r>
              <a:rPr lang="en-GB" dirty="0"/>
              <a:t>experience of moving from ‘I-It’ to ‘I -Thou’ of </a:t>
            </a:r>
            <a:r>
              <a:rPr lang="en-GB" dirty="0" smtClean="0"/>
              <a:t>Buber</a:t>
            </a:r>
            <a:endParaRPr lang="en-GB" dirty="0"/>
          </a:p>
        </p:txBody>
      </p:sp>
    </p:spTree>
    <p:extLst>
      <p:ext uri="{BB962C8B-B14F-4D97-AF65-F5344CB8AC3E}">
        <p14:creationId xmlns:p14="http://schemas.microsoft.com/office/powerpoint/2010/main" val="14032475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Love in the therapeutic space</a:t>
            </a:r>
            <a:endParaRPr lang="en-GB" dirty="0"/>
          </a:p>
        </p:txBody>
      </p:sp>
      <p:sp>
        <p:nvSpPr>
          <p:cNvPr id="3" name="Content Placeholder 2"/>
          <p:cNvSpPr>
            <a:spLocks noGrp="1"/>
          </p:cNvSpPr>
          <p:nvPr>
            <p:ph idx="1"/>
          </p:nvPr>
        </p:nvSpPr>
        <p:spPr/>
        <p:txBody>
          <a:bodyPr/>
          <a:lstStyle/>
          <a:p>
            <a:r>
              <a:rPr lang="en-GB" dirty="0" smtClean="0"/>
              <a:t>How can we ensure that the ‘love’ doesn’t become damaging or sexual?</a:t>
            </a:r>
          </a:p>
          <a:p>
            <a:endParaRPr lang="en-GB" dirty="0"/>
          </a:p>
          <a:p>
            <a:pPr marL="0" indent="0">
              <a:buNone/>
            </a:pPr>
            <a:endParaRPr lang="en-GB" dirty="0"/>
          </a:p>
        </p:txBody>
      </p:sp>
    </p:spTree>
    <p:extLst>
      <p:ext uri="{BB962C8B-B14F-4D97-AF65-F5344CB8AC3E}">
        <p14:creationId xmlns:p14="http://schemas.microsoft.com/office/powerpoint/2010/main" val="33397107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Boundaries</a:t>
            </a:r>
            <a:endParaRPr lang="en-GB" dirty="0"/>
          </a:p>
        </p:txBody>
      </p:sp>
      <p:sp>
        <p:nvSpPr>
          <p:cNvPr id="3" name="Content Placeholder 2"/>
          <p:cNvSpPr>
            <a:spLocks noGrp="1"/>
          </p:cNvSpPr>
          <p:nvPr>
            <p:ph idx="1"/>
          </p:nvPr>
        </p:nvSpPr>
        <p:spPr/>
        <p:txBody>
          <a:bodyPr/>
          <a:lstStyle/>
          <a:p>
            <a:r>
              <a:rPr lang="en-GB" dirty="0" smtClean="0"/>
              <a:t>Ultimately it’s about boundaries. </a:t>
            </a:r>
          </a:p>
          <a:p>
            <a:r>
              <a:rPr lang="en-GB" dirty="0" smtClean="0"/>
              <a:t>We must, as practitioners, adhere to the Ethical Framework. </a:t>
            </a:r>
          </a:p>
          <a:p>
            <a:r>
              <a:rPr lang="en-GB" dirty="0" smtClean="0"/>
              <a:t>We must not act in any way that might harm the client.</a:t>
            </a:r>
          </a:p>
        </p:txBody>
      </p:sp>
    </p:spTree>
    <p:extLst>
      <p:ext uri="{BB962C8B-B14F-4D97-AF65-F5344CB8AC3E}">
        <p14:creationId xmlns:p14="http://schemas.microsoft.com/office/powerpoint/2010/main" val="6976880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197914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lnSpcReduction="10000"/>
          </a:bodyPr>
          <a:lstStyle/>
          <a:p>
            <a:r>
              <a:rPr lang="en-GB" dirty="0" smtClean="0"/>
              <a:t>Barker, M. (2011). Existential sex therapy. Sexual Relationship Therapy 26 (1) pp.33-47</a:t>
            </a:r>
          </a:p>
          <a:p>
            <a:r>
              <a:rPr lang="en-GB" dirty="0" smtClean="0"/>
              <a:t>Davies, D. (</a:t>
            </a:r>
            <a:r>
              <a:rPr lang="en-GB" dirty="0" err="1" smtClean="0"/>
              <a:t>nd</a:t>
            </a:r>
            <a:r>
              <a:rPr lang="en-GB" dirty="0" smtClean="0"/>
              <a:t>) I’m too sexy: reconsidering sexual addiction as a valid concept for gay and bi men who feel out of control.</a:t>
            </a:r>
          </a:p>
          <a:p>
            <a:r>
              <a:rPr lang="en-GB" dirty="0" err="1" smtClean="0"/>
              <a:t>Kleinplatz</a:t>
            </a:r>
            <a:r>
              <a:rPr lang="en-GB" dirty="0" smtClean="0"/>
              <a:t>, P. J. (2006). Learning from Extraordinary Lovers. </a:t>
            </a:r>
            <a:r>
              <a:rPr lang="en-GB" i="1" dirty="0" smtClean="0"/>
              <a:t>Journal of Homosexuality.</a:t>
            </a:r>
            <a:r>
              <a:rPr lang="en-GB" dirty="0" smtClean="0"/>
              <a:t> 50 (2) p325-348</a:t>
            </a:r>
          </a:p>
          <a:p>
            <a:r>
              <a:rPr lang="en-GB" dirty="0" smtClean="0"/>
              <a:t>Prince, R. (2016) </a:t>
            </a:r>
            <a:r>
              <a:rPr lang="en-GB" i="1" dirty="0" smtClean="0"/>
              <a:t>Sexual Attraction in the Therapy Room: An Exploration of Licensed Marriage and Family Therapists’ Experience and Training. </a:t>
            </a:r>
            <a:r>
              <a:rPr lang="en-GB" dirty="0" smtClean="0"/>
              <a:t>Doctoral Thesis</a:t>
            </a:r>
          </a:p>
          <a:p>
            <a:r>
              <a:rPr lang="en-GB" dirty="0" smtClean="0"/>
              <a:t>Totton</a:t>
            </a:r>
            <a:r>
              <a:rPr lang="en-GB" dirty="0"/>
              <a:t>, Nick., (2010) ‘Boundaries and boundlessness’ in Therapy Today, Vol: 21, Issue 8, </a:t>
            </a:r>
            <a:r>
              <a:rPr lang="en-GB" dirty="0" smtClean="0"/>
              <a:t>October</a:t>
            </a:r>
            <a:endParaRPr lang="en-GB" dirty="0"/>
          </a:p>
        </p:txBody>
      </p:sp>
    </p:spTree>
    <p:extLst>
      <p:ext uri="{BB962C8B-B14F-4D97-AF65-F5344CB8AC3E}">
        <p14:creationId xmlns:p14="http://schemas.microsoft.com/office/powerpoint/2010/main" val="140685349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615</TotalTime>
  <Words>1232</Words>
  <Application>Microsoft Office PowerPoint</Application>
  <PresentationFormat>Widescreen</PresentationFormat>
  <Paragraphs>117</Paragraphs>
  <Slides>26</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Gill Sans MT</vt:lpstr>
      <vt:lpstr>Parcel</vt:lpstr>
      <vt:lpstr>SEX</vt:lpstr>
      <vt:lpstr>Your response to the word</vt:lpstr>
      <vt:lpstr>Strong social taboo?</vt:lpstr>
      <vt:lpstr>Co-constructed language</vt:lpstr>
      <vt:lpstr>DSM and the science of sexual behaviour</vt:lpstr>
      <vt:lpstr>Dominant discourse</vt:lpstr>
      <vt:lpstr>Medical and psychological perspective</vt:lpstr>
      <vt:lpstr>Sexual disorders?</vt:lpstr>
      <vt:lpstr>‘normal’ sex?</vt:lpstr>
      <vt:lpstr>Sex roles?</vt:lpstr>
      <vt:lpstr>Challenges to this?</vt:lpstr>
      <vt:lpstr>Studying the different?</vt:lpstr>
      <vt:lpstr>SM practitioners</vt:lpstr>
      <vt:lpstr>Sexuality and the counselling relationship</vt:lpstr>
      <vt:lpstr>Intimate counselling relationship</vt:lpstr>
      <vt:lpstr>Counselling relationship</vt:lpstr>
      <vt:lpstr>BACP guidance</vt:lpstr>
      <vt:lpstr>Boundaries in the relationship</vt:lpstr>
      <vt:lpstr>Totton (2010)..</vt:lpstr>
      <vt:lpstr>Compassion and love</vt:lpstr>
      <vt:lpstr>Exercise</vt:lpstr>
      <vt:lpstr>Love and the Therapeutic Relationship</vt:lpstr>
      <vt:lpstr>Love in the therapeutic space</vt:lpstr>
      <vt:lpstr>Boundaries</vt:lpstr>
      <vt:lpstr>Thoughts?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SEX</dc:title>
  <dc:creator>Catherine Slade</dc:creator>
  <cp:lastModifiedBy>Catherine Slade</cp:lastModifiedBy>
  <cp:revision>14</cp:revision>
  <dcterms:created xsi:type="dcterms:W3CDTF">2019-09-26T14:06:55Z</dcterms:created>
  <dcterms:modified xsi:type="dcterms:W3CDTF">2019-10-03T18:30:22Z</dcterms:modified>
</cp:coreProperties>
</file>