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notesMasterIdLst>
    <p:notesMasterId r:id="rId24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x="18288000" cy="10287000"/>
  <p:notesSz cx="6858000" cy="9144000"/>
  <p:embeddedFontLst>
    <p:embeddedFont>
      <p:font typeface="Arial MT Pro" charset="1" panose="020B0502020202020204"/>
      <p:regular r:id="rId19"/>
    </p:embeddedFont>
    <p:embeddedFont>
      <p:font typeface="Trebuchet MS" charset="1" panose="020B0603020202020204"/>
      <p:regular r:id="rId20"/>
    </p:embeddedFont>
    <p:embeddedFont>
      <p:font typeface="Trebuchet MS Italics" charset="1" panose="020B0603020202090204"/>
      <p:regular r:id="rId21"/>
    </p:embeddedFont>
    <p:embeddedFont>
      <p:font typeface="Trebuchet MS Bold" charset="1" panose="020B0703020202020204"/>
      <p:regular r:id="rId22"/>
    </p:embeddedFont>
    <p:embeddedFont>
      <p:font typeface="Trebuchet MS Bold Italics" charset="1" panose="020B0703020202090204"/>
      <p:regular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24" Target="notesMasters/notesMaster1.xml" Type="http://schemas.openxmlformats.org/officeDocument/2006/relationships/notesMaster"/><Relationship Id="rId25" Target="theme/theme2.xml" Type="http://schemas.openxmlformats.org/officeDocument/2006/relationships/theme"/><Relationship Id="rId26" Target="notesSlides/notesSlide1.xml" Type="http://schemas.openxmlformats.org/officeDocument/2006/relationships/notesSlide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notesMasters/_rels/notesMaster1.xml.rels><?xml version="1.0" encoding="UTF-8" standalone="yes"?><Relationships xmlns="http://schemas.openxmlformats.org/package/2006/relationships"><Relationship Id="rId1" Target="../theme/theme2.xml" Type="http://schemas.openxmlformats.org/officeDocument/2006/relationships/theme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<Relationships xmlns="http://schemas.openxmlformats.org/package/2006/relationships"><Relationship Id="rId1" Target="../notesMasters/notesMaster1.xml" Type="http://schemas.openxmlformats.org/officeDocument/2006/relationships/notesMaster"/><Relationship Id="rId2" Target="../slides/slide12.xml" Type="http://schemas.openxmlformats.org/officeDocument/2006/relationships/slide"/></Relationships>
</file>

<file path=ppt/notesSlides/notesSlide1.xml><?xml version="1.0" encoding="utf-8"?>
<p:notes xmlns:p="http://schemas.openxmlformats.org/presentationml/2006/main" xmlns:a="http://schemas.openxmlformats.org/drawingml/2006/main">
  <p:cSld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 id="{B7268E1E-0E44-426D-905E-8AD9B19D2182}" type="datetimeFigureOut">
              <a:rPr lang="cs-CZ" smtClean="0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http://www.thersa.org/events/rsaanimate/animate/rsa-animate-changing-paradigms </a:t>
            </a:r>
          </a:p>
          <a:p>
            <a:r>
              <a:rPr lang="en-US"/>
              <a:t/>
            </a:r>
          </a:p>
          <a:p>
            <a:r>
              <a:rPr lang="en-US"/>
              <a:t>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 id="{871B2431-D351-4C6E-A3CF-9DFAC0E3E050}" type="slidenum">
              <a:rPr lang="cs-CZ" smtClean="0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notesSlides/notesSlide1.xml" Type="http://schemas.openxmlformats.org/officeDocument/2006/relationships/notesSlide"/><Relationship Id="rId3" Target="https://www.youtube.com/watch?v=zDZFcDGpL4U" TargetMode="External" Type="http://schemas.openxmlformats.org/officeDocument/2006/relationships/hyperlink"/><Relationship Id="rId4" Target="https://www.youtube.com/watch?v=zDZFcDGpL4U" TargetMode="External" Type="http://schemas.openxmlformats.org/officeDocument/2006/relationships/hyperlink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7D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-2023717">
            <a:off x="11503516" y="8277139"/>
            <a:ext cx="7272055" cy="0"/>
          </a:xfrm>
          <a:prstGeom prst="line">
            <a:avLst/>
          </a:prstGeom>
          <a:ln cap="rnd" w="9525">
            <a:solidFill>
              <a:srgbClr val="FFF6D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" id="3"/>
          <p:cNvSpPr/>
          <p:nvPr/>
        </p:nvSpPr>
        <p:spPr>
          <a:xfrm rot="4791364">
            <a:off x="10672468" y="5145435"/>
            <a:ext cx="10464870" cy="0"/>
          </a:xfrm>
          <a:prstGeom prst="line">
            <a:avLst/>
          </a:prstGeom>
          <a:ln cap="rnd" w="9525">
            <a:solidFill>
              <a:srgbClr val="FFF6D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4" id="4"/>
          <p:cNvSpPr/>
          <p:nvPr/>
        </p:nvSpPr>
        <p:spPr>
          <a:xfrm rot="-2023717">
            <a:off x="11503516" y="8277139"/>
            <a:ext cx="7272055" cy="0"/>
          </a:xfrm>
          <a:prstGeom prst="line">
            <a:avLst/>
          </a:prstGeom>
          <a:ln cap="rnd" w="9525">
            <a:solidFill>
              <a:srgbClr val="FFF6D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5" id="5"/>
          <p:cNvSpPr/>
          <p:nvPr/>
        </p:nvSpPr>
        <p:spPr>
          <a:xfrm rot="4791364">
            <a:off x="10672468" y="5145435"/>
            <a:ext cx="10464870" cy="0"/>
          </a:xfrm>
          <a:prstGeom prst="line">
            <a:avLst/>
          </a:prstGeom>
          <a:ln cap="rnd" w="9525">
            <a:solidFill>
              <a:srgbClr val="FFF6D4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6" id="6"/>
          <p:cNvGrpSpPr/>
          <p:nvPr/>
        </p:nvGrpSpPr>
        <p:grpSpPr>
          <a:xfrm rot="0">
            <a:off x="1439048" y="1426763"/>
            <a:ext cx="8740079" cy="7433475"/>
            <a:chOff x="0" y="0"/>
            <a:chExt cx="11653438" cy="9911300"/>
          </a:xfrm>
        </p:grpSpPr>
        <p:grpSp>
          <p:nvGrpSpPr>
            <p:cNvPr name="Group 7" id="7"/>
            <p:cNvGrpSpPr/>
            <p:nvPr/>
          </p:nvGrpSpPr>
          <p:grpSpPr>
            <a:xfrm rot="0">
              <a:off x="0" y="0"/>
              <a:ext cx="11653438" cy="8983626"/>
              <a:chOff x="0" y="0"/>
              <a:chExt cx="8286889" cy="6388356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8286890" cy="6388356"/>
              </a:xfrm>
              <a:custGeom>
                <a:avLst/>
                <a:gdLst/>
                <a:ahLst/>
                <a:cxnLst/>
                <a:rect r="r" b="b" t="t" l="l"/>
                <a:pathLst>
                  <a:path h="6388356" w="8286890">
                    <a:moveTo>
                      <a:pt x="0" y="0"/>
                    </a:moveTo>
                    <a:lnTo>
                      <a:pt x="8286890" y="0"/>
                    </a:lnTo>
                    <a:lnTo>
                      <a:pt x="8286890" y="6388356"/>
                    </a:lnTo>
                    <a:lnTo>
                      <a:pt x="0" y="6388356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123825"/>
                <a:ext cx="8286889" cy="6512181"/>
              </a:xfrm>
              <a:prstGeom prst="rect">
                <a:avLst/>
              </a:prstGeom>
            </p:spPr>
            <p:txBody>
              <a:bodyPr anchor="b" rtlCol="false" tIns="0" lIns="0" bIns="0" rIns="0"/>
              <a:lstStyle/>
              <a:p>
                <a:pPr algn="ctr">
                  <a:lnSpc>
                    <a:spcPts val="7398"/>
                  </a:lnSpc>
                </a:pPr>
                <a:r>
                  <a:rPr lang="en-US" sz="6165">
                    <a:solidFill>
                      <a:srgbClr val="000000"/>
                    </a:solidFill>
                    <a:latin typeface="Arial MT Pro"/>
                    <a:ea typeface="Arial MT Pro"/>
                    <a:cs typeface="Arial MT Pro"/>
                    <a:sym typeface="Arial MT Pro"/>
                  </a:rPr>
                  <a:t>ECES4001C </a:t>
                </a:r>
              </a:p>
              <a:p>
                <a:pPr algn="ctr">
                  <a:lnSpc>
                    <a:spcPts val="7398"/>
                  </a:lnSpc>
                </a:pPr>
              </a:p>
              <a:p>
                <a:pPr algn="ctr">
                  <a:lnSpc>
                    <a:spcPts val="7398"/>
                  </a:lnSpc>
                </a:pPr>
                <a:r>
                  <a:rPr lang="en-US" sz="6165">
                    <a:solidFill>
                      <a:srgbClr val="000000"/>
                    </a:solidFill>
                    <a:latin typeface="Arial MT Pro"/>
                    <a:ea typeface="Arial MT Pro"/>
                    <a:cs typeface="Arial MT Pro"/>
                    <a:sym typeface="Arial MT Pro"/>
                  </a:rPr>
                  <a:t>Addysg Ddoe, Heddiw, Y fory</a:t>
                </a:r>
              </a:p>
              <a:p>
                <a:pPr algn="ctr">
                  <a:lnSpc>
                    <a:spcPts val="7398"/>
                  </a:lnSpc>
                </a:pPr>
              </a:p>
              <a:p>
                <a:pPr algn="ctr">
                  <a:lnSpc>
                    <a:spcPts val="7398"/>
                  </a:lnSpc>
                </a:pPr>
                <a:r>
                  <a:rPr lang="en-US" sz="6165">
                    <a:solidFill>
                      <a:srgbClr val="000000"/>
                    </a:solidFill>
                    <a:latin typeface="Arial MT Pro"/>
                    <a:ea typeface="Arial MT Pro"/>
                    <a:cs typeface="Arial MT Pro"/>
                    <a:sym typeface="Arial MT Pro"/>
                  </a:rPr>
                  <a:t>Education Past, Present, Future</a:t>
                </a: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0">
              <a:off x="1097280" y="9246328"/>
              <a:ext cx="9458878" cy="664972"/>
              <a:chOff x="0" y="0"/>
              <a:chExt cx="6726313" cy="472869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6726313" cy="472869"/>
              </a:xfrm>
              <a:custGeom>
                <a:avLst/>
                <a:gdLst/>
                <a:ahLst/>
                <a:cxnLst/>
                <a:rect r="r" b="b" t="t" l="l"/>
                <a:pathLst>
                  <a:path h="472869" w="6726313">
                    <a:moveTo>
                      <a:pt x="0" y="0"/>
                    </a:moveTo>
                    <a:lnTo>
                      <a:pt x="6726313" y="0"/>
                    </a:lnTo>
                    <a:lnTo>
                      <a:pt x="6726313" y="472869"/>
                    </a:lnTo>
                    <a:lnTo>
                      <a:pt x="0" y="472869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57150"/>
                <a:ext cx="6726313" cy="530019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ctr">
                  <a:lnSpc>
                    <a:spcPts val="3240"/>
                  </a:lnSpc>
                </a:pPr>
                <a:r>
                  <a:rPr lang="en-US" sz="2700">
                    <a:solidFill>
                      <a:srgbClr val="000000"/>
                    </a:solidFill>
                    <a:latin typeface="Arial MT Pro"/>
                    <a:ea typeface="Arial MT Pro"/>
                    <a:cs typeface="Arial MT Pro"/>
                    <a:sym typeface="Arial MT Pro"/>
                  </a:rPr>
                  <a:t>Sesiwn 1 / Session 1 </a:t>
                </a:r>
              </a:p>
            </p:txBody>
          </p:sp>
        </p:grpSp>
      </p:grpSp>
      <p:grpSp>
        <p:nvGrpSpPr>
          <p:cNvPr name="Group 13" id="13"/>
          <p:cNvGrpSpPr/>
          <p:nvPr/>
        </p:nvGrpSpPr>
        <p:grpSpPr>
          <a:xfrm rot="0">
            <a:off x="11664859" y="-248206"/>
            <a:ext cx="10783412" cy="10783412"/>
            <a:chOff x="0" y="0"/>
            <a:chExt cx="812800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2"/>
              <a:stretch>
                <a:fillRect l="0" t="-12500" r="0" b="-12500"/>
              </a:stretch>
            </a:blipFill>
          </p:spPr>
        </p:sp>
      </p:grp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>
  <p:cSld>
    <p:bg>
      <p:bgPr>
        <a:solidFill>
          <a:srgbClr val="FFF7D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787939" y="4724400"/>
            <a:ext cx="12712122" cy="828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Sut mae’r cwrs yn mynd?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>
  <p:cSld>
    <p:bg>
      <p:bgPr>
        <a:solidFill>
          <a:srgbClr val="FFF7D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525049" y="1019175"/>
            <a:ext cx="12712122" cy="1647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Gorolwg sesiwn</a:t>
            </a:r>
          </a:p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Session overview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2787937" y="3890444"/>
            <a:ext cx="6093172" cy="2628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33409" indent="-316704" lvl="1">
              <a:lnSpc>
                <a:spcPts val="4199"/>
              </a:lnSpc>
              <a:buFont typeface="Arial"/>
              <a:buChar char="•"/>
            </a:pPr>
            <a:r>
              <a:rPr lang="en-US" sz="3499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Gorolwg o’r modiwl</a:t>
            </a:r>
          </a:p>
          <a:p>
            <a:pPr algn="l" marL="633409" indent="-316704" lvl="1">
              <a:lnSpc>
                <a:spcPts val="4199"/>
              </a:lnSpc>
              <a:buFont typeface="Arial"/>
              <a:buChar char="•"/>
            </a:pPr>
            <a:r>
              <a:rPr lang="en-US" sz="3499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Materion pwysig</a:t>
            </a:r>
          </a:p>
          <a:p>
            <a:pPr algn="l" marL="633409" indent="-316704" lvl="1">
              <a:lnSpc>
                <a:spcPts val="4199"/>
              </a:lnSpc>
              <a:buFont typeface="Arial"/>
              <a:buChar char="•"/>
            </a:pPr>
            <a:r>
              <a:rPr lang="en-US" sz="3499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Amserlen y modiwl</a:t>
            </a:r>
          </a:p>
          <a:p>
            <a:pPr algn="l" marL="633409" indent="-316704" lvl="1">
              <a:lnSpc>
                <a:spcPts val="4199"/>
              </a:lnSpc>
              <a:buFont typeface="Arial"/>
              <a:buChar char="•"/>
            </a:pPr>
            <a:r>
              <a:rPr lang="en-US" sz="3499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Deilliannau dysgu</a:t>
            </a:r>
          </a:p>
          <a:p>
            <a:pPr algn="l" marL="633409" indent="-316704" lvl="1">
              <a:lnSpc>
                <a:spcPts val="4199"/>
              </a:lnSpc>
              <a:buFont typeface="Arial"/>
              <a:buChar char="•"/>
            </a:pPr>
            <a:r>
              <a:rPr lang="en-US" sz="3499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Aseiniadau’r modiwl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9144000" y="3890442"/>
            <a:ext cx="6093171" cy="2628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33409" indent="-316704" lvl="1">
              <a:lnSpc>
                <a:spcPts val="4199"/>
              </a:lnSpc>
              <a:buFont typeface="Arial"/>
              <a:buChar char="•"/>
            </a:pPr>
            <a:r>
              <a:rPr lang="en-US" sz="3499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Module overview</a:t>
            </a:r>
          </a:p>
          <a:p>
            <a:pPr algn="l" marL="633409" indent="-316704" lvl="1">
              <a:lnSpc>
                <a:spcPts val="4199"/>
              </a:lnSpc>
              <a:buFont typeface="Arial"/>
              <a:buChar char="•"/>
            </a:pPr>
            <a:r>
              <a:rPr lang="en-US" sz="3499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Important information</a:t>
            </a:r>
          </a:p>
          <a:p>
            <a:pPr algn="l" marL="633409" indent="-316704" lvl="1">
              <a:lnSpc>
                <a:spcPts val="4199"/>
              </a:lnSpc>
              <a:buFont typeface="Arial"/>
              <a:buChar char="•"/>
            </a:pPr>
            <a:r>
              <a:rPr lang="en-US" sz="3499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Module timetable</a:t>
            </a:r>
          </a:p>
          <a:p>
            <a:pPr algn="l" marL="633409" indent="-316704" lvl="1">
              <a:lnSpc>
                <a:spcPts val="4199"/>
              </a:lnSpc>
              <a:buFont typeface="Arial"/>
              <a:buChar char="•"/>
            </a:pPr>
            <a:r>
              <a:rPr lang="en-US" sz="3499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Learning outcomes</a:t>
            </a:r>
          </a:p>
          <a:p>
            <a:pPr algn="l" marL="633409" indent="-316704" lvl="1">
              <a:lnSpc>
                <a:spcPts val="4199"/>
              </a:lnSpc>
              <a:buFont typeface="Arial"/>
              <a:buChar char="•"/>
            </a:pPr>
            <a:r>
              <a:rPr lang="en-US" sz="3499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Module assignments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>
  <p:cSld>
    <p:bg>
      <p:bgPr>
        <a:solidFill>
          <a:srgbClr val="FFF7D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4791364">
            <a:off x="9738483" y="5143500"/>
            <a:ext cx="10464870" cy="0"/>
          </a:xfrm>
          <a:prstGeom prst="line">
            <a:avLst/>
          </a:prstGeom>
          <a:ln cap="rnd" w="9525">
            <a:solidFill>
              <a:srgbClr val="FFF7D5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3" id="3"/>
          <p:cNvSpPr txBox="true"/>
          <p:nvPr/>
        </p:nvSpPr>
        <p:spPr>
          <a:xfrm rot="0">
            <a:off x="2787939" y="633631"/>
            <a:ext cx="12712122" cy="1647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Nod</a:t>
            </a:r>
          </a:p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Aims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580608" y="3212328"/>
            <a:ext cx="7004458" cy="6057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99932" indent="-299966" lvl="1">
              <a:lnSpc>
                <a:spcPts val="3977"/>
              </a:lnSpc>
              <a:buFont typeface="Arial"/>
              <a:buChar char="•"/>
            </a:pPr>
            <a:r>
              <a:rPr lang="en-US" sz="3315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Darparu cyd-destun hanesyddol cefndirol i nifer o brif agweddau addysg fodern o’r 18fed ganrif hyd heddiw.</a:t>
            </a:r>
          </a:p>
          <a:p>
            <a:pPr algn="l" marL="599932" indent="-299966" lvl="1">
              <a:lnSpc>
                <a:spcPts val="3977"/>
              </a:lnSpc>
              <a:buFont typeface="Arial"/>
              <a:buChar char="•"/>
            </a:pPr>
            <a:r>
              <a:rPr lang="en-US" sz="3315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Dangos sut mae gwahanol grwpiau diddordeb wedi bod yn ymladd o blaid ac yn gwrthwynebu cynnydd ag agendâu polisi gwahanol, yn yr ysgol, ar lefel leol ac yn  genedlaethol. </a:t>
            </a:r>
          </a:p>
          <a:p>
            <a:pPr algn="l" marL="599932" indent="-299966" lvl="1">
              <a:lnSpc>
                <a:spcPts val="3977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10538175" y="3138052"/>
            <a:ext cx="6721125" cy="5878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99932" indent="-299966" lvl="1">
              <a:lnSpc>
                <a:spcPts val="3977"/>
              </a:lnSpc>
              <a:buFont typeface="Arial"/>
              <a:buChar char="•"/>
            </a:pPr>
            <a:r>
              <a:rPr lang="en-US" sz="3315" i="true">
                <a:solidFill>
                  <a:srgbClr val="404040"/>
                </a:solidFill>
                <a:latin typeface="Trebuchet MS Italics"/>
                <a:ea typeface="Trebuchet MS Italics"/>
                <a:cs typeface="Trebuchet MS Italics"/>
                <a:sym typeface="Trebuchet MS Italics"/>
              </a:rPr>
              <a:t>Provide a background historical context to many of the major aspects of modern education from the 18ᵗʰcentury to the present time.</a:t>
            </a:r>
          </a:p>
          <a:p>
            <a:pPr algn="l" marL="599932" indent="-299966" lvl="1">
              <a:lnSpc>
                <a:spcPts val="3977"/>
              </a:lnSpc>
            </a:pPr>
            <a:r>
              <a:rPr lang="en-US" sz="3315" i="true">
                <a:solidFill>
                  <a:srgbClr val="404040"/>
                </a:solidFill>
                <a:latin typeface="Trebuchet MS Italics"/>
                <a:ea typeface="Trebuchet MS Italics"/>
                <a:cs typeface="Trebuchet MS Italics"/>
                <a:sym typeface="Trebuchet MS Italics"/>
              </a:rPr>
              <a:t> </a:t>
            </a:r>
          </a:p>
          <a:p>
            <a:pPr algn="l" marL="599932" indent="-299966" lvl="1">
              <a:lnSpc>
                <a:spcPts val="3977"/>
              </a:lnSpc>
              <a:buFont typeface="Arial"/>
              <a:buChar char="•"/>
            </a:pPr>
            <a:r>
              <a:rPr lang="en-US" sz="3315" i="true">
                <a:solidFill>
                  <a:srgbClr val="404040"/>
                </a:solidFill>
                <a:latin typeface="Trebuchet MS Italics"/>
                <a:ea typeface="Trebuchet MS Italics"/>
                <a:cs typeface="Trebuchet MS Italics"/>
                <a:sym typeface="Trebuchet MS Italics"/>
              </a:rPr>
              <a:t>Illustrate how progress has been fought for and opposed by various interest groups with different policy agendas, at the school, local and national level. </a:t>
            </a:r>
          </a:p>
          <a:p>
            <a:pPr algn="l" marL="599932" indent="-299966" lvl="1">
              <a:lnSpc>
                <a:spcPts val="3977"/>
              </a:lnSpc>
            </a:pP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>
  <p:cSld>
    <p:bg>
      <p:bgPr>
        <a:solidFill>
          <a:srgbClr val="FFF7D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787939" y="1019175"/>
            <a:ext cx="12712122" cy="1647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Deilliannau Dysgu</a:t>
            </a:r>
          </a:p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Learning Outcomes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107441" y="3277079"/>
            <a:ext cx="6093172" cy="57392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68680" indent="-434340" lvl="1">
              <a:lnSpc>
                <a:spcPts val="5759"/>
              </a:lnSpc>
              <a:buFont typeface="Arial"/>
              <a:buChar char="•"/>
            </a:pPr>
            <a:r>
              <a:rPr lang="en-US" sz="4800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Deall cyfnodau allweddol a diwygiadau allweddol yn hanes addysg yng Nghymru a’r Deyrnas Unedig. </a:t>
            </a:r>
          </a:p>
          <a:p>
            <a:pPr algn="l" marL="868680" indent="-434340" lvl="1">
              <a:lnSpc>
                <a:spcPts val="5759"/>
              </a:lnSpc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10600448" y="3277079"/>
            <a:ext cx="6093171" cy="57392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68680" indent="-434340" lvl="1">
              <a:lnSpc>
                <a:spcPts val="5759"/>
              </a:lnSpc>
              <a:buFont typeface="Arial"/>
              <a:buChar char="•"/>
            </a:pPr>
            <a:r>
              <a:rPr lang="en-US" sz="4800" i="true">
                <a:solidFill>
                  <a:srgbClr val="404040"/>
                </a:solidFill>
                <a:latin typeface="Trebuchet MS Italics"/>
                <a:ea typeface="Trebuchet MS Italics"/>
                <a:cs typeface="Trebuchet MS Italics"/>
                <a:sym typeface="Trebuchet MS Italics"/>
              </a:rPr>
              <a:t>Understand key periods and reforms in the history of education in Wales and the UK. </a:t>
            </a:r>
          </a:p>
          <a:p>
            <a:pPr algn="l" marL="868680" indent="-434340" lvl="1">
              <a:lnSpc>
                <a:spcPts val="5759"/>
              </a:lnSpc>
            </a:pP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>
  <p:cSld>
    <p:bg>
      <p:bgPr>
        <a:solidFill>
          <a:srgbClr val="FFF7D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787939" y="1019175"/>
            <a:ext cx="12712122" cy="1647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Deilliannau Dysgu</a:t>
            </a:r>
          </a:p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Learning Outcomes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580608" y="3277080"/>
            <a:ext cx="6093172" cy="57392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68680" indent="-434340" lvl="1">
              <a:lnSpc>
                <a:spcPts val="5759"/>
              </a:lnSpc>
              <a:buFont typeface="Arial"/>
              <a:buChar char="•"/>
            </a:pPr>
            <a:r>
              <a:rPr lang="en-US" sz="4800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Dadansoddi natur ddadleuol safbwyntiau addysgol.  </a:t>
            </a:r>
          </a:p>
          <a:p>
            <a:pPr algn="l" marL="868680" indent="-434340" lvl="1">
              <a:lnSpc>
                <a:spcPts val="5759"/>
              </a:lnSpc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11166129" y="3277079"/>
            <a:ext cx="6093171" cy="57392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68680" indent="-434340" lvl="1">
              <a:lnSpc>
                <a:spcPts val="5759"/>
              </a:lnSpc>
              <a:buFont typeface="Arial"/>
              <a:buChar char="•"/>
            </a:pPr>
            <a:r>
              <a:rPr lang="en-US" sz="4800" i="true">
                <a:solidFill>
                  <a:srgbClr val="404040"/>
                </a:solidFill>
                <a:latin typeface="Trebuchet MS Italics"/>
                <a:ea typeface="Trebuchet MS Italics"/>
                <a:cs typeface="Trebuchet MS Italics"/>
                <a:sym typeface="Trebuchet MS Italics"/>
              </a:rPr>
              <a:t>Analyse the contested nature of educational perspectives.  </a:t>
            </a:r>
          </a:p>
          <a:p>
            <a:pPr algn="l" marL="868680" indent="-434340" lvl="1">
              <a:lnSpc>
                <a:spcPts val="5759"/>
              </a:lnSpc>
            </a:pP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>
  <p:cSld>
    <p:bg>
      <p:bgPr>
        <a:solidFill>
          <a:srgbClr val="FFF7D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787939" y="1019175"/>
            <a:ext cx="12712122" cy="1647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Deilliannau Dysgu</a:t>
            </a:r>
          </a:p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Learning Outcomes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2264072" y="3277079"/>
            <a:ext cx="6093172" cy="57392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68680" indent="-434340" lvl="1">
              <a:lnSpc>
                <a:spcPts val="5759"/>
              </a:lnSpc>
              <a:buFont typeface="Arial"/>
              <a:buChar char="•"/>
            </a:pPr>
            <a:r>
              <a:rPr lang="en-US" sz="4800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Adnabod gwerthoedd sydd wrth wraidd addysg, addysgu a dysgu yng Nghymru, y Deyrnas Unedig a’r byd.</a:t>
            </a:r>
          </a:p>
          <a:p>
            <a:pPr algn="l" marL="868680" indent="-434340" lvl="1">
              <a:lnSpc>
                <a:spcPts val="5759"/>
              </a:lnSpc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10772978" y="3277077"/>
            <a:ext cx="6093171" cy="57392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68680" indent="-434340" lvl="1">
              <a:lnSpc>
                <a:spcPts val="5759"/>
              </a:lnSpc>
              <a:buFont typeface="Arial"/>
              <a:buChar char="•"/>
            </a:pPr>
            <a:r>
              <a:rPr lang="en-US" sz="4800" i="true">
                <a:solidFill>
                  <a:srgbClr val="404040"/>
                </a:solidFill>
                <a:latin typeface="Trebuchet MS Italics"/>
                <a:ea typeface="Trebuchet MS Italics"/>
                <a:cs typeface="Trebuchet MS Italics"/>
                <a:sym typeface="Trebuchet MS Italics"/>
              </a:rPr>
              <a:t>Identify values which underpin education, teaching and learning in Wales, UK and the world.  </a:t>
            </a:r>
          </a:p>
          <a:p>
            <a:pPr algn="l" marL="868680" indent="-434340" lvl="1">
              <a:lnSpc>
                <a:spcPts val="5759"/>
              </a:lnSpc>
            </a:pP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>
  <p:cSld>
    <p:bg>
      <p:bgPr>
        <a:solidFill>
          <a:srgbClr val="FFF7D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4791364">
            <a:off x="9738483" y="5143500"/>
            <a:ext cx="10464870" cy="0"/>
          </a:xfrm>
          <a:prstGeom prst="line">
            <a:avLst/>
          </a:prstGeom>
          <a:ln cap="rnd" w="9525">
            <a:solidFill>
              <a:srgbClr val="FFF7D5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3" id="3"/>
          <p:cNvSpPr txBox="true"/>
          <p:nvPr/>
        </p:nvSpPr>
        <p:spPr>
          <a:xfrm rot="0">
            <a:off x="2787939" y="1019175"/>
            <a:ext cx="12712122" cy="1647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Aseiniad</a:t>
            </a:r>
          </a:p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Assignment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467751" y="3584142"/>
            <a:ext cx="6595687" cy="49710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760095" indent="-380048" lvl="1">
              <a:lnSpc>
                <a:spcPts val="5040"/>
              </a:lnSpc>
              <a:buFont typeface="Arial"/>
              <a:buChar char="•"/>
            </a:pPr>
            <a:r>
              <a:rPr lang="en-US" b="true" sz="4200">
                <a:solidFill>
                  <a:srgbClr val="404040"/>
                </a:solidFill>
                <a:latin typeface="Trebuchet MS Bold"/>
                <a:ea typeface="Trebuchet MS Bold"/>
                <a:cs typeface="Trebuchet MS Bold"/>
                <a:sym typeface="Trebuchet MS Bold"/>
              </a:rPr>
              <a:t>Llyfr Lloffion Academaidd </a:t>
            </a:r>
          </a:p>
          <a:p>
            <a:pPr algn="l" marL="760095" indent="-380048" lvl="1">
              <a:lnSpc>
                <a:spcPts val="5040"/>
              </a:lnSpc>
              <a:buFont typeface="Arial"/>
              <a:buChar char="•"/>
            </a:pPr>
            <a:r>
              <a:rPr lang="en-US" sz="4200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3000 o eiriau</a:t>
            </a:r>
          </a:p>
          <a:p>
            <a:pPr algn="l" marL="760095" indent="-380048" lvl="1">
              <a:lnSpc>
                <a:spcPts val="5040"/>
              </a:lnSpc>
              <a:buFont typeface="Arial"/>
              <a:buChar char="•"/>
            </a:pPr>
            <a:r>
              <a:rPr lang="en-US" sz="4200" i="true">
                <a:solidFill>
                  <a:srgbClr val="FF0000"/>
                </a:solidFill>
                <a:latin typeface="Trebuchet MS Italics"/>
                <a:ea typeface="Trebuchet MS Italics"/>
                <a:cs typeface="Trebuchet MS Italics"/>
                <a:sym typeface="Trebuchet MS Italics"/>
              </a:rPr>
              <a:t>20/01/25</a:t>
            </a:r>
          </a:p>
          <a:p>
            <a:pPr algn="l" marL="651510" indent="-325755" lvl="1">
              <a:lnSpc>
                <a:spcPts val="4320"/>
              </a:lnSpc>
              <a:buFont typeface="Arial"/>
              <a:buChar char="•"/>
            </a:pPr>
            <a:r>
              <a:rPr lang="en-US" sz="3600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Adfyfyriwch ar dri thestun dadleuol mewn addysg yng Nghymru neu yn y DU ers 1840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0701019" y="3584142"/>
            <a:ext cx="6558280" cy="56741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760095" indent="-380048" lvl="1">
              <a:lnSpc>
                <a:spcPts val="5040"/>
              </a:lnSpc>
              <a:buFont typeface="Arial"/>
              <a:buChar char="•"/>
            </a:pPr>
            <a:r>
              <a:rPr lang="en-US" b="true" sz="4200" i="true">
                <a:solidFill>
                  <a:srgbClr val="404040"/>
                </a:solidFill>
                <a:latin typeface="Trebuchet MS Bold Italics"/>
                <a:ea typeface="Trebuchet MS Bold Italics"/>
                <a:cs typeface="Trebuchet MS Bold Italics"/>
                <a:sym typeface="Trebuchet MS Bold Italics"/>
              </a:rPr>
              <a:t>Academic Scrapbook</a:t>
            </a:r>
          </a:p>
          <a:p>
            <a:pPr algn="l" marL="760095" indent="-380048" lvl="1">
              <a:lnSpc>
                <a:spcPts val="5040"/>
              </a:lnSpc>
              <a:buFont typeface="Arial"/>
              <a:buChar char="•"/>
            </a:pPr>
            <a:r>
              <a:rPr lang="en-US" b="true" sz="4200" i="true">
                <a:solidFill>
                  <a:srgbClr val="404040"/>
                </a:solidFill>
                <a:latin typeface="Trebuchet MS Bold Italics"/>
                <a:ea typeface="Trebuchet MS Bold Italics"/>
                <a:cs typeface="Trebuchet MS Bold Italics"/>
                <a:sym typeface="Trebuchet MS Bold Italics"/>
              </a:rPr>
              <a:t> </a:t>
            </a:r>
            <a:r>
              <a:rPr lang="en-US" sz="4200" i="true">
                <a:solidFill>
                  <a:srgbClr val="404040"/>
                </a:solidFill>
                <a:latin typeface="Trebuchet MS Italics"/>
                <a:ea typeface="Trebuchet MS Italics"/>
                <a:cs typeface="Trebuchet MS Italics"/>
                <a:sym typeface="Trebuchet MS Italics"/>
              </a:rPr>
              <a:t>3000 words</a:t>
            </a:r>
          </a:p>
          <a:p>
            <a:pPr algn="l" marL="760095" indent="-380048" lvl="1">
              <a:lnSpc>
                <a:spcPts val="5040"/>
              </a:lnSpc>
              <a:buFont typeface="Arial"/>
              <a:buChar char="•"/>
            </a:pPr>
            <a:r>
              <a:rPr lang="en-US" sz="4200" i="true">
                <a:solidFill>
                  <a:srgbClr val="FF0000"/>
                </a:solidFill>
                <a:latin typeface="Trebuchet MS Italics"/>
                <a:ea typeface="Trebuchet MS Italics"/>
                <a:cs typeface="Trebuchet MS Italics"/>
                <a:sym typeface="Trebuchet MS Italics"/>
              </a:rPr>
              <a:t>20/01/25 </a:t>
            </a:r>
          </a:p>
          <a:p>
            <a:pPr algn="l" marL="651510" indent="-325755" lvl="1">
              <a:lnSpc>
                <a:spcPts val="4320"/>
              </a:lnSpc>
              <a:buFont typeface="Arial"/>
              <a:buChar char="•"/>
            </a:pPr>
            <a:r>
              <a:rPr lang="en-US" sz="3600" i="true">
                <a:solidFill>
                  <a:srgbClr val="404040"/>
                </a:solidFill>
                <a:latin typeface="Trebuchet MS Italics"/>
                <a:ea typeface="Trebuchet MS Italics"/>
                <a:cs typeface="Trebuchet MS Italics"/>
                <a:sym typeface="Trebuchet MS Italics"/>
              </a:rPr>
              <a:t>Reflect on three contested issues in education in Wales or the UK since 1840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>
  <p:cSld>
    <p:bg>
      <p:bgPr>
        <a:solidFill>
          <a:srgbClr val="FFF7D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4791364">
            <a:off x="9738483" y="5143500"/>
            <a:ext cx="10464870" cy="0"/>
          </a:xfrm>
          <a:prstGeom prst="line">
            <a:avLst/>
          </a:prstGeom>
          <a:ln cap="rnd" w="9525">
            <a:solidFill>
              <a:srgbClr val="FFF7D5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3" id="3"/>
          <p:cNvSpPr txBox="true"/>
          <p:nvPr/>
        </p:nvSpPr>
        <p:spPr>
          <a:xfrm rot="0">
            <a:off x="1028700" y="2821842"/>
            <a:ext cx="5875020" cy="41052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480"/>
              </a:lnSpc>
            </a:pPr>
          </a:p>
          <a:p>
            <a:pPr algn="l" marL="977265" indent="-488632" lvl="1">
              <a:lnSpc>
                <a:spcPts val="6480"/>
              </a:lnSpc>
              <a:buFont typeface="Arial"/>
              <a:buChar char="•"/>
            </a:pPr>
            <a:r>
              <a:rPr lang="en-US" sz="5400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 Cynllun marcio Lefel 4</a:t>
            </a:r>
          </a:p>
          <a:p>
            <a:pPr algn="l" marL="977265" indent="-488632" lvl="1">
              <a:lnSpc>
                <a:spcPts val="6480"/>
              </a:lnSpc>
              <a:buFont typeface="Arial"/>
              <a:buChar char="•"/>
            </a:pPr>
            <a:r>
              <a:rPr lang="en-US" sz="5400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 Turnitin ar Moodle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0802364" y="3162915"/>
            <a:ext cx="6276260" cy="67070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977265" indent="-488632" lvl="1">
              <a:lnSpc>
                <a:spcPts val="6480"/>
              </a:lnSpc>
              <a:buFont typeface="Arial"/>
              <a:buChar char="•"/>
            </a:pPr>
            <a:r>
              <a:rPr lang="en-US" sz="5400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 Level 4 marking scheme</a:t>
            </a:r>
          </a:p>
          <a:p>
            <a:pPr algn="l" marL="977265" indent="-488632" lvl="1">
              <a:lnSpc>
                <a:spcPts val="6480"/>
              </a:lnSpc>
              <a:buFont typeface="Arial"/>
              <a:buChar char="•"/>
            </a:pPr>
            <a:r>
              <a:rPr lang="en-US" sz="5400" i="true">
                <a:solidFill>
                  <a:srgbClr val="404040"/>
                </a:solidFill>
                <a:latin typeface="Trebuchet MS Italics"/>
                <a:ea typeface="Trebuchet MS Italics"/>
                <a:cs typeface="Trebuchet MS Italics"/>
                <a:sym typeface="Trebuchet MS Italics"/>
              </a:rPr>
              <a:t>Turnitin on Moodle</a:t>
            </a:r>
          </a:p>
          <a:p>
            <a:pPr algn="l" marL="977265" indent="-488632" lvl="1">
              <a:lnSpc>
                <a:spcPts val="6480"/>
              </a:lnSpc>
            </a:pPr>
          </a:p>
          <a:p>
            <a:pPr algn="l" marL="977265" indent="-488632" lvl="1">
              <a:lnSpc>
                <a:spcPts val="6480"/>
              </a:lnSpc>
            </a:pPr>
          </a:p>
          <a:p>
            <a:pPr algn="l" marL="977265" indent="-488632" lvl="1">
              <a:lnSpc>
                <a:spcPts val="6480"/>
              </a:lnSpc>
            </a:pPr>
          </a:p>
          <a:p>
            <a:pPr algn="l" marL="977265" indent="-488632" lvl="1">
              <a:lnSpc>
                <a:spcPts val="6480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2939418" y="1198782"/>
            <a:ext cx="11932920" cy="923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00"/>
              </a:lnSpc>
            </a:pPr>
            <a:r>
              <a:rPr lang="en-US" b="true" sz="6000" i="true">
                <a:solidFill>
                  <a:srgbClr val="000000"/>
                </a:solidFill>
                <a:latin typeface="Trebuchet MS Bold Italics"/>
                <a:ea typeface="Trebuchet MS Bold Italics"/>
                <a:cs typeface="Trebuchet MS Bold Italics"/>
                <a:sym typeface="Trebuchet MS Bold Italics"/>
              </a:rPr>
              <a:t>Moodle</a:t>
            </a:r>
          </a:p>
        </p:txBody>
      </p:sp>
      <p:grpSp>
        <p:nvGrpSpPr>
          <p:cNvPr name="Group 6" id="6"/>
          <p:cNvGrpSpPr>
            <a:grpSpLocks noChangeAspect="true"/>
          </p:cNvGrpSpPr>
          <p:nvPr/>
        </p:nvGrpSpPr>
        <p:grpSpPr>
          <a:xfrm rot="0">
            <a:off x="5233990" y="5226507"/>
            <a:ext cx="3671888" cy="4643437"/>
            <a:chOff x="0" y="0"/>
            <a:chExt cx="4895850" cy="6191250"/>
          </a:xfrm>
        </p:grpSpPr>
        <p:sp>
          <p:nvSpPr>
            <p:cNvPr name="Freeform 7" id="7" descr="C:\Users\s.ainsworth\AppData\Local\Microsoft\Windows\Temporary Internet Files\Content.IE5\KDSCESFD\MC900048276[1].wmf"/>
            <p:cNvSpPr/>
            <p:nvPr/>
          </p:nvSpPr>
          <p:spPr>
            <a:xfrm flipH="false" flipV="false" rot="0">
              <a:off x="0" y="0"/>
              <a:ext cx="4895850" cy="6191250"/>
            </a:xfrm>
            <a:custGeom>
              <a:avLst/>
              <a:gdLst/>
              <a:ahLst/>
              <a:cxnLst/>
              <a:rect r="r" b="b" t="t" l="l"/>
              <a:pathLst>
                <a:path h="6191250" w="4895850">
                  <a:moveTo>
                    <a:pt x="0" y="0"/>
                  </a:moveTo>
                  <a:lnTo>
                    <a:pt x="4895850" y="0"/>
                  </a:lnTo>
                  <a:lnTo>
                    <a:pt x="4895850" y="6191250"/>
                  </a:lnTo>
                  <a:lnTo>
                    <a:pt x="0" y="61912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</p:grp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>
  <p:cSld>
    <p:bg>
      <p:bgPr>
        <a:solidFill>
          <a:srgbClr val="FFF7D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4791364">
            <a:off x="9738483" y="5143500"/>
            <a:ext cx="10464870" cy="0"/>
          </a:xfrm>
          <a:prstGeom prst="line">
            <a:avLst/>
          </a:prstGeom>
          <a:ln cap="rnd" w="9525">
            <a:solidFill>
              <a:srgbClr val="FFF7D5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3" id="3"/>
          <p:cNvSpPr txBox="true"/>
          <p:nvPr/>
        </p:nvSpPr>
        <p:spPr>
          <a:xfrm rot="0">
            <a:off x="10795618" y="3005137"/>
            <a:ext cx="6507512" cy="5981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770763" indent="-385382" lvl="1">
              <a:lnSpc>
                <a:spcPts val="4284"/>
              </a:lnSpc>
              <a:buFont typeface="Arial"/>
              <a:buChar char="•"/>
            </a:pPr>
            <a:r>
              <a:rPr lang="en-US" sz="3570" i="true">
                <a:solidFill>
                  <a:srgbClr val="404040"/>
                </a:solidFill>
                <a:latin typeface="Trebuchet MS Italics"/>
                <a:ea typeface="Trebuchet MS Italics"/>
                <a:cs typeface="Trebuchet MS Italics"/>
                <a:sym typeface="Trebuchet MS Italics"/>
              </a:rPr>
              <a:t>Powerful classroom tool</a:t>
            </a:r>
          </a:p>
          <a:p>
            <a:pPr algn="l" marL="646081" indent="-323040" lvl="1">
              <a:lnSpc>
                <a:spcPts val="4284"/>
              </a:lnSpc>
              <a:buFont typeface="Arial"/>
              <a:buChar char="•"/>
            </a:pPr>
            <a:r>
              <a:rPr lang="en-US" sz="3570" i="true">
                <a:solidFill>
                  <a:srgbClr val="404040"/>
                </a:solidFill>
                <a:latin typeface="Trebuchet MS Italics"/>
                <a:ea typeface="Trebuchet MS Italics"/>
                <a:cs typeface="Trebuchet MS Italics"/>
                <a:sym typeface="Trebuchet MS Italics"/>
              </a:rPr>
              <a:t>Provides opportunity to engage with the subject content in a more personal and practical way. </a:t>
            </a:r>
          </a:p>
          <a:p>
            <a:pPr algn="l" marL="646081" indent="-323040" lvl="1">
              <a:lnSpc>
                <a:spcPts val="4284"/>
              </a:lnSpc>
              <a:buFont typeface="Arial"/>
              <a:buChar char="•"/>
            </a:pPr>
            <a:r>
              <a:rPr lang="en-US" sz="3570" i="true">
                <a:solidFill>
                  <a:srgbClr val="404040"/>
                </a:solidFill>
                <a:latin typeface="Trebuchet MS Italics"/>
                <a:ea typeface="Trebuchet MS Italics"/>
                <a:cs typeface="Trebuchet MS Italics"/>
                <a:sym typeface="Trebuchet MS Italics"/>
              </a:rPr>
              <a:t>Uses reading, writing, research and critical thinking skills</a:t>
            </a:r>
          </a:p>
          <a:p>
            <a:pPr algn="l" marL="646081" indent="-323040" lvl="1">
              <a:lnSpc>
                <a:spcPts val="4284"/>
              </a:lnSpc>
              <a:buFont typeface="Arial"/>
              <a:buChar char="•"/>
            </a:pPr>
            <a:r>
              <a:rPr lang="en-US" sz="3570" i="true">
                <a:solidFill>
                  <a:srgbClr val="404040"/>
                </a:solidFill>
                <a:latin typeface="Trebuchet MS Italics"/>
                <a:ea typeface="Trebuchet MS Italics"/>
                <a:cs typeface="Trebuchet MS Italics"/>
                <a:sym typeface="Trebuchet MS Italics"/>
              </a:rPr>
              <a:t>Encourages greater retention of the module content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2927509" y="853820"/>
            <a:ext cx="12432983" cy="1457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>
                <a:solidFill>
                  <a:srgbClr val="373545"/>
                </a:solidFill>
                <a:latin typeface="Trebuchet MS"/>
                <a:ea typeface="Trebuchet MS"/>
                <a:cs typeface="Trebuchet MS"/>
                <a:sym typeface="Trebuchet MS"/>
              </a:rPr>
              <a:t>Beth yw llyfr lloffion academaidd?</a:t>
            </a:r>
          </a:p>
          <a:p>
            <a:pPr algn="ctr">
              <a:lnSpc>
                <a:spcPts val="5759"/>
              </a:lnSpc>
            </a:pPr>
            <a:r>
              <a:rPr lang="en-US" sz="4800" i="true">
                <a:solidFill>
                  <a:srgbClr val="AD84C6"/>
                </a:solidFill>
                <a:latin typeface="Trebuchet MS Italics"/>
                <a:ea typeface="Trebuchet MS Italics"/>
                <a:cs typeface="Trebuchet MS Italics"/>
                <a:sym typeface="Trebuchet MS Italics"/>
              </a:rPr>
              <a:t>What is an academic scrapbook?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028700" y="2995612"/>
            <a:ext cx="6893057" cy="5991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777240" indent="-388620" lvl="1">
              <a:lnSpc>
                <a:spcPts val="4320"/>
              </a:lnSpc>
              <a:buFont typeface="Arial"/>
              <a:buChar char="•"/>
            </a:pPr>
            <a:r>
              <a:rPr lang="en-US" sz="36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Arf pwerus yn yr ystafell ddosbarth</a:t>
            </a:r>
          </a:p>
          <a:p>
            <a:pPr algn="l" marL="815815" indent="-407908" lvl="1">
              <a:lnSpc>
                <a:spcPts val="4320"/>
              </a:lnSpc>
              <a:buFont typeface="Arial"/>
              <a:buChar char="•"/>
            </a:pPr>
            <a:r>
              <a:rPr lang="en-US" sz="36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Darparu cyfle i ryngweithio gyda’r testun mewn ffordd bersonol ac ymarferol. </a:t>
            </a:r>
          </a:p>
          <a:p>
            <a:pPr algn="l" marL="815815" indent="-407908" lvl="1">
              <a:lnSpc>
                <a:spcPts val="4320"/>
              </a:lnSpc>
              <a:buFont typeface="Arial"/>
              <a:buChar char="•"/>
            </a:pPr>
            <a:r>
              <a:rPr lang="en-US" sz="36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Cyfle i arddangos sgiliau darllen, ysgrifennu, ymchwilio a meddwl yn feirniadol. </a:t>
            </a:r>
          </a:p>
          <a:p>
            <a:pPr algn="l" marL="815645" indent="-407822" lvl="1">
              <a:lnSpc>
                <a:spcPts val="4320"/>
              </a:lnSpc>
              <a:buFont typeface="Arial"/>
              <a:buChar char="•"/>
            </a:pPr>
            <a:r>
              <a:rPr lang="en-US" sz="36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Ffordd effeithiol o gofio cynnwys yr uned. </a:t>
            </a:r>
          </a:p>
        </p:txBody>
      </p:sp>
      <p:grpSp>
        <p:nvGrpSpPr>
          <p:cNvPr name="Group 6" id="6"/>
          <p:cNvGrpSpPr>
            <a:grpSpLocks noChangeAspect="true"/>
          </p:cNvGrpSpPr>
          <p:nvPr/>
        </p:nvGrpSpPr>
        <p:grpSpPr>
          <a:xfrm rot="0">
            <a:off x="7161375" y="8229123"/>
            <a:ext cx="2416911" cy="1783557"/>
            <a:chOff x="0" y="0"/>
            <a:chExt cx="3222548" cy="2378076"/>
          </a:xfrm>
        </p:grpSpPr>
        <p:sp>
          <p:nvSpPr>
            <p:cNvPr name="Freeform 7" id="7" descr="C:\Users\s.ainsworth\AppData\Local\Microsoft\Windows\Temporary Internet Files\Content.IE5\BMIHAV5B\MC900364642[1].wmf"/>
            <p:cNvSpPr/>
            <p:nvPr/>
          </p:nvSpPr>
          <p:spPr>
            <a:xfrm flipH="false" flipV="false" rot="0">
              <a:off x="0" y="0"/>
              <a:ext cx="3222498" cy="2378075"/>
            </a:xfrm>
            <a:custGeom>
              <a:avLst/>
              <a:gdLst/>
              <a:ahLst/>
              <a:cxnLst/>
              <a:rect r="r" b="b" t="t" l="l"/>
              <a:pathLst>
                <a:path h="2378075" w="3222498">
                  <a:moveTo>
                    <a:pt x="0" y="0"/>
                  </a:moveTo>
                  <a:lnTo>
                    <a:pt x="3222498" y="0"/>
                  </a:lnTo>
                  <a:lnTo>
                    <a:pt x="3222498" y="2378075"/>
                  </a:lnTo>
                  <a:lnTo>
                    <a:pt x="0" y="237807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</p:grp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>
  <p:cSld>
    <p:bg>
      <p:bgPr>
        <a:solidFill>
          <a:srgbClr val="FFF7D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4791364">
            <a:off x="9738483" y="5143500"/>
            <a:ext cx="10464870" cy="0"/>
          </a:xfrm>
          <a:prstGeom prst="line">
            <a:avLst/>
          </a:prstGeom>
          <a:ln cap="rnd" w="9525">
            <a:solidFill>
              <a:srgbClr val="FFF7D5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3" id="3"/>
          <p:cNvSpPr txBox="true"/>
          <p:nvPr/>
        </p:nvSpPr>
        <p:spPr>
          <a:xfrm rot="0">
            <a:off x="11224974" y="4003892"/>
            <a:ext cx="5648800" cy="3286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1165860" indent="-582930" lvl="1">
              <a:lnSpc>
                <a:spcPts val="6480"/>
              </a:lnSpc>
              <a:buFont typeface="Arial"/>
              <a:buChar char="•"/>
            </a:pPr>
            <a:r>
              <a:rPr lang="en-US" sz="5400" i="true">
                <a:solidFill>
                  <a:srgbClr val="404040"/>
                </a:solidFill>
                <a:latin typeface="Trebuchet MS Italics"/>
                <a:ea typeface="Trebuchet MS Italics"/>
                <a:cs typeface="Trebuchet MS Italics"/>
                <a:sym typeface="Trebuchet MS Italics"/>
              </a:rPr>
              <a:t>Size?</a:t>
            </a:r>
          </a:p>
          <a:p>
            <a:pPr algn="l" marL="977265" indent="-488632" lvl="1">
              <a:lnSpc>
                <a:spcPts val="6480"/>
              </a:lnSpc>
              <a:buFont typeface="Arial"/>
              <a:buChar char="•"/>
            </a:pPr>
            <a:r>
              <a:rPr lang="en-US" sz="5400" i="true">
                <a:solidFill>
                  <a:srgbClr val="404040"/>
                </a:solidFill>
                <a:latin typeface="Trebuchet MS Italics"/>
                <a:ea typeface="Trebuchet MS Italics"/>
                <a:cs typeface="Trebuchet MS Italics"/>
                <a:sym typeface="Trebuchet MS Italics"/>
              </a:rPr>
              <a:t>Digital </a:t>
            </a:r>
          </a:p>
          <a:p>
            <a:pPr algn="l" marL="977265" indent="-488632" lvl="1">
              <a:lnSpc>
                <a:spcPts val="6480"/>
              </a:lnSpc>
              <a:buFont typeface="Arial"/>
              <a:buChar char="•"/>
            </a:pPr>
            <a:r>
              <a:rPr lang="en-US" sz="5400" i="true">
                <a:solidFill>
                  <a:srgbClr val="404040"/>
                </a:solidFill>
                <a:latin typeface="Trebuchet MS Italics"/>
                <a:ea typeface="Trebuchet MS Italics"/>
                <a:cs typeface="Trebuchet MS Italics"/>
                <a:sym typeface="Trebuchet MS Italics"/>
              </a:rPr>
              <a:t>Content?</a:t>
            </a:r>
          </a:p>
          <a:p>
            <a:pPr algn="l" marL="977265" indent="-488632" lvl="1">
              <a:lnSpc>
                <a:spcPts val="6480"/>
              </a:lnSpc>
              <a:buFont typeface="Arial"/>
              <a:buChar char="•"/>
            </a:pPr>
            <a:r>
              <a:rPr lang="en-US" sz="5400" i="true">
                <a:solidFill>
                  <a:srgbClr val="404040"/>
                </a:solidFill>
                <a:latin typeface="Trebuchet MS Italics"/>
                <a:ea typeface="Trebuchet MS Italics"/>
                <a:cs typeface="Trebuchet MS Italics"/>
                <a:sym typeface="Trebuchet MS Italics"/>
              </a:rPr>
              <a:t>Word count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2839402" y="1186687"/>
            <a:ext cx="12609195" cy="1457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>
                <a:solidFill>
                  <a:srgbClr val="373545"/>
                </a:solidFill>
                <a:latin typeface="Trebuchet MS"/>
                <a:ea typeface="Trebuchet MS"/>
                <a:cs typeface="Trebuchet MS"/>
                <a:sym typeface="Trebuchet MS"/>
              </a:rPr>
              <a:t>Llyfr Lloffion Academaidd</a:t>
            </a:r>
          </a:p>
          <a:p>
            <a:pPr algn="ctr">
              <a:lnSpc>
                <a:spcPts val="5759"/>
              </a:lnSpc>
            </a:pPr>
            <a:r>
              <a:rPr lang="en-US" sz="4800" i="true">
                <a:solidFill>
                  <a:srgbClr val="AD84C6"/>
                </a:solidFill>
                <a:latin typeface="Trebuchet MS Italics"/>
                <a:ea typeface="Trebuchet MS Italics"/>
                <a:cs typeface="Trebuchet MS Italics"/>
                <a:sym typeface="Trebuchet MS Italics"/>
              </a:rPr>
              <a:t>Academic Scrapbook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592267" y="4003892"/>
            <a:ext cx="5648802" cy="3286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1165860" indent="-582930" lvl="1">
              <a:lnSpc>
                <a:spcPts val="6480"/>
              </a:lnSpc>
              <a:buFont typeface="Arial"/>
              <a:buChar char="•"/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Maint?</a:t>
            </a:r>
          </a:p>
          <a:p>
            <a:pPr algn="l" marL="1142048" indent="-571024" lvl="1">
              <a:lnSpc>
                <a:spcPts val="6480"/>
              </a:lnSpc>
              <a:buFont typeface="Arial"/>
              <a:buChar char="•"/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Digidol</a:t>
            </a:r>
          </a:p>
          <a:p>
            <a:pPr algn="l" marL="1142048" indent="-571024" lvl="1">
              <a:lnSpc>
                <a:spcPts val="6480"/>
              </a:lnSpc>
              <a:buFont typeface="Arial"/>
              <a:buChar char="•"/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Cynnwys?</a:t>
            </a:r>
          </a:p>
          <a:p>
            <a:pPr algn="l" marL="1141857" indent="-570928" lvl="1">
              <a:lnSpc>
                <a:spcPts val="6480"/>
              </a:lnSpc>
              <a:buFont typeface="Arial"/>
              <a:buChar char="•"/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Hyd y gwaith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7D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6019800"/>
            <a:ext cx="673100" cy="4267200"/>
            <a:chOff x="0" y="0"/>
            <a:chExt cx="897466" cy="5689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97509" cy="5689600"/>
            </a:xfrm>
            <a:custGeom>
              <a:avLst/>
              <a:gdLst/>
              <a:ahLst/>
              <a:cxnLst/>
              <a:rect r="r" b="b" t="t" l="l"/>
              <a:pathLst>
                <a:path h="5689600" w="897509">
                  <a:moveTo>
                    <a:pt x="0" y="5689600"/>
                  </a:moveTo>
                  <a:lnTo>
                    <a:pt x="0" y="0"/>
                  </a:lnTo>
                  <a:lnTo>
                    <a:pt x="897509" y="5689600"/>
                  </a:lnTo>
                  <a:close/>
                </a:path>
              </a:pathLst>
            </a:custGeom>
            <a:solidFill>
              <a:srgbClr val="AD84C6">
                <a:alpha val="72157"/>
              </a:srgbClr>
            </a:solidFill>
            <a:ln w="12700">
              <a:solidFill>
                <a:srgbClr val="000000"/>
              </a:solidFill>
            </a:ln>
          </p:spPr>
        </p:sp>
      </p:grpSp>
      <p:sp>
        <p:nvSpPr>
          <p:cNvPr name="TextBox 4" id="4"/>
          <p:cNvSpPr txBox="true"/>
          <p:nvPr/>
        </p:nvSpPr>
        <p:spPr>
          <a:xfrm rot="0">
            <a:off x="1028700" y="3543300"/>
            <a:ext cx="5875020" cy="3190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906780" indent="-453390" lvl="1">
              <a:lnSpc>
                <a:spcPts val="5040"/>
              </a:lnSpc>
              <a:buFont typeface="Arial"/>
              <a:buChar char="•"/>
            </a:pPr>
            <a:r>
              <a:rPr lang="en-US" sz="4200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Gwyliwch Ken Robinson ‘Changing Education Paradigms’</a:t>
            </a:r>
          </a:p>
          <a:p>
            <a:pPr algn="l" marL="380048" indent="-190024" lvl="1">
              <a:lnSpc>
                <a:spcPts val="2520"/>
              </a:lnSpc>
              <a:buFont typeface="Arial"/>
              <a:buChar char="•"/>
            </a:pPr>
            <a:r>
              <a:rPr lang="en-US" sz="2100" u="sng">
                <a:solidFill>
                  <a:srgbClr val="69A020"/>
                </a:solidFill>
                <a:latin typeface="Trebuchet MS"/>
                <a:ea typeface="Trebuchet MS"/>
                <a:cs typeface="Trebuchet MS"/>
                <a:sym typeface="Trebuchet MS"/>
                <a:hlinkClick r:id="rId3" tooltip="https://www.youtube.com/watch?v=zDZFcDGpL4U"/>
              </a:rPr>
              <a:t>RSA ANIMATE: Changing Education Paradigms - YouTube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1610500" y="3951923"/>
            <a:ext cx="5648800" cy="3190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760095" indent="-380048" lvl="1">
              <a:lnSpc>
                <a:spcPts val="5040"/>
              </a:lnSpc>
              <a:buFont typeface="Arial"/>
              <a:buChar char="•"/>
            </a:pPr>
            <a:r>
              <a:rPr lang="en-US" sz="4200" i="true">
                <a:solidFill>
                  <a:srgbClr val="404040"/>
                </a:solidFill>
                <a:latin typeface="Trebuchet MS Italics"/>
                <a:ea typeface="Trebuchet MS Italics"/>
                <a:cs typeface="Trebuchet MS Italics"/>
                <a:sym typeface="Trebuchet MS Italics"/>
              </a:rPr>
              <a:t>Watch Ken Robinson ‘Changing Education Paradigms’</a:t>
            </a:r>
          </a:p>
          <a:p>
            <a:pPr algn="l" marL="380048" indent="-190024" lvl="1">
              <a:lnSpc>
                <a:spcPts val="2520"/>
              </a:lnSpc>
              <a:buFont typeface="Arial"/>
              <a:buChar char="•"/>
            </a:pPr>
            <a:r>
              <a:rPr lang="en-US" sz="2100" u="sng">
                <a:solidFill>
                  <a:srgbClr val="69A020"/>
                </a:solidFill>
                <a:latin typeface="Trebuchet MS"/>
                <a:ea typeface="Trebuchet MS"/>
                <a:cs typeface="Trebuchet MS"/>
                <a:sym typeface="Trebuchet MS"/>
                <a:hlinkClick r:id="rId4" tooltip="https://www.youtube.com/watch?v=zDZFcDGpL4U"/>
              </a:rPr>
              <a:t>RSA ANIMATE: Changing Education Paradigms - YouTube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2334890" y="1149192"/>
            <a:ext cx="13618220" cy="1647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Tasgau</a:t>
            </a:r>
          </a:p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Task</a:t>
            </a:r>
            <a:r>
              <a:rPr lang="en-US" sz="5400" i="true">
                <a:solidFill>
                  <a:srgbClr val="000000"/>
                </a:solidFill>
                <a:latin typeface="Trebuchet MS Italics"/>
                <a:ea typeface="Trebuchet MS Italics"/>
                <a:cs typeface="Trebuchet MS Italics"/>
                <a:sym typeface="Trebuchet MS Italics"/>
              </a:rPr>
              <a:t> 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>
  <p:cSld>
    <p:bg>
      <p:bgPr>
        <a:solidFill>
          <a:srgbClr val="FFF7D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176338" y="3534252"/>
            <a:ext cx="6651025" cy="3200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40"/>
              </a:lnSpc>
            </a:pPr>
          </a:p>
          <a:p>
            <a:pPr algn="l">
              <a:lnSpc>
                <a:spcPts val="5040"/>
              </a:lnSpc>
            </a:pPr>
            <a:r>
              <a:rPr lang="en-US" sz="4200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rPr>
              <a:t>Mewn grwpiau rhestrwch 10 enghraifft o’r hyn gredwch chi ddylai fod mewn ‘addysg’ yn 2025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0037032" y="4172427"/>
            <a:ext cx="6897445" cy="2562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4200" i="true">
                <a:solidFill>
                  <a:srgbClr val="404040"/>
                </a:solidFill>
                <a:latin typeface="Trebuchet MS Italics"/>
                <a:ea typeface="Trebuchet MS Italics"/>
                <a:cs typeface="Trebuchet MS Italics"/>
                <a:sym typeface="Trebuchet MS Italics"/>
              </a:rPr>
              <a:t>In a group list at least 10 examples of what you consider should be included in ‘education’ in 2025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3063240" y="1019175"/>
            <a:ext cx="12161520" cy="1647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Tasg</a:t>
            </a:r>
          </a:p>
          <a:p>
            <a:pPr algn="ctr">
              <a:lnSpc>
                <a:spcPts val="6480"/>
              </a:lnSpc>
            </a:pPr>
            <a:r>
              <a:rPr lang="en-US" sz="540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Task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DAG5UIDfbcg</dc:identifier>
  <dcterms:modified xsi:type="dcterms:W3CDTF">2011-08-01T06:04:30Z</dcterms:modified>
  <cp:revision>1</cp:revision>
  <dc:title>Addysg Sesiwn 1</dc:title>
</cp:coreProperties>
</file>