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emf" ContentType="image/x-em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2"/>
  </p:notesMasterIdLst>
  <p:sldIdLst>
    <p:sldId id="324" r:id="rId2"/>
    <p:sldId id="325" r:id="rId3"/>
    <p:sldId id="352" r:id="rId4"/>
    <p:sldId id="353" r:id="rId5"/>
    <p:sldId id="354" r:id="rId6"/>
    <p:sldId id="329" r:id="rId7"/>
    <p:sldId id="334" r:id="rId8"/>
    <p:sldId id="335" r:id="rId9"/>
    <p:sldId id="337" r:id="rId10"/>
    <p:sldId id="342" r:id="rId11"/>
    <p:sldId id="341" r:id="rId12"/>
    <p:sldId id="355" r:id="rId13"/>
    <p:sldId id="344" r:id="rId14"/>
    <p:sldId id="345" r:id="rId15"/>
    <p:sldId id="346" r:id="rId16"/>
    <p:sldId id="347" r:id="rId17"/>
    <p:sldId id="348" r:id="rId18"/>
    <p:sldId id="350" r:id="rId19"/>
    <p:sldId id="351" r:id="rId20"/>
    <p:sldId id="356" r:id="rId21"/>
    <p:sldId id="309" r:id="rId22"/>
    <p:sldId id="357" r:id="rId23"/>
    <p:sldId id="360" r:id="rId24"/>
    <p:sldId id="317" r:id="rId25"/>
    <p:sldId id="361" r:id="rId26"/>
    <p:sldId id="369" r:id="rId27"/>
    <p:sldId id="368" r:id="rId28"/>
    <p:sldId id="371" r:id="rId29"/>
    <p:sldId id="372" r:id="rId30"/>
    <p:sldId id="37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99" autoAdjust="0"/>
    <p:restoredTop sz="94660"/>
  </p:normalViewPr>
  <p:slideViewPr>
    <p:cSldViewPr>
      <p:cViewPr varScale="1">
        <p:scale>
          <a:sx n="97" d="100"/>
          <a:sy n="97" d="100"/>
        </p:scale>
        <p:origin x="92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F11B5-A556-4C07-A4E2-CE2F2D20671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CAC8D-33B7-41A9-8BF5-D0982361CE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9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0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07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dirty="0" smtClean="0"/>
              <a:t>Need to give children experience of ALL</a:t>
            </a:r>
            <a:r>
              <a:rPr lang="en-GB" baseline="0" dirty="0" smtClean="0"/>
              <a:t> of these ideas</a:t>
            </a:r>
          </a:p>
          <a:p>
            <a:pPr>
              <a:spcBef>
                <a:spcPct val="0"/>
              </a:spcBef>
            </a:pPr>
            <a:r>
              <a:rPr lang="en-GB" baseline="0" dirty="0" smtClean="0"/>
              <a:t>UNIFIX – model idea</a:t>
            </a:r>
            <a:endParaRPr lang="en-GB" dirty="0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846DCA-4723-4174-9183-62BE35FFD992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703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503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995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nrich.maths.org/4806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visnos.com/demos/clock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wmnet.org.uk/files/clock.swf" TargetMode="External"/><Relationship Id="rId3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enDRrWyXaw" TargetMode="External"/><Relationship Id="rId4" Type="http://schemas.openxmlformats.org/officeDocument/2006/relationships/hyperlink" Target="http://www.s4c.cymru/cyw/cy/player/video/37/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ww.youtube.com/watch?v=yIvQOab00OQ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ZSJOcVMZhI&amp;list=PLIh6WkS3tMeRhXn6hey6xt62aBPaf8TLY&amp;index=11" TargetMode="External"/><Relationship Id="rId4" Type="http://schemas.openxmlformats.org/officeDocument/2006/relationships/hyperlink" Target="http://resources.hwb.wales.gov.uk/VTC/seasons/cym/Cyflwyniad/default.htm" TargetMode="External"/><Relationship Id="rId5" Type="http://schemas.openxmlformats.org/officeDocument/2006/relationships/hyperlink" Target="https://welshsecondlanguage.wikispaces.com/Resources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j2e.com/dunvant/Admin/Dyddiau'r+Wythnos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1.png"/><Relationship Id="rId3" Type="http://schemas.openxmlformats.org/officeDocument/2006/relationships/hyperlink" Target="https://nrich.maths.org/public/leg.php?ct=0&amp;cl=1&amp;dl%5b0%5d=1&amp;dl%5b1%5d=1&amp;dl%5b2%5d=1&amp;group_id=15&amp;cldcmpid=&amp;code=153#results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hyperlink" Target="http://www.doorwayonline.org.uk/cashingin-fullscreen.html" TargetMode="External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board.co.uk/iwb/A-Handful-of-Coins-636" TargetMode="External"/><Relationship Id="rId4" Type="http://schemas.openxmlformats.org/officeDocument/2006/relationships/image" Target="../media/image21.png"/><Relationship Id="rId5" Type="http://schemas.openxmlformats.org/officeDocument/2006/relationships/image" Target="../media/image13.gif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payusingonecoinv3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doorwayonline.org.uk/cashingin-fullscreen.html" TargetMode="External"/><Relationship Id="rId3" Type="http://schemas.openxmlformats.org/officeDocument/2006/relationships/image" Target="../media/image22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3.png"/><Relationship Id="rId3" Type="http://schemas.openxmlformats.org/officeDocument/2006/relationships/hyperlink" Target="http://www.doorwayonline.org.uk/tillwemeet-fullscreen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hyperlink" Target="http://www.topmarks.co.uk/Flash.aspx?f=diennesandcoinsv3" TargetMode="External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iboard.co.uk/activity/Pocket-Money-Equal-Shares-363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Fractionsv7" TargetMode="External"/><Relationship Id="rId3" Type="http://schemas.openxmlformats.org/officeDocument/2006/relationships/hyperlink" Target="http://www.visnos.com/solo/fraction-wall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hyperlink" Target="http://www.taw.org.uk/lic/itp/itps/moving_digits_08.swf" TargetMode="External"/><Relationship Id="rId5" Type="http://schemas.openxmlformats.org/officeDocument/2006/relationships/hyperlink" Target="http://www.topmarks.co.uk/Flash.aspx?f=pvchartmoving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MovingDigitCards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FCGsBJ8Ek4" TargetMode="External"/><Relationship Id="rId4" Type="http://schemas.openxmlformats.org/officeDocument/2006/relationships/hyperlink" Target="http://www.visnos.com/solo/fraction-wall" TargetMode="External"/><Relationship Id="rId5" Type="http://schemas.openxmlformats.org/officeDocument/2006/relationships/image" Target="../media/image29.tiff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visnos.com/demos/percentage-fraction-decimals-gri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0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227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 txBox="1">
            <a:spLocks/>
          </p:cNvSpPr>
          <p:nvPr/>
        </p:nvSpPr>
        <p:spPr>
          <a:xfrm>
            <a:off x="251520" y="1149558"/>
            <a:ext cx="4464496" cy="309634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Trafferthus</a:t>
            </a:r>
            <a:r>
              <a:rPr lang="en-GB" dirty="0"/>
              <a:t>: </a:t>
            </a:r>
          </a:p>
          <a:p>
            <a:pPr marL="0" indent="0" algn="ctr">
              <a:buNone/>
            </a:pPr>
            <a:r>
              <a:rPr lang="en-GB" dirty="0" err="1"/>
              <a:t>Amser</a:t>
            </a:r>
            <a:r>
              <a:rPr lang="en-GB" dirty="0"/>
              <a:t>, </a:t>
            </a:r>
            <a:r>
              <a:rPr lang="en-GB" dirty="0" smtClean="0"/>
              <a:t>Arian, </a:t>
            </a:r>
            <a:r>
              <a:rPr lang="en-GB" dirty="0" err="1" smtClean="0"/>
              <a:t>Ffracsiynau</a:t>
            </a:r>
            <a:r>
              <a:rPr lang="en-GB" dirty="0"/>
              <a:t>, </a:t>
            </a:r>
            <a:r>
              <a:rPr lang="en-GB" dirty="0" err="1"/>
              <a:t>Degolion</a:t>
            </a:r>
            <a:r>
              <a:rPr lang="en-GB" dirty="0"/>
              <a:t> a </a:t>
            </a:r>
            <a:r>
              <a:rPr lang="en-GB" dirty="0" err="1" smtClean="0"/>
              <a:t>Chanrannau</a:t>
            </a:r>
            <a:endParaRPr lang="en-GB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499992" y="1149558"/>
            <a:ext cx="4464496" cy="309634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Teaching Tricky Areas: Time, Money and Fractions, Decimals and Percentages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4121" y="2420888"/>
            <a:ext cx="2823789" cy="314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885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902200" y="1455184"/>
            <a:ext cx="4241799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4900">
              <a:spcBef>
                <a:spcPts val="0"/>
              </a:spcBef>
            </a:pPr>
            <a:endParaRPr lang="en-GB" sz="2600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0" y="1243014"/>
            <a:ext cx="4902200" cy="456476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700" dirty="0" err="1"/>
              <a:t>Datblygu</a:t>
            </a:r>
            <a:r>
              <a:rPr lang="en-GB" sz="2700" dirty="0"/>
              <a:t> </a:t>
            </a:r>
            <a:r>
              <a:rPr lang="en-GB" sz="2700" dirty="0" err="1"/>
              <a:t>dealltwriaeth</a:t>
            </a:r>
            <a:r>
              <a:rPr lang="en-GB" sz="2700" dirty="0"/>
              <a:t> o </a:t>
            </a:r>
            <a:r>
              <a:rPr lang="en-GB" sz="2700" dirty="0" err="1"/>
              <a:t>drafferthion</a:t>
            </a:r>
            <a:r>
              <a:rPr lang="en-GB" sz="2700" dirty="0"/>
              <a:t> </a:t>
            </a:r>
            <a:r>
              <a:rPr lang="en-GB" sz="2700" dirty="0" err="1"/>
              <a:t>cyffredin</a:t>
            </a:r>
            <a:r>
              <a:rPr lang="en-GB" sz="2700" dirty="0"/>
              <a:t> </a:t>
            </a:r>
            <a:r>
              <a:rPr lang="en-GB" sz="2700" dirty="0" err="1"/>
              <a:t>wrth</a:t>
            </a:r>
            <a:r>
              <a:rPr lang="en-GB" sz="2700" dirty="0"/>
              <a:t> </a:t>
            </a:r>
            <a:r>
              <a:rPr lang="en-GB" sz="2700" dirty="0" err="1"/>
              <a:t>ddysgu</a:t>
            </a:r>
            <a:r>
              <a:rPr lang="en-GB" sz="2700" dirty="0"/>
              <a:t> </a:t>
            </a:r>
            <a:r>
              <a:rPr lang="en-GB" sz="2700" dirty="0" err="1"/>
              <a:t>amser</a:t>
            </a:r>
            <a:r>
              <a:rPr lang="en-GB" sz="2700" dirty="0"/>
              <a:t>, </a:t>
            </a:r>
            <a:r>
              <a:rPr lang="en-GB" sz="2700" dirty="0" err="1"/>
              <a:t>ffracsiynau</a:t>
            </a:r>
            <a:r>
              <a:rPr lang="en-GB" sz="2700" dirty="0"/>
              <a:t>, </a:t>
            </a:r>
            <a:r>
              <a:rPr lang="en-GB" sz="2700" dirty="0" err="1"/>
              <a:t>degolion</a:t>
            </a:r>
            <a:r>
              <a:rPr lang="en-GB" sz="2700" dirty="0"/>
              <a:t> a </a:t>
            </a:r>
            <a:r>
              <a:rPr lang="en-GB" sz="2700" dirty="0" err="1"/>
              <a:t>chanrannau</a:t>
            </a:r>
            <a:endParaRPr lang="en-GB" sz="2700" dirty="0"/>
          </a:p>
          <a:p>
            <a:r>
              <a:rPr lang="en-GB" sz="2700" dirty="0" err="1"/>
              <a:t>Deall</a:t>
            </a:r>
            <a:r>
              <a:rPr lang="en-GB" sz="2700" dirty="0"/>
              <a:t> </a:t>
            </a:r>
            <a:r>
              <a:rPr lang="en-GB" sz="2700" dirty="0" err="1"/>
              <a:t>camau</a:t>
            </a:r>
            <a:r>
              <a:rPr lang="en-GB" sz="2700" dirty="0"/>
              <a:t> </a:t>
            </a:r>
            <a:r>
              <a:rPr lang="en-GB" sz="2700" dirty="0" err="1"/>
              <a:t>datblygiad</a:t>
            </a:r>
            <a:r>
              <a:rPr lang="en-GB" sz="2700" dirty="0"/>
              <a:t> o </a:t>
            </a:r>
            <a:r>
              <a:rPr lang="en-GB" sz="2700" dirty="0" err="1"/>
              <a:t>fewn</a:t>
            </a:r>
            <a:r>
              <a:rPr lang="en-GB" sz="2700" dirty="0"/>
              <a:t> y </a:t>
            </a:r>
            <a:r>
              <a:rPr lang="en-GB" sz="2700" dirty="0" err="1"/>
              <a:t>cwricwlwm</a:t>
            </a:r>
            <a:r>
              <a:rPr lang="en-GB" sz="2700" dirty="0"/>
              <a:t> </a:t>
            </a:r>
            <a:r>
              <a:rPr lang="en-GB" sz="2700" dirty="0" err="1"/>
              <a:t>cynradd</a:t>
            </a:r>
            <a:r>
              <a:rPr lang="en-GB" sz="2700" dirty="0"/>
              <a:t> o ran </a:t>
            </a:r>
            <a:r>
              <a:rPr lang="en-GB" sz="2700" dirty="0" err="1" smtClean="0"/>
              <a:t>yr</a:t>
            </a:r>
            <a:r>
              <a:rPr lang="en-GB" sz="2700" dirty="0" smtClean="0"/>
              <a:t> </a:t>
            </a:r>
            <a:r>
              <a:rPr lang="en-GB" sz="2700" dirty="0" err="1" smtClean="0"/>
              <a:t>agweddau</a:t>
            </a:r>
            <a:r>
              <a:rPr lang="en-GB" sz="2700" dirty="0" smtClean="0"/>
              <a:t> </a:t>
            </a:r>
            <a:r>
              <a:rPr lang="en-GB" sz="2700" dirty="0" err="1" smtClean="0"/>
              <a:t>hyn</a:t>
            </a:r>
            <a:endParaRPr lang="en-GB" sz="2700" dirty="0"/>
          </a:p>
          <a:p>
            <a:r>
              <a:rPr lang="en-GB" sz="2700" dirty="0" err="1"/>
              <a:t>Adnabod</a:t>
            </a:r>
            <a:r>
              <a:rPr lang="en-GB" sz="2700" dirty="0"/>
              <a:t> </a:t>
            </a:r>
            <a:r>
              <a:rPr lang="en-GB" sz="2700" dirty="0" err="1"/>
              <a:t>strategaethau</a:t>
            </a:r>
            <a:r>
              <a:rPr lang="en-GB" sz="2700" dirty="0"/>
              <a:t>, </a:t>
            </a:r>
            <a:r>
              <a:rPr lang="en-GB" sz="2700" dirty="0" err="1"/>
              <a:t>adnoddau</a:t>
            </a:r>
            <a:r>
              <a:rPr lang="en-GB" sz="2700" dirty="0"/>
              <a:t> a </a:t>
            </a:r>
            <a:r>
              <a:rPr lang="en-GB" sz="2700" dirty="0" err="1"/>
              <a:t>thasgau</a:t>
            </a:r>
            <a:r>
              <a:rPr lang="en-GB" sz="2700" dirty="0"/>
              <a:t> </a:t>
            </a:r>
            <a:r>
              <a:rPr lang="en-GB" sz="2700" dirty="0" err="1" smtClean="0"/>
              <a:t>defnyddiol</a:t>
            </a:r>
            <a:endParaRPr lang="en-GB" sz="2700" dirty="0"/>
          </a:p>
        </p:txBody>
      </p:sp>
      <p:sp>
        <p:nvSpPr>
          <p:cNvPr id="5" name="Content Placeholder 8"/>
          <p:cNvSpPr txBox="1">
            <a:spLocks/>
          </p:cNvSpPr>
          <p:nvPr/>
        </p:nvSpPr>
        <p:spPr>
          <a:xfrm>
            <a:off x="4718843" y="1235307"/>
            <a:ext cx="4608512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4900">
              <a:spcBef>
                <a:spcPts val="0"/>
              </a:spcBef>
            </a:pPr>
            <a:r>
              <a:rPr lang="en-GB" sz="2800" dirty="0"/>
              <a:t>Understand common difficulties in learning time, money and fractions, decimals and percentages</a:t>
            </a:r>
          </a:p>
          <a:p>
            <a:pPr marL="234900">
              <a:spcBef>
                <a:spcPts val="0"/>
              </a:spcBef>
            </a:pPr>
            <a:r>
              <a:rPr lang="en-GB" sz="2800" dirty="0"/>
              <a:t>Understand progression in </a:t>
            </a:r>
            <a:r>
              <a:rPr lang="en-GB" sz="2800" dirty="0" smtClean="0"/>
              <a:t>these aspects of the </a:t>
            </a:r>
            <a:r>
              <a:rPr lang="en-GB" sz="2800" dirty="0"/>
              <a:t>primary curriculum</a:t>
            </a:r>
          </a:p>
          <a:p>
            <a:pPr marL="234900">
              <a:spcBef>
                <a:spcPts val="0"/>
              </a:spcBef>
            </a:pPr>
            <a:r>
              <a:rPr lang="en-GB" sz="2800" dirty="0"/>
              <a:t>Identify useful strategies, resources and </a:t>
            </a:r>
            <a:r>
              <a:rPr lang="en-GB" sz="2800" dirty="0" smtClean="0"/>
              <a:t>tasks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003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Amser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Time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3877884"/>
            <a:ext cx="2775684" cy="178269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160" y="3951982"/>
            <a:ext cx="2401116" cy="1634495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644007" y="1184057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time.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time?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30373" y="1192457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986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0693" y="3770634"/>
            <a:ext cx="1752600" cy="17049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 l="51064" t="30000" r="4255" b="6170"/>
          <a:stretch>
            <a:fillRect/>
          </a:stretch>
        </p:blipFill>
        <p:spPr>
          <a:xfrm>
            <a:off x="6840381" y="1479191"/>
            <a:ext cx="2138680" cy="2291443"/>
          </a:xfrm>
          <a:prstGeom prst="rect">
            <a:avLst/>
          </a:prstGeom>
        </p:spPr>
      </p:pic>
      <p:sp>
        <p:nvSpPr>
          <p:cNvPr id="4" name="Oval Callout 3"/>
          <p:cNvSpPr/>
          <p:nvPr/>
        </p:nvSpPr>
        <p:spPr>
          <a:xfrm>
            <a:off x="179512" y="476672"/>
            <a:ext cx="6696744" cy="41044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193412" y="971984"/>
            <a:ext cx="5646969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Pa </a:t>
            </a:r>
            <a:r>
              <a:rPr lang="en-GB" sz="3200" dirty="0" err="1">
                <a:solidFill>
                  <a:schemeClr val="bg1"/>
                </a:solidFill>
              </a:rPr>
              <a:t>fys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yw’r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pwysicaf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ar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gloc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analog</a:t>
            </a:r>
            <a:r>
              <a:rPr lang="en-GB" sz="3200" dirty="0" smtClean="0">
                <a:solidFill>
                  <a:schemeClr val="bg1"/>
                </a:solidFill>
              </a:rPr>
              <a:t>? </a:t>
            </a:r>
            <a:r>
              <a:rPr lang="en-GB" sz="3200" dirty="0" err="1" smtClean="0">
                <a:solidFill>
                  <a:schemeClr val="bg1"/>
                </a:solidFill>
              </a:rPr>
              <a:t>Cyfiawnhewch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eich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ateb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Which is the most important hand on an analogue clock?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Justify your response.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6" name="Picture 5" descr="Screen shot 2016-10-31 at 6.20.15 P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1261" y="3670464"/>
            <a:ext cx="1447800" cy="162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509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Cloc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Analog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The Analogue Clock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4716016" y="1700808"/>
            <a:ext cx="4186808" cy="345069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3600" dirty="0" smtClean="0"/>
              <a:t>Have a go at the ‘two clocks’ problem.</a:t>
            </a:r>
          </a:p>
          <a:p>
            <a:pPr marL="0" indent="0">
              <a:buFont typeface="Symbol" pitchFamily="18" charset="2"/>
              <a:buNone/>
            </a:pPr>
            <a:endParaRPr lang="en-GB" sz="3600" dirty="0" smtClean="0"/>
          </a:p>
          <a:p>
            <a:pPr marL="0" indent="0">
              <a:buFont typeface="Symbol" pitchFamily="18" charset="2"/>
              <a:buNone/>
            </a:pPr>
            <a:r>
              <a:rPr lang="en-GB" sz="3600" dirty="0" smtClean="0">
                <a:hlinkClick r:id="rId2"/>
              </a:rPr>
              <a:t>https://nrich.maths.org/4806</a:t>
            </a:r>
            <a:endParaRPr lang="en-GB" sz="3600" dirty="0" smtClean="0"/>
          </a:p>
          <a:p>
            <a:pPr marL="0" indent="0">
              <a:buFont typeface="Symbol" pitchFamily="18" charset="2"/>
              <a:buNone/>
            </a:pPr>
            <a:endParaRPr lang="en-GB" sz="40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395536" y="1700808"/>
            <a:ext cx="3987965" cy="34506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4000" smtClean="0"/>
              <a:t>Rhowch gynnig ar broblem y ddau gloc / ‘two clocks’</a:t>
            </a:r>
          </a:p>
          <a:p>
            <a:pPr marL="0" indent="0">
              <a:buFont typeface="Symbol" pitchFamily="18" charset="2"/>
              <a:buNone/>
            </a:pPr>
            <a:endParaRPr lang="en-GB" sz="4000" smtClean="0"/>
          </a:p>
          <a:p>
            <a:pPr marL="0" indent="0">
              <a:buFont typeface="Symbol" pitchFamily="18" charset="2"/>
              <a:buNone/>
            </a:pPr>
            <a:r>
              <a:rPr lang="en-GB" sz="4000" smtClean="0">
                <a:hlinkClick r:id="rId2"/>
              </a:rPr>
              <a:t>https://nrich.maths.org/4806</a:t>
            </a:r>
            <a:endParaRPr lang="en-GB" sz="4000" smtClean="0"/>
          </a:p>
          <a:p>
            <a:pPr marL="0" indent="0">
              <a:buFont typeface="Symbol" pitchFamily="18" charset="2"/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2112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755576" y="41960"/>
            <a:ext cx="7886700" cy="13255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Key Principles in teaching analogue clock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267070" y="1690689"/>
            <a:ext cx="8619957" cy="4124359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Children should be introduced to the hour hand first and it should be emphasized that this is the most important hand – it not only tells us the hour but gives an indication of minutes too.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Then make the link between the minute hand and the hour hand – its position at exactly the hour, half past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When learning how many minutes past the hour, children need to be able to count in 5’s around the clock.  Quarter past/to and half past can be introduced as another way of saying ‘15 minutes past, 30 minutes past’ etc. If it’s 50 minutes past – how many minutes to?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Children should have their own mini clocks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Make use of every opportunity to tell the time (e.g. lunch time/register time/play time/home time etc.).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256973" y="1367523"/>
            <a:ext cx="37385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www.visnos.com/demos/clock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26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Linking Analogue and Digital Time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251520" y="1942871"/>
            <a:ext cx="5105400" cy="345069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smtClean="0"/>
              <a:t>Use a display clock which shows analogue and digital time (e.g. </a:t>
            </a:r>
            <a:r>
              <a:rPr lang="en-GB" sz="2800" dirty="0" smtClean="0">
                <a:hlinkClick r:id="rId2"/>
              </a:rPr>
              <a:t>http://www.wmnet.org.uk/files/clock.swf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Reinforce the idea that after 59 minutes past, we go back to 0 (i.e. that minutes and seconds work in base 60)</a:t>
            </a:r>
          </a:p>
          <a:p>
            <a:endParaRPr lang="en-GB" sz="2800" dirty="0" smtClean="0"/>
          </a:p>
          <a:p>
            <a:endParaRPr lang="en-GB" dirty="0"/>
          </a:p>
        </p:txBody>
      </p:sp>
      <p:pic>
        <p:nvPicPr>
          <p:cNvPr id="4" name="Picture 3" descr="Screen shot 2016-10-31 at 6.20.15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176" y="1942871"/>
            <a:ext cx="2514600" cy="28259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95936" y="5037329"/>
            <a:ext cx="49327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http://www.visnos.com/demos/clock</a:t>
            </a:r>
          </a:p>
        </p:txBody>
      </p:sp>
    </p:spTree>
    <p:extLst>
      <p:ext uri="{BB962C8B-B14F-4D97-AF65-F5344CB8AC3E}">
        <p14:creationId xmlns:p14="http://schemas.microsoft.com/office/powerpoint/2010/main" val="1740431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785166" y="1680935"/>
            <a:ext cx="4042792" cy="367240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3200" smtClean="0"/>
              <a:t>Encourage children to use (or visualise) clocks to support their calculations of time durations.</a:t>
            </a:r>
          </a:p>
          <a:p>
            <a:pPr marL="0" indent="0">
              <a:buFont typeface="Symbol" pitchFamily="18" charset="2"/>
              <a:buNone/>
            </a:pPr>
            <a:r>
              <a:rPr lang="en-GB" sz="3200" dirty="0" smtClean="0"/>
              <a:t>Again reinforcement will be needed of the ‘base 60’ aspect of seconds and minutes and the ‘base 12 or base 24’ aspect of hours.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526350" y="207665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Cyfnodau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Time durations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79512" y="1660448"/>
            <a:ext cx="4176464" cy="395393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Symbol" pitchFamily="18" charset="2"/>
              <a:buNone/>
            </a:pPr>
            <a:r>
              <a:rPr lang="en-GB" sz="2595" dirty="0" err="1" smtClean="0"/>
              <a:t>Ceisiwch</a:t>
            </a:r>
            <a:r>
              <a:rPr lang="en-GB" sz="2595" dirty="0" smtClean="0"/>
              <a:t> </a:t>
            </a:r>
            <a:r>
              <a:rPr lang="en-GB" sz="2595" dirty="0" err="1" smtClean="0"/>
              <a:t>annog</a:t>
            </a:r>
            <a:r>
              <a:rPr lang="en-GB" sz="2595" dirty="0" smtClean="0"/>
              <a:t> y </a:t>
            </a:r>
            <a:r>
              <a:rPr lang="en-GB" sz="2595" dirty="0" err="1" smtClean="0"/>
              <a:t>disgyblion</a:t>
            </a:r>
            <a:r>
              <a:rPr lang="en-GB" sz="2595" dirty="0" smtClean="0"/>
              <a:t> </a:t>
            </a:r>
            <a:r>
              <a:rPr lang="en-GB" sz="2595" dirty="0" err="1" smtClean="0"/>
              <a:t>i</a:t>
            </a:r>
            <a:r>
              <a:rPr lang="en-GB" sz="2595" dirty="0" smtClean="0"/>
              <a:t> </a:t>
            </a:r>
            <a:r>
              <a:rPr lang="en-GB" sz="2595" dirty="0" err="1" smtClean="0"/>
              <a:t>ddefnyddio</a:t>
            </a:r>
            <a:r>
              <a:rPr lang="en-GB" sz="2595" dirty="0" smtClean="0"/>
              <a:t> (</a:t>
            </a:r>
            <a:r>
              <a:rPr lang="en-GB" sz="2595" dirty="0" err="1" smtClean="0"/>
              <a:t>neu</a:t>
            </a:r>
            <a:r>
              <a:rPr lang="en-GB" sz="2595" dirty="0" smtClean="0"/>
              <a:t> </a:t>
            </a:r>
            <a:r>
              <a:rPr lang="en-GB" sz="2595" dirty="0" err="1" smtClean="0"/>
              <a:t>ddychmygu</a:t>
            </a:r>
            <a:r>
              <a:rPr lang="en-GB" sz="2595" dirty="0" smtClean="0"/>
              <a:t>) </a:t>
            </a:r>
            <a:r>
              <a:rPr lang="en-GB" sz="2595" dirty="0" err="1" smtClean="0"/>
              <a:t>cloc</a:t>
            </a:r>
            <a:r>
              <a:rPr lang="en-GB" sz="2595" dirty="0" smtClean="0"/>
              <a:t> go-</a:t>
            </a:r>
            <a:r>
              <a:rPr lang="en-GB" sz="2595" dirty="0" err="1" smtClean="0"/>
              <a:t>iawn</a:t>
            </a:r>
            <a:r>
              <a:rPr lang="en-GB" sz="2595" dirty="0" smtClean="0"/>
              <a:t> </a:t>
            </a:r>
            <a:r>
              <a:rPr lang="en-GB" sz="2595" dirty="0" err="1" smtClean="0"/>
              <a:t>i’w</a:t>
            </a:r>
            <a:r>
              <a:rPr lang="en-GB" sz="2595" dirty="0" smtClean="0"/>
              <a:t> </a:t>
            </a:r>
            <a:r>
              <a:rPr lang="en-GB" sz="2595" dirty="0" err="1" smtClean="0"/>
              <a:t>cynorthwyo</a:t>
            </a:r>
            <a:r>
              <a:rPr lang="en-GB" sz="2595" dirty="0" smtClean="0"/>
              <a:t> </a:t>
            </a:r>
            <a:r>
              <a:rPr lang="en-GB" sz="2595" dirty="0" err="1" smtClean="0"/>
              <a:t>wrth</a:t>
            </a:r>
            <a:r>
              <a:rPr lang="en-GB" sz="2595" dirty="0" smtClean="0"/>
              <a:t> </a:t>
            </a:r>
            <a:r>
              <a:rPr lang="en-GB" sz="2595" dirty="0" err="1" smtClean="0"/>
              <a:t>gyfrifo</a:t>
            </a:r>
            <a:r>
              <a:rPr lang="en-GB" sz="2595" dirty="0" smtClean="0"/>
              <a:t> </a:t>
            </a:r>
            <a:r>
              <a:rPr lang="en-GB" sz="2595" dirty="0" err="1" smtClean="0"/>
              <a:t>amser</a:t>
            </a:r>
            <a:r>
              <a:rPr lang="en-GB" sz="2595" dirty="0" smtClean="0"/>
              <a:t>.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sz="2824" dirty="0" err="1" smtClean="0"/>
              <a:t>Unwaith</a:t>
            </a:r>
            <a:r>
              <a:rPr lang="en-GB" sz="2824" dirty="0" smtClean="0"/>
              <a:t> </a:t>
            </a:r>
            <a:r>
              <a:rPr lang="en-GB" sz="2824" dirty="0" err="1" smtClean="0"/>
              <a:t>eto</a:t>
            </a:r>
            <a:r>
              <a:rPr lang="en-GB" sz="2824" dirty="0" smtClean="0"/>
              <a:t>, </a:t>
            </a:r>
            <a:r>
              <a:rPr lang="en-GB" sz="2824" dirty="0" err="1" smtClean="0"/>
              <a:t>gellir</a:t>
            </a:r>
            <a:r>
              <a:rPr lang="en-GB" sz="2824" dirty="0" smtClean="0"/>
              <a:t> </a:t>
            </a:r>
            <a:r>
              <a:rPr lang="en-GB" sz="2824" dirty="0" err="1" smtClean="0"/>
              <a:t>pwysleisio</a:t>
            </a:r>
            <a:r>
              <a:rPr lang="en-GB" sz="2824" dirty="0" smtClean="0"/>
              <a:t> </a:t>
            </a:r>
            <a:r>
              <a:rPr lang="en-GB" sz="2824" dirty="0" err="1" smtClean="0"/>
              <a:t>pwysigrwydd</a:t>
            </a:r>
            <a:r>
              <a:rPr lang="en-GB" sz="2824" dirty="0" smtClean="0"/>
              <a:t> y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60’ </a:t>
            </a:r>
            <a:r>
              <a:rPr lang="en-GB" sz="2824" dirty="0" err="1" smtClean="0"/>
              <a:t>ar</a:t>
            </a:r>
            <a:r>
              <a:rPr lang="en-GB" sz="2824" dirty="0" smtClean="0"/>
              <a:t> </a:t>
            </a:r>
            <a:r>
              <a:rPr lang="en-GB" sz="2824" dirty="0" err="1" smtClean="0"/>
              <a:t>gyfer</a:t>
            </a:r>
            <a:r>
              <a:rPr lang="en-GB" sz="2824" dirty="0" smtClean="0"/>
              <a:t> </a:t>
            </a:r>
            <a:r>
              <a:rPr lang="en-GB" sz="2824" dirty="0" err="1" smtClean="0"/>
              <a:t>munudau</a:t>
            </a:r>
            <a:r>
              <a:rPr lang="en-GB" sz="2824" dirty="0" smtClean="0"/>
              <a:t> ac </a:t>
            </a:r>
            <a:r>
              <a:rPr lang="en-GB" sz="2824" dirty="0" err="1" smtClean="0"/>
              <a:t>eiliadau</a:t>
            </a:r>
            <a:r>
              <a:rPr lang="en-GB" sz="2824" dirty="0" smtClean="0"/>
              <a:t>, </a:t>
            </a:r>
            <a:r>
              <a:rPr lang="en-GB" sz="2824" dirty="0" err="1" smtClean="0"/>
              <a:t>ond</a:t>
            </a:r>
            <a:r>
              <a:rPr lang="en-GB" sz="2824" dirty="0" smtClean="0"/>
              <a:t>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12’ </a:t>
            </a:r>
            <a:r>
              <a:rPr lang="en-GB" sz="2824" dirty="0" err="1" smtClean="0"/>
              <a:t>neu</a:t>
            </a:r>
            <a:r>
              <a:rPr lang="en-GB" sz="2824" dirty="0" smtClean="0"/>
              <a:t>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24’ </a:t>
            </a:r>
            <a:r>
              <a:rPr lang="en-GB" sz="2824" dirty="0" err="1" smtClean="0"/>
              <a:t>ar</a:t>
            </a:r>
            <a:r>
              <a:rPr lang="en-GB" sz="2824" dirty="0" smtClean="0"/>
              <a:t> </a:t>
            </a:r>
            <a:r>
              <a:rPr lang="en-GB" sz="2824" dirty="0" err="1" smtClean="0"/>
              <a:t>gyfer</a:t>
            </a:r>
            <a:r>
              <a:rPr lang="en-GB" sz="2824" dirty="0" smtClean="0"/>
              <a:t> </a:t>
            </a:r>
            <a:r>
              <a:rPr lang="en-GB" sz="2824" dirty="0" err="1" smtClean="0"/>
              <a:t>yr</a:t>
            </a:r>
            <a:r>
              <a:rPr lang="en-GB" sz="2824" dirty="0" smtClean="0"/>
              <a:t> </a:t>
            </a:r>
            <a:r>
              <a:rPr lang="en-GB" sz="2824" dirty="0" err="1" smtClean="0"/>
              <a:t>oriau</a:t>
            </a:r>
            <a:r>
              <a:rPr lang="en-GB" sz="2824" dirty="0" smtClean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2267744" y="5153288"/>
            <a:ext cx="47468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http://www.visnos.com/demos/two-clocks</a:t>
            </a:r>
          </a:p>
        </p:txBody>
      </p:sp>
    </p:spTree>
    <p:extLst>
      <p:ext uri="{BB962C8B-B14F-4D97-AF65-F5344CB8AC3E}">
        <p14:creationId xmlns:p14="http://schemas.microsoft.com/office/powerpoint/2010/main" val="473770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988840"/>
            <a:ext cx="6266628" cy="3336776"/>
          </a:xfrm>
          <a:prstGeom prst="rect">
            <a:avLst/>
          </a:prstGeom>
        </p:spPr>
      </p:pic>
      <p:sp>
        <p:nvSpPr>
          <p:cNvPr id="3" name="Title 2"/>
          <p:cNvSpPr txBox="1">
            <a:spLocks/>
          </p:cNvSpPr>
          <p:nvPr/>
        </p:nvSpPr>
        <p:spPr>
          <a:xfrm>
            <a:off x="683568" y="476672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How many days in each month?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4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/>
          <p:cNvSpPr txBox="1">
            <a:spLocks/>
          </p:cNvSpPr>
          <p:nvPr/>
        </p:nvSpPr>
        <p:spPr>
          <a:xfrm>
            <a:off x="867833" y="1591056"/>
            <a:ext cx="7408333" cy="387773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mtClean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www.youtube.com/watch?v=yIvQOab00OQ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/>
              <a:t>For days of the week</a:t>
            </a:r>
          </a:p>
          <a:p>
            <a:pPr marL="0" indent="0">
              <a:buFont typeface="Symbol" pitchFamily="18" charset="2"/>
              <a:buNone/>
            </a:pP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hlinkClick r:id="rId3"/>
              </a:rPr>
              <a:t>https://www.youtube.com/watch?v=5enDRrWyXaw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/>
              <a:t>For months of the year</a:t>
            </a:r>
          </a:p>
          <a:p>
            <a:pPr marL="0" indent="0">
              <a:buFont typeface="Symbol" pitchFamily="18" charset="2"/>
              <a:buNone/>
            </a:pPr>
            <a:endParaRPr lang="en-GB" dirty="0" smtClean="0"/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  <a:hlinkClick r:id="rId4"/>
              </a:rPr>
              <a:t>http://www.s4c.cymru/cyw/cy/player/video/37/</a:t>
            </a: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</a:rPr>
              <a:t>A song and video counting the days of the week in Welsh:</a:t>
            </a: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Useful songs/rhymes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08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304800" y="1196752"/>
            <a:ext cx="8534399" cy="4190999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</a:rPr>
              <a:t>Days of the week:</a:t>
            </a: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  <a:hlinkClick r:id="rId2"/>
              </a:rPr>
              <a:t>http://www.j2e.com/dunvant/Admin/Dyddiau'r+Wythnos/</a:t>
            </a: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  <a:hlinkClick r:id="rId3"/>
              </a:rPr>
              <a:t>https://www.youtube.com/watch?v=rZSJOcVMZhI&amp;list=PLIh6WkS3tMeRhXn6hey6xt62aBPaf8TLY&amp;index=11</a:t>
            </a: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</a:rPr>
              <a:t>Seasons and months of the year:</a:t>
            </a:r>
          </a:p>
          <a:p>
            <a:pPr>
              <a:buFont typeface="Symbol" pitchFamily="18" charset="2"/>
              <a:buNone/>
            </a:pPr>
            <a:r>
              <a:rPr lang="en-US" dirty="0" smtClean="0">
                <a:hlinkClick r:id="rId4"/>
              </a:rPr>
              <a:t>http://resources.hwb.wales.gov.uk/VTC/seasons/cym/Cyflwyniad/default.htm</a:t>
            </a:r>
            <a:endParaRPr lang="en-US" dirty="0" smtClean="0"/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</a:rPr>
              <a:t>Downloadable Welsh second language resources, including days and months:</a:t>
            </a:r>
          </a:p>
          <a:p>
            <a:pPr>
              <a:buFont typeface="Symbol" pitchFamily="18" charset="2"/>
              <a:buNone/>
            </a:pPr>
            <a:r>
              <a:rPr lang="en-US" dirty="0" smtClean="0">
                <a:solidFill>
                  <a:srgbClr val="404040"/>
                </a:solidFill>
                <a:hlinkClick r:id="rId5"/>
              </a:rPr>
              <a:t>https://welshsecondlanguage.wikispaces.com/Resources</a:t>
            </a:r>
            <a:endParaRPr lang="en-US" dirty="0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Welsh Resources </a:t>
            </a:r>
            <a:endParaRPr lang="en-US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506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827584" y="3429000"/>
            <a:ext cx="3384377" cy="2409131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ymresymu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222" y="1771650"/>
            <a:ext cx="270510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5004048" y="3861048"/>
            <a:ext cx="3303876" cy="1184704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/>
              <a:t>Some great time activities that can also develop reasoning skills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25144" y="195749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https://nrich.maths.org/public/leg.php?ct=0&amp;cl=1&amp;dl%5B0%5D=1&amp;dl%5B1%5D=1&amp;dl%5B2%5D=1&amp;group_id=15&amp;cldcmpid=&amp;code=153#results</a:t>
            </a:r>
            <a:endParaRPr lang="en-GB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67544" y="156593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Reasoning Resources</a:t>
            </a:r>
          </a:p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Adnoddau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Ymresymu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…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42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51165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Money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410" y="4029734"/>
            <a:ext cx="2539250" cy="163084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160" y="4067942"/>
            <a:ext cx="2230768" cy="1518535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510336" y="1194165"/>
            <a:ext cx="4649611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money.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money?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79512" y="1194165"/>
            <a:ext cx="420767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arian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arian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179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52152" y="332585"/>
            <a:ext cx="7514035" cy="13144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The 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mathematics of money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996207" y="1883232"/>
            <a:ext cx="7514035" cy="234315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100" b="1" dirty="0" smtClean="0"/>
              <a:t>Equivalence: that coins and notes represents different amounts of pennies.</a:t>
            </a:r>
          </a:p>
          <a:p>
            <a:pPr marL="0" indent="0">
              <a:buFont typeface="Symbol" pitchFamily="18" charset="2"/>
              <a:buNone/>
            </a:pPr>
            <a:endParaRPr lang="en-GB" b="1" dirty="0" smtClean="0"/>
          </a:p>
          <a:p>
            <a:pPr marL="0" indent="0">
              <a:buFont typeface="Symbol" pitchFamily="18" charset="2"/>
              <a:buNone/>
            </a:pPr>
            <a:r>
              <a:rPr lang="en-GB" b="1" dirty="0" smtClean="0"/>
              <a:t>                                     = </a:t>
            </a:r>
          </a:p>
          <a:p>
            <a:pPr marL="0" indent="0">
              <a:buFont typeface="Symbol" pitchFamily="18" charset="2"/>
              <a:buNone/>
            </a:pPr>
            <a:endParaRPr lang="en-GB" b="1" dirty="0" smtClean="0"/>
          </a:p>
          <a:p>
            <a:pPr marL="0" indent="0">
              <a:buFont typeface="Symbol" pitchFamily="18" charset="2"/>
              <a:buNone/>
            </a:pPr>
            <a:r>
              <a:rPr lang="en-GB" b="1" dirty="0" smtClean="0"/>
              <a:t>= 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899" y="2989730"/>
            <a:ext cx="768551" cy="7279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220" y="2997886"/>
            <a:ext cx="768551" cy="7279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193" y="2972418"/>
            <a:ext cx="830539" cy="8238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220" y="3770849"/>
            <a:ext cx="885825" cy="8786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794" y="3742232"/>
            <a:ext cx="885825" cy="8786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3636" y="3895262"/>
            <a:ext cx="768163" cy="7270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0520" y="3926284"/>
            <a:ext cx="628650" cy="61436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7993" y="4721275"/>
            <a:ext cx="628650" cy="61436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6399" y="4747586"/>
            <a:ext cx="768163" cy="72701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8529" y="4737587"/>
            <a:ext cx="768163" cy="72701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0659" y="4721276"/>
            <a:ext cx="768163" cy="72701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0521" y="4710562"/>
            <a:ext cx="768163" cy="72701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41" y="4709615"/>
            <a:ext cx="768551" cy="727958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6133204" y="4972591"/>
            <a:ext cx="30809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/>
              <a:t>=</a:t>
            </a:r>
            <a:r>
              <a:rPr lang="en-GB" sz="1350" dirty="0"/>
              <a:t> 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791760" y="3263038"/>
            <a:ext cx="2642391" cy="715581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21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Same Value, </a:t>
            </a:r>
          </a:p>
          <a:p>
            <a:pPr algn="ctr"/>
            <a:r>
              <a:rPr lang="en-US" sz="21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Different Appearance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3973071" y="4038187"/>
            <a:ext cx="207911" cy="390558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2475998" y="1061137"/>
            <a:ext cx="455445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7"/>
              </a:rPr>
              <a:t>http://www.doorwayonline.org.uk/cashingin-fullscreen.html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2896345" y="3185338"/>
            <a:ext cx="207911" cy="39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9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476672"/>
            <a:ext cx="1962188" cy="152614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356" y="628855"/>
            <a:ext cx="3263185" cy="43494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506" y="2002819"/>
            <a:ext cx="2138094" cy="16015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360" y="3754094"/>
            <a:ext cx="2940106" cy="147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583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15049" y="211720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The mathematics of money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568" y="1729499"/>
            <a:ext cx="75888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Counting in multiples of 2, 5, 10, 20 and 50 and 100.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2787375"/>
            <a:ext cx="6384702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Drop coins into a tin and ask children to listen to the coins drop.</a:t>
            </a:r>
          </a:p>
          <a:p>
            <a:endParaRPr lang="en-GB" sz="2400" dirty="0"/>
          </a:p>
          <a:p>
            <a:r>
              <a:rPr lang="en-GB" sz="2400" dirty="0"/>
              <a:t>Model counting in 2, 5, 10, 20 and 50 on number lines and number squares.</a:t>
            </a:r>
          </a:p>
          <a:p>
            <a:endParaRPr lang="en-GB" sz="2400" dirty="0"/>
          </a:p>
          <a:p>
            <a:r>
              <a:rPr lang="en-GB" sz="2400" dirty="0"/>
              <a:t>Role play games in the bank/post office.</a:t>
            </a:r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5" name="Rectangle 4"/>
          <p:cNvSpPr/>
          <p:nvPr/>
        </p:nvSpPr>
        <p:spPr>
          <a:xfrm>
            <a:off x="683568" y="1250746"/>
            <a:ext cx="4628190" cy="7155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2"/>
              </a:rPr>
              <a:t>http://www.topmarks.co.uk/Flash.aspx?f=payusingonecoinv3</a:t>
            </a:r>
            <a:endParaRPr lang="en-GB" sz="1350" dirty="0"/>
          </a:p>
          <a:p>
            <a:r>
              <a:rPr lang="en-GB" sz="1350" dirty="0">
                <a:hlinkClick r:id="rId3"/>
              </a:rPr>
              <a:t>http://www.iboard.co.uk/iwb/A-Handful-of-Coins-636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3683" y="278906"/>
            <a:ext cx="887045" cy="877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3683" y="1296268"/>
            <a:ext cx="887045" cy="8779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3683" y="2290869"/>
            <a:ext cx="887045" cy="877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343" y="3285470"/>
            <a:ext cx="885825" cy="8786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6140" y="4302832"/>
            <a:ext cx="885825" cy="87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3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77916" y="1196752"/>
            <a:ext cx="74854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Counting on from the larger amount: an important mental calculation strategy.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35696" y="5229200"/>
            <a:ext cx="6497023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www.doorwayonline.org.uk/cashingin-fullscreen.html</a:t>
            </a:r>
            <a:endParaRPr lang="en-GB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375" y="2663260"/>
            <a:ext cx="3777501" cy="18840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72200" y="2223522"/>
            <a:ext cx="27718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You will need to model this strategy.</a:t>
            </a:r>
          </a:p>
          <a:p>
            <a:endParaRPr lang="en-GB" sz="2800" dirty="0"/>
          </a:p>
          <a:p>
            <a:r>
              <a:rPr lang="en-GB" sz="2800" dirty="0"/>
              <a:t>You could also model this on a number line.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55" y="2082185"/>
            <a:ext cx="22892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Bydd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modelu</a:t>
            </a:r>
            <a:r>
              <a:rPr lang="en-GB" sz="2800" dirty="0"/>
              <a:t> y </a:t>
            </a:r>
            <a:r>
              <a:rPr lang="en-GB" sz="2800" dirty="0" err="1"/>
              <a:t>strategaeth</a:t>
            </a:r>
            <a:r>
              <a:rPr lang="en-GB" sz="2800" dirty="0"/>
              <a:t>. </a:t>
            </a:r>
          </a:p>
          <a:p>
            <a:endParaRPr lang="en-GB" sz="2800" dirty="0"/>
          </a:p>
          <a:p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ogystal</a:t>
            </a:r>
            <a:r>
              <a:rPr lang="en-GB" sz="2800" dirty="0"/>
              <a:t>, gall </a:t>
            </a:r>
            <a:r>
              <a:rPr lang="en-GB" sz="2800" dirty="0" err="1"/>
              <a:t>gael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fodelu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linell</a:t>
            </a:r>
            <a:r>
              <a:rPr lang="en-GB" sz="2800" dirty="0"/>
              <a:t> </a:t>
            </a:r>
            <a:r>
              <a:rPr lang="en-GB" sz="2800" dirty="0" err="1"/>
              <a:t>rhif</a:t>
            </a:r>
            <a:r>
              <a:rPr lang="en-GB" sz="2800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177916" y="169982"/>
            <a:ext cx="60595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err="1"/>
              <a:t>Cyfrif</a:t>
            </a:r>
            <a:r>
              <a:rPr lang="en-GB" sz="2800" b="1" dirty="0"/>
              <a:t> </a:t>
            </a:r>
            <a:r>
              <a:rPr lang="en-GB" sz="2800" b="1" dirty="0" err="1"/>
              <a:t>ymlaen</a:t>
            </a:r>
            <a:r>
              <a:rPr lang="en-GB" sz="2800" b="1" dirty="0"/>
              <a:t> </a:t>
            </a:r>
            <a:r>
              <a:rPr lang="en-GB" sz="2800" b="1" dirty="0" err="1"/>
              <a:t>o’r</a:t>
            </a:r>
            <a:r>
              <a:rPr lang="en-GB" sz="2800" b="1" dirty="0"/>
              <a:t> </a:t>
            </a:r>
            <a:r>
              <a:rPr lang="en-GB" sz="2800" b="1" dirty="0" err="1"/>
              <a:t>rhif</a:t>
            </a:r>
            <a:r>
              <a:rPr lang="en-GB" sz="2800" b="1" dirty="0"/>
              <a:t> </a:t>
            </a:r>
            <a:r>
              <a:rPr lang="en-GB" sz="2800" b="1" dirty="0" err="1"/>
              <a:t>mwyaf</a:t>
            </a:r>
            <a:r>
              <a:rPr lang="en-GB" sz="2800" b="1" dirty="0"/>
              <a:t> : </a:t>
            </a:r>
            <a:r>
              <a:rPr lang="en-GB" sz="2800" b="1" dirty="0" err="1"/>
              <a:t>strategaeth</a:t>
            </a:r>
            <a:r>
              <a:rPr lang="en-GB" sz="2800" b="1" dirty="0"/>
              <a:t> ‘</a:t>
            </a:r>
            <a:r>
              <a:rPr lang="en-GB" sz="2800" b="1" dirty="0" err="1"/>
              <a:t>cyfrif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y pen’ </a:t>
            </a:r>
            <a:r>
              <a:rPr lang="en-GB" sz="2800" b="1" dirty="0" err="1"/>
              <a:t>bwysig</a:t>
            </a:r>
            <a:r>
              <a:rPr lang="en-GB" sz="28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5192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840977" y="260648"/>
            <a:ext cx="4329291" cy="3528392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dirty="0" smtClean="0"/>
              <a:t>Counting up to give change: an mental important calculation strategy.</a:t>
            </a:r>
          </a:p>
          <a:p>
            <a:r>
              <a:rPr lang="en-GB" sz="2800" dirty="0" smtClean="0"/>
              <a:t>You may need to model this in role play shopping.</a:t>
            </a:r>
          </a:p>
          <a:p>
            <a:r>
              <a:rPr lang="en-GB" sz="2800" dirty="0" smtClean="0"/>
              <a:t>You can also model this on a number line.</a:t>
            </a:r>
            <a:endParaRPr lang="en-GB" sz="280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618" y="4077072"/>
            <a:ext cx="3462039" cy="1372149"/>
          </a:xfrm>
          <a:prstGeom prst="rect">
            <a:avLst/>
          </a:prstGeom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251520" y="260648"/>
            <a:ext cx="4056641" cy="2694905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ymlaen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er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mwyn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rhoi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newid</a:t>
            </a:r>
            <a:r>
              <a:rPr lang="en-GB" sz="2800" b="1" dirty="0" smtClean="0"/>
              <a:t>: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‘</a:t>
            </a: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y pen’ </a:t>
            </a:r>
            <a:r>
              <a:rPr lang="en-GB" sz="2800" b="1" dirty="0" err="1" smtClean="0"/>
              <a:t>bwysig</a:t>
            </a:r>
            <a:r>
              <a:rPr lang="en-GB" sz="2800" b="1" dirty="0" smtClean="0"/>
              <a:t>.</a:t>
            </a:r>
          </a:p>
          <a:p>
            <a:r>
              <a:rPr lang="en-GB" sz="2800" dirty="0" err="1" smtClean="0"/>
              <a:t>Bydd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r>
              <a:rPr lang="en-GB" sz="2800" dirty="0" smtClean="0"/>
              <a:t> </a:t>
            </a:r>
            <a:r>
              <a:rPr lang="en-GB" sz="2800" dirty="0" err="1" smtClean="0"/>
              <a:t>modelu</a:t>
            </a:r>
            <a:r>
              <a:rPr lang="en-GB" sz="2800" dirty="0" smtClean="0"/>
              <a:t> </a:t>
            </a:r>
            <a:r>
              <a:rPr lang="en-GB" sz="2800" dirty="0" err="1" smtClean="0"/>
              <a:t>hwn</a:t>
            </a:r>
            <a:r>
              <a:rPr lang="en-GB" sz="2800" dirty="0" smtClean="0"/>
              <a:t>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chwarae</a:t>
            </a:r>
            <a:r>
              <a:rPr lang="en-GB" sz="2800" dirty="0" smtClean="0"/>
              <a:t>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siopa</a:t>
            </a:r>
            <a:r>
              <a:rPr lang="en-GB" sz="2800" dirty="0" smtClean="0"/>
              <a:t>. </a:t>
            </a:r>
          </a:p>
          <a:p>
            <a:r>
              <a:rPr lang="en-GB" sz="2800" dirty="0" err="1" smtClean="0"/>
              <a:t>Unwaith</a:t>
            </a:r>
            <a:r>
              <a:rPr lang="en-GB" sz="2800" dirty="0" smtClean="0"/>
              <a:t> </a:t>
            </a:r>
            <a:r>
              <a:rPr lang="en-GB" sz="2800" dirty="0" err="1" smtClean="0"/>
              <a:t>eto</a:t>
            </a:r>
            <a:r>
              <a:rPr lang="en-GB" sz="2800" dirty="0" smtClean="0"/>
              <a:t>,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llinell</a:t>
            </a:r>
            <a:r>
              <a:rPr lang="en-GB" sz="2800" dirty="0" smtClean="0"/>
              <a:t> </a:t>
            </a:r>
            <a:r>
              <a:rPr lang="en-GB" sz="2800" dirty="0" err="1" smtClean="0"/>
              <a:t>rhif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adnodd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modelu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. </a:t>
            </a: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1500" b="1" dirty="0" smtClean="0">
              <a:hlinkClick r:id=""/>
            </a:endParaRPr>
          </a:p>
          <a:p>
            <a:pPr marL="0" indent="0">
              <a:buFont typeface="Symbol" pitchFamily="18" charset="2"/>
              <a:buNone/>
            </a:pPr>
            <a:r>
              <a:rPr lang="en-GB" sz="1500" b="1" dirty="0" smtClean="0">
                <a:hlinkClick r:id=""/>
              </a:rPr>
              <a:t>http</a:t>
            </a:r>
            <a:r>
              <a:rPr lang="en-GB" sz="1500" b="1" dirty="0" smtClean="0">
                <a:hlinkClick r:id="rId3"/>
              </a:rPr>
              <a:t>://www.doorwayonline.org.uk/tillwemeet-fullscreen.html</a:t>
            </a:r>
            <a:endParaRPr lang="en-GB" sz="15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4077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115616" y="2941900"/>
            <a:ext cx="2386013" cy="754856"/>
            <a:chOff x="930" y="1344"/>
            <a:chExt cx="2004" cy="634"/>
          </a:xfrm>
        </p:grpSpPr>
        <p:sp>
          <p:nvSpPr>
            <p:cNvPr id="3" name="Rectangle 7"/>
            <p:cNvSpPr>
              <a:spLocks noChangeArrowheads="1"/>
            </p:cNvSpPr>
            <p:nvPr/>
          </p:nvSpPr>
          <p:spPr bwMode="auto">
            <a:xfrm>
              <a:off x="930" y="1368"/>
              <a:ext cx="1405" cy="575"/>
            </a:xfrm>
            <a:prstGeom prst="rect">
              <a:avLst/>
            </a:prstGeom>
            <a:solidFill>
              <a:srgbClr val="FF0000"/>
            </a:solidFill>
            <a:ln w="936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</a:pPr>
              <a:endParaRPr lang="en-US" sz="135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 rot="5400000">
              <a:off x="2319" y="1362"/>
              <a:ext cx="634" cy="597"/>
            </a:xfrm>
            <a:prstGeom prst="triangle">
              <a:avLst>
                <a:gd name="adj" fmla="val 52718"/>
              </a:avLst>
            </a:prstGeom>
            <a:solidFill>
              <a:srgbClr val="FF0000"/>
            </a:solidFill>
            <a:ln w="936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</a:pPr>
              <a:endParaRPr lang="en-US" sz="135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5" name="Text Box 9"/>
            <p:cNvSpPr txBox="1">
              <a:spLocks noChangeArrowheads="1"/>
            </p:cNvSpPr>
            <p:nvPr/>
          </p:nvSpPr>
          <p:spPr bwMode="auto">
            <a:xfrm>
              <a:off x="1066" y="1414"/>
              <a:ext cx="1223" cy="409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67500" tIns="35100" rIns="67500" bIns="35100">
              <a:spAutoFit/>
            </a:bodyPr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GB" sz="2700" b="1" dirty="0">
                  <a:latin typeface="Comic Sans MS" panose="030F0702030302020204" pitchFamily="66" charset="0"/>
                  <a:cs typeface="Arial" panose="020B0604020202020204" pitchFamily="34" charset="0"/>
                </a:rPr>
                <a:t>£1.00</a:t>
              </a: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6010" y="3696161"/>
            <a:ext cx="1307705" cy="7727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4981" y="4511699"/>
            <a:ext cx="1115665" cy="7818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7712" y="2822235"/>
            <a:ext cx="4113374" cy="245630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56052" y="2156362"/>
            <a:ext cx="8637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Place value</a:t>
            </a:r>
            <a:r>
              <a:rPr lang="en-GB" sz="2800" dirty="0"/>
              <a:t>: </a:t>
            </a:r>
            <a:r>
              <a:rPr lang="en-GB" sz="2800" b="1" dirty="0"/>
              <a:t>money notation involves decimal notation</a:t>
            </a:r>
            <a:r>
              <a:rPr lang="en-GB" sz="2800" dirty="0"/>
              <a:t>.</a:t>
            </a:r>
          </a:p>
        </p:txBody>
      </p:sp>
      <p:sp>
        <p:nvSpPr>
          <p:cNvPr id="10" name="Rectangle 9"/>
          <p:cNvSpPr/>
          <p:nvPr/>
        </p:nvSpPr>
        <p:spPr>
          <a:xfrm>
            <a:off x="2368622" y="5333310"/>
            <a:ext cx="461216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5"/>
              </a:rPr>
              <a:t>http://www.topmarks.co.uk/Flash.aspx?f=diennesandcoinsv3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1" name="Rectangle 10"/>
          <p:cNvSpPr/>
          <p:nvPr/>
        </p:nvSpPr>
        <p:spPr>
          <a:xfrm>
            <a:off x="755576" y="1516308"/>
            <a:ext cx="76306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 err="1"/>
              <a:t>Gwerth</a:t>
            </a:r>
            <a:r>
              <a:rPr lang="en-GB" sz="2800" b="1" dirty="0"/>
              <a:t> </a:t>
            </a:r>
            <a:r>
              <a:rPr lang="en-GB" sz="2800" b="1" dirty="0" err="1" smtClean="0"/>
              <a:t>lle</a:t>
            </a:r>
            <a:r>
              <a:rPr lang="en-GB" sz="2800" b="1" dirty="0" smtClean="0"/>
              <a:t>: </a:t>
            </a:r>
            <a:r>
              <a:rPr lang="en-GB" sz="2800" b="1" dirty="0" err="1" smtClean="0"/>
              <a:t>nodi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arian</a:t>
            </a:r>
            <a:r>
              <a:rPr lang="en-GB" sz="2800" b="1" dirty="0" smtClean="0"/>
              <a:t> a </a:t>
            </a:r>
            <a:r>
              <a:rPr lang="en-GB" sz="2800" b="1" dirty="0" err="1" smtClean="0"/>
              <a:t>defnydd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o’r</a:t>
            </a:r>
            <a:r>
              <a:rPr lang="en-GB" sz="2800" b="1" dirty="0" smtClean="0"/>
              <a:t> </a:t>
            </a:r>
            <a:r>
              <a:rPr lang="en-GB" sz="2800" b="1" dirty="0" err="1"/>
              <a:t>pwynt</a:t>
            </a:r>
            <a:r>
              <a:rPr lang="en-GB" sz="2800" b="1" dirty="0"/>
              <a:t> </a:t>
            </a:r>
            <a:r>
              <a:rPr lang="en-GB" sz="2800" b="1" dirty="0" err="1"/>
              <a:t>degol</a:t>
            </a:r>
            <a:endParaRPr lang="en-GB" sz="2800" dirty="0"/>
          </a:p>
        </p:txBody>
      </p:sp>
      <p:sp>
        <p:nvSpPr>
          <p:cNvPr id="12" name="Title 2"/>
          <p:cNvSpPr txBox="1">
            <a:spLocks/>
          </p:cNvSpPr>
          <p:nvPr/>
        </p:nvSpPr>
        <p:spPr>
          <a:xfrm>
            <a:off x="590793" y="263369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CA2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Money KS2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52710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521" y="1484784"/>
            <a:ext cx="4320479" cy="39218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Rounding up as an estimation strategy or rounding up and readjusting as a mental calculation strategy</a:t>
            </a:r>
            <a:r>
              <a:rPr lang="en-GB" sz="2800" b="1" dirty="0" smtClean="0"/>
              <a:t>.</a:t>
            </a: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£2.99 + £6.99 is much easier to work out mentally than as a written calculation</a:t>
            </a:r>
            <a:r>
              <a:rPr lang="en-GB" sz="2800" dirty="0" smtClean="0"/>
              <a:t>.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£11.99 x 30 is easier as a mental calculation.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51520" y="1484784"/>
            <a:ext cx="4114799" cy="509515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smtClean="0"/>
              <a:t>Talgrynnu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fel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amcangyfrif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neu</a:t>
            </a:r>
            <a:r>
              <a:rPr lang="en-GB" sz="2800" b="1" dirty="0" smtClean="0"/>
              <a:t>…</a:t>
            </a:r>
          </a:p>
          <a:p>
            <a:pPr marL="0" indent="0">
              <a:buFont typeface="Symbol" pitchFamily="18" charset="2"/>
              <a:buNone/>
            </a:pPr>
            <a:r>
              <a:rPr lang="en-GB" sz="2800" b="1" dirty="0" err="1" smtClean="0"/>
              <a:t>Talgrynnu</a:t>
            </a:r>
            <a:r>
              <a:rPr lang="en-GB" sz="2800" b="1" dirty="0" smtClean="0"/>
              <a:t> ac </a:t>
            </a:r>
            <a:r>
              <a:rPr lang="en-GB" sz="2800" b="1" dirty="0" err="1" smtClean="0"/>
              <a:t>addasu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fel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y pen. </a:t>
            </a:r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r>
              <a:rPr lang="en-GB" sz="2800" dirty="0" smtClean="0"/>
              <a:t>Mae </a:t>
            </a:r>
            <a:r>
              <a:rPr lang="en-GB" sz="2800" dirty="0" err="1" smtClean="0"/>
              <a:t>dipyn</a:t>
            </a:r>
            <a:r>
              <a:rPr lang="en-GB" sz="2800" dirty="0" smtClean="0"/>
              <a:t> haws </a:t>
            </a:r>
            <a:r>
              <a:rPr lang="en-GB" sz="2800" dirty="0" err="1" smtClean="0"/>
              <a:t>cyfrifo</a:t>
            </a:r>
            <a:r>
              <a:rPr lang="en-GB" sz="2800" dirty="0" smtClean="0"/>
              <a:t> £2.99 + £6.99 </a:t>
            </a:r>
            <a:r>
              <a:rPr lang="en-GB" sz="2800" dirty="0" err="1" smtClean="0"/>
              <a:t>yn</a:t>
            </a:r>
            <a:r>
              <a:rPr lang="en-GB" sz="2800" dirty="0" smtClean="0"/>
              <a:t> y pen nag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r>
              <a:rPr lang="en-GB" sz="2800" dirty="0" smtClean="0"/>
              <a:t> dull </a:t>
            </a:r>
            <a:r>
              <a:rPr lang="en-GB" sz="2800" dirty="0" err="1" smtClean="0"/>
              <a:t>ysgrifenedig</a:t>
            </a:r>
            <a:r>
              <a:rPr lang="en-GB" sz="2800" dirty="0" smtClean="0"/>
              <a:t>. </a:t>
            </a:r>
          </a:p>
          <a:p>
            <a:pPr marL="0" indent="0">
              <a:buFont typeface="Symbol" pitchFamily="18" charset="2"/>
              <a:buNone/>
            </a:pP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un </a:t>
            </a:r>
            <a:r>
              <a:rPr lang="en-GB" sz="2800" dirty="0" err="1" smtClean="0"/>
              <a:t>modd</a:t>
            </a:r>
            <a:r>
              <a:rPr lang="en-GB" sz="2800" dirty="0" smtClean="0"/>
              <a:t>: £11.99 x 30 </a:t>
            </a:r>
            <a:endParaRPr lang="en-GB" sz="2800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87017" y="125760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CA2</a:t>
            </a:r>
          </a:p>
          <a:p>
            <a:r>
              <a:rPr lang="en-GB" sz="17600" smtClean="0">
                <a:solidFill>
                  <a:schemeClr val="accent1">
                    <a:lumMod val="75000"/>
                  </a:schemeClr>
                </a:solidFill>
              </a:rPr>
              <a:t>Teaching Money KS2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412532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The mathematics of money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21147" y="1988840"/>
            <a:ext cx="8426473" cy="3672894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endParaRPr lang="en-GB" sz="2250" b="1" dirty="0" smtClean="0"/>
          </a:p>
          <a:p>
            <a:pPr marL="0" indent="0">
              <a:buFont typeface="Symbol" pitchFamily="18" charset="2"/>
              <a:buNone/>
            </a:pPr>
            <a:r>
              <a:rPr lang="en-GB" sz="6000" dirty="0" smtClean="0"/>
              <a:t>e.g. Rhodri has £2.50 pocket money a week.  How many weeks will it take for him to save for a £25 computer game?</a:t>
            </a:r>
          </a:p>
          <a:p>
            <a:pPr marL="0" indent="0">
              <a:buFont typeface="Symbol" pitchFamily="18" charset="2"/>
              <a:buNone/>
            </a:pPr>
            <a:endParaRPr lang="en-GB" sz="6000" dirty="0" smtClean="0"/>
          </a:p>
          <a:p>
            <a:pPr marL="0" indent="0">
              <a:buFont typeface="Symbol" pitchFamily="18" charset="2"/>
              <a:buNone/>
            </a:pPr>
            <a:r>
              <a:rPr lang="en-GB" sz="6000" dirty="0" smtClean="0"/>
              <a:t>A bike is reduced by 25% in a sale.  If the original cost is £160, what will the reduced price be?</a:t>
            </a:r>
          </a:p>
          <a:p>
            <a:pPr marL="0" indent="0">
              <a:buFont typeface="Symbol" pitchFamily="18" charset="2"/>
              <a:buNone/>
            </a:pPr>
            <a:endParaRPr lang="en-GB" sz="6000" dirty="0" smtClean="0"/>
          </a:p>
          <a:p>
            <a:pPr marL="0" indent="0">
              <a:buFont typeface="Symbol" pitchFamily="18" charset="2"/>
              <a:buNone/>
            </a:pPr>
            <a:r>
              <a:rPr lang="en-GB" sz="6000" dirty="0" smtClean="0"/>
              <a:t>The shopping cost £79.65.  The bills for the week came to £35.77.  How much will Nia have left to spend on other items if she has £130.00 per week?</a:t>
            </a:r>
          </a:p>
          <a:p>
            <a:pPr marL="0" indent="0">
              <a:buFont typeface="Symbol" pitchFamily="18" charset="2"/>
              <a:buNone/>
            </a:pPr>
            <a:endParaRPr lang="en-GB" sz="4200" dirty="0" smtClean="0"/>
          </a:p>
          <a:p>
            <a:pPr marL="0" indent="0">
              <a:buFont typeface="Symbol" pitchFamily="18" charset="2"/>
              <a:buNone/>
            </a:pPr>
            <a:r>
              <a:rPr lang="en-GB" sz="3400" dirty="0" smtClean="0">
                <a:hlinkClick r:id="rId2"/>
              </a:rPr>
              <a:t>http://www.iboard.co.uk/activity/Pocket-Money-Equal-Shares-363</a:t>
            </a:r>
            <a:endParaRPr lang="en-GB" sz="3400" dirty="0"/>
          </a:p>
        </p:txBody>
      </p:sp>
      <p:sp>
        <p:nvSpPr>
          <p:cNvPr id="4" name="Rectangle 3"/>
          <p:cNvSpPr/>
          <p:nvPr/>
        </p:nvSpPr>
        <p:spPr>
          <a:xfrm>
            <a:off x="454802" y="1175557"/>
            <a:ext cx="86891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Money provides an ideal real life context for calculation (both mental calculation and written calculation)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2550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23562"/>
            <a:ext cx="8229600" cy="1143000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47133" y="111253"/>
            <a:ext cx="8229600" cy="1252728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Degolion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Chanrannau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Fractions, Decimals and Percentages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4226907"/>
            <a:ext cx="2232248" cy="14336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4263004"/>
            <a:ext cx="1944216" cy="1323473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644007" y="1184057"/>
            <a:ext cx="4499993" cy="31683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fractions, decimals and percentages.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time?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230373" y="1323672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ffracsiynau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degolion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chanrannau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4480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gular Pentagon 5"/>
          <p:cNvSpPr/>
          <p:nvPr/>
        </p:nvSpPr>
        <p:spPr>
          <a:xfrm>
            <a:off x="7293769" y="1864044"/>
            <a:ext cx="1000125" cy="1000125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23" name="Title 1"/>
          <p:cNvSpPr>
            <a:spLocks noGrp="1"/>
          </p:cNvSpPr>
          <p:nvPr>
            <p:ph type="title"/>
          </p:nvPr>
        </p:nvSpPr>
        <p:spPr>
          <a:xfrm>
            <a:off x="457200" y="10414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Syniadau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Allweddol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Fractions: Key Ideas</a:t>
            </a:r>
          </a:p>
        </p:txBody>
      </p:sp>
      <p:sp>
        <p:nvSpPr>
          <p:cNvPr id="5124" name="Content Placeholder 2"/>
          <p:cNvSpPr>
            <a:spLocks noGrp="1"/>
          </p:cNvSpPr>
          <p:nvPr>
            <p:ph idx="4294967295"/>
          </p:nvPr>
        </p:nvSpPr>
        <p:spPr>
          <a:xfrm>
            <a:off x="0" y="1571625"/>
            <a:ext cx="7615238" cy="5072063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 smtClean="0"/>
          </a:p>
          <a:p>
            <a:pPr>
              <a:buFont typeface="Arial" charset="0"/>
              <a:buNone/>
            </a:pPr>
            <a:r>
              <a:rPr lang="en-GB" dirty="0" smtClean="0"/>
              <a:t>    </a:t>
            </a:r>
          </a:p>
        </p:txBody>
      </p:sp>
      <p:sp>
        <p:nvSpPr>
          <p:cNvPr id="5125" name="TextBox 3"/>
          <p:cNvSpPr txBox="1">
            <a:spLocks noChangeArrowheads="1"/>
          </p:cNvSpPr>
          <p:nvPr/>
        </p:nvSpPr>
        <p:spPr bwMode="auto">
          <a:xfrm>
            <a:off x="3214688" y="3071813"/>
            <a:ext cx="642937" cy="8302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dirty="0">
                <a:latin typeface="Calibri" pitchFamily="34" charset="0"/>
              </a:rPr>
              <a:t>⅕</a:t>
            </a:r>
          </a:p>
        </p:txBody>
      </p:sp>
      <p:sp>
        <p:nvSpPr>
          <p:cNvPr id="5126" name="TextBox 4"/>
          <p:cNvSpPr txBox="1">
            <a:spLocks noChangeArrowheads="1"/>
          </p:cNvSpPr>
          <p:nvPr/>
        </p:nvSpPr>
        <p:spPr bwMode="auto">
          <a:xfrm>
            <a:off x="5000594" y="2874085"/>
            <a:ext cx="40719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One thing split into 5 equal pieces, and we have one of those pieces: </a:t>
            </a:r>
          </a:p>
        </p:txBody>
      </p:sp>
      <p:cxnSp>
        <p:nvCxnSpPr>
          <p:cNvPr id="8" name="Straight Connector 7"/>
          <p:cNvCxnSpPr>
            <a:stCxn id="6" idx="4"/>
            <a:endCxn id="6" idx="4"/>
          </p:cNvCxnSpPr>
          <p:nvPr/>
        </p:nvCxnSpPr>
        <p:spPr>
          <a:xfrm rot="5400000">
            <a:off x="8103394" y="2864169"/>
            <a:ext cx="1587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6" idx="1"/>
            <a:endCxn id="6" idx="4"/>
          </p:cNvCxnSpPr>
          <p:nvPr/>
        </p:nvCxnSpPr>
        <p:spPr>
          <a:xfrm rot="10800000" flipH="1" flipV="1">
            <a:off x="7293769" y="2246631"/>
            <a:ext cx="809625" cy="617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6" idx="1"/>
          </p:cNvCxnSpPr>
          <p:nvPr/>
        </p:nvCxnSpPr>
        <p:spPr>
          <a:xfrm rot="10800000" flipH="1" flipV="1">
            <a:off x="7293769" y="2246631"/>
            <a:ext cx="500062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7508875" y="2149000"/>
            <a:ext cx="571500" cy="15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6" idx="5"/>
          </p:cNvCxnSpPr>
          <p:nvPr/>
        </p:nvCxnSpPr>
        <p:spPr>
          <a:xfrm flipV="1">
            <a:off x="7793831" y="2246631"/>
            <a:ext cx="500063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endCxn id="6" idx="4"/>
          </p:cNvCxnSpPr>
          <p:nvPr/>
        </p:nvCxnSpPr>
        <p:spPr>
          <a:xfrm rot="16200000" flipH="1">
            <a:off x="7734300" y="2495075"/>
            <a:ext cx="428625" cy="3095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endCxn id="6" idx="2"/>
          </p:cNvCxnSpPr>
          <p:nvPr/>
        </p:nvCxnSpPr>
        <p:spPr>
          <a:xfrm rot="5400000">
            <a:off x="7424737" y="2495076"/>
            <a:ext cx="428625" cy="3095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Isosceles Triangle 32"/>
          <p:cNvSpPr/>
          <p:nvPr/>
        </p:nvSpPr>
        <p:spPr>
          <a:xfrm>
            <a:off x="7508081" y="2364106"/>
            <a:ext cx="571500" cy="500063"/>
          </a:xfrm>
          <a:prstGeom prst="triangle">
            <a:avLst>
              <a:gd name="adj" fmla="val 500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35" name="TextBox 34"/>
          <p:cNvSpPr txBox="1">
            <a:spLocks noChangeArrowheads="1"/>
          </p:cNvSpPr>
          <p:nvPr/>
        </p:nvSpPr>
        <p:spPr bwMode="auto">
          <a:xfrm>
            <a:off x="4905444" y="5315820"/>
            <a:ext cx="3786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1 part of a set of 5 complete things: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6435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6072188" y="50006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8" name="Rectangle 37"/>
          <p:cNvSpPr/>
          <p:nvPr/>
        </p:nvSpPr>
        <p:spPr>
          <a:xfrm>
            <a:off x="62150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9" name="Rectangle 38"/>
          <p:cNvSpPr/>
          <p:nvPr/>
        </p:nvSpPr>
        <p:spPr>
          <a:xfrm>
            <a:off x="6643688" y="4929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6929438" y="4643438"/>
            <a:ext cx="214312" cy="2143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41" name="TextBox 40"/>
          <p:cNvSpPr txBox="1">
            <a:spLocks noChangeArrowheads="1"/>
          </p:cNvSpPr>
          <p:nvPr/>
        </p:nvSpPr>
        <p:spPr bwMode="auto">
          <a:xfrm>
            <a:off x="214282" y="6171734"/>
            <a:ext cx="47863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 part of a set of things which can be arranged into 5 equal parts </a:t>
            </a:r>
            <a:r>
              <a:rPr lang="en-GB" dirty="0" err="1" smtClean="0">
                <a:latin typeface="Calibri" pitchFamily="34" charset="0"/>
              </a:rPr>
              <a:t>eg</a:t>
            </a:r>
            <a:r>
              <a:rPr lang="en-GB" dirty="0" smtClean="0">
                <a:latin typeface="Calibri" pitchFamily="34" charset="0"/>
              </a:rPr>
              <a:t>.</a:t>
            </a:r>
            <a:endParaRPr lang="en-GB" dirty="0">
              <a:latin typeface="Calibri" pitchFamily="34" charset="0"/>
            </a:endParaRP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128587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28587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171450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171450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6" name="Rectangle 45"/>
          <p:cNvSpPr/>
          <p:nvPr/>
        </p:nvSpPr>
        <p:spPr>
          <a:xfrm>
            <a:off x="214312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7" name="Rectangle 46"/>
          <p:cNvSpPr/>
          <p:nvPr/>
        </p:nvSpPr>
        <p:spPr>
          <a:xfrm>
            <a:off x="214312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257175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257175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2928938" y="5715000"/>
            <a:ext cx="214312" cy="2143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2928926" y="6072206"/>
            <a:ext cx="214312" cy="714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52" name="TextBox 51"/>
          <p:cNvSpPr txBox="1">
            <a:spLocks noChangeArrowheads="1"/>
          </p:cNvSpPr>
          <p:nvPr/>
        </p:nvSpPr>
        <p:spPr bwMode="auto">
          <a:xfrm>
            <a:off x="143709" y="2388421"/>
            <a:ext cx="2643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The relationship between one complete thing and another complete thing :</a:t>
            </a:r>
          </a:p>
        </p:txBody>
      </p:sp>
      <p:sp>
        <p:nvSpPr>
          <p:cNvPr id="53" name="Rectangle 52"/>
          <p:cNvSpPr/>
          <p:nvPr/>
        </p:nvSpPr>
        <p:spPr>
          <a:xfrm>
            <a:off x="406352" y="189684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063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69210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9778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126360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15493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60" name="Straight Arrow Connector 59"/>
          <p:cNvCxnSpPr/>
          <p:nvPr/>
        </p:nvCxnSpPr>
        <p:spPr>
          <a:xfrm flipH="1" flipV="1">
            <a:off x="2246044" y="2144864"/>
            <a:ext cx="960664" cy="8532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rot="5400000" flipH="1" flipV="1">
            <a:off x="3964782" y="2750343"/>
            <a:ext cx="571500" cy="500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flipH="1">
            <a:off x="2714624" y="3938885"/>
            <a:ext cx="428614" cy="1067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>
            <a:off x="4000500" y="3857625"/>
            <a:ext cx="785813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 rot="10800000" flipV="1">
            <a:off x="357158" y="3571876"/>
            <a:ext cx="2786082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-5912" y="4085939"/>
            <a:ext cx="21133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0                           1</a:t>
            </a:r>
          </a:p>
          <a:p>
            <a:r>
              <a:rPr lang="en-GB" dirty="0"/>
              <a:t>As a place on a number </a:t>
            </a:r>
            <a:r>
              <a:rPr lang="en-GB" dirty="0" smtClean="0"/>
              <a:t>line</a:t>
            </a:r>
          </a:p>
          <a:p>
            <a:r>
              <a:rPr lang="en-GB" dirty="0" smtClean="0"/>
              <a:t>                                   </a:t>
            </a:r>
            <a:endParaRPr lang="en-GB" dirty="0"/>
          </a:p>
        </p:txBody>
      </p:sp>
      <p:cxnSp>
        <p:nvCxnSpPr>
          <p:cNvPr id="65" name="Straight Connector 64"/>
          <p:cNvCxnSpPr/>
          <p:nvPr/>
        </p:nvCxnSpPr>
        <p:spPr>
          <a:xfrm>
            <a:off x="214282" y="4286256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4"/>
          <p:cNvSpPr txBox="1">
            <a:spLocks noChangeArrowheads="1"/>
          </p:cNvSpPr>
          <p:nvPr/>
        </p:nvSpPr>
        <p:spPr bwMode="auto">
          <a:xfrm>
            <a:off x="4372549" y="1800987"/>
            <a:ext cx="295693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smtClean="0">
                <a:latin typeface="Calibri" pitchFamily="34" charset="0"/>
              </a:rPr>
              <a:t>Un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wedi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rannu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5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hafal</a:t>
            </a:r>
            <a:r>
              <a:rPr lang="en-GB" dirty="0" smtClean="0">
                <a:latin typeface="Calibri" pitchFamily="34" charset="0"/>
              </a:rPr>
              <a:t>, ac </a:t>
            </a:r>
            <a:r>
              <a:rPr lang="en-GB" dirty="0" err="1" smtClean="0">
                <a:latin typeface="Calibri" pitchFamily="34" charset="0"/>
              </a:rPr>
              <a:t>mae</a:t>
            </a:r>
            <a:r>
              <a:rPr lang="en-GB" dirty="0" smtClean="0">
                <a:latin typeface="Calibri" pitchFamily="34" charset="0"/>
              </a:rPr>
              <a:t> un </a:t>
            </a:r>
            <a:r>
              <a:rPr lang="en-GB" dirty="0" err="1" smtClean="0">
                <a:latin typeface="Calibri" pitchFamily="34" charset="0"/>
              </a:rPr>
              <a:t>o’r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darnau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hynny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gyda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ni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3" name="TextBox 34"/>
          <p:cNvSpPr txBox="1">
            <a:spLocks noChangeArrowheads="1"/>
          </p:cNvSpPr>
          <p:nvPr/>
        </p:nvSpPr>
        <p:spPr bwMode="auto">
          <a:xfrm>
            <a:off x="5043488" y="4155123"/>
            <a:ext cx="37861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mewn</a:t>
            </a:r>
            <a:r>
              <a:rPr lang="en-GB" dirty="0" smtClean="0">
                <a:latin typeface="Calibri" pitchFamily="34" charset="0"/>
              </a:rPr>
              <a:t> set </a:t>
            </a:r>
            <a:r>
              <a:rPr lang="en-GB" dirty="0" err="1" smtClean="0">
                <a:latin typeface="Calibri" pitchFamily="34" charset="0"/>
              </a:rPr>
              <a:t>o</a:t>
            </a:r>
            <a:r>
              <a:rPr lang="en-GB" dirty="0" smtClean="0">
                <a:latin typeface="Calibri" pitchFamily="34" charset="0"/>
              </a:rPr>
              <a:t> 5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cyfan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7" name="TextBox 40"/>
          <p:cNvSpPr txBox="1">
            <a:spLocks noChangeArrowheads="1"/>
          </p:cNvSpPr>
          <p:nvPr/>
        </p:nvSpPr>
        <p:spPr bwMode="auto">
          <a:xfrm>
            <a:off x="178594" y="5074251"/>
            <a:ext cx="478631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o</a:t>
            </a:r>
            <a:r>
              <a:rPr lang="en-GB" dirty="0" smtClean="0">
                <a:latin typeface="Calibri" pitchFamily="34" charset="0"/>
              </a:rPr>
              <a:t> set </a:t>
            </a:r>
            <a:r>
              <a:rPr lang="en-GB" dirty="0" err="1" smtClean="0">
                <a:latin typeface="Calibri" pitchFamily="34" charset="0"/>
              </a:rPr>
              <a:t>sydd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medru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cael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drefnu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bump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gyfartal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e.e</a:t>
            </a:r>
            <a:r>
              <a:rPr lang="en-GB" dirty="0" smtClean="0">
                <a:latin typeface="Calibri" pitchFamily="34" charset="0"/>
              </a:rPr>
              <a:t>. </a:t>
            </a: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68" name="TextBox 51"/>
          <p:cNvSpPr txBox="1">
            <a:spLocks noChangeArrowheads="1"/>
          </p:cNvSpPr>
          <p:nvPr/>
        </p:nvSpPr>
        <p:spPr bwMode="auto">
          <a:xfrm>
            <a:off x="174888" y="1156798"/>
            <a:ext cx="264318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 smtClean="0">
                <a:latin typeface="Calibri" pitchFamily="34" charset="0"/>
              </a:rPr>
              <a:t>Y </a:t>
            </a:r>
            <a:r>
              <a:rPr lang="en-GB" dirty="0" err="1" smtClean="0">
                <a:latin typeface="Calibri" pitchFamily="34" charset="0"/>
              </a:rPr>
              <a:t>berthynas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rhwng</a:t>
            </a:r>
            <a:r>
              <a:rPr lang="en-GB" dirty="0" smtClean="0">
                <a:latin typeface="Calibri" pitchFamily="34" charset="0"/>
              </a:rPr>
              <a:t> un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cyfan</a:t>
            </a:r>
            <a:r>
              <a:rPr lang="en-GB" dirty="0" smtClean="0">
                <a:latin typeface="Calibri" pitchFamily="34" charset="0"/>
              </a:rPr>
              <a:t> ag un </a:t>
            </a:r>
            <a:r>
              <a:rPr lang="en-GB" dirty="0" err="1" smtClean="0">
                <a:latin typeface="Calibri" pitchFamily="34" charset="0"/>
              </a:rPr>
              <a:t>arall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5748" y="3519760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Fel</a:t>
            </a:r>
            <a:r>
              <a:rPr lang="en-GB" dirty="0" smtClean="0"/>
              <a:t> man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rif</a:t>
            </a:r>
            <a:r>
              <a:rPr lang="en-GB" dirty="0" smtClean="0"/>
              <a:t>: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78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311182" y="1492477"/>
            <a:ext cx="4392488" cy="3312368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Adeiladwch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ffracsiynau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Cuisenaire (</a:t>
            </a:r>
            <a:r>
              <a:rPr lang="en-GB" dirty="0" err="1" smtClean="0"/>
              <a:t>ffyn</a:t>
            </a:r>
            <a:r>
              <a:rPr lang="en-GB" dirty="0" smtClean="0"/>
              <a:t> </a:t>
            </a:r>
            <a:r>
              <a:rPr lang="en-GB" dirty="0" err="1" smtClean="0"/>
              <a:t>lliw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Nodwch</a:t>
            </a:r>
            <a:r>
              <a:rPr lang="en-GB" dirty="0" smtClean="0"/>
              <a:t> bob </a:t>
            </a:r>
            <a:r>
              <a:rPr lang="en-GB" dirty="0" err="1" smtClean="0"/>
              <a:t>ffracsiwn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bob darn 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gysyniadau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 all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haddysgu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 </a:t>
            </a:r>
            <a:r>
              <a:rPr lang="en-GB" dirty="0" err="1" smtClean="0"/>
              <a:t>ar-lein</a:t>
            </a:r>
            <a:r>
              <a:rPr lang="en-GB" dirty="0" smtClean="0"/>
              <a:t>: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99592" y="4725144"/>
            <a:ext cx="7956872" cy="93610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hlinkClick r:id="rId2"/>
              </a:rPr>
              <a:t>http://www.topmarks.co.uk/Flash.aspx?f=Fractionsv7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hlinkClick r:id="rId3"/>
              </a:rPr>
              <a:t>http://www.visnos.com/solo/fraction-wall</a:t>
            </a:r>
            <a:endParaRPr lang="en-GB" dirty="0" smtClean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85192" y="9710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Gweithgareddau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Fractions activities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99992" y="1492477"/>
            <a:ext cx="4356472" cy="424847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Build a ‘fraction wall’ using Cuisenaire (colour rods)</a:t>
            </a:r>
          </a:p>
          <a:p>
            <a:r>
              <a:rPr lang="en-GB" dirty="0" smtClean="0"/>
              <a:t>Write the fractions shown next to your pieces</a:t>
            </a:r>
          </a:p>
          <a:p>
            <a:r>
              <a:rPr lang="en-GB" dirty="0" smtClean="0"/>
              <a:t>What fractions concepts could you teach using fraction walls?</a:t>
            </a:r>
          </a:p>
          <a:p>
            <a:r>
              <a:rPr lang="en-GB" dirty="0" smtClean="0"/>
              <a:t>Online fraction wall:</a:t>
            </a:r>
          </a:p>
        </p:txBody>
      </p:sp>
    </p:spTree>
    <p:extLst>
      <p:ext uri="{BB962C8B-B14F-4D97-AF65-F5344CB8AC3E}">
        <p14:creationId xmlns:p14="http://schemas.microsoft.com/office/powerpoint/2010/main" val="74075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Decimals: The Key Concepts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57280" y="1244172"/>
            <a:ext cx="74295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Understanding that one whole thing is divided into 10 equal parts to give </a:t>
            </a:r>
            <a:r>
              <a:rPr lang="en-GB" sz="2800" u="sng" dirty="0" smtClean="0"/>
              <a:t>tenths</a:t>
            </a:r>
            <a:r>
              <a:rPr lang="en-GB" sz="2800" dirty="0" smtClean="0"/>
              <a:t>  and one whole thing divided into 100 equal parts to give </a:t>
            </a:r>
            <a:r>
              <a:rPr lang="en-GB" sz="2800" u="sng" dirty="0" smtClean="0"/>
              <a:t>hundredths.  </a:t>
            </a:r>
            <a:endParaRPr lang="en-GB" sz="2800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Understanding that the first decimal place represents tenths and the second decimal place represents hundredths.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Understanding that </a:t>
            </a:r>
            <a:r>
              <a:rPr lang="en-GB" sz="2800" dirty="0"/>
              <a:t>d</a:t>
            </a:r>
            <a:r>
              <a:rPr lang="en-GB" sz="2800" dirty="0" smtClean="0"/>
              <a:t>ecimal </a:t>
            </a:r>
            <a:r>
              <a:rPr lang="en-GB" sz="2800" dirty="0"/>
              <a:t>n</a:t>
            </a:r>
            <a:r>
              <a:rPr lang="en-GB" sz="2800" dirty="0" smtClean="0"/>
              <a:t>otation is an extension of the place value system.  </a:t>
            </a:r>
            <a:endParaRPr lang="en-GB" sz="2800" dirty="0"/>
          </a:p>
        </p:txBody>
      </p:sp>
      <p:grpSp>
        <p:nvGrpSpPr>
          <p:cNvPr id="24" name="Group 23"/>
          <p:cNvGrpSpPr/>
          <p:nvPr/>
        </p:nvGrpSpPr>
        <p:grpSpPr>
          <a:xfrm>
            <a:off x="457200" y="1433443"/>
            <a:ext cx="214314" cy="3995361"/>
            <a:chOff x="229632" y="2380835"/>
            <a:chExt cx="214314" cy="3995361"/>
          </a:xfrm>
        </p:grpSpPr>
        <p:sp>
          <p:nvSpPr>
            <p:cNvPr id="4" name="Rectangle 3"/>
            <p:cNvSpPr/>
            <p:nvPr/>
          </p:nvSpPr>
          <p:spPr>
            <a:xfrm>
              <a:off x="229632" y="2380835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229632" y="2800951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229632" y="3221067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29632" y="3641183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29632" y="4061299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29632" y="4481415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9632" y="4901531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29632" y="5321647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29632" y="5741763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29632" y="6161882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5963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Link to Place Value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403648" y="227069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www.topmarks.co.uk/Flash.aspx?f=MovingDigitCards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13460" t="19760" r="14800"/>
          <a:stretch/>
        </p:blipFill>
        <p:spPr>
          <a:xfrm>
            <a:off x="2269183" y="2658091"/>
            <a:ext cx="4605634" cy="289764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57200" y="122604"/>
            <a:ext cx="8229600" cy="136648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>
                <a:solidFill>
                  <a:schemeClr val="bg2">
                    <a:lumMod val="25000"/>
                  </a:schemeClr>
                </a:solidFill>
              </a:rPr>
              <a:t>Cyswllt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gyda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Gwerth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Lle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Link to Place Value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655676" y="1432032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www.taw.org.uk/lic/itp/itps/moving_digits_08.swf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642937" y="1838947"/>
            <a:ext cx="80416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www.topmarks.co.uk/Flash.aspx?f=pvchartmoving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71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2684" y="1652521"/>
            <a:ext cx="4452751" cy="402911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Mae </a:t>
            </a:r>
            <a:r>
              <a:rPr lang="en-GB" dirty="0" err="1" smtClean="0"/>
              <a:t>canrannau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ffracsiynau</a:t>
            </a:r>
            <a:r>
              <a:rPr lang="en-GB" dirty="0" smtClean="0"/>
              <a:t> </a:t>
            </a:r>
            <a:r>
              <a:rPr lang="en-GB" dirty="0" err="1" smtClean="0"/>
              <a:t>hawdd</a:t>
            </a:r>
            <a:r>
              <a:rPr lang="en-GB" dirty="0" smtClean="0"/>
              <a:t> am </a:t>
            </a:r>
            <a:r>
              <a:rPr lang="en-GB" dirty="0" err="1" smtClean="0"/>
              <a:t>eu</a:t>
            </a:r>
            <a:r>
              <a:rPr lang="en-GB" dirty="0" smtClean="0"/>
              <a:t> bod bob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o 100</a:t>
            </a:r>
          </a:p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gyfrifo</a:t>
            </a:r>
            <a:r>
              <a:rPr lang="en-GB" dirty="0" smtClean="0"/>
              <a:t> 10%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gyntaf</a:t>
            </a:r>
            <a:r>
              <a:rPr lang="en-GB" dirty="0" smtClean="0"/>
              <a:t> </a:t>
            </a:r>
            <a:r>
              <a:rPr lang="en-GB" dirty="0" err="1" smtClean="0"/>
              <a:t>gallwch</a:t>
            </a:r>
            <a:r>
              <a:rPr lang="en-GB" dirty="0" smtClean="0"/>
              <a:t> </a:t>
            </a:r>
            <a:r>
              <a:rPr lang="en-GB" dirty="0" err="1" smtClean="0"/>
              <a:t>symleiddio</a:t>
            </a:r>
            <a:r>
              <a:rPr lang="en-GB" dirty="0" smtClean="0"/>
              <a:t> </a:t>
            </a:r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canran</a:t>
            </a:r>
            <a:r>
              <a:rPr lang="en-GB" dirty="0" smtClean="0"/>
              <a:t> (</a:t>
            </a:r>
            <a:r>
              <a:rPr lang="en-GB" dirty="0" err="1" smtClean="0"/>
              <a:t>sylwch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dogfennau’r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Dylid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amlygu’r</a:t>
            </a:r>
            <a:r>
              <a:rPr lang="en-GB" dirty="0" smtClean="0"/>
              <a:t> </a:t>
            </a:r>
            <a:r>
              <a:rPr lang="en-GB" dirty="0" err="1" smtClean="0"/>
              <a:t>cysylltiad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lluosi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10. 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38299" y="224720"/>
            <a:ext cx="5566705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Canrannau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Percentages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390615" y="1652521"/>
            <a:ext cx="4573873" cy="404218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Percentages are easy fractions because they are always out of 100.</a:t>
            </a:r>
          </a:p>
          <a:p>
            <a:r>
              <a:rPr lang="en-GB" dirty="0" smtClean="0"/>
              <a:t>Finding percentages can be easy if you work out 10% first and use this to help you (look at how this links to the curriculum documents). </a:t>
            </a:r>
          </a:p>
          <a:p>
            <a:r>
              <a:rPr lang="en-GB" dirty="0" smtClean="0"/>
              <a:t>Links should be made to multiplying and dividing by 10.</a:t>
            </a:r>
          </a:p>
          <a:p>
            <a:pPr>
              <a:buFont typeface="Symbol" pitchFamily="18" charset="2"/>
              <a:buNone/>
            </a:pP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5977588" y="120376"/>
            <a:ext cx="1783325" cy="1430422"/>
            <a:chOff x="3426730" y="3520021"/>
            <a:chExt cx="1783325" cy="1430422"/>
          </a:xfrm>
        </p:grpSpPr>
        <p:sp>
          <p:nvSpPr>
            <p:cNvPr id="12" name="Rectangle 11"/>
            <p:cNvSpPr/>
            <p:nvPr/>
          </p:nvSpPr>
          <p:spPr>
            <a:xfrm rot="5400000">
              <a:off x="2808487" y="4138264"/>
              <a:ext cx="1430422" cy="1939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3754531" y="4246373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4567113" y="4265105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824" y="18651"/>
            <a:ext cx="1408298" cy="16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00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251520" y="1591056"/>
            <a:ext cx="8640960" cy="345069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/>
              <a:t>If an orange rod is worth 10%, work out: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What 100% would look like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The value of a white rod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What 25% would look like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2"/>
              </a:rPr>
              <a:t>http://www.visnos.com/demos/percentage-fraction-decimals-grid</a:t>
            </a: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3"/>
              </a:rPr>
              <a:t>https://www.youtube.com/watch?v=4FCGsBJ8Ek4</a:t>
            </a: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4"/>
              </a:rPr>
              <a:t>http://www.visnos.com/solo/fraction-wall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Colour Rods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2212" y="1340768"/>
            <a:ext cx="3014588" cy="215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84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581600" y="2276872"/>
            <a:ext cx="4516710" cy="34506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Look at the developing number packs on Moodle, these will be useful for ideas and cross-curricular links:</a:t>
            </a:r>
          </a:p>
          <a:p>
            <a:r>
              <a:rPr lang="en-GB" dirty="0" smtClean="0"/>
              <a:t>Clocks –time and DT</a:t>
            </a:r>
          </a:p>
          <a:p>
            <a:r>
              <a:rPr lang="en-GB" dirty="0" smtClean="0"/>
              <a:t>Time – science</a:t>
            </a:r>
          </a:p>
          <a:p>
            <a:r>
              <a:rPr lang="en-GB" dirty="0" smtClean="0"/>
              <a:t>Mosaics – art, fractions, decimals and percentages</a:t>
            </a:r>
          </a:p>
          <a:p>
            <a:r>
              <a:rPr lang="en-GB" dirty="0" err="1" smtClean="0"/>
              <a:t>Dinasfawr</a:t>
            </a:r>
            <a:r>
              <a:rPr lang="en-GB" dirty="0" smtClean="0"/>
              <a:t> – timetables and geography</a:t>
            </a:r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-180528" y="8806"/>
            <a:ext cx="6795628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traws-gwricwlaidd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Cross-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curriculuar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links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188640"/>
            <a:ext cx="1758008" cy="1957548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40481" y="2276872"/>
            <a:ext cx="4574655" cy="3450696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pecynnau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Moodle, </a:t>
            </a:r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r>
              <a:rPr lang="en-GB" dirty="0" smtClean="0"/>
              <a:t> </a:t>
            </a:r>
            <a:r>
              <a:rPr lang="en-GB" dirty="0" err="1" smtClean="0"/>
              <a:t>ynddynt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traws-gwricwlaidd</a:t>
            </a:r>
            <a:r>
              <a:rPr lang="en-GB" dirty="0" smtClean="0"/>
              <a:t>: </a:t>
            </a:r>
          </a:p>
          <a:p>
            <a:r>
              <a:rPr lang="en-GB" dirty="0" err="1" smtClean="0"/>
              <a:t>Clociau</a:t>
            </a:r>
            <a:r>
              <a:rPr lang="en-GB" dirty="0" smtClean="0"/>
              <a:t> – </a:t>
            </a:r>
            <a:r>
              <a:rPr lang="en-GB" dirty="0" err="1" smtClean="0"/>
              <a:t>amser</a:t>
            </a:r>
            <a:r>
              <a:rPr lang="en-GB" dirty="0" smtClean="0"/>
              <a:t> a </a:t>
            </a:r>
            <a:r>
              <a:rPr lang="en-GB" dirty="0" err="1" smtClean="0"/>
              <a:t>DaTh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–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r>
              <a:rPr lang="en-GB" dirty="0" err="1" smtClean="0"/>
              <a:t>Mosaigau</a:t>
            </a:r>
            <a:r>
              <a:rPr lang="en-GB" dirty="0" smtClean="0"/>
              <a:t> – </a:t>
            </a:r>
            <a:r>
              <a:rPr lang="en-GB" dirty="0" err="1" smtClean="0"/>
              <a:t>celf</a:t>
            </a:r>
            <a:r>
              <a:rPr lang="en-GB" dirty="0" smtClean="0"/>
              <a:t>, </a:t>
            </a:r>
            <a:r>
              <a:rPr lang="en-GB" dirty="0" err="1" smtClean="0"/>
              <a:t>ffracsiynau</a:t>
            </a:r>
            <a:r>
              <a:rPr lang="en-GB" dirty="0" smtClean="0"/>
              <a:t>, </a:t>
            </a:r>
            <a:r>
              <a:rPr lang="en-GB" dirty="0" err="1" smtClean="0"/>
              <a:t>degolion</a:t>
            </a:r>
            <a:r>
              <a:rPr lang="en-GB" dirty="0" smtClean="0"/>
              <a:t> a </a:t>
            </a:r>
            <a:r>
              <a:rPr lang="en-GB" dirty="0" err="1" smtClean="0"/>
              <a:t>chanrannau</a:t>
            </a:r>
            <a:endParaRPr lang="en-GB" dirty="0" smtClean="0"/>
          </a:p>
          <a:p>
            <a:r>
              <a:rPr lang="en-GB" dirty="0" err="1" smtClean="0"/>
              <a:t>Dinasfawr</a:t>
            </a:r>
            <a:r>
              <a:rPr lang="en-GB" dirty="0" smtClean="0"/>
              <a:t> – </a:t>
            </a:r>
            <a:r>
              <a:rPr lang="en-GB" dirty="0" err="1" smtClean="0"/>
              <a:t>amserlenni</a:t>
            </a:r>
            <a:r>
              <a:rPr lang="en-GB" dirty="0" smtClean="0"/>
              <a:t> a </a:t>
            </a:r>
            <a:r>
              <a:rPr lang="en-GB" dirty="0" err="1" smtClean="0"/>
              <a:t>daearyddiaeth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30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1384</TotalTime>
  <Words>1745</Words>
  <Application>Microsoft Macintosh PowerPoint</Application>
  <PresentationFormat>On-screen Show (4:3)</PresentationFormat>
  <Paragraphs>229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Calibri</vt:lpstr>
      <vt:lpstr>Candara</vt:lpstr>
      <vt:lpstr>Comic Sans MS</vt:lpstr>
      <vt:lpstr>Microsoft YaHei</vt:lpstr>
      <vt:lpstr>Symbol</vt:lpstr>
      <vt:lpstr>Times New Roman</vt:lpstr>
      <vt:lpstr>Wingdings</vt:lpstr>
      <vt:lpstr>Arial</vt:lpstr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Ffracsiynau: Syniadau Allweddol Fractions: Key Ideas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Nerys Defis</cp:lastModifiedBy>
  <cp:revision>91</cp:revision>
  <dcterms:created xsi:type="dcterms:W3CDTF">2015-09-25T10:03:35Z</dcterms:created>
  <dcterms:modified xsi:type="dcterms:W3CDTF">2018-03-15T22:37:10Z</dcterms:modified>
</cp:coreProperties>
</file>