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4"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23T21:55:04.964"/>
    </inkml:context>
    <inkml:brush xml:id="br0">
      <inkml:brushProperty name="width" value="0.05" units="cm"/>
      <inkml:brushProperty name="height" value="0.05" units="cm"/>
      <inkml:brushProperty name="color" value="#F6630D"/>
    </inkml:brush>
  </inkml:definitions>
  <inkml:trace contextRef="#ctx0" brushRef="#br0">1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23T21:55:05.923"/>
    </inkml:context>
    <inkml:brush xml:id="br0">
      <inkml:brushProperty name="width" value="0.05" units="cm"/>
      <inkml:brushProperty name="height" value="0.05" units="cm"/>
      <inkml:brushProperty name="color" value="#F6630D"/>
    </inkml:brush>
  </inkml:definitions>
  <inkml:trace contextRef="#ctx0" brushRef="#br0">1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23T21:55:06.802"/>
    </inkml:context>
    <inkml:brush xml:id="br0">
      <inkml:brushProperty name="width" value="0.05" units="cm"/>
      <inkml:brushProperty name="height" value="0.05" units="cm"/>
      <inkml:brushProperty name="color" value="#F6630D"/>
    </inkml:brush>
  </inkml:definitions>
  <inkml:trace contextRef="#ctx0" brushRef="#br0">1 1 24575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23T21:55:07.179"/>
    </inkml:context>
    <inkml:brush xml:id="br0">
      <inkml:brushProperty name="width" value="0.05" units="cm"/>
      <inkml:brushProperty name="height" value="0.05" units="cm"/>
      <inkml:brushProperty name="color" value="#F6630D"/>
    </inkml:brush>
  </inkml:definitions>
  <inkml:trace contextRef="#ctx0" brushRef="#br0">1 1 24575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23T21:55:07.524"/>
    </inkml:context>
    <inkml:brush xml:id="br0">
      <inkml:brushProperty name="width" value="0.05" units="cm"/>
      <inkml:brushProperty name="height" value="0.05" units="cm"/>
      <inkml:brushProperty name="color" value="#F6630D"/>
    </inkml:brush>
  </inkml:definitions>
  <inkml:trace contextRef="#ctx0" brushRef="#br0">1 1 24575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23T21:55:07.900"/>
    </inkml:context>
    <inkml:brush xml:id="br0">
      <inkml:brushProperty name="width" value="0.05" units="cm"/>
      <inkml:brushProperty name="height" value="0.05" units="cm"/>
      <inkml:brushProperty name="color" value="#F6630D"/>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7CFF1F-B6A5-4A38-AC5E-D0B0D778B2CB}" type="datetimeFigureOut">
              <a:rPr lang="en-GB" smtClean="0"/>
              <a:t>24/10/2022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D8C4AE-927C-4961-9E5B-12CA236A8178}" type="slidenum">
              <a:rPr lang="en-GB" smtClean="0"/>
              <a:t>‹#›</a:t>
            </a:fld>
            <a:endParaRPr lang="en-GB"/>
          </a:p>
        </p:txBody>
      </p:sp>
    </p:spTree>
    <p:extLst>
      <p:ext uri="{BB962C8B-B14F-4D97-AF65-F5344CB8AC3E}">
        <p14:creationId xmlns:p14="http://schemas.microsoft.com/office/powerpoint/2010/main" val="9206990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5D8C4AE-927C-4961-9E5B-12CA236A8178}" type="slidenum">
              <a:rPr lang="en-GB" smtClean="0"/>
              <a:t>1</a:t>
            </a:fld>
            <a:endParaRPr lang="en-GB"/>
          </a:p>
        </p:txBody>
      </p:sp>
    </p:spTree>
    <p:extLst>
      <p:ext uri="{BB962C8B-B14F-4D97-AF65-F5344CB8AC3E}">
        <p14:creationId xmlns:p14="http://schemas.microsoft.com/office/powerpoint/2010/main" val="655696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5D8C4AE-927C-4961-9E5B-12CA236A8178}" type="slidenum">
              <a:rPr lang="en-GB" smtClean="0"/>
              <a:t>2</a:t>
            </a:fld>
            <a:endParaRPr lang="en-GB"/>
          </a:p>
        </p:txBody>
      </p:sp>
    </p:spTree>
    <p:extLst>
      <p:ext uri="{BB962C8B-B14F-4D97-AF65-F5344CB8AC3E}">
        <p14:creationId xmlns:p14="http://schemas.microsoft.com/office/powerpoint/2010/main" val="3029076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5D8C4AE-927C-4961-9E5B-12CA236A8178}" type="slidenum">
              <a:rPr lang="en-GB" smtClean="0"/>
              <a:t>3</a:t>
            </a:fld>
            <a:endParaRPr lang="en-GB"/>
          </a:p>
        </p:txBody>
      </p:sp>
    </p:spTree>
    <p:extLst>
      <p:ext uri="{BB962C8B-B14F-4D97-AF65-F5344CB8AC3E}">
        <p14:creationId xmlns:p14="http://schemas.microsoft.com/office/powerpoint/2010/main" val="16817377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5D8C4AE-927C-4961-9E5B-12CA236A8178}" type="slidenum">
              <a:rPr lang="en-GB" smtClean="0"/>
              <a:t>4</a:t>
            </a:fld>
            <a:endParaRPr lang="en-GB"/>
          </a:p>
        </p:txBody>
      </p:sp>
    </p:spTree>
    <p:extLst>
      <p:ext uri="{BB962C8B-B14F-4D97-AF65-F5344CB8AC3E}">
        <p14:creationId xmlns:p14="http://schemas.microsoft.com/office/powerpoint/2010/main" val="5852349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2C6CEB3A-132E-4D93-8F07-FE3F4F87F697}"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6726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spTree>
    <p:extLst>
      <p:ext uri="{BB962C8B-B14F-4D97-AF65-F5344CB8AC3E}">
        <p14:creationId xmlns:p14="http://schemas.microsoft.com/office/powerpoint/2010/main" val="830658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5970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710ADD7-7B89-42CE-B86E-5E597F6B361C}" type="datetimeFigureOut">
              <a:rPr lang="en-GB" smtClean="0"/>
              <a:t>24/10/2022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6CEB3A-132E-4D93-8F07-FE3F4F87F697}" type="slidenum">
              <a:rPr lang="en-GB" smtClean="0"/>
              <a:t>‹#›</a:t>
            </a:fld>
            <a:endParaRPr lang="en-GB"/>
          </a:p>
        </p:txBody>
      </p:sp>
    </p:spTree>
    <p:extLst>
      <p:ext uri="{BB962C8B-B14F-4D97-AF65-F5344CB8AC3E}">
        <p14:creationId xmlns:p14="http://schemas.microsoft.com/office/powerpoint/2010/main" val="333985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710ADD7-7B89-42CE-B86E-5E597F6B361C}" type="datetimeFigureOut">
              <a:rPr lang="en-GB" smtClean="0"/>
              <a:t>24/10/2022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6CEB3A-132E-4D93-8F07-FE3F4F87F697}"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2100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10ADD7-7B89-42CE-B86E-5E597F6B361C}" type="datetimeFigureOut">
              <a:rPr lang="en-GB" smtClean="0"/>
              <a:t>24/10/2022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6CEB3A-132E-4D93-8F07-FE3F4F87F697}"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7253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10ADD7-7B89-42CE-B86E-5E597F6B361C}" type="datetimeFigureOut">
              <a:rPr lang="en-GB" smtClean="0"/>
              <a:t>24/10/2022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6CEB3A-132E-4D93-8F07-FE3F4F87F697}" type="slidenum">
              <a:rPr lang="en-GB" smtClean="0"/>
              <a:t>‹#›</a:t>
            </a:fld>
            <a:endParaRPr lang="en-GB"/>
          </a:p>
        </p:txBody>
      </p:sp>
    </p:spTree>
    <p:extLst>
      <p:ext uri="{BB962C8B-B14F-4D97-AF65-F5344CB8AC3E}">
        <p14:creationId xmlns:p14="http://schemas.microsoft.com/office/powerpoint/2010/main" val="2931103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10ADD7-7B89-42CE-B86E-5E597F6B361C}" type="datetimeFigureOut">
              <a:rPr lang="en-GB" smtClean="0"/>
              <a:t>24/10/2022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6CEB3A-132E-4D93-8F07-FE3F4F87F697}"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1070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10ADD7-7B89-42CE-B86E-5E597F6B361C}" type="datetimeFigureOut">
              <a:rPr lang="en-GB" smtClean="0"/>
              <a:t>24/10/2022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6CEB3A-132E-4D93-8F07-FE3F4F87F697}" type="slidenum">
              <a:rPr lang="en-GB" smtClean="0"/>
              <a:t>‹#›</a:t>
            </a:fld>
            <a:endParaRPr lang="en-GB"/>
          </a:p>
        </p:txBody>
      </p:sp>
    </p:spTree>
    <p:extLst>
      <p:ext uri="{BB962C8B-B14F-4D97-AF65-F5344CB8AC3E}">
        <p14:creationId xmlns:p14="http://schemas.microsoft.com/office/powerpoint/2010/main" val="1622157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10ADD7-7B89-42CE-B86E-5E597F6B361C}" type="datetimeFigureOut">
              <a:rPr lang="en-GB" smtClean="0"/>
              <a:t>24/10/2022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6CEB3A-132E-4D93-8F07-FE3F4F87F697}" type="slidenum">
              <a:rPr lang="en-GB" smtClean="0"/>
              <a:t>‹#›</a:t>
            </a:fld>
            <a:endParaRPr lang="en-GB"/>
          </a:p>
        </p:txBody>
      </p:sp>
    </p:spTree>
    <p:extLst>
      <p:ext uri="{BB962C8B-B14F-4D97-AF65-F5344CB8AC3E}">
        <p14:creationId xmlns:p14="http://schemas.microsoft.com/office/powerpoint/2010/main" val="1406191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3593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21887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spTree>
    <p:extLst>
      <p:ext uri="{BB962C8B-B14F-4D97-AF65-F5344CB8AC3E}">
        <p14:creationId xmlns:p14="http://schemas.microsoft.com/office/powerpoint/2010/main" val="12482410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4126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4728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50666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10ADD7-7B89-42CE-B86E-5E597F6B361C}" type="datetimeFigureOut">
              <a:rPr lang="en-GB" smtClean="0"/>
              <a:t>24/10/2022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6CEB3A-132E-4D93-8F07-FE3F4F87F697}"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3266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4.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10ADD7-7B89-42CE-B86E-5E597F6B361C}" type="datetimeFigureOut">
              <a:rPr lang="en-GB" smtClean="0"/>
              <a:t>24/10/2022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C6CEB3A-132E-4D93-8F07-FE3F4F87F697}" type="slidenum">
              <a:rPr lang="en-GB" smtClean="0"/>
              <a:t>‹#›</a:t>
            </a:fld>
            <a:endParaRPr lang="en-GB"/>
          </a:p>
        </p:txBody>
      </p:sp>
    </p:spTree>
    <p:extLst>
      <p:ext uri="{BB962C8B-B14F-4D97-AF65-F5344CB8AC3E}">
        <p14:creationId xmlns:p14="http://schemas.microsoft.com/office/powerpoint/2010/main" val="13583002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 /><Relationship Id="rId7" Type="http://schemas.openxmlformats.org/officeDocument/2006/relationships/image" Target="../media/image9.png" /><Relationship Id="rId2" Type="http://schemas.openxmlformats.org/officeDocument/2006/relationships/video" Target="../media/media1.mp4" /><Relationship Id="rId1" Type="http://schemas.microsoft.com/office/2007/relationships/media" Target="../media/media1.mp4" /><Relationship Id="rId6" Type="http://schemas.openxmlformats.org/officeDocument/2006/relationships/image" Target="../media/image8.svg" /><Relationship Id="rId5" Type="http://schemas.openxmlformats.org/officeDocument/2006/relationships/image" Target="../media/image7.png" /><Relationship Id="rId4" Type="http://schemas.openxmlformats.org/officeDocument/2006/relationships/notesSlide" Target="../notesSlides/notesSlide2.xml"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video" Target="../media/media2.mp4" /><Relationship Id="rId1" Type="http://schemas.microsoft.com/office/2007/relationships/media" Target="../media/media2.mp4" /><Relationship Id="rId5" Type="http://schemas.openxmlformats.org/officeDocument/2006/relationships/image" Target="../media/image10.png" /><Relationship Id="rId4" Type="http://schemas.openxmlformats.org/officeDocument/2006/relationships/notesSlide" Target="../notesSlides/notesSlide3.xml" /></Relationships>
</file>

<file path=ppt/slides/_rels/slide4.xml.rels><?xml version="1.0" encoding="UTF-8" standalone="yes"?>
<Relationships xmlns="http://schemas.openxmlformats.org/package/2006/relationships"><Relationship Id="rId8" Type="http://schemas.openxmlformats.org/officeDocument/2006/relationships/customXml" Target="../ink/ink2.xml" /><Relationship Id="rId3" Type="http://schemas.openxmlformats.org/officeDocument/2006/relationships/slideLayout" Target="../slideLayouts/slideLayout2.xml" /><Relationship Id="rId7" Type="http://schemas.openxmlformats.org/officeDocument/2006/relationships/image" Target="../media/image12.png" /><Relationship Id="rId12" Type="http://schemas.openxmlformats.org/officeDocument/2006/relationships/customXml" Target="../ink/ink6.xml" /><Relationship Id="rId2" Type="http://schemas.openxmlformats.org/officeDocument/2006/relationships/video" Target="../media/media3.mp4" /><Relationship Id="rId1" Type="http://schemas.microsoft.com/office/2007/relationships/media" Target="../media/media3.mp4" /><Relationship Id="rId6" Type="http://schemas.openxmlformats.org/officeDocument/2006/relationships/customXml" Target="../ink/ink1.xml" /><Relationship Id="rId11" Type="http://schemas.openxmlformats.org/officeDocument/2006/relationships/customXml" Target="../ink/ink5.xml" /><Relationship Id="rId5" Type="http://schemas.openxmlformats.org/officeDocument/2006/relationships/image" Target="../media/image11.png" /><Relationship Id="rId10" Type="http://schemas.openxmlformats.org/officeDocument/2006/relationships/customXml" Target="../ink/ink4.xml" /><Relationship Id="rId4" Type="http://schemas.openxmlformats.org/officeDocument/2006/relationships/notesSlide" Target="../notesSlides/notesSlide4.xml" /><Relationship Id="rId9" Type="http://schemas.openxmlformats.org/officeDocument/2006/relationships/customXml" Target="../ink/ink3.xml" /></Relationships>
</file>

<file path=ppt/slides/_rels/slide5.xml.rels><?xml version="1.0" encoding="UTF-8" standalone="yes"?>
<Relationships xmlns="http://schemas.openxmlformats.org/package/2006/relationships"><Relationship Id="rId2" Type="http://schemas.openxmlformats.org/officeDocument/2006/relationships/hyperlink" Target="https://www.ijrte.org/references/" TargetMode="Externa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8" Type="http://schemas.openxmlformats.org/officeDocument/2006/relationships/image" Target="../media/image140.png" /><Relationship Id="rId3" Type="http://schemas.openxmlformats.org/officeDocument/2006/relationships/slideLayout" Target="../slideLayouts/slideLayout2.xml" /><Relationship Id="rId7" Type="http://schemas.openxmlformats.org/officeDocument/2006/relationships/slide" Target="slide1.xml" /><Relationship Id="rId2" Type="http://schemas.openxmlformats.org/officeDocument/2006/relationships/video" Target="../media/media4.mp4" /><Relationship Id="rId1" Type="http://schemas.microsoft.com/office/2007/relationships/media" Target="../media/media4.mp4" /><Relationship Id="rId6" Type="http://schemas.openxmlformats.org/officeDocument/2006/relationships/image" Target="../media/image14.png" /><Relationship Id="rId5" Type="http://schemas.openxmlformats.org/officeDocument/2006/relationships/image" Target="../media/image13.png" /><Relationship Id="rId4" Type="http://schemas.openxmlformats.org/officeDocument/2006/relationships/hyperlink" Target="https://www.tckpublishing.com/how-to-avoid-plagiarism/" TargetMode="External" /></Relationships>
</file>

<file path=ppt/slides/_rels/slide7.xml.rels><?xml version="1.0" encoding="UTF-8" standalone="yes"?>
<Relationships xmlns="http://schemas.openxmlformats.org/package/2006/relationships"><Relationship Id="rId3" Type="http://schemas.openxmlformats.org/officeDocument/2006/relationships/hyperlink" Target="https://what-is-plagiarism.blogspot.com/2016/05/all-about-plagiarism.html" TargetMode="External" /><Relationship Id="rId2" Type="http://schemas.openxmlformats.org/officeDocument/2006/relationships/image" Target="../media/image15.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5.m4a" /><Relationship Id="rId1" Type="http://schemas.microsoft.com/office/2007/relationships/media" Target="../media/media5.m4a" /><Relationship Id="rId4" Type="http://schemas.openxmlformats.org/officeDocument/2006/relationships/image" Target="../media/image16.png" /></Relationships>
</file>

<file path=ppt/slides/_rels/slide9.xml.rels><?xml version="1.0" encoding="UTF-8" standalone="yes"?>
<Relationships xmlns="http://schemas.openxmlformats.org/package/2006/relationships"><Relationship Id="rId3" Type="http://schemas.openxmlformats.org/officeDocument/2006/relationships/hyperlink" Target="https://www.tckpublishing.com/how-to-avoid-plagiarism/" TargetMode="External" /><Relationship Id="rId2" Type="http://schemas.openxmlformats.org/officeDocument/2006/relationships/hyperlink" Target="https://www.ijrte.org/references/" TargetMode="External" /><Relationship Id="rId1" Type="http://schemas.openxmlformats.org/officeDocument/2006/relationships/slideLayout" Target="../slideLayouts/slideLayout2.xml" /><Relationship Id="rId4" Type="http://schemas.openxmlformats.org/officeDocument/2006/relationships/hyperlink" Target="https://what-is-plagiarism.blogspot.com/2016/05/all-about-plagiarism.html"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28355-0181-993D-03F1-293F84467AFC}"/>
              </a:ext>
            </a:extLst>
          </p:cNvPr>
          <p:cNvSpPr>
            <a:spLocks noGrp="1"/>
          </p:cNvSpPr>
          <p:nvPr>
            <p:ph type="ctrTitle"/>
          </p:nvPr>
        </p:nvSpPr>
        <p:spPr>
          <a:xfrm>
            <a:off x="2793998" y="3179231"/>
            <a:ext cx="6815669" cy="1515533"/>
          </a:xfrm>
        </p:spPr>
        <p:txBody>
          <a:bodyPr>
            <a:normAutofit fontScale="90000"/>
          </a:bodyPr>
          <a:lstStyle/>
          <a:p>
            <a:r>
              <a:rPr lang="en-GB" dirty="0">
                <a:latin typeface="Times New Roman" panose="02020603050405020304" pitchFamily="18" charset="0"/>
                <a:cs typeface="Times New Roman" panose="02020603050405020304" pitchFamily="18" charset="0"/>
              </a:rPr>
              <a:t>Student Number: 220338</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Module Code:</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Assessment:2 </a:t>
            </a:r>
          </a:p>
        </p:txBody>
      </p:sp>
    </p:spTree>
    <p:extLst>
      <p:ext uri="{BB962C8B-B14F-4D97-AF65-F5344CB8AC3E}">
        <p14:creationId xmlns:p14="http://schemas.microsoft.com/office/powerpoint/2010/main" val="1401514077"/>
      </p:ext>
    </p:extLst>
  </p:cSld>
  <p:clrMapOvr>
    <a:masterClrMapping/>
  </p:clrMapOvr>
  <mc:AlternateContent xmlns:mc="http://schemas.openxmlformats.org/markup-compatibility/2006" xmlns:p14="http://schemas.microsoft.com/office/powerpoint/2010/main">
    <mc:Choice Requires="p14">
      <p:transition p14:dur="10" advTm="3049">
        <p:wipe/>
      </p:transition>
    </mc:Choice>
    <mc:Fallback xmlns="">
      <p:transition advTm="3049">
        <p:wip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8224A-B0E8-45C0-6656-35FF692FB63F}"/>
              </a:ext>
            </a:extLst>
          </p:cNvPr>
          <p:cNvSpPr>
            <a:spLocks noGrp="1"/>
          </p:cNvSpPr>
          <p:nvPr>
            <p:ph type="title"/>
          </p:nvPr>
        </p:nvSpPr>
        <p:spPr/>
        <p:txBody>
          <a:bodyPr>
            <a:normAutofit fontScale="90000"/>
          </a:bodyPr>
          <a:lstStyle/>
          <a:p>
            <a:r>
              <a:rPr lang="en-GB" sz="6000" u="sng" dirty="0"/>
              <a:t>Slide:2 Overview of Assignment </a:t>
            </a:r>
          </a:p>
        </p:txBody>
      </p:sp>
      <p:sp>
        <p:nvSpPr>
          <p:cNvPr id="6" name="TextBox 5">
            <a:extLst>
              <a:ext uri="{FF2B5EF4-FFF2-40B4-BE49-F238E27FC236}">
                <a16:creationId xmlns:a16="http://schemas.microsoft.com/office/drawing/2014/main" id="{54CBE566-3208-1469-D524-24FDEF451787}"/>
              </a:ext>
            </a:extLst>
          </p:cNvPr>
          <p:cNvSpPr txBox="1"/>
          <p:nvPr/>
        </p:nvSpPr>
        <p:spPr>
          <a:xfrm>
            <a:off x="508000" y="2331659"/>
            <a:ext cx="10883900" cy="1569660"/>
          </a:xfrm>
          <a:prstGeom prst="rect">
            <a:avLst/>
          </a:prstGeom>
          <a:noFill/>
        </p:spPr>
        <p:txBody>
          <a:bodyPr wrap="square" rtlCol="0">
            <a:spAutoFit/>
          </a:bodyPr>
          <a:lstStyle/>
          <a:p>
            <a:r>
              <a:rPr lang="en-GB" sz="3200" u="sng" dirty="0">
                <a:latin typeface="Times New Roman" panose="02020603050405020304" pitchFamily="18" charset="0"/>
                <a:cs typeface="Times New Roman" panose="02020603050405020304" pitchFamily="18" charset="0"/>
              </a:rPr>
              <a:t>I am going to Produce a  4 -minute PowerPoint with a voice over which explains what constitutes Plagiarism/Unfair Practice and how to AVOID Plagiarism and Unfair Practice.</a:t>
            </a:r>
          </a:p>
        </p:txBody>
      </p:sp>
      <p:pic>
        <p:nvPicPr>
          <p:cNvPr id="77" name="Graphic 76" descr="Storytelling outline">
            <a:extLst>
              <a:ext uri="{FF2B5EF4-FFF2-40B4-BE49-F238E27FC236}">
                <a16:creationId xmlns:a16="http://schemas.microsoft.com/office/drawing/2014/main" id="{0F265DA4-816A-CAC3-61DE-3135FAA17B9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924300" y="4877057"/>
            <a:ext cx="1790700" cy="1790700"/>
          </a:xfrm>
          <a:prstGeom prst="rect">
            <a:avLst/>
          </a:prstGeom>
        </p:spPr>
      </p:pic>
      <p:pic>
        <p:nvPicPr>
          <p:cNvPr id="95" name="Video 94">
            <a:hlinkClick r:id="" action="ppaction://media"/>
            <a:extLst>
              <a:ext uri="{FF2B5EF4-FFF2-40B4-BE49-F238E27FC236}">
                <a16:creationId xmlns:a16="http://schemas.microsoft.com/office/drawing/2014/main" id="{D93F60DB-9436-7BC8-5196-16E4A9CD03F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121" r="121"/>
          <a:stretch>
            <a:fillRect/>
          </a:stretch>
        </p:blipFill>
        <p:spPr>
          <a:xfrm>
            <a:off x="8144383" y="4292600"/>
            <a:ext cx="3040633" cy="1714500"/>
          </a:xfrm>
          <a:prstGeom prst="rect">
            <a:avLst/>
          </a:prstGeom>
        </p:spPr>
      </p:pic>
    </p:spTree>
    <p:extLst>
      <p:ext uri="{BB962C8B-B14F-4D97-AF65-F5344CB8AC3E}">
        <p14:creationId xmlns:p14="http://schemas.microsoft.com/office/powerpoint/2010/main" val="13475107"/>
      </p:ext>
    </p:extLst>
  </p:cSld>
  <p:clrMapOvr>
    <a:masterClrMapping/>
  </p:clrMapOvr>
  <mc:AlternateContent xmlns:mc="http://schemas.openxmlformats.org/markup-compatibility/2006" xmlns:p14="http://schemas.microsoft.com/office/powerpoint/2010/main">
    <mc:Choice Requires="p14">
      <p:transition spd="slow" p14:dur="2000" advTm="67481"/>
    </mc:Choice>
    <mc:Fallback xmlns="">
      <p:transition spd="slow" advTm="674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5"/>
                </p:tgtEl>
              </p:cMediaNode>
            </p:video>
            <p:seq concurrent="1" nextAc="seek">
              <p:cTn id="8" restart="whenNotActive" fill="hold" evtFilter="cancelBubble" nodeType="interactiveSeq">
                <p:stCondLst>
                  <p:cond evt="onClick" delay="0">
                    <p:tgtEl>
                      <p:spTgt spid="9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5"/>
                                        </p:tgtEl>
                                      </p:cBhvr>
                                    </p:cmd>
                                  </p:childTnLst>
                                </p:cTn>
                              </p:par>
                            </p:childTnLst>
                          </p:cTn>
                        </p:par>
                      </p:childTnLst>
                    </p:cTn>
                  </p:par>
                </p:childTnLst>
              </p:cTn>
              <p:nextCondLst>
                <p:cond evt="onClick" delay="0">
                  <p:tgtEl>
                    <p:spTgt spid="9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52F0-F346-5DC0-56B5-0E9EB4B9835C}"/>
              </a:ext>
            </a:extLst>
          </p:cNvPr>
          <p:cNvSpPr>
            <a:spLocks noGrp="1"/>
          </p:cNvSpPr>
          <p:nvPr>
            <p:ph type="title"/>
          </p:nvPr>
        </p:nvSpPr>
        <p:spPr>
          <a:xfrm>
            <a:off x="1193802" y="842433"/>
            <a:ext cx="9601196" cy="1303867"/>
          </a:xfrm>
        </p:spPr>
        <p:txBody>
          <a:bodyPr>
            <a:noAutofit/>
          </a:bodyPr>
          <a:lstStyle/>
          <a:p>
            <a:r>
              <a:rPr lang="en-GB" sz="6000" u="sng" dirty="0"/>
              <a:t>Slide 3: Definition of what plagiarism is and reference</a:t>
            </a:r>
          </a:p>
        </p:txBody>
      </p:sp>
      <p:sp>
        <p:nvSpPr>
          <p:cNvPr id="3" name="Content Placeholder 2">
            <a:extLst>
              <a:ext uri="{FF2B5EF4-FFF2-40B4-BE49-F238E27FC236}">
                <a16:creationId xmlns:a16="http://schemas.microsoft.com/office/drawing/2014/main" id="{3F975B42-5923-9DDA-6F87-A177461C6E29}"/>
              </a:ext>
            </a:extLst>
          </p:cNvPr>
          <p:cNvSpPr>
            <a:spLocks noGrp="1"/>
          </p:cNvSpPr>
          <p:nvPr>
            <p:ph idx="1"/>
          </p:nvPr>
        </p:nvSpPr>
        <p:spPr/>
        <p:txBody>
          <a:bodyPr>
            <a:normAutofit fontScale="92500"/>
          </a:bodyPr>
          <a:lstStyle/>
          <a:p>
            <a:pPr marL="0" indent="0">
              <a:buNone/>
            </a:pPr>
            <a:r>
              <a:rPr lang="en-GB" sz="4000" dirty="0">
                <a:latin typeface="Arial Rounded MT Bold" panose="020F0704030504030204" pitchFamily="34" charset="0"/>
              </a:rPr>
              <a:t>‘</a:t>
            </a:r>
            <a:r>
              <a:rPr lang="en-GB" sz="4000" dirty="0">
                <a:latin typeface="Times New Roman" panose="02020603050405020304" pitchFamily="18" charset="0"/>
                <a:cs typeface="Times New Roman" panose="02020603050405020304" pitchFamily="18" charset="0"/>
              </a:rPr>
              <a:t>Plagiarism is when a person steals or copies another persons work; and they have not referenced the work correctly and have stated it is their own work when they have copied the work from someone else’. Neville(2010,P.29)</a:t>
            </a:r>
          </a:p>
        </p:txBody>
      </p:sp>
      <p:pic>
        <p:nvPicPr>
          <p:cNvPr id="33" name="Video 32">
            <a:hlinkClick r:id="" action="ppaction://media"/>
            <a:extLst>
              <a:ext uri="{FF2B5EF4-FFF2-40B4-BE49-F238E27FC236}">
                <a16:creationId xmlns:a16="http://schemas.microsoft.com/office/drawing/2014/main" id="{75917620-EDE7-1483-1240-179DCB76B1E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a:stretch>
            <a:fillRect/>
          </a:stretch>
        </p:blipFill>
        <p:spPr>
          <a:xfrm>
            <a:off x="9144000" y="5143500"/>
            <a:ext cx="3047999" cy="1714500"/>
          </a:xfrm>
          <a:prstGeom prst="rect">
            <a:avLst/>
          </a:prstGeom>
        </p:spPr>
      </p:pic>
    </p:spTree>
    <p:extLst>
      <p:ext uri="{BB962C8B-B14F-4D97-AF65-F5344CB8AC3E}">
        <p14:creationId xmlns:p14="http://schemas.microsoft.com/office/powerpoint/2010/main" val="1781347480"/>
      </p:ext>
    </p:extLst>
  </p:cSld>
  <p:clrMapOvr>
    <a:masterClrMapping/>
  </p:clrMapOvr>
  <mc:AlternateContent xmlns:mc="http://schemas.openxmlformats.org/markup-compatibility/2006" xmlns:p14="http://schemas.microsoft.com/office/powerpoint/2010/main">
    <mc:Choice Requires="p14">
      <p:transition spd="slow" p14:dur="4000" advTm="74116"/>
    </mc:Choice>
    <mc:Fallback xmlns="">
      <p:transition spd="slow" advTm="74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3"/>
                </p:tgtEl>
              </p:cMediaNode>
            </p:video>
            <p:seq concurrent="1" nextAc="seek">
              <p:cTn id="8" restart="whenNotActive" fill="hold" evtFilter="cancelBubble" nodeType="interactiveSeq">
                <p:stCondLst>
                  <p:cond evt="onClick" delay="0">
                    <p:tgtEl>
                      <p:spTgt spid="3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3"/>
                                        </p:tgtEl>
                                      </p:cBhvr>
                                    </p:cmd>
                                  </p:childTnLst>
                                </p:cTn>
                              </p:par>
                            </p:childTnLst>
                          </p:cTn>
                        </p:par>
                      </p:childTnLst>
                    </p:cTn>
                  </p:par>
                </p:childTnLst>
              </p:cTn>
              <p:nextCondLst>
                <p:cond evt="onClick" delay="0">
                  <p:tgtEl>
                    <p:spTgt spid="3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5D20A-CC0D-E07B-662E-C942E695C2C4}"/>
              </a:ext>
            </a:extLst>
          </p:cNvPr>
          <p:cNvSpPr>
            <a:spLocks noGrp="1"/>
          </p:cNvSpPr>
          <p:nvPr>
            <p:ph type="title"/>
          </p:nvPr>
        </p:nvSpPr>
        <p:spPr>
          <a:xfrm>
            <a:off x="755650" y="279440"/>
            <a:ext cx="10401300" cy="1397000"/>
          </a:xfrm>
        </p:spPr>
        <p:txBody>
          <a:bodyPr>
            <a:noAutofit/>
          </a:bodyPr>
          <a:lstStyle/>
          <a:p>
            <a:r>
              <a:rPr lang="en-GB" sz="3200" u="sng" dirty="0"/>
              <a:t>Slide 4: Book, Direct Quote in a Sentence-resume in sentence and reference</a:t>
            </a:r>
          </a:p>
        </p:txBody>
      </p:sp>
      <p:sp>
        <p:nvSpPr>
          <p:cNvPr id="3" name="Content Placeholder 2">
            <a:extLst>
              <a:ext uri="{FF2B5EF4-FFF2-40B4-BE49-F238E27FC236}">
                <a16:creationId xmlns:a16="http://schemas.microsoft.com/office/drawing/2014/main" id="{F1E0EAC2-AAE4-4E29-015C-4F9989AC886E}"/>
              </a:ext>
            </a:extLst>
          </p:cNvPr>
          <p:cNvSpPr>
            <a:spLocks noGrp="1"/>
          </p:cNvSpPr>
          <p:nvPr>
            <p:ph idx="1"/>
          </p:nvPr>
        </p:nvSpPr>
        <p:spPr>
          <a:xfrm>
            <a:off x="698500" y="2562225"/>
            <a:ext cx="10515600" cy="4127500"/>
          </a:xfrm>
        </p:spPr>
        <p:txBody>
          <a:bodyPr>
            <a:normAutofit/>
          </a:bodyPr>
          <a:lstStyle/>
          <a:p>
            <a:r>
              <a:rPr lang="en-GB" sz="3300" dirty="0">
                <a:latin typeface="Times New Roman" panose="02020603050405020304" pitchFamily="18" charset="0"/>
                <a:cs typeface="Times New Roman" panose="02020603050405020304" pitchFamily="18" charset="0"/>
              </a:rPr>
              <a:t>‘</a:t>
            </a:r>
            <a:r>
              <a:rPr lang="en-GB" sz="2200" b="1" dirty="0">
                <a:latin typeface="Times New Roman" panose="02020603050405020304" pitchFamily="18" charset="0"/>
                <a:cs typeface="Times New Roman" panose="02020603050405020304" pitchFamily="18" charset="0"/>
              </a:rPr>
              <a:t>To reference a book you must include the authors name; 'followed by the date the book was published;’ ‘however you would only include the year in brackets; ‘then the page number’. Pears &amp; Shields(2022,p.104-655).</a:t>
            </a:r>
          </a:p>
          <a:p>
            <a:r>
              <a:rPr lang="en-GB" sz="2200" b="1" dirty="0">
                <a:latin typeface="Times New Roman" panose="02020603050405020304" pitchFamily="18" charset="0"/>
                <a:cs typeface="Times New Roman" panose="02020603050405020304" pitchFamily="18" charset="0"/>
              </a:rPr>
              <a:t>‘If there is more than one author you would reference them by their last names one after another; ‘then the year, and the page number’. Pears &amp; Shields(2022,p.104-655).</a:t>
            </a:r>
          </a:p>
          <a:p>
            <a:r>
              <a:rPr lang="en-GB" sz="2200" b="1" i="0" dirty="0">
                <a:solidFill>
                  <a:srgbClr val="3A3A3A"/>
                </a:solidFill>
                <a:effectLst/>
                <a:latin typeface="Times New Roman" panose="02020603050405020304" pitchFamily="18" charset="0"/>
                <a:cs typeface="Times New Roman" panose="02020603050405020304" pitchFamily="18" charset="0"/>
              </a:rPr>
              <a:t>Pears, R. and Shields, G.J. (2022) </a:t>
            </a:r>
            <a:r>
              <a:rPr lang="en-GB" sz="2200" b="1" i="1" dirty="0">
                <a:solidFill>
                  <a:srgbClr val="3A3A3A"/>
                </a:solidFill>
                <a:effectLst/>
                <a:latin typeface="Times New Roman" panose="02020603050405020304" pitchFamily="18" charset="0"/>
                <a:cs typeface="Times New Roman" panose="02020603050405020304" pitchFamily="18" charset="0"/>
              </a:rPr>
              <a:t>Cite them right : the essential referencing guide. </a:t>
            </a:r>
            <a:r>
              <a:rPr lang="en-GB" sz="2200" b="1" i="0" dirty="0">
                <a:solidFill>
                  <a:srgbClr val="3A3A3A"/>
                </a:solidFill>
                <a:effectLst/>
                <a:latin typeface="Times New Roman" panose="02020603050405020304" pitchFamily="18" charset="0"/>
                <a:cs typeface="Times New Roman" panose="02020603050405020304" pitchFamily="18" charset="0"/>
              </a:rPr>
              <a:t>12th edition. New York: Bloomsbury Academic. Assessed: (23/10/2022). This is how you would then reference the book at the end of the assignment, on your reference list.</a:t>
            </a:r>
          </a:p>
          <a:p>
            <a:pPr marL="0" indent="0">
              <a:buNone/>
            </a:pPr>
            <a:endParaRPr lang="en-GB" dirty="0"/>
          </a:p>
        </p:txBody>
      </p:sp>
      <p:pic>
        <p:nvPicPr>
          <p:cNvPr id="38" name="Video 37">
            <a:hlinkClick r:id="" action="ppaction://media"/>
            <a:extLst>
              <a:ext uri="{FF2B5EF4-FFF2-40B4-BE49-F238E27FC236}">
                <a16:creationId xmlns:a16="http://schemas.microsoft.com/office/drawing/2014/main" id="{0F73B3E7-CC72-8845-4A38-2D75E795FB1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121" r="121"/>
          <a:stretch>
            <a:fillRect/>
          </a:stretch>
        </p:blipFill>
        <p:spPr>
          <a:xfrm>
            <a:off x="8363967" y="947737"/>
            <a:ext cx="2723133" cy="1535474"/>
          </a:xfrm>
          <a:prstGeom prst="rect">
            <a:avLst/>
          </a:prstGeom>
        </p:spPr>
      </p:pic>
      <mc:AlternateContent xmlns:mc="http://schemas.openxmlformats.org/markup-compatibility/2006" xmlns:p14="http://schemas.microsoft.com/office/powerpoint/2010/main">
        <mc:Choice Requires="p14">
          <p:contentPart p14:bwMode="auto" r:id="rId6">
            <p14:nvContentPartPr>
              <p14:cNvPr id="24" name="Ink 23">
                <a:extLst>
                  <a:ext uri="{FF2B5EF4-FFF2-40B4-BE49-F238E27FC236}">
                    <a16:creationId xmlns:a16="http://schemas.microsoft.com/office/drawing/2014/main" id="{C92D3401-D823-5176-07ED-47BE4FFE26ED}"/>
                  </a:ext>
                </a:extLst>
              </p14:cNvPr>
              <p14:cNvContentPartPr/>
              <p14:nvPr/>
            </p14:nvContentPartPr>
            <p14:xfrm>
              <a:off x="4254260" y="5879700"/>
              <a:ext cx="360" cy="360"/>
            </p14:xfrm>
          </p:contentPart>
        </mc:Choice>
        <mc:Fallback xmlns="">
          <p:pic>
            <p:nvPicPr>
              <p:cNvPr id="24" name="Ink 23">
                <a:extLst>
                  <a:ext uri="{FF2B5EF4-FFF2-40B4-BE49-F238E27FC236}">
                    <a16:creationId xmlns:a16="http://schemas.microsoft.com/office/drawing/2014/main" id="{C92D3401-D823-5176-07ED-47BE4FFE26ED}"/>
                  </a:ext>
                </a:extLst>
              </p:cNvPr>
              <p:cNvPicPr/>
              <p:nvPr/>
            </p:nvPicPr>
            <p:blipFill>
              <a:blip r:embed="rId7"/>
              <a:stretch>
                <a:fillRect/>
              </a:stretch>
            </p:blipFill>
            <p:spPr>
              <a:xfrm>
                <a:off x="4245620" y="587106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5" name="Ink 24">
                <a:extLst>
                  <a:ext uri="{FF2B5EF4-FFF2-40B4-BE49-F238E27FC236}">
                    <a16:creationId xmlns:a16="http://schemas.microsoft.com/office/drawing/2014/main" id="{7ADA4149-D03A-D4B5-635A-836B3A6AF0ED}"/>
                  </a:ext>
                </a:extLst>
              </p14:cNvPr>
              <p14:cNvContentPartPr/>
              <p14:nvPr/>
            </p14:nvContentPartPr>
            <p14:xfrm>
              <a:off x="4393940" y="3796740"/>
              <a:ext cx="360" cy="360"/>
            </p14:xfrm>
          </p:contentPart>
        </mc:Choice>
        <mc:Fallback xmlns="">
          <p:pic>
            <p:nvPicPr>
              <p:cNvPr id="25" name="Ink 24">
                <a:extLst>
                  <a:ext uri="{FF2B5EF4-FFF2-40B4-BE49-F238E27FC236}">
                    <a16:creationId xmlns:a16="http://schemas.microsoft.com/office/drawing/2014/main" id="{7ADA4149-D03A-D4B5-635A-836B3A6AF0ED}"/>
                  </a:ext>
                </a:extLst>
              </p:cNvPr>
              <p:cNvPicPr/>
              <p:nvPr/>
            </p:nvPicPr>
            <p:blipFill>
              <a:blip r:embed="rId7"/>
              <a:stretch>
                <a:fillRect/>
              </a:stretch>
            </p:blipFill>
            <p:spPr>
              <a:xfrm>
                <a:off x="4385300" y="37881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6" name="Ink 25">
                <a:extLst>
                  <a:ext uri="{FF2B5EF4-FFF2-40B4-BE49-F238E27FC236}">
                    <a16:creationId xmlns:a16="http://schemas.microsoft.com/office/drawing/2014/main" id="{6D67E623-DB9B-A6C9-EE6A-CFB13D455CB1}"/>
                  </a:ext>
                </a:extLst>
              </p14:cNvPr>
              <p14:cNvContentPartPr/>
              <p14:nvPr/>
            </p14:nvContentPartPr>
            <p14:xfrm>
              <a:off x="2298740" y="3530340"/>
              <a:ext cx="360" cy="360"/>
            </p14:xfrm>
          </p:contentPart>
        </mc:Choice>
        <mc:Fallback xmlns="">
          <p:pic>
            <p:nvPicPr>
              <p:cNvPr id="26" name="Ink 25">
                <a:extLst>
                  <a:ext uri="{FF2B5EF4-FFF2-40B4-BE49-F238E27FC236}">
                    <a16:creationId xmlns:a16="http://schemas.microsoft.com/office/drawing/2014/main" id="{6D67E623-DB9B-A6C9-EE6A-CFB13D455CB1}"/>
                  </a:ext>
                </a:extLst>
              </p:cNvPr>
              <p:cNvPicPr/>
              <p:nvPr/>
            </p:nvPicPr>
            <p:blipFill>
              <a:blip r:embed="rId7"/>
              <a:stretch>
                <a:fillRect/>
              </a:stretch>
            </p:blipFill>
            <p:spPr>
              <a:xfrm>
                <a:off x="2290100" y="35217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7" name="Ink 26">
                <a:extLst>
                  <a:ext uri="{FF2B5EF4-FFF2-40B4-BE49-F238E27FC236}">
                    <a16:creationId xmlns:a16="http://schemas.microsoft.com/office/drawing/2014/main" id="{83064101-BDB6-537C-3C5A-A3C5FF3A5AAC}"/>
                  </a:ext>
                </a:extLst>
              </p14:cNvPr>
              <p14:cNvContentPartPr/>
              <p14:nvPr/>
            </p14:nvContentPartPr>
            <p14:xfrm>
              <a:off x="2298740" y="3530340"/>
              <a:ext cx="360" cy="360"/>
            </p14:xfrm>
          </p:contentPart>
        </mc:Choice>
        <mc:Fallback xmlns="">
          <p:pic>
            <p:nvPicPr>
              <p:cNvPr id="27" name="Ink 26">
                <a:extLst>
                  <a:ext uri="{FF2B5EF4-FFF2-40B4-BE49-F238E27FC236}">
                    <a16:creationId xmlns:a16="http://schemas.microsoft.com/office/drawing/2014/main" id="{83064101-BDB6-537C-3C5A-A3C5FF3A5AAC}"/>
                  </a:ext>
                </a:extLst>
              </p:cNvPr>
              <p:cNvPicPr/>
              <p:nvPr/>
            </p:nvPicPr>
            <p:blipFill>
              <a:blip r:embed="rId7"/>
              <a:stretch>
                <a:fillRect/>
              </a:stretch>
            </p:blipFill>
            <p:spPr>
              <a:xfrm>
                <a:off x="2290100" y="35217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8" name="Ink 27">
                <a:extLst>
                  <a:ext uri="{FF2B5EF4-FFF2-40B4-BE49-F238E27FC236}">
                    <a16:creationId xmlns:a16="http://schemas.microsoft.com/office/drawing/2014/main" id="{6D092FDE-729A-0803-2940-5E0DACA806A4}"/>
                  </a:ext>
                </a:extLst>
              </p14:cNvPr>
              <p14:cNvContentPartPr/>
              <p14:nvPr/>
            </p14:nvContentPartPr>
            <p14:xfrm>
              <a:off x="2298740" y="3530340"/>
              <a:ext cx="360" cy="360"/>
            </p14:xfrm>
          </p:contentPart>
        </mc:Choice>
        <mc:Fallback xmlns="">
          <p:pic>
            <p:nvPicPr>
              <p:cNvPr id="28" name="Ink 27">
                <a:extLst>
                  <a:ext uri="{FF2B5EF4-FFF2-40B4-BE49-F238E27FC236}">
                    <a16:creationId xmlns:a16="http://schemas.microsoft.com/office/drawing/2014/main" id="{6D092FDE-729A-0803-2940-5E0DACA806A4}"/>
                  </a:ext>
                </a:extLst>
              </p:cNvPr>
              <p:cNvPicPr/>
              <p:nvPr/>
            </p:nvPicPr>
            <p:blipFill>
              <a:blip r:embed="rId7"/>
              <a:stretch>
                <a:fillRect/>
              </a:stretch>
            </p:blipFill>
            <p:spPr>
              <a:xfrm>
                <a:off x="2290100" y="35217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9" name="Ink 28">
                <a:extLst>
                  <a:ext uri="{FF2B5EF4-FFF2-40B4-BE49-F238E27FC236}">
                    <a16:creationId xmlns:a16="http://schemas.microsoft.com/office/drawing/2014/main" id="{20700A1A-2155-1BD5-45AE-CD2E349E1791}"/>
                  </a:ext>
                </a:extLst>
              </p14:cNvPr>
              <p14:cNvContentPartPr/>
              <p14:nvPr/>
            </p14:nvContentPartPr>
            <p14:xfrm>
              <a:off x="2298740" y="3530340"/>
              <a:ext cx="360" cy="360"/>
            </p14:xfrm>
          </p:contentPart>
        </mc:Choice>
        <mc:Fallback xmlns="">
          <p:pic>
            <p:nvPicPr>
              <p:cNvPr id="29" name="Ink 28">
                <a:extLst>
                  <a:ext uri="{FF2B5EF4-FFF2-40B4-BE49-F238E27FC236}">
                    <a16:creationId xmlns:a16="http://schemas.microsoft.com/office/drawing/2014/main" id="{20700A1A-2155-1BD5-45AE-CD2E349E1791}"/>
                  </a:ext>
                </a:extLst>
              </p:cNvPr>
              <p:cNvPicPr/>
              <p:nvPr/>
            </p:nvPicPr>
            <p:blipFill>
              <a:blip r:embed="rId7"/>
              <a:stretch>
                <a:fillRect/>
              </a:stretch>
            </p:blipFill>
            <p:spPr>
              <a:xfrm>
                <a:off x="2290100" y="3521700"/>
                <a:ext cx="18000" cy="18000"/>
              </a:xfrm>
              <a:prstGeom prst="rect">
                <a:avLst/>
              </a:prstGeom>
            </p:spPr>
          </p:pic>
        </mc:Fallback>
      </mc:AlternateContent>
    </p:spTree>
    <p:extLst>
      <p:ext uri="{BB962C8B-B14F-4D97-AF65-F5344CB8AC3E}">
        <p14:creationId xmlns:p14="http://schemas.microsoft.com/office/powerpoint/2010/main" val="3424465222"/>
      </p:ext>
    </p:extLst>
  </p:cSld>
  <p:clrMapOvr>
    <a:masterClrMapping/>
  </p:clrMapOvr>
  <mc:AlternateContent xmlns:mc="http://schemas.openxmlformats.org/markup-compatibility/2006" xmlns:p14="http://schemas.microsoft.com/office/powerpoint/2010/main">
    <mc:Choice Requires="p14">
      <p:transition spd="slow" p14:dur="2000" advTm="55475"/>
    </mc:Choice>
    <mc:Fallback xmlns="">
      <p:transition spd="slow" advTm="554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8"/>
                </p:tgtEl>
              </p:cMediaNode>
            </p:video>
            <p:seq concurrent="1" nextAc="seek">
              <p:cTn id="8" restart="whenNotActive" fill="hold" evtFilter="cancelBubble" nodeType="interactiveSeq">
                <p:stCondLst>
                  <p:cond evt="onClick" delay="0">
                    <p:tgtEl>
                      <p:spTgt spid="3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8"/>
                                        </p:tgtEl>
                                      </p:cBhvr>
                                    </p:cmd>
                                  </p:childTnLst>
                                </p:cTn>
                              </p:par>
                            </p:childTnLst>
                          </p:cTn>
                        </p:par>
                      </p:childTnLst>
                    </p:cTn>
                  </p:par>
                </p:childTnLst>
              </p:cTn>
              <p:nextCondLst>
                <p:cond evt="onClick" delay="0">
                  <p:tgtEl>
                    <p:spTgt spid="3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E8640-2999-6FC5-45E8-E45ECF694C14}"/>
              </a:ext>
            </a:extLst>
          </p:cNvPr>
          <p:cNvSpPr>
            <a:spLocks noGrp="1"/>
          </p:cNvSpPr>
          <p:nvPr>
            <p:ph type="title"/>
          </p:nvPr>
        </p:nvSpPr>
        <p:spPr>
          <a:xfrm>
            <a:off x="1346200" y="1422400"/>
            <a:ext cx="9982200" cy="3022600"/>
          </a:xfrm>
        </p:spPr>
        <p:txBody>
          <a:bodyPr>
            <a:noAutofit/>
          </a:bodyPr>
          <a:lstStyle/>
          <a:p>
            <a:pPr algn="l"/>
            <a:r>
              <a:rPr lang="en-GB" sz="2800" b="1" u="sng" dirty="0"/>
              <a:t>How to reference a research Journal article, using a direct quote and reference it and then resuming sentence and reference </a:t>
            </a:r>
            <a:br>
              <a:rPr lang="en-GB" sz="2800" b="1" u="sng" dirty="0"/>
            </a:br>
            <a:br>
              <a:rPr lang="en-GB" sz="2800" b="1" u="sng" dirty="0"/>
            </a:br>
            <a:br>
              <a:rPr lang="en-GB" sz="3200" b="1" u="sng" dirty="0"/>
            </a:br>
            <a:br>
              <a:rPr lang="en-GB" sz="2000" b="1" u="sng" dirty="0">
                <a:latin typeface="Times New Roman" panose="02020603050405020304" pitchFamily="18" charset="0"/>
                <a:cs typeface="Times New Roman" panose="02020603050405020304" pitchFamily="18" charset="0"/>
              </a:rPr>
            </a:br>
            <a:r>
              <a:rPr lang="en-GB" sz="2000" b="1" u="sng" dirty="0">
                <a:latin typeface="Times New Roman" panose="02020603050405020304" pitchFamily="18" charset="0"/>
                <a:cs typeface="Times New Roman" panose="02020603050405020304" pitchFamily="18" charset="0"/>
              </a:rPr>
              <a:t>‘</a:t>
            </a:r>
            <a:r>
              <a:rPr lang="en-GB" sz="2000" b="1" dirty="0">
                <a:latin typeface="Times New Roman" panose="02020603050405020304" pitchFamily="18" charset="0"/>
                <a:cs typeface="Times New Roman" panose="02020603050405020304" pitchFamily="18" charset="0"/>
              </a:rPr>
              <a:t>Plagiarism is taking another persons work without owning up to the fact that it has been stolen from someone else's work; this could mean a piece of work or a direct quote has only been paraphrased partially and not fully’. </a:t>
            </a:r>
            <a:r>
              <a:rPr lang="en-GB" sz="2000" b="0" i="0" dirty="0">
                <a:solidFill>
                  <a:schemeClr val="tx1"/>
                </a:solidFill>
                <a:effectLst/>
                <a:latin typeface="Times New Roman" panose="02020603050405020304" pitchFamily="18" charset="0"/>
                <a:cs typeface="Times New Roman" panose="02020603050405020304" pitchFamily="18" charset="0"/>
              </a:rPr>
              <a:t>BEIESP</a:t>
            </a:r>
            <a:r>
              <a:rPr lang="en-GB" sz="2000" b="1" dirty="0">
                <a:latin typeface="Times New Roman" panose="02020603050405020304" pitchFamily="18" charset="0"/>
                <a:cs typeface="Times New Roman" panose="02020603050405020304" pitchFamily="18" charset="0"/>
              </a:rPr>
              <a:t> (2012,Para.2).</a:t>
            </a:r>
            <a:br>
              <a:rPr lang="en-GB" sz="2000" b="1" dirty="0">
                <a:latin typeface="Times New Roman" panose="02020603050405020304" pitchFamily="18" charset="0"/>
                <a:cs typeface="Times New Roman" panose="02020603050405020304" pitchFamily="18" charset="0"/>
              </a:rPr>
            </a:br>
            <a:br>
              <a:rPr lang="en-GB" sz="2000" b="1" dirty="0">
                <a:latin typeface="Times New Roman" panose="02020603050405020304" pitchFamily="18" charset="0"/>
                <a:cs typeface="Times New Roman" panose="02020603050405020304" pitchFamily="18" charset="0"/>
              </a:rPr>
            </a:br>
            <a:r>
              <a:rPr lang="en-GB" sz="2000" b="1" u="sng" dirty="0">
                <a:latin typeface="Times New Roman" panose="02020603050405020304" pitchFamily="18" charset="0"/>
                <a:cs typeface="Times New Roman" panose="02020603050405020304" pitchFamily="18" charset="0"/>
              </a:rPr>
              <a:t>How to reference a Journal in your reference list at the end of your assessment:</a:t>
            </a:r>
            <a:br>
              <a:rPr lang="en-GB" sz="2000" b="1" u="sng" dirty="0">
                <a:latin typeface="Times New Roman" panose="02020603050405020304" pitchFamily="18" charset="0"/>
                <a:cs typeface="Times New Roman" panose="02020603050405020304" pitchFamily="18" charset="0"/>
              </a:rPr>
            </a:br>
            <a:r>
              <a:rPr lang="en-GB" sz="2000" b="0" i="0" dirty="0">
                <a:solidFill>
                  <a:srgbClr val="333333"/>
                </a:solidFill>
                <a:effectLst/>
                <a:latin typeface="Times New Roman" panose="02020603050405020304" pitchFamily="18" charset="0"/>
                <a:cs typeface="Times New Roman" panose="02020603050405020304" pitchFamily="18" charset="0"/>
              </a:rPr>
              <a:t>BEIESP(2012,para 2). </a:t>
            </a:r>
            <a:r>
              <a:rPr lang="en-GB" sz="2000" b="1" i="1" dirty="0">
                <a:solidFill>
                  <a:srgbClr val="000000"/>
                </a:solidFill>
                <a:effectLst/>
                <a:latin typeface="Times New Roman" panose="02020603050405020304" pitchFamily="18" charset="0"/>
                <a:cs typeface="Times New Roman" panose="02020603050405020304" pitchFamily="18" charset="0"/>
              </a:rPr>
              <a:t>International Journal of Recent Technology and Engineering (IJRTE) </a:t>
            </a:r>
            <a:r>
              <a:rPr lang="en-GB" sz="2000" b="1" dirty="0">
                <a:solidFill>
                  <a:srgbClr val="000000"/>
                </a:solidFill>
                <a:latin typeface="Times New Roman" panose="02020603050405020304" pitchFamily="18" charset="0"/>
                <a:cs typeface="Times New Roman" panose="02020603050405020304" pitchFamily="18" charset="0"/>
              </a:rPr>
              <a:t>Avai</a:t>
            </a:r>
            <a:r>
              <a:rPr lang="en-GB" sz="2000" b="1" dirty="0">
                <a:solidFill>
                  <a:srgbClr val="000000"/>
                </a:solidFill>
                <a:latin typeface="Times New Roman" panose="02020603050405020304" pitchFamily="18" charset="0"/>
                <a:cs typeface="Times New Roman" panose="02020603050405020304" pitchFamily="18" charset="0"/>
                <a:hlinkClick r:id="rId2"/>
              </a:rPr>
              <a:t>l</a:t>
            </a:r>
            <a:r>
              <a:rPr lang="en-GB" sz="2000" b="1" dirty="0">
                <a:solidFill>
                  <a:srgbClr val="000000"/>
                </a:solidFill>
                <a:latin typeface="Times New Roman" panose="02020603050405020304" pitchFamily="18" charset="0"/>
                <a:cs typeface="Times New Roman" panose="02020603050405020304" pitchFamily="18" charset="0"/>
              </a:rPr>
              <a:t>able at: </a:t>
            </a:r>
            <a:r>
              <a:rPr lang="en-GB" sz="2000" dirty="0">
                <a:latin typeface="Times New Roman" panose="02020603050405020304" pitchFamily="18" charset="0"/>
                <a:cs typeface="Times New Roman" panose="02020603050405020304" pitchFamily="18" charset="0"/>
                <a:hlinkClick r:id="rId2"/>
              </a:rPr>
              <a:t>References - International Journal of Recent Technology and Engineering (IJRTE)</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Accessed on: (23/10/2022)</a:t>
            </a:r>
            <a:endParaRPr lang="en-GB" sz="2000" b="1" i="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8338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BF6C6-FE38-1355-DD51-3BC9AFF6C5D4}"/>
              </a:ext>
            </a:extLst>
          </p:cNvPr>
          <p:cNvSpPr>
            <a:spLocks noGrp="1"/>
          </p:cNvSpPr>
          <p:nvPr>
            <p:ph type="title"/>
          </p:nvPr>
        </p:nvSpPr>
        <p:spPr>
          <a:xfrm>
            <a:off x="1295401" y="671244"/>
            <a:ext cx="9601196" cy="1303867"/>
          </a:xfrm>
        </p:spPr>
        <p:txBody>
          <a:bodyPr>
            <a:normAutofit fontScale="90000"/>
          </a:bodyPr>
          <a:lstStyle/>
          <a:p>
            <a:r>
              <a:rPr lang="en-GB" u="sng" dirty="0"/>
              <a:t>Slide 6: Website: Direct Quote in a Sentence- resume and reference:</a:t>
            </a:r>
          </a:p>
        </p:txBody>
      </p:sp>
      <p:sp>
        <p:nvSpPr>
          <p:cNvPr id="3" name="Content Placeholder 2">
            <a:extLst>
              <a:ext uri="{FF2B5EF4-FFF2-40B4-BE49-F238E27FC236}">
                <a16:creationId xmlns:a16="http://schemas.microsoft.com/office/drawing/2014/main" id="{AA7ADA13-5B5A-A1C9-90A9-B7A48C803670}"/>
              </a:ext>
            </a:extLst>
          </p:cNvPr>
          <p:cNvSpPr>
            <a:spLocks noGrp="1"/>
          </p:cNvSpPr>
          <p:nvPr>
            <p:ph idx="1"/>
          </p:nvPr>
        </p:nvSpPr>
        <p:spPr>
          <a:xfrm>
            <a:off x="1295400" y="2222238"/>
            <a:ext cx="9880599" cy="3964518"/>
          </a:xfrm>
        </p:spPr>
        <p:txBody>
          <a:bodyPr/>
          <a:lstStyle/>
          <a:p>
            <a:r>
              <a:rPr lang="en-GB" dirty="0"/>
              <a:t>‘If you commit plagiarism, this is misconduct, there are many consequences of plagiarising; such as loosing marks;’ ‘getting no marks at all; having to start again on the whole assessment; ‘and if you do it to many times you can risk being removed from the university and loose your course altogether’. Barron (2022, Para 3). </a:t>
            </a:r>
          </a:p>
          <a:p>
            <a:r>
              <a:rPr lang="en-GB" dirty="0"/>
              <a:t>You would then add to your reference list at the end;</a:t>
            </a:r>
          </a:p>
          <a:p>
            <a:r>
              <a:rPr lang="en-GB" dirty="0"/>
              <a:t>Barron (2022, para 3), </a:t>
            </a:r>
            <a:r>
              <a:rPr lang="en-GB" dirty="0" err="1"/>
              <a:t>Tckpublishing</a:t>
            </a:r>
            <a:r>
              <a:rPr lang="en-GB" dirty="0"/>
              <a:t>, </a:t>
            </a:r>
            <a:r>
              <a:rPr lang="en-GB" i="1" dirty="0"/>
              <a:t>How to avoid plagiarism, Available at;</a:t>
            </a:r>
          </a:p>
          <a:p>
            <a:pPr marL="0" indent="0">
              <a:buNone/>
            </a:pPr>
            <a:r>
              <a:rPr lang="en-GB" dirty="0">
                <a:hlinkClick r:id="rId4"/>
              </a:rPr>
              <a:t>How to Avoid Plagiarism: 6 Tips for Staying Out of Trouble - TCK </a:t>
            </a:r>
            <a:r>
              <a:rPr lang="en-GB" dirty="0"/>
              <a:t>Publishing, Accessed on: (24/10/2022).</a:t>
            </a:r>
          </a:p>
          <a:p>
            <a:pPr marL="0" indent="0">
              <a:buNone/>
            </a:pPr>
            <a:endParaRPr lang="en-GB" dirty="0"/>
          </a:p>
        </p:txBody>
      </p:sp>
      <p:pic>
        <p:nvPicPr>
          <p:cNvPr id="6" name="Video 5">
            <a:hlinkClick r:id="" action="ppaction://media"/>
            <a:extLst>
              <a:ext uri="{FF2B5EF4-FFF2-40B4-BE49-F238E27FC236}">
                <a16:creationId xmlns:a16="http://schemas.microsoft.com/office/drawing/2014/main" id="{908F29D3-49B4-CE1A-C123-C5EF2E4671B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8775700" y="3820322"/>
            <a:ext cx="1765296" cy="992979"/>
          </a:xfrm>
          <a:prstGeom prst="rect">
            <a:avLst/>
          </a:prstGeom>
        </p:spPr>
      </p:pic>
      <mc:AlternateContent xmlns:mc="http://schemas.openxmlformats.org/markup-compatibility/2006" xmlns:pslz="http://schemas.microsoft.com/office/powerpoint/2016/slidezoom">
        <mc:Choice Requires="pslz">
          <p:graphicFrame>
            <p:nvGraphicFramePr>
              <p:cNvPr id="15" name="Slide Zoom 14">
                <a:extLst>
                  <a:ext uri="{FF2B5EF4-FFF2-40B4-BE49-F238E27FC236}">
                    <a16:creationId xmlns:a16="http://schemas.microsoft.com/office/drawing/2014/main" id="{0A91ABA9-A6BE-E053-39B6-DC791C4A6D1A}"/>
                  </a:ext>
                </a:extLst>
              </p:cNvPr>
              <p:cNvGraphicFramePr>
                <a:graphicFrameLocks noChangeAspect="1"/>
              </p:cNvGraphicFramePr>
              <p:nvPr>
                <p:extLst>
                  <p:ext uri="{D42A27DB-BD31-4B8C-83A1-F6EECF244321}">
                    <p14:modId xmlns:p14="http://schemas.microsoft.com/office/powerpoint/2010/main" val="3629121080"/>
                  </p:ext>
                </p:extLst>
              </p:nvPr>
            </p:nvGraphicFramePr>
            <p:xfrm>
              <a:off x="-3175000" y="-1098550"/>
              <a:ext cx="3048000" cy="1714500"/>
            </p:xfrm>
            <a:graphic>
              <a:graphicData uri="http://schemas.microsoft.com/office/powerpoint/2016/slidezoom">
                <pslz:sldZm>
                  <pslz:sldZmObj sldId="256" cId="1401514077">
                    <pslz:zmPr id="{933D63FB-0109-455E-8928-2639DDA3C7B8}" returnToParent="0" transitionDur="1000">
                      <p166:blipFill xmlns:p166="http://schemas.microsoft.com/office/powerpoint/2016/6/main">
                        <a:blip r:embed="rId6"/>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5" name="Slide Zoom 14">
                <a:hlinkClick r:id="rId7" action="ppaction://hlinksldjump"/>
                <a:extLst>
                  <a:ext uri="{FF2B5EF4-FFF2-40B4-BE49-F238E27FC236}">
                    <a16:creationId xmlns:a16="http://schemas.microsoft.com/office/drawing/2014/main" id="{0A91ABA9-A6BE-E053-39B6-DC791C4A6D1A}"/>
                  </a:ext>
                </a:extLst>
              </p:cNvPr>
              <p:cNvPicPr>
                <a:picLocks noGrp="1" noRot="1" noChangeAspect="1" noMove="1" noResize="1" noEditPoints="1" noAdjustHandles="1" noChangeArrowheads="1" noChangeShapeType="1"/>
              </p:cNvPicPr>
              <p:nvPr/>
            </p:nvPicPr>
            <p:blipFill>
              <a:blip r:embed="rId8"/>
              <a:stretch>
                <a:fillRect/>
              </a:stretch>
            </p:blipFill>
            <p:spPr>
              <a:xfrm>
                <a:off x="-3175000" y="-1098550"/>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013478300"/>
      </p:ext>
    </p:extLst>
  </p:cSld>
  <p:clrMapOvr>
    <a:masterClrMapping/>
  </p:clrMapOvr>
  <mc:AlternateContent xmlns:mc="http://schemas.openxmlformats.org/markup-compatibility/2006" xmlns:p14="http://schemas.microsoft.com/office/powerpoint/2010/main">
    <mc:Choice Requires="p14">
      <p:transition spd="slow" p14:dur="2000" advTm="35860"/>
    </mc:Choice>
    <mc:Fallback xmlns="">
      <p:transition spd="slow" advTm="358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26CF0-4083-7DE7-C0BD-B174B1D2BBE2}"/>
              </a:ext>
            </a:extLst>
          </p:cNvPr>
          <p:cNvSpPr>
            <a:spLocks noGrp="1"/>
          </p:cNvSpPr>
          <p:nvPr>
            <p:ph type="title"/>
          </p:nvPr>
        </p:nvSpPr>
        <p:spPr/>
        <p:txBody>
          <a:bodyPr>
            <a:normAutofit fontScale="90000"/>
          </a:bodyPr>
          <a:lstStyle/>
          <a:p>
            <a:r>
              <a:rPr lang="en-GB" sz="6000" u="sng" dirty="0"/>
              <a:t>Referencing an image from a website.</a:t>
            </a:r>
          </a:p>
        </p:txBody>
      </p:sp>
      <p:pic>
        <p:nvPicPr>
          <p:cNvPr id="1026" name="Picture 2" descr="See the source image">
            <a:extLst>
              <a:ext uri="{FF2B5EF4-FFF2-40B4-BE49-F238E27FC236}">
                <a16:creationId xmlns:a16="http://schemas.microsoft.com/office/drawing/2014/main" id="{1F32C914-163C-0999-1256-90DFECEA2A8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56711" y="2557993"/>
            <a:ext cx="4512978" cy="331787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8C61639-5541-A928-C0F2-D7A683BDEAF6}"/>
              </a:ext>
            </a:extLst>
          </p:cNvPr>
          <p:cNvSpPr txBox="1"/>
          <p:nvPr/>
        </p:nvSpPr>
        <p:spPr>
          <a:xfrm>
            <a:off x="6578600" y="4999568"/>
            <a:ext cx="2552700" cy="646331"/>
          </a:xfrm>
          <a:prstGeom prst="rect">
            <a:avLst/>
          </a:prstGeom>
          <a:noFill/>
        </p:spPr>
        <p:txBody>
          <a:bodyPr wrap="square" rtlCol="0">
            <a:spAutoFit/>
          </a:bodyPr>
          <a:lstStyle/>
          <a:p>
            <a:r>
              <a:rPr lang="en-GB" dirty="0"/>
              <a:t>All about plagiarism (2016).</a:t>
            </a:r>
          </a:p>
        </p:txBody>
      </p:sp>
      <p:sp>
        <p:nvSpPr>
          <p:cNvPr id="17" name="TextBox 16">
            <a:extLst>
              <a:ext uri="{FF2B5EF4-FFF2-40B4-BE49-F238E27FC236}">
                <a16:creationId xmlns:a16="http://schemas.microsoft.com/office/drawing/2014/main" id="{81203A28-2A7C-383C-3B25-6B6F54816CBD}"/>
              </a:ext>
            </a:extLst>
          </p:cNvPr>
          <p:cNvSpPr txBox="1"/>
          <p:nvPr/>
        </p:nvSpPr>
        <p:spPr>
          <a:xfrm>
            <a:off x="6483349" y="2557992"/>
            <a:ext cx="3951939" cy="1754326"/>
          </a:xfrm>
          <a:prstGeom prst="rect">
            <a:avLst/>
          </a:prstGeom>
          <a:noFill/>
        </p:spPr>
        <p:txBody>
          <a:bodyPr wrap="square" rtlCol="0">
            <a:spAutoFit/>
          </a:bodyPr>
          <a:lstStyle/>
          <a:p>
            <a:r>
              <a:rPr lang="en-GB" dirty="0"/>
              <a:t>Add to you referencing list;</a:t>
            </a:r>
          </a:p>
          <a:p>
            <a:r>
              <a:rPr lang="en-GB" dirty="0"/>
              <a:t>Image 1, All about plagiarism( 2016) </a:t>
            </a:r>
            <a:r>
              <a:rPr lang="en-GB" i="1" dirty="0"/>
              <a:t>so lets learn about plagiarism; available at; </a:t>
            </a:r>
            <a:r>
              <a:rPr lang="en-GB" dirty="0">
                <a:hlinkClick r:id="rId3"/>
              </a:rPr>
              <a:t>Plagiarism: All About Plagiarism (what-is-plagiarism.blogspot.com)</a:t>
            </a:r>
            <a:r>
              <a:rPr lang="en-GB" dirty="0"/>
              <a:t> Accessed on: 24/10/2022).</a:t>
            </a:r>
            <a:endParaRPr lang="en-GB" i="1" dirty="0"/>
          </a:p>
        </p:txBody>
      </p:sp>
    </p:spTree>
    <p:extLst>
      <p:ext uri="{BB962C8B-B14F-4D97-AF65-F5344CB8AC3E}">
        <p14:creationId xmlns:p14="http://schemas.microsoft.com/office/powerpoint/2010/main" val="392973619"/>
      </p:ext>
    </p:extLst>
  </p:cSld>
  <p:clrMapOvr>
    <a:masterClrMapping/>
  </p:clrMapOvr>
  <mc:AlternateContent xmlns:mc="http://schemas.openxmlformats.org/markup-compatibility/2006" xmlns:p14="http://schemas.microsoft.com/office/powerpoint/2010/main">
    <mc:Choice Requires="p14">
      <p:transition spd="slow" p14:dur="2000" advTm="3487"/>
    </mc:Choice>
    <mc:Fallback xmlns="">
      <p:transition spd="slow" advTm="348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9C73C-8A6C-3C44-34AD-131C8304A7C9}"/>
              </a:ext>
            </a:extLst>
          </p:cNvPr>
          <p:cNvSpPr>
            <a:spLocks noGrp="1"/>
          </p:cNvSpPr>
          <p:nvPr>
            <p:ph type="title"/>
          </p:nvPr>
        </p:nvSpPr>
        <p:spPr/>
        <p:txBody>
          <a:bodyPr/>
          <a:lstStyle/>
          <a:p>
            <a:r>
              <a:rPr lang="en-GB" u="sng" dirty="0"/>
              <a:t>Conclusion</a:t>
            </a:r>
          </a:p>
        </p:txBody>
      </p:sp>
      <p:sp>
        <p:nvSpPr>
          <p:cNvPr id="3" name="Content Placeholder 2">
            <a:extLst>
              <a:ext uri="{FF2B5EF4-FFF2-40B4-BE49-F238E27FC236}">
                <a16:creationId xmlns:a16="http://schemas.microsoft.com/office/drawing/2014/main" id="{6879CDC2-96FD-70A2-40CB-0AB9F2D03D7A}"/>
              </a:ext>
            </a:extLst>
          </p:cNvPr>
          <p:cNvSpPr>
            <a:spLocks noGrp="1"/>
          </p:cNvSpPr>
          <p:nvPr>
            <p:ph idx="1"/>
          </p:nvPr>
        </p:nvSpPr>
        <p:spPr/>
        <p:txBody>
          <a:bodyPr/>
          <a:lstStyle/>
          <a:p>
            <a:pPr marL="0" indent="0">
              <a:buNone/>
            </a:pPr>
            <a:r>
              <a:rPr lang="en-GB" dirty="0"/>
              <a:t>I have come to the conclusion that to avoid plagiarism during my time as a student, I need to plan my work out before I start and take notes, however if I take notes I need to always reference where I got them from and if I cant reference a piece of information, I know not to use it. I can use direct quotes as long as I state where I got them from and I have paraphrased them and have used quotation marks and I have not used to bigger quote. </a:t>
            </a:r>
          </a:p>
        </p:txBody>
      </p:sp>
      <p:pic>
        <p:nvPicPr>
          <p:cNvPr id="10" name="Audio 9">
            <a:hlinkClick r:id="" action="ppaction://media"/>
            <a:extLst>
              <a:ext uri="{FF2B5EF4-FFF2-40B4-BE49-F238E27FC236}">
                <a16:creationId xmlns:a16="http://schemas.microsoft.com/office/drawing/2014/main" id="{0802077E-9113-EFEF-CD45-7BEDB9BEF0A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24094" t="-160938" r="-324094" b="-160938"/>
          <a:stretch>
            <a:fillRect/>
          </a:stretch>
        </p:blipFill>
        <p:spPr>
          <a:xfrm>
            <a:off x="8270239" y="4735929"/>
            <a:ext cx="2861437" cy="1613458"/>
          </a:xfrm>
          <a:prstGeom prst="rect">
            <a:avLst/>
          </a:prstGeom>
        </p:spPr>
      </p:pic>
    </p:spTree>
    <p:extLst>
      <p:ext uri="{BB962C8B-B14F-4D97-AF65-F5344CB8AC3E}">
        <p14:creationId xmlns:p14="http://schemas.microsoft.com/office/powerpoint/2010/main" val="2942372970"/>
      </p:ext>
    </p:extLst>
  </p:cSld>
  <p:clrMapOvr>
    <a:masterClrMapping/>
  </p:clrMapOvr>
  <mc:AlternateContent xmlns:mc="http://schemas.openxmlformats.org/markup-compatibility/2006" xmlns:p14="http://schemas.microsoft.com/office/powerpoint/2010/main">
    <mc:Choice Requires="p14">
      <p:transition spd="slow" p14:dur="2000" advTm="108765"/>
    </mc:Choice>
    <mc:Fallback xmlns="">
      <p:transition spd="slow" advTm="1087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E57E6-194C-64D3-473D-6D93ABE33D47}"/>
              </a:ext>
            </a:extLst>
          </p:cNvPr>
          <p:cNvSpPr>
            <a:spLocks noGrp="1"/>
          </p:cNvSpPr>
          <p:nvPr>
            <p:ph type="title"/>
          </p:nvPr>
        </p:nvSpPr>
        <p:spPr/>
        <p:txBody>
          <a:bodyPr>
            <a:normAutofit/>
          </a:bodyPr>
          <a:lstStyle/>
          <a:p>
            <a:r>
              <a:rPr lang="en-GB" sz="6000" dirty="0"/>
              <a:t>Reference List:</a:t>
            </a:r>
          </a:p>
        </p:txBody>
      </p:sp>
      <p:sp>
        <p:nvSpPr>
          <p:cNvPr id="3" name="Content Placeholder 2">
            <a:extLst>
              <a:ext uri="{FF2B5EF4-FFF2-40B4-BE49-F238E27FC236}">
                <a16:creationId xmlns:a16="http://schemas.microsoft.com/office/drawing/2014/main" id="{75945716-B5E1-D28C-046A-1393FB8AD427}"/>
              </a:ext>
            </a:extLst>
          </p:cNvPr>
          <p:cNvSpPr>
            <a:spLocks noGrp="1"/>
          </p:cNvSpPr>
          <p:nvPr>
            <p:ph idx="1"/>
          </p:nvPr>
        </p:nvSpPr>
        <p:spPr>
          <a:xfrm>
            <a:off x="838200" y="2105025"/>
            <a:ext cx="10515600" cy="4351338"/>
          </a:xfrm>
        </p:spPr>
        <p:txBody>
          <a:bodyPr/>
          <a:lstStyle/>
          <a:p>
            <a:r>
              <a:rPr lang="en-GB" sz="1800" dirty="0">
                <a:latin typeface="Times New Roman" panose="02020603050405020304" pitchFamily="18" charset="0"/>
                <a:cs typeface="Times New Roman" panose="02020603050405020304" pitchFamily="18" charset="0"/>
              </a:rPr>
              <a:t>Neville C (2010,p. 28)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complete guide to referencing and avoiding plagiarism: Accessed: (21/10/2022</a:t>
            </a:r>
          </a:p>
          <a:p>
            <a:r>
              <a:rPr lang="en-GB" sz="1800" b="0" i="0" dirty="0">
                <a:solidFill>
                  <a:srgbClr val="3A3A3A"/>
                </a:solidFill>
                <a:effectLst/>
                <a:latin typeface="Times New Roman" panose="02020603050405020304" pitchFamily="18" charset="0"/>
                <a:cs typeface="Times New Roman" panose="02020603050405020304" pitchFamily="18" charset="0"/>
              </a:rPr>
              <a:t>Pears, R. and Shields, G.J. (2022) </a:t>
            </a:r>
            <a:r>
              <a:rPr lang="en-GB" sz="1800" b="0" i="1" dirty="0">
                <a:solidFill>
                  <a:srgbClr val="3A3A3A"/>
                </a:solidFill>
                <a:effectLst/>
                <a:latin typeface="Times New Roman" panose="02020603050405020304" pitchFamily="18" charset="0"/>
                <a:cs typeface="Times New Roman" panose="02020603050405020304" pitchFamily="18" charset="0"/>
              </a:rPr>
              <a:t>Cite them right : the essential referencing guide</a:t>
            </a:r>
            <a:r>
              <a:rPr lang="en-GB" sz="1800" b="0" i="0" dirty="0">
                <a:solidFill>
                  <a:srgbClr val="3A3A3A"/>
                </a:solidFill>
                <a:effectLst/>
                <a:latin typeface="Times New Roman" panose="02020603050405020304" pitchFamily="18" charset="0"/>
                <a:cs typeface="Times New Roman" panose="02020603050405020304" pitchFamily="18" charset="0"/>
              </a:rPr>
              <a:t>. 12th edition. New York: Bloomsbury Academic. Assessed: (23/10/2022).</a:t>
            </a:r>
          </a:p>
          <a:p>
            <a:r>
              <a:rPr lang="en-GB" sz="1800" b="0" i="0" dirty="0">
                <a:solidFill>
                  <a:srgbClr val="333333"/>
                </a:solidFill>
                <a:effectLst/>
                <a:latin typeface="Times New Roman" panose="02020603050405020304" pitchFamily="18" charset="0"/>
                <a:cs typeface="Times New Roman" panose="02020603050405020304" pitchFamily="18" charset="0"/>
              </a:rPr>
              <a:t>BEIESP(2012,para 2). </a:t>
            </a:r>
            <a:r>
              <a:rPr lang="en-GB" sz="1800" b="1" i="1" dirty="0">
                <a:solidFill>
                  <a:srgbClr val="000000"/>
                </a:solidFill>
                <a:effectLst/>
                <a:latin typeface="Times New Roman" panose="02020603050405020304" pitchFamily="18" charset="0"/>
                <a:cs typeface="Times New Roman" panose="02020603050405020304" pitchFamily="18" charset="0"/>
              </a:rPr>
              <a:t>International Journal of Recent Technology and Engineering (IJRTE) </a:t>
            </a:r>
            <a:r>
              <a:rPr lang="en-GB" sz="1800" b="1" dirty="0">
                <a:solidFill>
                  <a:srgbClr val="000000"/>
                </a:solidFill>
                <a:latin typeface="Times New Roman" panose="02020603050405020304" pitchFamily="18" charset="0"/>
                <a:cs typeface="Times New Roman" panose="02020603050405020304" pitchFamily="18" charset="0"/>
              </a:rPr>
              <a:t>Avai</a:t>
            </a:r>
            <a:r>
              <a:rPr lang="en-GB" sz="1800" b="1" dirty="0">
                <a:solidFill>
                  <a:srgbClr val="000000"/>
                </a:solidFill>
                <a:latin typeface="Times New Roman" panose="02020603050405020304" pitchFamily="18" charset="0"/>
                <a:cs typeface="Times New Roman" panose="02020603050405020304" pitchFamily="18" charset="0"/>
                <a:hlinkClick r:id="rId2"/>
              </a:rPr>
              <a:t>l</a:t>
            </a:r>
            <a:r>
              <a:rPr lang="en-GB" sz="1800" b="1" dirty="0">
                <a:solidFill>
                  <a:srgbClr val="000000"/>
                </a:solidFill>
                <a:latin typeface="Times New Roman" panose="02020603050405020304" pitchFamily="18" charset="0"/>
                <a:cs typeface="Times New Roman" panose="02020603050405020304" pitchFamily="18" charset="0"/>
              </a:rPr>
              <a:t>able at: </a:t>
            </a:r>
            <a:r>
              <a:rPr lang="en-GB" sz="1800" dirty="0">
                <a:latin typeface="Times New Roman" panose="02020603050405020304" pitchFamily="18" charset="0"/>
                <a:cs typeface="Times New Roman" panose="02020603050405020304" pitchFamily="18" charset="0"/>
                <a:hlinkClick r:id="rId2"/>
              </a:rPr>
              <a:t>References - International Journal of Recent Technology and Engineering (IJRTE)</a:t>
            </a:r>
            <a:br>
              <a:rPr lang="en-GB" sz="1800" dirty="0">
                <a:latin typeface="Times New Roman" panose="02020603050405020304" pitchFamily="18" charset="0"/>
                <a:cs typeface="Times New Roman" panose="02020603050405020304" pitchFamily="18" charset="0"/>
              </a:rPr>
            </a:br>
            <a:r>
              <a:rPr lang="en-GB" sz="1800" dirty="0">
                <a:latin typeface="Times New Roman" panose="02020603050405020304" pitchFamily="18" charset="0"/>
                <a:cs typeface="Times New Roman" panose="02020603050405020304" pitchFamily="18" charset="0"/>
              </a:rPr>
              <a:t>Accessed on: (23/10/2022)</a:t>
            </a:r>
            <a:endParaRPr lang="en-GB" sz="1800" b="0" i="0" dirty="0">
              <a:solidFill>
                <a:srgbClr val="3A3A3A"/>
              </a:solidFill>
              <a:effectLst/>
              <a:latin typeface="Times New Roman" panose="02020603050405020304" pitchFamily="18" charset="0"/>
              <a:cs typeface="Times New Roman" panose="02020603050405020304" pitchFamily="18" charset="0"/>
            </a:endParaRPr>
          </a:p>
          <a:p>
            <a:r>
              <a:rPr lang="en-GB" sz="1800" dirty="0">
                <a:latin typeface="Times New Roman" panose="02020603050405020304" pitchFamily="18" charset="0"/>
                <a:cs typeface="Times New Roman" panose="02020603050405020304" pitchFamily="18" charset="0"/>
              </a:rPr>
              <a:t>Barron (2022, para 3), </a:t>
            </a:r>
            <a:r>
              <a:rPr lang="en-GB" sz="1800" dirty="0" err="1">
                <a:latin typeface="Times New Roman" panose="02020603050405020304" pitchFamily="18" charset="0"/>
                <a:cs typeface="Times New Roman" panose="02020603050405020304" pitchFamily="18" charset="0"/>
              </a:rPr>
              <a:t>Tckpublishing</a:t>
            </a:r>
            <a:r>
              <a:rPr lang="en-GB" sz="1800" dirty="0">
                <a:latin typeface="Times New Roman" panose="02020603050405020304" pitchFamily="18" charset="0"/>
                <a:cs typeface="Times New Roman" panose="02020603050405020304" pitchFamily="18" charset="0"/>
              </a:rPr>
              <a:t>, </a:t>
            </a:r>
            <a:r>
              <a:rPr lang="en-GB" sz="1800" i="1" dirty="0">
                <a:latin typeface="Times New Roman" panose="02020603050405020304" pitchFamily="18" charset="0"/>
                <a:cs typeface="Times New Roman" panose="02020603050405020304" pitchFamily="18" charset="0"/>
              </a:rPr>
              <a:t>How to avoid plagiarism, Available at;</a:t>
            </a:r>
          </a:p>
          <a:p>
            <a:pPr marL="0" indent="0">
              <a:buNone/>
            </a:pPr>
            <a:r>
              <a:rPr lang="en-GB" sz="1800" dirty="0">
                <a:latin typeface="Times New Roman" panose="02020603050405020304" pitchFamily="18" charset="0"/>
                <a:cs typeface="Times New Roman" panose="02020603050405020304" pitchFamily="18" charset="0"/>
                <a:hlinkClick r:id="rId3"/>
              </a:rPr>
              <a:t>How to Avoid Plagiarism: 6 Tips for Staying Out of Trouble - TCK </a:t>
            </a:r>
            <a:r>
              <a:rPr lang="en-GB" sz="1800" dirty="0">
                <a:latin typeface="Times New Roman" panose="02020603050405020304" pitchFamily="18" charset="0"/>
                <a:cs typeface="Times New Roman" panose="02020603050405020304" pitchFamily="18" charset="0"/>
              </a:rPr>
              <a:t>Publishing, Accessed on: (24/10/2022).</a:t>
            </a:r>
          </a:p>
          <a:p>
            <a:pPr marL="0" indent="0">
              <a:buNone/>
            </a:pPr>
            <a:r>
              <a:rPr lang="en-GB" sz="1800" dirty="0">
                <a:latin typeface="Times New Roman" panose="02020603050405020304" pitchFamily="18" charset="0"/>
                <a:cs typeface="Times New Roman" panose="02020603050405020304" pitchFamily="18" charset="0"/>
              </a:rPr>
              <a:t>Image 1, All about plagiarism( 2016) </a:t>
            </a:r>
            <a:r>
              <a:rPr lang="en-GB" sz="1800" i="1" dirty="0">
                <a:latin typeface="Times New Roman" panose="02020603050405020304" pitchFamily="18" charset="0"/>
                <a:cs typeface="Times New Roman" panose="02020603050405020304" pitchFamily="18" charset="0"/>
              </a:rPr>
              <a:t>so lets learn about plagiarism; available at; </a:t>
            </a:r>
            <a:r>
              <a:rPr lang="en-GB" sz="1800" dirty="0">
                <a:latin typeface="Times New Roman" panose="02020603050405020304" pitchFamily="18" charset="0"/>
                <a:cs typeface="Times New Roman" panose="02020603050405020304" pitchFamily="18" charset="0"/>
                <a:hlinkClick r:id="rId4"/>
              </a:rPr>
              <a:t>Plagiarism: All About Plagiarism (what-is-plagiarism.blogspot.com)</a:t>
            </a:r>
            <a:r>
              <a:rPr lang="en-GB" sz="1800" dirty="0">
                <a:latin typeface="Times New Roman" panose="02020603050405020304" pitchFamily="18" charset="0"/>
                <a:cs typeface="Times New Roman" panose="02020603050405020304" pitchFamily="18" charset="0"/>
              </a:rPr>
              <a:t> Accessed on: 24/10/2022).</a:t>
            </a:r>
            <a:endParaRPr lang="en-GB" sz="1800" i="1" dirty="0">
              <a:latin typeface="Times New Roman" panose="02020603050405020304" pitchFamily="18" charset="0"/>
              <a:cs typeface="Times New Roman" panose="02020603050405020304" pitchFamily="18" charset="0"/>
            </a:endParaRPr>
          </a:p>
          <a:p>
            <a:pPr marL="0" indent="0">
              <a:buNone/>
            </a:pPr>
            <a:endParaRPr lang="en-GB" sz="1800" dirty="0">
              <a:latin typeface="Times New Roman" panose="02020603050405020304" pitchFamily="18" charset="0"/>
              <a:cs typeface="Times New Roman" panose="02020603050405020304" pitchFamily="18" charset="0"/>
            </a:endParaRPr>
          </a:p>
          <a:p>
            <a:endParaRPr lang="en-GB" sz="2400" i="1" dirty="0">
              <a:latin typeface="Arial Rounded MT Bold" panose="020F0704030504030204" pitchFamily="34" charset="0"/>
            </a:endParaRPr>
          </a:p>
        </p:txBody>
      </p:sp>
    </p:spTree>
    <p:extLst>
      <p:ext uri="{BB962C8B-B14F-4D97-AF65-F5344CB8AC3E}">
        <p14:creationId xmlns:p14="http://schemas.microsoft.com/office/powerpoint/2010/main" val="3642428780"/>
      </p:ext>
    </p:extLst>
  </p:cSld>
  <p:clrMapOvr>
    <a:masterClrMapping/>
  </p:clrMapOvr>
  <mc:AlternateContent xmlns:mc="http://schemas.openxmlformats.org/markup-compatibility/2006" xmlns:p14="http://schemas.microsoft.com/office/powerpoint/2010/main">
    <mc:Choice Requires="p14">
      <p:transition spd="slow" p14:dur="2000" advTm="1934"/>
    </mc:Choice>
    <mc:Fallback xmlns="">
      <p:transition spd="slow" advTm="1934"/>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4341</TotalTime>
  <Words>864</Words>
  <Application>Microsoft Office PowerPoint</Application>
  <PresentationFormat>Widescreen</PresentationFormat>
  <Paragraphs>32</Paragraphs>
  <Slides>9</Slides>
  <Notes>4</Notes>
  <HiddenSlides>0</HiddenSlides>
  <MMClips>5</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Student Number: 220338 Module Code: Assessment:2 </vt:lpstr>
      <vt:lpstr>Slide:2 Overview of Assignment </vt:lpstr>
      <vt:lpstr>Slide 3: Definition of what plagiarism is and reference</vt:lpstr>
      <vt:lpstr>Slide 4: Book, Direct Quote in a Sentence-resume in sentence and reference</vt:lpstr>
      <vt:lpstr>How to reference a research Journal article, using a direct quote and reference it and then resuming sentence and reference     ‘Plagiarism is taking another persons work without owning up to the fact that it has been stolen from someone else's work; this could mean a piece of work or a direct quote has only been paraphrased partially and not fully’. BEIESP (2012,Para.2).  How to reference a Journal in your reference list at the end of your assessment: BEIESP(2012,para 2). International Journal of Recent Technology and Engineering (IJRTE) Available at: References - International Journal of Recent Technology and Engineering (IJRTE) Accessed on: (23/10/2022)</vt:lpstr>
      <vt:lpstr>Slide 6: Website: Direct Quote in a Sentence- resume and reference:</vt:lpstr>
      <vt:lpstr>Referencing an image from a website.</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Number: 220338 Module Code: Assessment:2 </dc:title>
  <dc:creator>Charlotte Moore</dc:creator>
  <cp:lastModifiedBy>Charlotte Moore</cp:lastModifiedBy>
  <cp:revision>6</cp:revision>
  <dcterms:created xsi:type="dcterms:W3CDTF">2022-10-20T23:18:51Z</dcterms:created>
  <dcterms:modified xsi:type="dcterms:W3CDTF">2022-10-24T11:36:11Z</dcterms:modified>
</cp:coreProperties>
</file>