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8"/>
  </p:notesMasterIdLst>
  <p:sldIdLst>
    <p:sldId id="280" r:id="rId2"/>
    <p:sldId id="281" r:id="rId3"/>
    <p:sldId id="282" r:id="rId4"/>
    <p:sldId id="283" r:id="rId5"/>
    <p:sldId id="285" r:id="rId6"/>
    <p:sldId id="286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795" autoAdjust="0"/>
  </p:normalViewPr>
  <p:slideViewPr>
    <p:cSldViewPr snapToGrid="0" snapToObjects="1">
      <p:cViewPr varScale="1">
        <p:scale>
          <a:sx n="88" d="100"/>
          <a:sy n="88" d="100"/>
        </p:scale>
        <p:origin x="55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1" dirty="0"/>
              <a:t>Cisco Networking Academy program</a:t>
            </a:r>
          </a:p>
          <a:p>
            <a:pPr>
              <a:buFontTx/>
              <a:buNone/>
            </a:pPr>
            <a:r>
              <a:rPr lang="en-US" b="1" dirty="0"/>
              <a:t>Introduction to Networks</a:t>
            </a:r>
          </a:p>
          <a:p>
            <a:pPr>
              <a:buFontTx/>
              <a:buNone/>
            </a:pPr>
            <a:r>
              <a:rPr lang="en-US" sz="1300" b="1" dirty="0"/>
              <a:t>Chapter 1: Exploring the Network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kapilan.radhakrishnan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69215" y="2008137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Introduction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Dr Kapilan Radhakrishnan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Programme Director</a:t>
            </a: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Technium</a:t>
            </a:r>
            <a:r>
              <a:rPr lang="en-GB" dirty="0">
                <a:solidFill>
                  <a:schemeClr val="tx1"/>
                </a:solidFill>
              </a:rPr>
              <a:t>  2, Kings Road, Swansea, SA1 8PH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email: </a:t>
            </a:r>
            <a:r>
              <a:rPr lang="en-GB" dirty="0">
                <a:solidFill>
                  <a:schemeClr val="tx1"/>
                </a:solidFill>
                <a:hlinkClick r:id="rId2"/>
              </a:rPr>
              <a:t>kapilan.radhakrishnan@uwtsd.ac.uk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phone: 01792481154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53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54245"/>
            <a:ext cx="8042276" cy="790412"/>
          </a:xfrm>
        </p:spPr>
        <p:txBody>
          <a:bodyPr/>
          <a:lstStyle/>
          <a:p>
            <a:r>
              <a:rPr lang="en-GB" sz="3600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481" y="1233421"/>
            <a:ext cx="8787539" cy="48005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Essential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 err="1">
                <a:solidFill>
                  <a:schemeClr val="tx1"/>
                </a:solidFill>
              </a:rPr>
              <a:t>Hucaby</a:t>
            </a:r>
            <a:r>
              <a:rPr lang="en-GB" sz="1600" dirty="0">
                <a:solidFill>
                  <a:schemeClr val="tx1"/>
                </a:solidFill>
              </a:rPr>
              <a:t>, D. (2014) CCNP Routing and Switching SWITCH 300-115 Official Cert Guide, Indianapolis: Cisco Press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Froom, R., </a:t>
            </a:r>
            <a:r>
              <a:rPr lang="en-GB" sz="1600" dirty="0" err="1">
                <a:solidFill>
                  <a:schemeClr val="tx1"/>
                </a:solidFill>
              </a:rPr>
              <a:t>Sivasubramanian</a:t>
            </a:r>
            <a:r>
              <a:rPr lang="en-GB" sz="1600" dirty="0">
                <a:solidFill>
                  <a:schemeClr val="tx1"/>
                </a:solidFill>
              </a:rPr>
              <a:t>, B. and </a:t>
            </a:r>
            <a:r>
              <a:rPr lang="en-GB" sz="1600" dirty="0" err="1">
                <a:solidFill>
                  <a:schemeClr val="tx1"/>
                </a:solidFill>
              </a:rPr>
              <a:t>Frahim</a:t>
            </a:r>
            <a:r>
              <a:rPr lang="en-GB" sz="1600" dirty="0">
                <a:solidFill>
                  <a:schemeClr val="tx1"/>
                </a:solidFill>
              </a:rPr>
              <a:t>, E. (2010), Implementing Cisco IP Switched Networks (SWITCH) Foundation Learning Guide: Foundation Learning for SWITCH 642-813, Indianapolis: Cisco Press</a:t>
            </a: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Websites - </a:t>
            </a:r>
            <a:r>
              <a:rPr lang="en-GB" sz="1600" dirty="0">
                <a:solidFill>
                  <a:schemeClr val="tx1"/>
                </a:solidFill>
              </a:rPr>
              <a:t>http://www.netacad.com (username and password required)</a:t>
            </a: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Background </a:t>
            </a:r>
          </a:p>
          <a:p>
            <a:r>
              <a:rPr lang="en-GB" sz="1600" dirty="0">
                <a:solidFill>
                  <a:schemeClr val="tx1"/>
                </a:solidFill>
              </a:rPr>
              <a:t>Cisco (2014) Routing and Switching Essential Companion Guide, Indianapolis: Cisco Press</a:t>
            </a:r>
          </a:p>
          <a:p>
            <a:r>
              <a:rPr lang="en-GB" sz="1600" dirty="0">
                <a:solidFill>
                  <a:schemeClr val="tx1"/>
                </a:solidFill>
              </a:rPr>
              <a:t>Cisco (2014) Scaling Networks Companion Guide, Indianapolis: Cisco Press</a:t>
            </a:r>
          </a:p>
          <a:p>
            <a:r>
              <a:rPr lang="en-GB" sz="1600" dirty="0">
                <a:solidFill>
                  <a:schemeClr val="tx1"/>
                </a:solidFill>
              </a:rPr>
              <a:t>Douglas, C. (2009), Computer Networks and Internets, Boston: Pearson Education</a:t>
            </a:r>
          </a:p>
          <a:p>
            <a:r>
              <a:rPr lang="en-GB" sz="1600" dirty="0" err="1">
                <a:solidFill>
                  <a:schemeClr val="tx1"/>
                </a:solidFill>
              </a:rPr>
              <a:t>Theoharakis</a:t>
            </a:r>
            <a:r>
              <a:rPr lang="en-GB" sz="1600" dirty="0">
                <a:solidFill>
                  <a:schemeClr val="tx1"/>
                </a:solidFill>
              </a:rPr>
              <a:t>, V. and </a:t>
            </a:r>
            <a:r>
              <a:rPr lang="en-GB" sz="1600" dirty="0" err="1">
                <a:solidFill>
                  <a:schemeClr val="tx1"/>
                </a:solidFill>
              </a:rPr>
              <a:t>Sepanos</a:t>
            </a:r>
            <a:r>
              <a:rPr lang="en-GB" sz="1600" dirty="0">
                <a:solidFill>
                  <a:schemeClr val="tx1"/>
                </a:solidFill>
              </a:rPr>
              <a:t>, D. (2002) Enterprise Networking: Multilayer Switching and Applications, Hershey: Idea Group Publishing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34270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Written Exam 50%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May 2019</a:t>
            </a:r>
          </a:p>
          <a:p>
            <a:r>
              <a:rPr lang="en-GB" sz="2800" dirty="0">
                <a:solidFill>
                  <a:schemeClr val="tx1"/>
                </a:solidFill>
              </a:rPr>
              <a:t>Practical exam 50%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25</a:t>
            </a:r>
            <a:r>
              <a:rPr lang="en-GB" sz="2400" baseline="30000" dirty="0">
                <a:solidFill>
                  <a:schemeClr val="tx1"/>
                </a:solidFill>
              </a:rPr>
              <a:t>th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>
                <a:solidFill>
                  <a:schemeClr val="tx1"/>
                </a:solidFill>
              </a:rPr>
              <a:t>March 2019 </a:t>
            </a:r>
            <a:r>
              <a:rPr lang="en-GB" sz="2400" dirty="0">
                <a:solidFill>
                  <a:schemeClr val="tx1"/>
                </a:solidFill>
              </a:rPr>
              <a:t>(tentative)</a:t>
            </a:r>
          </a:p>
        </p:txBody>
      </p:sp>
    </p:spTree>
    <p:extLst>
      <p:ext uri="{BB962C8B-B14F-4D97-AF65-F5344CB8AC3E}">
        <p14:creationId xmlns:p14="http://schemas.microsoft.com/office/powerpoint/2010/main" val="94642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CCNP Routing &amp; Switching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Version 7.1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Implementing Cisco IP Routing </a:t>
            </a:r>
          </a:p>
          <a:p>
            <a:pPr lvl="1"/>
            <a:r>
              <a:rPr lang="en-GB" sz="24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Implementing Cisco IP Switched Networks</a:t>
            </a:r>
          </a:p>
          <a:p>
            <a:pPr lvl="1"/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Troubleshooting and Maintaining Cisco IP Networks</a:t>
            </a:r>
            <a:r>
              <a:rPr lang="en-GB" sz="2400" dirty="0">
                <a:solidFill>
                  <a:schemeClr val="tx1"/>
                </a:solidFill>
              </a:rPr>
              <a:t> (Not part of MSc)</a:t>
            </a:r>
          </a:p>
          <a:p>
            <a:pPr lvl="1"/>
            <a:r>
              <a:rPr lang="en-GB" sz="2600" dirty="0">
                <a:solidFill>
                  <a:schemeClr val="tx1"/>
                </a:solidFill>
              </a:rPr>
              <a:t>Chapter exams and Quizzes</a:t>
            </a:r>
          </a:p>
          <a:p>
            <a:r>
              <a:rPr lang="en-GB" sz="2600" dirty="0">
                <a:solidFill>
                  <a:schemeClr val="tx1"/>
                </a:solidFill>
              </a:rPr>
              <a:t>Online Exam and practical skills</a:t>
            </a:r>
          </a:p>
          <a:p>
            <a:r>
              <a:rPr lang="en-GB" sz="2600" dirty="0">
                <a:solidFill>
                  <a:schemeClr val="tx1"/>
                </a:solidFill>
              </a:rPr>
              <a:t>Discount Voucher  (N/A for CCNP)</a:t>
            </a:r>
          </a:p>
        </p:txBody>
      </p:sp>
    </p:spTree>
    <p:extLst>
      <p:ext uri="{BB962C8B-B14F-4D97-AF65-F5344CB8AC3E}">
        <p14:creationId xmlns:p14="http://schemas.microsoft.com/office/powerpoint/2010/main" val="2965839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F2A7C-9435-4EA2-90D0-85678F1A5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6F26B-3FFC-4184-81BC-0823BBA9A5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Switching</a:t>
            </a:r>
          </a:p>
          <a:p>
            <a:r>
              <a:rPr lang="en-GB" dirty="0">
                <a:solidFill>
                  <a:schemeClr val="tx1"/>
                </a:solidFill>
              </a:rPr>
              <a:t>Network Design</a:t>
            </a:r>
          </a:p>
          <a:p>
            <a:r>
              <a:rPr lang="en-GB" dirty="0">
                <a:solidFill>
                  <a:schemeClr val="tx1"/>
                </a:solidFill>
              </a:rPr>
              <a:t>VLANs</a:t>
            </a:r>
          </a:p>
          <a:p>
            <a:r>
              <a:rPr lang="en-GB" dirty="0">
                <a:solidFill>
                  <a:schemeClr val="tx1"/>
                </a:solidFill>
              </a:rPr>
              <a:t>Spanning Tree Protocols </a:t>
            </a:r>
          </a:p>
          <a:p>
            <a:r>
              <a:rPr lang="en-GB" dirty="0">
                <a:solidFill>
                  <a:schemeClr val="tx1"/>
                </a:solidFill>
              </a:rPr>
              <a:t>Inter-VLAN Routing</a:t>
            </a:r>
          </a:p>
          <a:p>
            <a:r>
              <a:rPr lang="en-GB" dirty="0">
                <a:solidFill>
                  <a:schemeClr val="tx1"/>
                </a:solidFill>
              </a:rPr>
              <a:t>First Hot Standby Routing Protocol</a:t>
            </a:r>
          </a:p>
          <a:p>
            <a:r>
              <a:rPr lang="en-GB" dirty="0">
                <a:solidFill>
                  <a:schemeClr val="tx1"/>
                </a:solidFill>
              </a:rPr>
              <a:t>Network Management </a:t>
            </a:r>
          </a:p>
          <a:p>
            <a:r>
              <a:rPr lang="en-GB" dirty="0">
                <a:solidFill>
                  <a:schemeClr val="tx1"/>
                </a:solidFill>
              </a:rPr>
              <a:t>Campus Networks</a:t>
            </a:r>
          </a:p>
          <a:p>
            <a:r>
              <a:rPr lang="en-GB" dirty="0">
                <a:solidFill>
                  <a:schemeClr val="tx1"/>
                </a:solidFill>
              </a:rPr>
              <a:t>High availability</a:t>
            </a:r>
          </a:p>
          <a:p>
            <a:r>
              <a:rPr lang="en-GB" dirty="0">
                <a:solidFill>
                  <a:schemeClr val="tx1"/>
                </a:solidFill>
              </a:rPr>
              <a:t>Security </a:t>
            </a:r>
          </a:p>
        </p:txBody>
      </p:sp>
    </p:spTree>
    <p:extLst>
      <p:ext uri="{BB962C8B-B14F-4D97-AF65-F5344CB8AC3E}">
        <p14:creationId xmlns:p14="http://schemas.microsoft.com/office/powerpoint/2010/main" val="238289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2268</TotalTime>
  <Words>133</Words>
  <Application>Microsoft Office PowerPoint</Application>
  <PresentationFormat>On-screen Show (4:3)</PresentationFormat>
  <Paragraphs>44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ＭＳ Ｐゴシック</vt:lpstr>
      <vt:lpstr>Arial</vt:lpstr>
      <vt:lpstr>Calibri</vt:lpstr>
      <vt:lpstr>News Gothic MT</vt:lpstr>
      <vt:lpstr>Wingdings 2</vt:lpstr>
      <vt:lpstr>Breeze</vt:lpstr>
      <vt:lpstr>Introduction</vt:lpstr>
      <vt:lpstr>Module Leader</vt:lpstr>
      <vt:lpstr>Reading List</vt:lpstr>
      <vt:lpstr>Assessments</vt:lpstr>
      <vt:lpstr>CCNP Routing &amp; Switching</vt:lpstr>
      <vt:lpstr>Topics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118</cp:revision>
  <dcterms:created xsi:type="dcterms:W3CDTF">2011-10-03T10:20:59Z</dcterms:created>
  <dcterms:modified xsi:type="dcterms:W3CDTF">2018-10-01T12:12:46Z</dcterms:modified>
</cp:coreProperties>
</file>