
<file path=[Content_Types].xml><?xml version="1.0" encoding="utf-8"?>
<Types xmlns="http://schemas.openxmlformats.org/package/2006/content-types">
  <Default Extension="jpeg" ContentType="image/jpeg"/>
  <Default Extension="JPG" ContentType="image/.jp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handoutMasterIdLst>
    <p:handoutMasterId r:id="rId43"/>
  </p:handoutMasterIdLst>
  <p:sldIdLst>
    <p:sldId id="295" r:id="rId3"/>
    <p:sldId id="261" r:id="rId4"/>
    <p:sldId id="293" r:id="rId5"/>
    <p:sldId id="294" r:id="rId6"/>
    <p:sldId id="290" r:id="rId7"/>
    <p:sldId id="296" r:id="rId8"/>
    <p:sldId id="292" r:id="rId9"/>
    <p:sldId id="259" r:id="rId10"/>
    <p:sldId id="287" r:id="rId12"/>
    <p:sldId id="322" r:id="rId13"/>
    <p:sldId id="323" r:id="rId14"/>
    <p:sldId id="324" r:id="rId15"/>
    <p:sldId id="326" r:id="rId16"/>
    <p:sldId id="325" r:id="rId17"/>
    <p:sldId id="328" r:id="rId18"/>
    <p:sldId id="297" r:id="rId19"/>
    <p:sldId id="289" r:id="rId20"/>
    <p:sldId id="262" r:id="rId21"/>
    <p:sldId id="305" r:id="rId22"/>
    <p:sldId id="298" r:id="rId23"/>
    <p:sldId id="304" r:id="rId24"/>
    <p:sldId id="299" r:id="rId25"/>
    <p:sldId id="300" r:id="rId26"/>
    <p:sldId id="301" r:id="rId27"/>
    <p:sldId id="309" r:id="rId28"/>
    <p:sldId id="314" r:id="rId29"/>
    <p:sldId id="315" r:id="rId30"/>
    <p:sldId id="316" r:id="rId31"/>
    <p:sldId id="302" r:id="rId32"/>
    <p:sldId id="303" r:id="rId33"/>
    <p:sldId id="306" r:id="rId34"/>
    <p:sldId id="311" r:id="rId35"/>
    <p:sldId id="312" r:id="rId36"/>
    <p:sldId id="313" r:id="rId37"/>
    <p:sldId id="317" r:id="rId38"/>
    <p:sldId id="318" r:id="rId39"/>
    <p:sldId id="327" r:id="rId40"/>
    <p:sldId id="288" r:id="rId41"/>
    <p:sldId id="329" r:id="rId42"/>
  </p:sldIdLst>
  <p:sldSz cx="9144000" cy="6858000" type="screen4x3"/>
  <p:notesSz cx="6797675" cy="992632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38" autoAdjust="0"/>
    <p:restoredTop sz="72900" autoAdjust="0"/>
  </p:normalViewPr>
  <p:slideViewPr>
    <p:cSldViewPr snapToGrid="0">
      <p:cViewPr varScale="1">
        <p:scale>
          <a:sx n="73" d="100"/>
          <a:sy n="73" d="100"/>
        </p:scale>
        <p:origin x="864" y="40"/>
      </p:cViewPr>
      <p:guideLst/>
    </p:cSldViewPr>
  </p:slideViewPr>
  <p:notesTextViewPr>
    <p:cViewPr>
      <p:scale>
        <a:sx n="1" d="1"/>
        <a:sy n="1" d="1"/>
      </p:scale>
      <p:origin x="0" y="0"/>
    </p:cViewPr>
  </p:notesTextViewPr>
  <p:sorterViewPr>
    <p:cViewPr>
      <p:scale>
        <a:sx n="121" d="100"/>
        <a:sy n="121" d="100"/>
      </p:scale>
      <p:origin x="0" y="-11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045436E-AAE6-4694-953D-F8DD45CFB3AF}" type="datetimeFigureOut">
              <a:rPr lang="en-GB" smtClean="0"/>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706B8D7-653C-4E3A-940B-55A8FDB1552A}" type="slidenum">
              <a:rPr lang="en-GB" smtClean="0"/>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259AA35-2B4E-483B-B38C-6CA1F9B3944B}" type="datetimeFigureOut">
              <a:rPr lang="en-GB" smtClean="0"/>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556DCD6-B073-4C1D-9F49-44AAD05BD35B}" type="slidenum">
              <a:rPr lang="en-GB" smtClean="0"/>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sociology.fas.harvard.edu/files/sociology/files/literature_review.pdf" TargetMode="External"/><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0193CA-9059-4C07-B6F4-1E4F2672801B}" type="slidenum">
              <a:rPr lang="en-GB" smtClean="0"/>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literature_review.pdf (harvard.edu)</a:t>
            </a:r>
            <a:endParaRPr lang="en-GB" dirty="0"/>
          </a:p>
        </p:txBody>
      </p:sp>
      <p:sp>
        <p:nvSpPr>
          <p:cNvPr id="4" name="Slide Number Placeholder 3"/>
          <p:cNvSpPr>
            <a:spLocks noGrp="1"/>
          </p:cNvSpPr>
          <p:nvPr>
            <p:ph type="sldNum" sz="quarter" idx="5"/>
          </p:nvPr>
        </p:nvSpPr>
        <p:spPr/>
        <p:txBody>
          <a:bodyPr/>
          <a:lstStyle/>
          <a:p>
            <a:fld id="{8556DCD6-B073-4C1D-9F49-44AAD05BD35B}" type="slidenum">
              <a:rPr lang="en-GB" smtClean="0"/>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41B9B25D-79AE-4B9C-9CBA-495B8E411B54}" type="datetimeFigureOut">
              <a:rPr lang="en-GB" smtClean="0"/>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41B9B25D-79AE-4B9C-9CBA-495B8E411B54}" type="datetimeFigureOut">
              <a:rPr lang="en-GB" smtClean="0"/>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41B9B25D-79AE-4B9C-9CBA-495B8E411B54}" type="datetimeFigureOut">
              <a:rPr lang="en-GB" smtClean="0"/>
            </a:fld>
            <a:endParaRPr lang="en-GB"/>
          </a:p>
        </p:txBody>
      </p:sp>
      <p:sp>
        <p:nvSpPr>
          <p:cNvPr id="6" name="Slide Number Placeholder 5"/>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Date Placeholder 4"/>
          <p:cNvSpPr>
            <a:spLocks noGrp="1"/>
          </p:cNvSpPr>
          <p:nvPr>
            <p:ph type="dt" sz="half" idx="10"/>
          </p:nvPr>
        </p:nvSpPr>
        <p:spPr/>
        <p:txBody>
          <a:bodyPr/>
          <a:lstStyle/>
          <a:p>
            <a:fld id="{41B9B25D-79AE-4B9C-9CBA-495B8E411B54}" type="datetimeFigureOut">
              <a:rPr lang="en-GB" smtClean="0"/>
            </a:fld>
            <a:endParaRPr lang="en-GB"/>
          </a:p>
        </p:txBody>
      </p:sp>
      <p:sp>
        <p:nvSpPr>
          <p:cNvPr id="7" name="Slide Number Placeholder 6"/>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endParaRPr lang="en-US"/>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7" name="Date Placeholder 6"/>
          <p:cNvSpPr>
            <a:spLocks noGrp="1"/>
          </p:cNvSpPr>
          <p:nvPr>
            <p:ph type="dt" sz="half" idx="10"/>
          </p:nvPr>
        </p:nvSpPr>
        <p:spPr/>
        <p:txBody>
          <a:bodyPr/>
          <a:lstStyle/>
          <a:p>
            <a:fld id="{41B9B25D-79AE-4B9C-9CBA-495B8E411B54}" type="datetimeFigureOut">
              <a:rPr lang="en-GB" smtClean="0"/>
            </a:fld>
            <a:endParaRPr lang="en-GB"/>
          </a:p>
        </p:txBody>
      </p:sp>
      <p:sp>
        <p:nvSpPr>
          <p:cNvPr id="9" name="Slide Number Placeholder 8"/>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B9B25D-79AE-4B9C-9CBA-495B8E411B54}" type="datetimeFigureOut">
              <a:rPr lang="en-GB" smtClean="0"/>
            </a:fld>
            <a:endParaRPr lang="en-GB"/>
          </a:p>
        </p:txBody>
      </p:sp>
      <p:sp>
        <p:nvSpPr>
          <p:cNvPr id="5" name="Slide Number Placeholder 4"/>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9B25D-79AE-4B9C-9CBA-495B8E411B54}" type="datetimeFigureOut">
              <a:rPr lang="en-GB" smtClean="0"/>
            </a:fld>
            <a:endParaRPr lang="en-GB"/>
          </a:p>
        </p:txBody>
      </p:sp>
      <p:sp>
        <p:nvSpPr>
          <p:cNvPr id="4" name="Slide Number Placeholder 3"/>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1B9B25D-79AE-4B9C-9CBA-495B8E411B54}" type="datetimeFigureOut">
              <a:rPr lang="en-GB" smtClean="0"/>
            </a:fld>
            <a:endParaRPr lang="en-GB"/>
          </a:p>
        </p:txBody>
      </p:sp>
      <p:sp>
        <p:nvSpPr>
          <p:cNvPr id="7" name="Slide Number Placeholder 6"/>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1B9B25D-79AE-4B9C-9CBA-495B8E411B54}" type="datetimeFigureOut">
              <a:rPr lang="en-GB" smtClean="0"/>
            </a:fld>
            <a:endParaRPr lang="en-GB"/>
          </a:p>
        </p:txBody>
      </p:sp>
      <p:sp>
        <p:nvSpPr>
          <p:cNvPr id="7" name="Slide Number Placeholder 6"/>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41B9B25D-79AE-4B9C-9CBA-495B8E411B54}" type="datetimeFigureOut">
              <a:rPr lang="en-GB" smtClean="0"/>
            </a:fld>
            <a:endParaRPr lang="en-GB"/>
          </a:p>
        </p:txBody>
      </p:sp>
      <p:sp>
        <p:nvSpPr>
          <p:cNvPr id="6" name="Slide Number Placeholder 5"/>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41B9B25D-79AE-4B9C-9CBA-495B8E411B54}" type="datetimeFigureOut">
              <a:rPr lang="en-GB" smtClean="0"/>
            </a:fld>
            <a:endParaRPr lang="en-GB"/>
          </a:p>
        </p:txBody>
      </p:sp>
      <p:sp>
        <p:nvSpPr>
          <p:cNvPr id="6" name="Slide Number Placeholder 5"/>
          <p:cNvSpPr>
            <a:spLocks noGrp="1"/>
          </p:cNvSpPr>
          <p:nvPr>
            <p:ph type="sldNum" sz="quarter" idx="12"/>
          </p:nvPr>
        </p:nvSpPr>
        <p:spPr/>
        <p:txBody>
          <a:bodyPr/>
          <a:lstStyle/>
          <a:p>
            <a:fld id="{27A87375-31AB-41C9-93C0-70B867C58BA1}" type="slidenum">
              <a:rPr lang="en-GB" smtClean="0"/>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90">
                <a:solidFill>
                  <a:schemeClr val="tx1">
                    <a:tint val="75000"/>
                  </a:schemeClr>
                </a:solidFill>
              </a:defRPr>
            </a:lvl1pPr>
          </a:lstStyle>
          <a:p>
            <a:fld id="{41B9B25D-79AE-4B9C-9CBA-495B8E411B54}" type="datetimeFigureOut">
              <a:rPr lang="en-GB" smtClean="0"/>
            </a:fld>
            <a:endParaRPr lang="en-GB"/>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27A87375-31AB-41C9-93C0-70B867C58BA1}" type="slidenum">
              <a:rPr lang="en-GB" smtClean="0"/>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530" indent="-214630" algn="l" defTabSz="685800"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hyperlink" Target="https://www.youtube.com/watch?v=JG7Uq_JFDzE&amp;t=526s"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image" Target="../media/image10.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ctrTitle"/>
          </p:nvPr>
        </p:nvSpPr>
        <p:spPr>
          <a:xfrm>
            <a:off x="683568" y="1988842"/>
            <a:ext cx="7772400" cy="1470025"/>
          </a:xfrm>
        </p:spPr>
        <p:txBody>
          <a:bodyPr/>
          <a:lstStyle/>
          <a:p>
            <a:r>
              <a:rPr lang="en-GB" dirty="0">
                <a:latin typeface="Calibri Light" panose="020F0302020204030204" charset="0"/>
                <a:cs typeface="Calibri Light" panose="020F0302020204030204" charset="0"/>
              </a:rPr>
              <a:t>Research for a Dissertation</a:t>
            </a:r>
            <a:endParaRPr lang="en-US" dirty="0">
              <a:latin typeface="Calibri Light" panose="020F0302020204030204" charset="0"/>
              <a:cs typeface="Calibri Light" panose="020F0302020204030204" charset="0"/>
            </a:endParaRPr>
          </a:p>
        </p:txBody>
      </p:sp>
      <p:sp>
        <p:nvSpPr>
          <p:cNvPr id="10" name="Subtitle 2"/>
          <p:cNvSpPr>
            <a:spLocks noGrp="1"/>
          </p:cNvSpPr>
          <p:nvPr>
            <p:ph type="subTitle" idx="1"/>
          </p:nvPr>
        </p:nvSpPr>
        <p:spPr>
          <a:xfrm>
            <a:off x="1369368" y="3744615"/>
            <a:ext cx="6400800" cy="1752600"/>
          </a:xfrm>
        </p:spPr>
        <p:txBody>
          <a:bodyPr/>
          <a:lstStyle/>
          <a:p>
            <a:r>
              <a:rPr lang="en-US" dirty="0">
                <a:latin typeface="Calibri Light" panose="020F0302020204030204" charset="0"/>
                <a:cs typeface="Calibri Light" panose="020F0302020204030204" charset="0"/>
              </a:rPr>
              <a:t>Business </a:t>
            </a:r>
            <a:r>
              <a:rPr lang="en-US">
                <a:latin typeface="Calibri Light" panose="020F0302020204030204" charset="0"/>
                <a:cs typeface="Calibri Light" panose="020F0302020204030204" charset="0"/>
              </a:rPr>
              <a:t>Research Methods  </a:t>
            </a:r>
            <a:endParaRPr lang="en-US" dirty="0">
              <a:latin typeface="Calibri Light" panose="020F0302020204030204" charset="0"/>
              <a:cs typeface="Calibri Light" panose="020F03020202040302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dirty="0">
                <a:latin typeface="Calibri Light" panose="020F0302020204030204" charset="0"/>
                <a:cs typeface="Calibri Light" panose="020F0302020204030204" charset="0"/>
              </a:rPr>
              <a:t>Why </a:t>
            </a:r>
            <a:endParaRPr lang="en-GB" dirty="0">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457200" y="1600201"/>
            <a:ext cx="4038600" cy="3989040"/>
          </a:xfrm>
        </p:spPr>
        <p:txBody>
          <a:bodyPr>
            <a:normAutofit/>
          </a:bodyPr>
          <a:lstStyle/>
          <a:p>
            <a:r>
              <a:rPr lang="en-GB" dirty="0">
                <a:latin typeface="Calibri Light" panose="020F0302020204030204" charset="0"/>
                <a:cs typeface="Calibri Light" panose="020F0302020204030204" charset="0"/>
              </a:rPr>
              <a:t>An undergraduate degree is evidence that the holder has a </a:t>
            </a:r>
            <a:r>
              <a:rPr lang="en-GB" dirty="0">
                <a:solidFill>
                  <a:srgbClr val="FF0000"/>
                </a:solidFill>
                <a:latin typeface="Calibri Light" panose="020F0302020204030204" charset="0"/>
                <a:cs typeface="Calibri Light" panose="020F0302020204030204" charset="0"/>
              </a:rPr>
              <a:t>general knowledge </a:t>
            </a:r>
            <a:r>
              <a:rPr lang="en-GB" dirty="0">
                <a:latin typeface="Calibri Light" panose="020F0302020204030204" charset="0"/>
                <a:cs typeface="Calibri Light" panose="020F0302020204030204" charset="0"/>
              </a:rPr>
              <a:t>of the named subject area</a:t>
            </a:r>
            <a:endParaRPr lang="en-GB" dirty="0">
              <a:latin typeface="Calibri Light" panose="020F0302020204030204" charset="0"/>
              <a:cs typeface="Calibri Light" panose="020F0302020204030204" charset="0"/>
            </a:endParaRPr>
          </a:p>
          <a:p>
            <a:endParaRPr lang="en-GB" dirty="0">
              <a:latin typeface="Calibri Light" panose="020F0302020204030204" charset="0"/>
              <a:cs typeface="Calibri Light" panose="020F0302020204030204" charset="0"/>
            </a:endParaRPr>
          </a:p>
          <a:p>
            <a:r>
              <a:rPr lang="en-GB" dirty="0">
                <a:latin typeface="Calibri Light" panose="020F0302020204030204" charset="0"/>
                <a:cs typeface="Calibri Light" panose="020F0302020204030204" charset="0"/>
              </a:rPr>
              <a:t>A Master’s degree is normally a postgraduate qualification, indicating that the holder has </a:t>
            </a:r>
            <a:r>
              <a:rPr lang="en-GB">
                <a:solidFill>
                  <a:srgbClr val="FF0000"/>
                </a:solidFill>
                <a:latin typeface="Calibri Light" panose="020F0302020204030204" charset="0"/>
                <a:cs typeface="Calibri Light" panose="020F0302020204030204" charset="0"/>
              </a:rPr>
              <a:t>advanced</a:t>
            </a:r>
            <a:r>
              <a:rPr lang="en-GB" dirty="0">
                <a:solidFill>
                  <a:srgbClr val="FF0000"/>
                </a:solidFill>
                <a:latin typeface="Calibri Light" panose="020F0302020204030204" charset="0"/>
                <a:cs typeface="Calibri Light" panose="020F0302020204030204" charset="0"/>
              </a:rPr>
              <a:t> knowledge</a:t>
            </a:r>
            <a:r>
              <a:rPr lang="en-GB" dirty="0">
                <a:latin typeface="Calibri Light" panose="020F0302020204030204" charset="0"/>
                <a:cs typeface="Calibri Light" panose="020F0302020204030204" charset="0"/>
              </a:rPr>
              <a:t> of the named subject area.</a:t>
            </a:r>
            <a:endParaRPr lang="en-GB" dirty="0">
              <a:latin typeface="Calibri Light" panose="020F0302020204030204" charset="0"/>
              <a:cs typeface="Calibri Light" panose="020F0302020204030204" charset="0"/>
            </a:endParaRPr>
          </a:p>
        </p:txBody>
      </p:sp>
      <p:pic>
        <p:nvPicPr>
          <p:cNvPr id="4" name="Picture 3"/>
          <p:cNvPicPr>
            <a:picLocks noChangeAspect="1"/>
          </p:cNvPicPr>
          <p:nvPr/>
        </p:nvPicPr>
        <p:blipFill rotWithShape="1">
          <a:blip r:embed="rId1"/>
          <a:srcRect l="8840" r="15480" b="-2"/>
          <a:stretch>
            <a:fillRect/>
          </a:stretch>
        </p:blipFill>
        <p:spPr>
          <a:xfrm>
            <a:off x="4648200" y="1600201"/>
            <a:ext cx="4038600" cy="398904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Rectangle 2"/>
          <p:cNvSpPr>
            <a:spLocks noGrp="1" noChangeArrowheads="1"/>
          </p:cNvSpPr>
          <p:nvPr>
            <p:ph type="title"/>
          </p:nvPr>
        </p:nvSpPr>
        <p:spPr>
          <a:xfrm>
            <a:off x="1187450" y="381000"/>
            <a:ext cx="6233795" cy="403860"/>
          </a:xfrm>
        </p:spPr>
        <p:txBody>
          <a:bodyPr>
            <a:noAutofit/>
          </a:bodyPr>
          <a:lstStyle/>
          <a:p>
            <a:r>
              <a:rPr lang="en-US" altLang="en-GB" sz="2700" dirty="0">
                <a:solidFill>
                  <a:schemeClr val="accent1"/>
                </a:solidFill>
                <a:latin typeface="Calibri Light" panose="020F0302020204030204" charset="0"/>
                <a:cs typeface="Calibri Light" panose="020F0302020204030204" charset="0"/>
              </a:rPr>
              <a:t>  </a:t>
            </a:r>
            <a:r>
              <a:rPr lang="en-GB" altLang="en-US" sz="2700" dirty="0">
                <a:solidFill>
                  <a:schemeClr val="accent1"/>
                </a:solidFill>
                <a:latin typeface="Calibri Light" panose="020F0302020204030204" charset="0"/>
                <a:cs typeface="Calibri Light" panose="020F0302020204030204" charset="0"/>
              </a:rPr>
              <a:t>Research Stages</a:t>
            </a:r>
            <a:endParaRPr lang="en-US" altLang="en-US" sz="2700" dirty="0">
              <a:solidFill>
                <a:schemeClr val="accent1"/>
              </a:solidFill>
              <a:latin typeface="Calibri Light" panose="020F0302020204030204" charset="0"/>
              <a:cs typeface="Calibri Light" panose="020F0302020204030204" charset="0"/>
            </a:endParaRPr>
          </a:p>
        </p:txBody>
      </p:sp>
      <p:grpSp>
        <p:nvGrpSpPr>
          <p:cNvPr id="441347" name="Group 3"/>
          <p:cNvGrpSpPr/>
          <p:nvPr/>
        </p:nvGrpSpPr>
        <p:grpSpPr bwMode="auto">
          <a:xfrm>
            <a:off x="1187261" y="1444702"/>
            <a:ext cx="1354310" cy="1448047"/>
            <a:chOff x="839" y="890"/>
            <a:chExt cx="862" cy="1391"/>
          </a:xfrm>
        </p:grpSpPr>
        <p:pic>
          <p:nvPicPr>
            <p:cNvPr id="441348" name="Picture 4" descr="j029912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4" y="890"/>
              <a:ext cx="693" cy="771"/>
            </a:xfrm>
            <a:prstGeom prst="rect">
              <a:avLst/>
            </a:prstGeom>
            <a:noFill/>
            <a:extLst>
              <a:ext uri="{909E8E84-426E-40DD-AFC4-6F175D3DCCD1}">
                <a14:hiddenFill xmlns:a14="http://schemas.microsoft.com/office/drawing/2010/main">
                  <a:solidFill>
                    <a:srgbClr val="FFFFFF"/>
                  </a:solidFill>
                </a14:hiddenFill>
              </a:ext>
            </a:extLst>
          </p:spPr>
        </p:pic>
        <p:sp>
          <p:nvSpPr>
            <p:cNvPr id="441349" name="Text Box 5"/>
            <p:cNvSpPr txBox="1">
              <a:spLocks noChangeArrowheads="1"/>
            </p:cNvSpPr>
            <p:nvPr/>
          </p:nvSpPr>
          <p:spPr bwMode="auto">
            <a:xfrm>
              <a:off x="839" y="1797"/>
              <a:ext cx="862" cy="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altLang="en-US" sz="1350">
                  <a:latin typeface="Garamond" panose="02020404030301010803" charset="0"/>
                </a:rPr>
                <a:t>Introduction</a:t>
              </a:r>
              <a:endParaRPr lang="en-US" altLang="en-US" sz="1350" dirty="0">
                <a:latin typeface="Garamond" panose="02020404030301010803" charset="0"/>
              </a:endParaRPr>
            </a:p>
          </p:txBody>
        </p:sp>
      </p:grpSp>
      <p:grpSp>
        <p:nvGrpSpPr>
          <p:cNvPr id="441350" name="Group 6"/>
          <p:cNvGrpSpPr/>
          <p:nvPr/>
        </p:nvGrpSpPr>
        <p:grpSpPr bwMode="auto">
          <a:xfrm>
            <a:off x="3124352" y="1613995"/>
            <a:ext cx="917972" cy="1438764"/>
            <a:chOff x="839" y="890"/>
            <a:chExt cx="862" cy="1402"/>
          </a:xfrm>
        </p:grpSpPr>
        <p:pic>
          <p:nvPicPr>
            <p:cNvPr id="441351" name="Picture 7" descr="j029912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84" y="890"/>
              <a:ext cx="693" cy="771"/>
            </a:xfrm>
            <a:prstGeom prst="rect">
              <a:avLst/>
            </a:prstGeom>
            <a:noFill/>
            <a:extLst>
              <a:ext uri="{909E8E84-426E-40DD-AFC4-6F175D3DCCD1}">
                <a14:hiddenFill xmlns:a14="http://schemas.microsoft.com/office/drawing/2010/main">
                  <a:solidFill>
                    <a:srgbClr val="FFFFFF"/>
                  </a:solidFill>
                </a14:hiddenFill>
              </a:ext>
            </a:extLst>
          </p:spPr>
        </p:pic>
        <p:sp>
          <p:nvSpPr>
            <p:cNvPr id="441352" name="Text Box 8"/>
            <p:cNvSpPr txBox="1">
              <a:spLocks noChangeArrowheads="1"/>
            </p:cNvSpPr>
            <p:nvPr/>
          </p:nvSpPr>
          <p:spPr bwMode="auto">
            <a:xfrm>
              <a:off x="839" y="1797"/>
              <a:ext cx="862" cy="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altLang="en-US" sz="1350">
                  <a:latin typeface="Garamond" panose="02020404030301010803" charset="0"/>
                </a:rPr>
                <a:t>Literature Review</a:t>
              </a:r>
              <a:endParaRPr lang="en-US" altLang="en-US" sz="1350" dirty="0">
                <a:latin typeface="Garamond" panose="02020404030301010803" charset="0"/>
              </a:endParaRPr>
            </a:p>
          </p:txBody>
        </p:sp>
      </p:grpSp>
      <p:grpSp>
        <p:nvGrpSpPr>
          <p:cNvPr id="441353" name="Group 9"/>
          <p:cNvGrpSpPr/>
          <p:nvPr/>
        </p:nvGrpSpPr>
        <p:grpSpPr bwMode="auto">
          <a:xfrm>
            <a:off x="4711631" y="1866116"/>
            <a:ext cx="1507693" cy="1568416"/>
            <a:chOff x="839" y="890"/>
            <a:chExt cx="899" cy="1334"/>
          </a:xfrm>
        </p:grpSpPr>
        <p:pic>
          <p:nvPicPr>
            <p:cNvPr id="441354" name="Picture 10" descr="j029912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4" y="890"/>
              <a:ext cx="693" cy="771"/>
            </a:xfrm>
            <a:prstGeom prst="rect">
              <a:avLst/>
            </a:prstGeom>
            <a:noFill/>
            <a:extLst>
              <a:ext uri="{909E8E84-426E-40DD-AFC4-6F175D3DCCD1}">
                <a14:hiddenFill xmlns:a14="http://schemas.microsoft.com/office/drawing/2010/main">
                  <a:solidFill>
                    <a:srgbClr val="FFFFFF"/>
                  </a:solidFill>
                </a14:hiddenFill>
              </a:ext>
            </a:extLst>
          </p:spPr>
        </p:pic>
        <p:sp>
          <p:nvSpPr>
            <p:cNvPr id="441355" name="Text Box 11"/>
            <p:cNvSpPr txBox="1">
              <a:spLocks noChangeArrowheads="1"/>
            </p:cNvSpPr>
            <p:nvPr/>
          </p:nvSpPr>
          <p:spPr bwMode="auto">
            <a:xfrm>
              <a:off x="839" y="1797"/>
              <a:ext cx="899" cy="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GB" altLang="en-US" sz="1350">
                  <a:latin typeface="Garamond" panose="02020404030301010803" charset="0"/>
                </a:rPr>
                <a:t>Methodology</a:t>
              </a:r>
              <a:endParaRPr lang="en-US" altLang="en-US" sz="1350" dirty="0">
                <a:latin typeface="Garamond" panose="02020404030301010803" charset="0"/>
              </a:endParaRPr>
            </a:p>
          </p:txBody>
        </p:sp>
      </p:grpSp>
      <p:grpSp>
        <p:nvGrpSpPr>
          <p:cNvPr id="441356" name="Group 12"/>
          <p:cNvGrpSpPr/>
          <p:nvPr/>
        </p:nvGrpSpPr>
        <p:grpSpPr bwMode="auto">
          <a:xfrm>
            <a:off x="4929927" y="4030712"/>
            <a:ext cx="1026319" cy="1208513"/>
            <a:chOff x="839" y="890"/>
            <a:chExt cx="862" cy="1207"/>
          </a:xfrm>
        </p:grpSpPr>
        <p:pic>
          <p:nvPicPr>
            <p:cNvPr id="441357" name="Picture 13" descr="j029912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84" y="890"/>
              <a:ext cx="693" cy="771"/>
            </a:xfrm>
            <a:prstGeom prst="rect">
              <a:avLst/>
            </a:prstGeom>
            <a:noFill/>
            <a:extLst>
              <a:ext uri="{909E8E84-426E-40DD-AFC4-6F175D3DCCD1}">
                <a14:hiddenFill xmlns:a14="http://schemas.microsoft.com/office/drawing/2010/main">
                  <a:solidFill>
                    <a:srgbClr val="FFFFFF"/>
                  </a:solidFill>
                </a14:hiddenFill>
              </a:ext>
            </a:extLst>
          </p:spPr>
        </p:pic>
        <p:sp>
          <p:nvSpPr>
            <p:cNvPr id="441358" name="Text Box 14"/>
            <p:cNvSpPr txBox="1">
              <a:spLocks noChangeArrowheads="1"/>
            </p:cNvSpPr>
            <p:nvPr/>
          </p:nvSpPr>
          <p:spPr bwMode="auto">
            <a:xfrm>
              <a:off x="839" y="1797"/>
              <a:ext cx="862" cy="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altLang="en-US" sz="1350">
                  <a:latin typeface="Garamond" panose="02020404030301010803" charset="0"/>
                </a:rPr>
                <a:t>Findings</a:t>
              </a:r>
              <a:endParaRPr lang="en-US" altLang="en-US" sz="1350" dirty="0">
                <a:latin typeface="Garamond" panose="02020404030301010803" charset="0"/>
              </a:endParaRPr>
            </a:p>
          </p:txBody>
        </p:sp>
      </p:grpSp>
      <p:grpSp>
        <p:nvGrpSpPr>
          <p:cNvPr id="441359" name="Group 15"/>
          <p:cNvGrpSpPr/>
          <p:nvPr/>
        </p:nvGrpSpPr>
        <p:grpSpPr bwMode="auto">
          <a:xfrm>
            <a:off x="3135581" y="4093920"/>
            <a:ext cx="917972" cy="1246640"/>
            <a:chOff x="839" y="890"/>
            <a:chExt cx="862" cy="1194"/>
          </a:xfrm>
        </p:grpSpPr>
        <p:pic>
          <p:nvPicPr>
            <p:cNvPr id="441360" name="Picture 16" descr="j029912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84" y="890"/>
              <a:ext cx="693" cy="771"/>
            </a:xfrm>
            <a:prstGeom prst="rect">
              <a:avLst/>
            </a:prstGeom>
            <a:noFill/>
            <a:extLst>
              <a:ext uri="{909E8E84-426E-40DD-AFC4-6F175D3DCCD1}">
                <a14:hiddenFill xmlns:a14="http://schemas.microsoft.com/office/drawing/2010/main">
                  <a:solidFill>
                    <a:srgbClr val="FFFFFF"/>
                  </a:solidFill>
                </a14:hiddenFill>
              </a:ext>
            </a:extLst>
          </p:spPr>
        </p:pic>
        <p:sp>
          <p:nvSpPr>
            <p:cNvPr id="441361" name="Text Box 17"/>
            <p:cNvSpPr txBox="1">
              <a:spLocks noChangeArrowheads="1"/>
            </p:cNvSpPr>
            <p:nvPr/>
          </p:nvSpPr>
          <p:spPr bwMode="auto">
            <a:xfrm>
              <a:off x="839" y="1797"/>
              <a:ext cx="862" cy="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altLang="en-US" sz="1350">
                  <a:latin typeface="Garamond" panose="02020404030301010803" charset="0"/>
                </a:rPr>
                <a:t>Analysis</a:t>
              </a:r>
              <a:endParaRPr lang="en-US" altLang="en-US" sz="1350" dirty="0">
                <a:latin typeface="Garamond" panose="02020404030301010803" charset="0"/>
              </a:endParaRPr>
            </a:p>
          </p:txBody>
        </p:sp>
      </p:grpSp>
      <p:grpSp>
        <p:nvGrpSpPr>
          <p:cNvPr id="441362" name="Group 18"/>
          <p:cNvGrpSpPr/>
          <p:nvPr/>
        </p:nvGrpSpPr>
        <p:grpSpPr bwMode="auto">
          <a:xfrm>
            <a:off x="1339785" y="4001190"/>
            <a:ext cx="1086937" cy="1415348"/>
            <a:chOff x="839" y="890"/>
            <a:chExt cx="862" cy="1415"/>
          </a:xfrm>
        </p:grpSpPr>
        <p:pic>
          <p:nvPicPr>
            <p:cNvPr id="441363" name="Picture 19" descr="j029912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84" y="890"/>
              <a:ext cx="693" cy="771"/>
            </a:xfrm>
            <a:prstGeom prst="rect">
              <a:avLst/>
            </a:prstGeom>
            <a:noFill/>
            <a:extLst>
              <a:ext uri="{909E8E84-426E-40DD-AFC4-6F175D3DCCD1}">
                <a14:hiddenFill xmlns:a14="http://schemas.microsoft.com/office/drawing/2010/main">
                  <a:solidFill>
                    <a:srgbClr val="FFFFFF"/>
                  </a:solidFill>
                </a14:hiddenFill>
              </a:ext>
            </a:extLst>
          </p:spPr>
        </p:pic>
        <p:sp>
          <p:nvSpPr>
            <p:cNvPr id="441364" name="Text Box 20"/>
            <p:cNvSpPr txBox="1">
              <a:spLocks noChangeArrowheads="1"/>
            </p:cNvSpPr>
            <p:nvPr/>
          </p:nvSpPr>
          <p:spPr bwMode="auto">
            <a:xfrm>
              <a:off x="839" y="1797"/>
              <a:ext cx="862" cy="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altLang="en-US" sz="1350">
                  <a:latin typeface="Garamond" panose="02020404030301010803" charset="0"/>
                </a:rPr>
                <a:t>Conclusion</a:t>
              </a:r>
              <a:endParaRPr lang="en-US" altLang="en-US" sz="1350" dirty="0">
                <a:latin typeface="Garamond" panose="02020404030301010803" charset="0"/>
              </a:endParaRPr>
            </a:p>
          </p:txBody>
        </p:sp>
      </p:grpSp>
      <p:sp>
        <p:nvSpPr>
          <p:cNvPr id="441365" name="Line 21"/>
          <p:cNvSpPr>
            <a:spLocks noChangeShapeType="1"/>
          </p:cNvSpPr>
          <p:nvPr/>
        </p:nvSpPr>
        <p:spPr bwMode="auto">
          <a:xfrm>
            <a:off x="2438491" y="2040514"/>
            <a:ext cx="594122" cy="163116"/>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sz="1350" dirty="0"/>
          </a:p>
        </p:txBody>
      </p:sp>
      <p:sp>
        <p:nvSpPr>
          <p:cNvPr id="441366" name="Line 22"/>
          <p:cNvSpPr>
            <a:spLocks noChangeShapeType="1"/>
          </p:cNvSpPr>
          <p:nvPr/>
        </p:nvSpPr>
        <p:spPr bwMode="auto">
          <a:xfrm>
            <a:off x="4139804" y="2358175"/>
            <a:ext cx="594122" cy="161925"/>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sz="1350"/>
          </a:p>
        </p:txBody>
      </p:sp>
      <p:sp>
        <p:nvSpPr>
          <p:cNvPr id="441367" name="Freeform 23"/>
          <p:cNvSpPr/>
          <p:nvPr/>
        </p:nvSpPr>
        <p:spPr bwMode="auto">
          <a:xfrm>
            <a:off x="6027590" y="3209191"/>
            <a:ext cx="607051" cy="1287223"/>
          </a:xfrm>
          <a:custGeom>
            <a:avLst/>
            <a:gdLst>
              <a:gd name="T0" fmla="*/ 544 w 544"/>
              <a:gd name="T1" fmla="*/ 0 h 702"/>
              <a:gd name="T2" fmla="*/ 453 w 544"/>
              <a:gd name="T3" fmla="*/ 589 h 702"/>
              <a:gd name="T4" fmla="*/ 0 w 544"/>
              <a:gd name="T5" fmla="*/ 680 h 702"/>
            </a:gdLst>
            <a:ahLst/>
            <a:cxnLst>
              <a:cxn ang="0">
                <a:pos x="T0" y="T1"/>
              </a:cxn>
              <a:cxn ang="0">
                <a:pos x="T2" y="T3"/>
              </a:cxn>
              <a:cxn ang="0">
                <a:pos x="T4" y="T5"/>
              </a:cxn>
            </a:cxnLst>
            <a:rect l="0" t="0" r="r" b="b"/>
            <a:pathLst>
              <a:path w="544" h="702">
                <a:moveTo>
                  <a:pt x="544" y="0"/>
                </a:moveTo>
                <a:cubicBezTo>
                  <a:pt x="544" y="238"/>
                  <a:pt x="544" y="476"/>
                  <a:pt x="453" y="589"/>
                </a:cubicBezTo>
                <a:cubicBezTo>
                  <a:pt x="362" y="702"/>
                  <a:pt x="75" y="665"/>
                  <a:pt x="0" y="680"/>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sz="1350"/>
          </a:p>
        </p:txBody>
      </p:sp>
      <p:sp>
        <p:nvSpPr>
          <p:cNvPr id="441368" name="Line 24"/>
          <p:cNvSpPr>
            <a:spLocks noChangeShapeType="1"/>
          </p:cNvSpPr>
          <p:nvPr/>
        </p:nvSpPr>
        <p:spPr bwMode="auto">
          <a:xfrm flipH="1">
            <a:off x="4086226" y="4658340"/>
            <a:ext cx="647700"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sz="1350" dirty="0"/>
          </a:p>
        </p:txBody>
      </p:sp>
      <p:sp>
        <p:nvSpPr>
          <p:cNvPr id="441369" name="Line 25"/>
          <p:cNvSpPr>
            <a:spLocks noChangeShapeType="1"/>
          </p:cNvSpPr>
          <p:nvPr/>
        </p:nvSpPr>
        <p:spPr bwMode="auto">
          <a:xfrm flipH="1" flipV="1">
            <a:off x="2507019" y="4615567"/>
            <a:ext cx="594122" cy="38804"/>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sz="13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nchor="ctr">
            <a:normAutofit/>
          </a:bodyPr>
          <a:lstStyle/>
          <a:p>
            <a:r>
              <a:rPr lang="en-GB" altLang="en-US">
                <a:latin typeface="Calibri Light" panose="020F0302020204030204" charset="0"/>
                <a:cs typeface="Calibri Light" panose="020F0302020204030204" charset="0"/>
              </a:rPr>
              <a:t>The Structure of a Dissertation</a:t>
            </a:r>
            <a:endParaRPr lang="en-GB" altLang="en-US">
              <a:latin typeface="Calibri Light" panose="020F0302020204030204" charset="0"/>
              <a:cs typeface="Calibri Light" panose="020F0302020204030204" charset="0"/>
            </a:endParaRPr>
          </a:p>
        </p:txBody>
      </p:sp>
      <p:sp>
        <p:nvSpPr>
          <p:cNvPr id="440323" name="Rectangle 3"/>
          <p:cNvSpPr>
            <a:spLocks noGrp="1" noChangeArrowheads="1"/>
          </p:cNvSpPr>
          <p:nvPr>
            <p:ph sz="half" idx="1"/>
          </p:nvPr>
        </p:nvSpPr>
        <p:spPr/>
        <p:txBody>
          <a:bodyPr>
            <a:normAutofit/>
          </a:bodyPr>
          <a:lstStyle/>
          <a:p>
            <a:pPr>
              <a:lnSpc>
                <a:spcPct val="90000"/>
              </a:lnSpc>
            </a:pPr>
            <a:r>
              <a:rPr lang="en-GB" altLang="en-US" sz="1800" i="1">
                <a:latin typeface="Calibri Light" panose="020F0302020204030204" charset="0"/>
                <a:cs typeface="Calibri Light" panose="020F0302020204030204" charset="0"/>
              </a:rPr>
              <a:t>Title Page</a:t>
            </a:r>
            <a:endParaRPr lang="en-GB" altLang="en-US" sz="1800" i="1">
              <a:latin typeface="Calibri Light" panose="020F0302020204030204" charset="0"/>
              <a:cs typeface="Calibri Light" panose="020F0302020204030204" charset="0"/>
            </a:endParaRPr>
          </a:p>
          <a:p>
            <a:pPr>
              <a:lnSpc>
                <a:spcPct val="90000"/>
              </a:lnSpc>
            </a:pPr>
            <a:r>
              <a:rPr lang="en-GB" altLang="en-US" sz="1800" i="1">
                <a:latin typeface="Calibri Light" panose="020F0302020204030204" charset="0"/>
                <a:cs typeface="Calibri Light" panose="020F0302020204030204" charset="0"/>
              </a:rPr>
              <a:t>Abstract</a:t>
            </a:r>
            <a:endParaRPr lang="en-GB" altLang="en-US" sz="1800" i="1">
              <a:latin typeface="Calibri Light" panose="020F0302020204030204" charset="0"/>
              <a:cs typeface="Calibri Light" panose="020F0302020204030204" charset="0"/>
            </a:endParaRPr>
          </a:p>
          <a:p>
            <a:pPr>
              <a:lnSpc>
                <a:spcPct val="90000"/>
              </a:lnSpc>
            </a:pPr>
            <a:r>
              <a:rPr lang="en-GB" altLang="en-US" sz="1800" i="1">
                <a:latin typeface="Calibri Light" panose="020F0302020204030204" charset="0"/>
                <a:cs typeface="Calibri Light" panose="020F0302020204030204" charset="0"/>
              </a:rPr>
              <a:t>Table of Contents</a:t>
            </a:r>
            <a:endParaRPr lang="en-GB" altLang="en-US" sz="1800" i="1">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Introduction</a:t>
            </a:r>
            <a:endParaRPr lang="en-GB" altLang="en-US" sz="1800">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Background (if required)</a:t>
            </a:r>
            <a:endParaRPr lang="en-GB" altLang="en-US" sz="1800">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Literature Review </a:t>
            </a:r>
            <a:endParaRPr lang="en-GB" altLang="en-US" sz="1800">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Methodology</a:t>
            </a:r>
            <a:endParaRPr lang="en-GB" altLang="en-US" sz="1800">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Findings: Presentation and Analysis</a:t>
            </a:r>
            <a:endParaRPr lang="en-GB" altLang="en-US" sz="1800">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Discussion</a:t>
            </a:r>
            <a:endParaRPr lang="en-GB" altLang="en-US" sz="1800">
              <a:latin typeface="Calibri Light" panose="020F0302020204030204" charset="0"/>
              <a:cs typeface="Calibri Light" panose="020F0302020204030204" charset="0"/>
            </a:endParaRPr>
          </a:p>
          <a:p>
            <a:pPr>
              <a:lnSpc>
                <a:spcPct val="90000"/>
              </a:lnSpc>
            </a:pPr>
            <a:r>
              <a:rPr lang="en-GB" altLang="en-US" sz="1800">
                <a:latin typeface="Calibri Light" panose="020F0302020204030204" charset="0"/>
                <a:cs typeface="Calibri Light" panose="020F0302020204030204" charset="0"/>
              </a:rPr>
              <a:t>Conclusions and Critical Reflection</a:t>
            </a:r>
            <a:endParaRPr lang="en-GB" altLang="en-US" sz="1800">
              <a:latin typeface="Calibri Light" panose="020F0302020204030204" charset="0"/>
              <a:cs typeface="Calibri Light" panose="020F0302020204030204" charset="0"/>
            </a:endParaRPr>
          </a:p>
          <a:p>
            <a:pPr>
              <a:lnSpc>
                <a:spcPct val="90000"/>
              </a:lnSpc>
            </a:pPr>
            <a:r>
              <a:rPr lang="en-GB" altLang="en-US" sz="1800" i="1">
                <a:latin typeface="Calibri Light" panose="020F0302020204030204" charset="0"/>
                <a:cs typeface="Calibri Light" panose="020F0302020204030204" charset="0"/>
              </a:rPr>
              <a:t>Recommendations (if required)</a:t>
            </a:r>
            <a:endParaRPr lang="en-GB" altLang="en-US" sz="1800" i="1">
              <a:latin typeface="Calibri Light" panose="020F0302020204030204" charset="0"/>
              <a:cs typeface="Calibri Light" panose="020F03020202040302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ctrTitle"/>
          </p:nvPr>
        </p:nvSpPr>
        <p:spPr/>
        <p:txBody>
          <a:bodyPr>
            <a:normAutofit/>
          </a:bodyPr>
          <a:lstStyle/>
          <a:p>
            <a:r>
              <a:rPr lang="en-US" dirty="0">
                <a:latin typeface="Calibri Light" panose="020F0302020204030204" charset="0"/>
                <a:cs typeface="Calibri Light" panose="020F0302020204030204" charset="0"/>
              </a:rPr>
              <a:t> </a:t>
            </a:r>
            <a:r>
              <a:rPr lang="en-US" b="1" dirty="0">
                <a:latin typeface="Calibri Light" panose="020F0302020204030204" charset="0"/>
                <a:cs typeface="Calibri Light" panose="020F0302020204030204" charset="0"/>
              </a:rPr>
              <a:t>Literature Review</a:t>
            </a:r>
            <a:endParaRPr lang="en-US" b="1" dirty="0">
              <a:latin typeface="Calibri Light" panose="020F0302020204030204" charset="0"/>
              <a:cs typeface="Calibri Light" panose="020F0302020204030204" charset="0"/>
            </a:endParaRPr>
          </a:p>
        </p:txBody>
      </p:sp>
      <p:sp>
        <p:nvSpPr>
          <p:cNvPr id="10" name="Subtitle 2"/>
          <p:cNvSpPr>
            <a:spLocks noGrp="1"/>
          </p:cNvSpPr>
          <p:nvPr>
            <p:ph type="subTitle" idx="1"/>
          </p:nvPr>
        </p:nvSpPr>
        <p:spPr/>
        <p:txBody>
          <a:bodyPr/>
          <a:lstStyle/>
          <a:p>
            <a:r>
              <a:rPr lang="en-US" dirty="0">
                <a:latin typeface="Calibri Light" panose="020F0302020204030204" charset="0"/>
                <a:cs typeface="Calibri Light" panose="020F0302020204030204" charset="0"/>
              </a:rPr>
              <a:t>Business Research Methods </a:t>
            </a:r>
            <a:endParaRPr lang="en-US" dirty="0">
              <a:latin typeface="Calibri Light" panose="020F0302020204030204" charset="0"/>
              <a:cs typeface="Calibri Light" panose="020F03020202040302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The Contents of Week 2</a:t>
            </a:r>
            <a:endParaRPr lang="en-US">
              <a:latin typeface="Calibri Light" panose="020F0302020204030204" charset="0"/>
              <a:cs typeface="Calibri Light" panose="020F0302020204030204" charset="0"/>
            </a:endParaRPr>
          </a:p>
        </p:txBody>
      </p:sp>
      <p:sp>
        <p:nvSpPr>
          <p:cNvPr id="3" name="Content Placeholder 2"/>
          <p:cNvSpPr>
            <a:spLocks noGrp="1"/>
          </p:cNvSpPr>
          <p:nvPr>
            <p:ph idx="1"/>
          </p:nvPr>
        </p:nvSpPr>
        <p:spPr/>
        <p:txBody>
          <a:bodyPr>
            <a:normAutofit/>
          </a:bodyPr>
          <a:p>
            <a:r>
              <a:rPr lang="en-US">
                <a:latin typeface="Calibri Light" panose="020F0302020204030204" charset="0"/>
                <a:cs typeface="Calibri Light" panose="020F0302020204030204" charset="0"/>
              </a:rPr>
              <a:t>Topic 1: </a:t>
            </a:r>
            <a:r>
              <a:rPr lang="en-US" altLang="en-US">
                <a:latin typeface="Calibri Light" panose="020F0302020204030204" charset="0"/>
                <a:cs typeface="Calibri Light" panose="020F0302020204030204" charset="0"/>
              </a:rPr>
              <a:t>The R</a:t>
            </a:r>
            <a:r>
              <a:rPr lang="en-US" altLang="en-US">
                <a:latin typeface="Calibri Light" panose="020F0302020204030204" charset="0"/>
                <a:cs typeface="Calibri Light" panose="020F0302020204030204" charset="0"/>
              </a:rPr>
              <a:t>ole of Literature Review</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atin typeface="Calibri Light" panose="020F0302020204030204" charset="0"/>
                <a:cs typeface="Calibri Light" panose="020F0302020204030204" charset="0"/>
                <a:sym typeface="+mn-ea"/>
              </a:rPr>
              <a:t>Topic 2: </a:t>
            </a:r>
            <a:r>
              <a:rPr lang="en-US" altLang="en-US">
                <a:latin typeface="Calibri Light" panose="020F0302020204030204" charset="0"/>
                <a:cs typeface="Calibri Light" panose="020F0302020204030204" charset="0"/>
              </a:rPr>
              <a:t>The Strategy of Literature Review: narrowing down</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atin typeface="Calibri Light" panose="020F0302020204030204" charset="0"/>
                <a:cs typeface="Calibri Light" panose="020F0302020204030204" charset="0"/>
                <a:sym typeface="+mn-ea"/>
              </a:rPr>
              <a:t>Topic 3: </a:t>
            </a:r>
            <a:r>
              <a:rPr lang="en-US" altLang="en-US">
                <a:latin typeface="Calibri Light" panose="020F0302020204030204" charset="0"/>
                <a:cs typeface="Calibri Light" panose="020F0302020204030204" charset="0"/>
              </a:rPr>
              <a:t>The Tool of Literature Review: interrogate a paper (Z</a:t>
            </a:r>
            <a:r>
              <a:rPr lang="en-US" altLang="en-US">
                <a:latin typeface="Calibri Light" panose="020F0302020204030204" charset="0"/>
                <a:cs typeface="Calibri Light" panose="020F0302020204030204" charset="0"/>
              </a:rPr>
              <a:t>etoro)</a:t>
            </a:r>
            <a:endParaRPr lang="en-US" altLang="en-US">
              <a:latin typeface="Calibri Light" panose="020F0302020204030204" charset="0"/>
              <a:cs typeface="Calibri Light" panose="020F0302020204030204" charset="0"/>
            </a:endParaRPr>
          </a:p>
          <a:p>
            <a:pPr marL="0" indent="0">
              <a:buNone/>
            </a:pPr>
            <a:endParaRPr lang="en-US">
              <a:latin typeface="Calibri Light" panose="020F0302020204030204" charset="0"/>
              <a:cs typeface="Calibri Light" panose="020F0302020204030204" charset="0"/>
            </a:endParaRPr>
          </a:p>
          <a:p>
            <a:endParaRPr lang="en-US">
              <a:latin typeface="Calibri Light" panose="020F0302020204030204" charset="0"/>
              <a:cs typeface="Calibri Light" panose="020F03020202040302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Light" panose="020F0302020204030204" charset="0"/>
                <a:cs typeface="Calibri Light" panose="020F0302020204030204" charset="0"/>
              </a:rPr>
              <a:t>What is a literature review? </a:t>
            </a:r>
            <a:endParaRPr lang="en-GB" dirty="0">
              <a:latin typeface="Calibri Light" panose="020F0302020204030204" charset="0"/>
              <a:cs typeface="Calibri Light" panose="020F0302020204030204" charset="0"/>
            </a:endParaRPr>
          </a:p>
        </p:txBody>
      </p:sp>
      <p:sp>
        <p:nvSpPr>
          <p:cNvPr id="3" name="Content Placeholder 2"/>
          <p:cNvSpPr>
            <a:spLocks noGrp="1"/>
          </p:cNvSpPr>
          <p:nvPr>
            <p:ph idx="1"/>
          </p:nvPr>
        </p:nvSpPr>
        <p:spPr/>
        <p:txBody>
          <a:bodyPr/>
          <a:lstStyle/>
          <a:p>
            <a:r>
              <a:rPr lang="en-GB" dirty="0">
                <a:latin typeface="Calibri Light" panose="020F0302020204030204" charset="0"/>
                <a:cs typeface="Calibri Light" panose="020F0302020204030204" charset="0"/>
              </a:rPr>
              <a:t>An overview of published and unpublished materials which help answer two fundamental questions: </a:t>
            </a:r>
            <a:endParaRPr lang="en-GB" dirty="0">
              <a:latin typeface="Calibri Light" panose="020F0302020204030204" charset="0"/>
              <a:cs typeface="Calibri Light" panose="020F0302020204030204" charset="0"/>
            </a:endParaRPr>
          </a:p>
          <a:p>
            <a:endParaRPr lang="en-GB" dirty="0"/>
          </a:p>
          <a:p>
            <a:pPr marL="0" indent="0">
              <a:buNone/>
            </a:pPr>
            <a:r>
              <a:rPr lang="en-GB" i="1" dirty="0">
                <a:latin typeface="Calibri Light" panose="020F0302020204030204" charset="0"/>
                <a:cs typeface="Calibri Light" panose="020F0302020204030204" charset="0"/>
              </a:rPr>
              <a:t>1. What are the current theoretical or policy issues and debates related to your topic? </a:t>
            </a:r>
            <a:endParaRPr lang="en-GB" i="1" dirty="0">
              <a:latin typeface="Calibri Light" panose="020F0302020204030204" charset="0"/>
              <a:cs typeface="Calibri Light" panose="020F0302020204030204" charset="0"/>
            </a:endParaRPr>
          </a:p>
          <a:p>
            <a:pPr marL="0" indent="0">
              <a:buNone/>
            </a:pPr>
            <a:endParaRPr lang="en-GB" i="1" dirty="0">
              <a:latin typeface="Calibri Light" panose="020F0302020204030204" charset="0"/>
              <a:cs typeface="Calibri Light" panose="020F0302020204030204" charset="0"/>
            </a:endParaRPr>
          </a:p>
          <a:p>
            <a:pPr marL="0" indent="0">
              <a:buNone/>
            </a:pPr>
            <a:r>
              <a:rPr lang="en-GB" i="1" dirty="0">
                <a:latin typeface="Calibri Light" panose="020F0302020204030204" charset="0"/>
                <a:cs typeface="Calibri Light" panose="020F0302020204030204" charset="0"/>
              </a:rPr>
              <a:t>2. What is the current state of knowledge about these issues and problems? </a:t>
            </a:r>
            <a:endParaRPr lang="en-GB" i="1" dirty="0">
              <a:latin typeface="Calibri Light" panose="020F0302020204030204" charset="0"/>
              <a:cs typeface="Calibri Light" panose="020F030202020403020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chor="ctr">
            <a:normAutofit/>
          </a:bodyPr>
          <a:lstStyle/>
          <a:p>
            <a:pPr eaLnBrk="1" hangingPunct="1"/>
            <a:r>
              <a:rPr lang="en-GB" altLang="en-US">
                <a:latin typeface="Calibri Light" panose="020F0302020204030204" charset="0"/>
                <a:cs typeface="Calibri Light" panose="020F0302020204030204" charset="0"/>
              </a:rPr>
              <a:t>What is the Role of a </a:t>
            </a:r>
            <a:r>
              <a:rPr lang="en-GB" altLang="en-US" b="1">
                <a:latin typeface="Calibri Light" panose="020F0302020204030204" charset="0"/>
                <a:cs typeface="Calibri Light" panose="020F0302020204030204" charset="0"/>
              </a:rPr>
              <a:t>Literature Review</a:t>
            </a:r>
            <a:r>
              <a:rPr lang="en-GB" altLang="en-US">
                <a:latin typeface="Calibri Light" panose="020F0302020204030204" charset="0"/>
                <a:cs typeface="Calibri Light" panose="020F0302020204030204" charset="0"/>
              </a:rPr>
              <a:t>?</a:t>
            </a:r>
            <a:endParaRPr lang="en-US" altLang="en-US" b="1">
              <a:latin typeface="Calibri Light" panose="020F0302020204030204" charset="0"/>
              <a:cs typeface="Calibri Light" panose="020F0302020204030204" charset="0"/>
            </a:endParaRPr>
          </a:p>
        </p:txBody>
      </p:sp>
      <p:sp>
        <p:nvSpPr>
          <p:cNvPr id="4099" name="Rectangle 3"/>
          <p:cNvSpPr>
            <a:spLocks noGrp="1" noChangeArrowheads="1"/>
          </p:cNvSpPr>
          <p:nvPr>
            <p:ph idx="1"/>
          </p:nvPr>
        </p:nvSpPr>
        <p:spPr>
          <a:xfrm>
            <a:off x="399415" y="1600201"/>
            <a:ext cx="8229600" cy="3917032"/>
          </a:xfrm>
        </p:spPr>
        <p:txBody>
          <a:bodyPr>
            <a:normAutofit/>
          </a:bodyPr>
          <a:lstStyle/>
          <a:p>
            <a:pPr marL="0" indent="0">
              <a:lnSpc>
                <a:spcPct val="90000"/>
              </a:lnSpc>
              <a:buNone/>
            </a:pPr>
            <a:endParaRPr lang="en-GB" altLang="en-US" dirty="0">
              <a:latin typeface="Calibri Light" panose="020F0302020204030204" charset="0"/>
              <a:cs typeface="Calibri Light" panose="020F0302020204030204" charset="0"/>
            </a:endParaRPr>
          </a:p>
          <a:p>
            <a:pPr>
              <a:lnSpc>
                <a:spcPct val="90000"/>
              </a:lnSpc>
            </a:pPr>
            <a:r>
              <a:rPr lang="en-GB" altLang="en-US" i="1" dirty="0">
                <a:latin typeface="Calibri Light" panose="020F0302020204030204" charset="0"/>
                <a:cs typeface="Calibri Light" panose="020F0302020204030204" charset="0"/>
              </a:rPr>
              <a:t>“The ‘literature’ is what is already known, and written down, relevant to your research project.”</a:t>
            </a:r>
            <a:r>
              <a:rPr lang="en-GB" altLang="en-US" dirty="0">
                <a:latin typeface="Calibri Light" panose="020F0302020204030204" charset="0"/>
                <a:cs typeface="Calibri Light" panose="020F0302020204030204" charset="0"/>
              </a:rPr>
              <a:t> </a:t>
            </a:r>
            <a:endParaRPr lang="en-GB" altLang="en-US" dirty="0">
              <a:latin typeface="Calibri Light" panose="020F0302020204030204" charset="0"/>
              <a:cs typeface="Calibri Light" panose="020F0302020204030204" charset="0"/>
            </a:endParaRPr>
          </a:p>
          <a:p>
            <a:pPr marL="0" indent="0" algn="r">
              <a:lnSpc>
                <a:spcPct val="90000"/>
              </a:lnSpc>
              <a:buNone/>
            </a:pPr>
            <a:r>
              <a:rPr lang="en-GB" altLang="en-US" sz="2000" i="1" dirty="0">
                <a:latin typeface="Calibri Light" panose="020F0302020204030204" charset="0"/>
                <a:cs typeface="Calibri Light" panose="020F0302020204030204" charset="0"/>
              </a:rPr>
              <a:t>(Robson &amp; McCartan, 2016, p.52)</a:t>
            </a:r>
            <a:endParaRPr lang="en-GB" altLang="en-US" sz="2000" i="1" dirty="0">
              <a:latin typeface="Calibri Light" panose="020F0302020204030204" charset="0"/>
              <a:cs typeface="Calibri Light" panose="020F0302020204030204" charset="0"/>
            </a:endParaRPr>
          </a:p>
          <a:p>
            <a:pPr marL="0" indent="0" algn="r">
              <a:lnSpc>
                <a:spcPct val="90000"/>
              </a:lnSpc>
              <a:buNone/>
            </a:pPr>
            <a:endParaRPr lang="en-GB" altLang="en-US" sz="2000" i="1" dirty="0">
              <a:latin typeface="Calibri Light" panose="020F0302020204030204" charset="0"/>
              <a:cs typeface="Calibri Light" panose="020F0302020204030204" charset="0"/>
            </a:endParaRPr>
          </a:p>
          <a:p>
            <a:pPr marL="0" indent="0" algn="r">
              <a:lnSpc>
                <a:spcPct val="90000"/>
              </a:lnSpc>
              <a:buNone/>
            </a:pPr>
            <a:endParaRPr lang="en-GB" altLang="en-US" sz="2000" i="1" dirty="0">
              <a:latin typeface="Calibri Light" panose="020F0302020204030204" charset="0"/>
              <a:cs typeface="Calibri Light" panose="020F0302020204030204" charset="0"/>
            </a:endParaRPr>
          </a:p>
          <a:p>
            <a:pPr marL="0" indent="0" algn="l">
              <a:lnSpc>
                <a:spcPct val="90000"/>
              </a:lnSpc>
              <a:buNone/>
            </a:pPr>
            <a:r>
              <a:rPr lang="en-US" altLang="en-US" b="1" dirty="0">
                <a:latin typeface="Calibri Light" panose="020F0302020204030204" charset="0"/>
                <a:cs typeface="Calibri Light" panose="020F0302020204030204" charset="0"/>
              </a:rPr>
              <a:t>So, what is the role of Literature Review? </a:t>
            </a:r>
            <a:endParaRPr lang="en-US" altLang="en-US" b="1" dirty="0">
              <a:latin typeface="Calibri Light" panose="020F0302020204030204" charset="0"/>
              <a:cs typeface="Calibri Light" panose="020F03020202040302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a:latin typeface="Calibri Light" panose="020F0302020204030204" charset="0"/>
                <a:cs typeface="Calibri Light" panose="020F0302020204030204" charset="0"/>
              </a:rPr>
              <a:t>The </a:t>
            </a:r>
            <a:r>
              <a:rPr lang="en-US" altLang="en-GB">
                <a:latin typeface="Calibri Light" panose="020F0302020204030204" charset="0"/>
                <a:cs typeface="Calibri Light" panose="020F0302020204030204" charset="0"/>
              </a:rPr>
              <a:t>“</a:t>
            </a:r>
            <a:r>
              <a:rPr lang="en-GB">
                <a:latin typeface="Calibri Light" panose="020F0302020204030204" charset="0"/>
                <a:cs typeface="Calibri Light" panose="020F0302020204030204" charset="0"/>
              </a:rPr>
              <a:t>Landscape</a:t>
            </a:r>
            <a:r>
              <a:rPr lang="en-US" altLang="en-GB">
                <a:latin typeface="Calibri Light" panose="020F0302020204030204" charset="0"/>
                <a:cs typeface="Calibri Light" panose="020F0302020204030204" charset="0"/>
              </a:rPr>
              <a:t>”</a:t>
            </a:r>
            <a:r>
              <a:rPr lang="en-GB">
                <a:latin typeface="Calibri Light" panose="020F0302020204030204" charset="0"/>
                <a:cs typeface="Calibri Light" panose="020F0302020204030204" charset="0"/>
              </a:rPr>
              <a:t>of a subject</a:t>
            </a:r>
            <a:endParaRPr lang="en-GB">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457200" y="1600201"/>
            <a:ext cx="4591050" cy="3989040"/>
          </a:xfrm>
        </p:spPr>
        <p:txBody>
          <a:bodyPr>
            <a:normAutofit/>
          </a:bodyPr>
          <a:lstStyle/>
          <a:p>
            <a:pPr marL="0" indent="0">
              <a:buNone/>
            </a:pPr>
            <a:r>
              <a:rPr lang="en-GB" dirty="0">
                <a:latin typeface="Calibri Light" panose="020F0302020204030204" charset="0"/>
                <a:cs typeface="Calibri Light" panose="020F0302020204030204" charset="0"/>
              </a:rPr>
              <a:t>Understanding what the landscape looks like helps us identify which bit we want to explore in more depth</a:t>
            </a:r>
            <a:endParaRPr lang="en-GB" dirty="0">
              <a:latin typeface="Calibri Light" panose="020F0302020204030204" charset="0"/>
              <a:cs typeface="Calibri Light" panose="020F0302020204030204" charset="0"/>
            </a:endParaRPr>
          </a:p>
        </p:txBody>
      </p:sp>
      <p:pic>
        <p:nvPicPr>
          <p:cNvPr id="4" name="Picture 3"/>
          <p:cNvPicPr>
            <a:picLocks noChangeAspect="1"/>
          </p:cNvPicPr>
          <p:nvPr/>
        </p:nvPicPr>
        <p:blipFill rotWithShape="1">
          <a:blip r:embed="rId1" cstate="print">
            <a:extLst>
              <a:ext uri="{28A0092B-C50C-407E-A947-70E740481C1C}">
                <a14:useLocalDpi xmlns:a14="http://schemas.microsoft.com/office/drawing/2010/main" val="0"/>
              </a:ext>
            </a:extLst>
          </a:blip>
          <a:srcRect l="21526" r="21525"/>
          <a:stretch>
            <a:fillRect/>
          </a:stretch>
        </p:blipFill>
        <p:spPr>
          <a:xfrm>
            <a:off x="5492750" y="1600201"/>
            <a:ext cx="3194050" cy="315485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2400" b="1">
                <a:latin typeface="Calibri Light" panose="020F0302020204030204" charset="0"/>
                <a:cs typeface="Calibri Light" panose="020F0302020204030204" charset="0"/>
              </a:rPr>
              <a:t>The Map of Your Research</a:t>
            </a:r>
            <a:r>
              <a:rPr lang="en-US" sz="2400" b="1"/>
              <a:t> </a:t>
            </a:r>
            <a:endParaRPr lang="en-US" sz="2400" b="1"/>
          </a:p>
        </p:txBody>
      </p:sp>
      <p:sp>
        <p:nvSpPr>
          <p:cNvPr id="3" name="Content Placeholder 2"/>
          <p:cNvSpPr>
            <a:spLocks noGrp="1"/>
          </p:cNvSpPr>
          <p:nvPr>
            <p:ph sz="half" idx="1"/>
          </p:nvPr>
        </p:nvSpPr>
        <p:spPr/>
        <p:txBody>
          <a:bodyPr>
            <a:normAutofit fontScale="90000" lnSpcReduction="10000"/>
          </a:bodyPr>
          <a:p>
            <a:r>
              <a:rPr lang="en-US" altLang="en-US">
                <a:latin typeface="Calibri Light" panose="020F0302020204030204" charset="0"/>
                <a:cs typeface="Calibri Light" panose="020F0302020204030204" charset="0"/>
              </a:rPr>
              <a:t>Imagine you are an explorer setting out to find a new island (Your Research). Before you buy a boat, what is the first thing you do? You check the map. The Literature Review is your Map. It tells you:</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i="1">
                <a:latin typeface="Calibri Light" panose="020F0302020204030204" charset="0"/>
                <a:cs typeface="Calibri Light" panose="020F0302020204030204" charset="0"/>
              </a:rPr>
              <a:t>Where others have already been (Existing Knowledge).</a:t>
            </a:r>
            <a:endParaRPr lang="en-US" altLang="en-US" i="1">
              <a:latin typeface="Calibri Light" panose="020F0302020204030204" charset="0"/>
              <a:cs typeface="Calibri Light" panose="020F0302020204030204" charset="0"/>
            </a:endParaRPr>
          </a:p>
          <a:p>
            <a:r>
              <a:rPr lang="en-US" altLang="en-US" i="1">
                <a:latin typeface="Calibri Light" panose="020F0302020204030204" charset="0"/>
                <a:cs typeface="Calibri Light" panose="020F0302020204030204" charset="0"/>
              </a:rPr>
              <a:t>Where the "dead ends" are (Failed Theories).</a:t>
            </a:r>
            <a:endParaRPr lang="en-US" altLang="en-US" i="1">
              <a:latin typeface="Calibri Light" panose="020F0302020204030204" charset="0"/>
              <a:cs typeface="Calibri Light" panose="020F0302020204030204" charset="0"/>
            </a:endParaRPr>
          </a:p>
          <a:p>
            <a:r>
              <a:rPr lang="en-US" altLang="en-US" i="1">
                <a:latin typeface="Calibri Light" panose="020F0302020204030204" charset="0"/>
                <a:cs typeface="Calibri Light" panose="020F0302020204030204" charset="0"/>
              </a:rPr>
              <a:t>Where the "blank spaces" are ( The Research Gap).</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p:txBody>
          <a:bodyPr/>
          <a:p>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sym typeface="+mn-ea"/>
            </a:endParaRPr>
          </a:p>
          <a:p>
            <a:r>
              <a:rPr lang="en-US" altLang="en-US">
                <a:latin typeface="Calibri Light" panose="020F0302020204030204" charset="0"/>
                <a:cs typeface="Calibri Light" panose="020F0302020204030204" charset="0"/>
                <a:sym typeface="+mn-ea"/>
              </a:rPr>
              <a:t>Many students skip this and just start writing. That is like sailing without a map. You might “discover” America, only to find out Columbus was there 500 years ago. </a:t>
            </a:r>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sym typeface="+mn-ea"/>
            </a:endParaRPr>
          </a:p>
          <a:p>
            <a:r>
              <a:rPr lang="en-US" altLang="en-US">
                <a:latin typeface="Calibri Light" panose="020F0302020204030204" charset="0"/>
                <a:cs typeface="Calibri Light" panose="020F0302020204030204" charset="0"/>
                <a:sym typeface="+mn-ea"/>
              </a:rPr>
              <a:t>The Literature Review saves you from reinventing the wheel.</a:t>
            </a:r>
            <a:endParaRPr lang="en-US"/>
          </a:p>
        </p:txBody>
      </p:sp>
      <p:pic>
        <p:nvPicPr>
          <p:cNvPr id="5" name="Picture 4"/>
          <p:cNvPicPr>
            <a:picLocks noChangeAspect="1"/>
          </p:cNvPicPr>
          <p:nvPr/>
        </p:nvPicPr>
        <p:blipFill>
          <a:blip r:embed="rId1"/>
          <a:stretch>
            <a:fillRect/>
          </a:stretch>
        </p:blipFill>
        <p:spPr>
          <a:xfrm>
            <a:off x="6215380" y="75565"/>
            <a:ext cx="2927985" cy="21945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blinds(horizontal)">
                                      <p:cBhvr>
                                        <p:cTn id="21" dur="500"/>
                                        <p:tgtEl>
                                          <p:spTgt spid="4">
                                            <p:txEl>
                                              <p:pRg st="2" end="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blinds(horizontal)">
                                      <p:cBhvr>
                                        <p:cTn id="2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a:latin typeface="Calibri Light" panose="020F0302020204030204" charset="0"/>
                <a:cs typeface="Calibri Light" panose="020F0302020204030204" charset="0"/>
                <a:sym typeface="+mn-ea"/>
              </a:rPr>
              <a:t>The "Wall" of Knowledge</a:t>
            </a:r>
            <a:endParaRPr lang="en-US"/>
          </a:p>
        </p:txBody>
      </p:sp>
      <p:sp>
        <p:nvSpPr>
          <p:cNvPr id="3" name="Content Placeholder 2"/>
          <p:cNvSpPr>
            <a:spLocks noGrp="1"/>
          </p:cNvSpPr>
          <p:nvPr>
            <p:ph sz="half" idx="1"/>
          </p:nvPr>
        </p:nvSpPr>
        <p:spPr/>
        <p:txBody>
          <a:bodyPr>
            <a:normAutofit/>
          </a:bodyPr>
          <a:p>
            <a:r>
              <a:rPr lang="en-US" altLang="en-US">
                <a:latin typeface="Calibri Light" panose="020F0302020204030204" charset="0"/>
                <a:cs typeface="Calibri Light" panose="020F0302020204030204" charset="0"/>
              </a:rPr>
              <a:t>Every article you read is a brick laid by a previous researcher. Your job is not to stare at the wall. Your job is to find the missing brick (The Gap).</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Your Research Proposal</a:t>
            </a:r>
            <a:r>
              <a:rPr lang="en-US" altLang="en-US">
                <a:latin typeface="Calibri Light" panose="020F0302020204030204" charset="0"/>
                <a:cs typeface="Calibri Light" panose="020F0302020204030204" charset="0"/>
              </a:rPr>
              <a:t>: </a:t>
            </a:r>
            <a:r>
              <a:rPr lang="en-US" altLang="en-US">
                <a:solidFill>
                  <a:srgbClr val="FF0000"/>
                </a:solidFill>
                <a:latin typeface="Calibri Light" panose="020F0302020204030204" charset="0"/>
                <a:cs typeface="Calibri Light" panose="020F0302020204030204" charset="0"/>
              </a:rPr>
              <a:t>It is the promise to manufacture that one specific brick to fill the hole.</a:t>
            </a:r>
            <a:endParaRPr lang="en-US" altLang="en-US">
              <a:solidFill>
                <a:srgbClr val="FF0000"/>
              </a:solidFill>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p:txBody>
          <a:bodyPr/>
          <a:p>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sym typeface="+mn-ea"/>
            </a:endParaRPr>
          </a:p>
          <a:p>
            <a:r>
              <a:rPr lang="en-US" altLang="en-US">
                <a:latin typeface="Calibri Light" panose="020F0302020204030204" charset="0"/>
                <a:cs typeface="Calibri Light" panose="020F0302020204030204" charset="0"/>
                <a:sym typeface="+mn-ea"/>
              </a:rPr>
              <a:t>This is the difference between undergraduate and postgraduate. Undergraduates describe the wall. </a:t>
            </a:r>
            <a:r>
              <a:rPr lang="en-US" altLang="en-US" b="1">
                <a:solidFill>
                  <a:srgbClr val="FF0000"/>
                </a:solidFill>
                <a:latin typeface="Calibri Light" panose="020F0302020204030204" charset="0"/>
                <a:cs typeface="Calibri Light" panose="020F0302020204030204" charset="0"/>
                <a:sym typeface="+mn-ea"/>
              </a:rPr>
              <a:t>Masters students add to the wall. You cannot add to it until you know where the holes are.</a:t>
            </a:r>
            <a:endParaRPr lang="en-US" altLang="en-US" b="1">
              <a:solidFill>
                <a:srgbClr val="FF0000"/>
              </a:solidFill>
              <a:latin typeface="Calibri Light" panose="020F0302020204030204" charset="0"/>
              <a:cs typeface="Calibri Light" panose="020F0302020204030204" charset="0"/>
            </a:endParaRPr>
          </a:p>
          <a:p>
            <a:endParaRPr lang="en-US" altLang="en-US" b="1">
              <a:solidFill>
                <a:srgbClr val="FF0000"/>
              </a:solidFill>
              <a:latin typeface="Calibri Light" panose="020F0302020204030204" charset="0"/>
              <a:cs typeface="Calibri Light" panose="020F0302020204030204" charset="0"/>
            </a:endParaRPr>
          </a:p>
        </p:txBody>
      </p:sp>
      <p:pic>
        <p:nvPicPr>
          <p:cNvPr id="5" name="Picture 4"/>
          <p:cNvPicPr>
            <a:picLocks noChangeAspect="1"/>
          </p:cNvPicPr>
          <p:nvPr/>
        </p:nvPicPr>
        <p:blipFill>
          <a:blip r:embed="rId1"/>
          <a:stretch>
            <a:fillRect/>
          </a:stretch>
        </p:blipFill>
        <p:spPr>
          <a:xfrm>
            <a:off x="5036185" y="1263015"/>
            <a:ext cx="3587750" cy="230632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a:latin typeface="Calibri Light" panose="020F0302020204030204" charset="0"/>
                <a:cs typeface="Calibri Light" panose="020F0302020204030204" charset="0"/>
                <a:sym typeface="+mn-ea"/>
              </a:rPr>
              <a:t>What a Literature Review is </a:t>
            </a:r>
            <a:endParaRPr lang="en-US"/>
          </a:p>
        </p:txBody>
      </p:sp>
      <p:sp>
        <p:nvSpPr>
          <p:cNvPr id="3" name="Content Placeholder 2"/>
          <p:cNvSpPr>
            <a:spLocks noGrp="1"/>
          </p:cNvSpPr>
          <p:nvPr>
            <p:ph sz="half" idx="1"/>
          </p:nvPr>
        </p:nvSpPr>
        <p:spPr>
          <a:xfrm>
            <a:off x="457200" y="1600200"/>
            <a:ext cx="8292465" cy="3989070"/>
          </a:xfrm>
        </p:spPr>
        <p:txBody>
          <a:bodyPr>
            <a:normAutofit/>
          </a:bodyPr>
          <a:p>
            <a:r>
              <a:rPr lang="en-US" altLang="en-US" b="1">
                <a:latin typeface="Calibri Light" panose="020F0302020204030204" charset="0"/>
                <a:cs typeface="Calibri Light" panose="020F0302020204030204" charset="0"/>
              </a:rPr>
              <a:t> It is NOT: </a:t>
            </a:r>
            <a:r>
              <a:rPr lang="en-US" altLang="en-US">
                <a:solidFill>
                  <a:srgbClr val="FF0000"/>
                </a:solidFill>
                <a:latin typeface="Calibri Light" panose="020F0302020204030204" charset="0"/>
                <a:cs typeface="Calibri Light" panose="020F0302020204030204" charset="0"/>
              </a:rPr>
              <a:t>A summary of every book you have ever read.</a:t>
            </a:r>
            <a:endParaRPr lang="en-US" altLang="en-US">
              <a:solidFill>
                <a:srgbClr val="FF0000"/>
              </a:solidFill>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 </a:t>
            </a:r>
            <a:r>
              <a:rPr lang="en-US" altLang="en-US" b="1">
                <a:latin typeface="Calibri Light" panose="020F0302020204030204" charset="0"/>
                <a:cs typeface="Calibri Light" panose="020F0302020204030204" charset="0"/>
              </a:rPr>
              <a:t>It is NOT: </a:t>
            </a:r>
            <a:r>
              <a:rPr lang="en-US" altLang="en-US">
                <a:latin typeface="Calibri Light" panose="020F0302020204030204" charset="0"/>
                <a:cs typeface="Calibri Light" panose="020F0302020204030204" charset="0"/>
              </a:rPr>
              <a:t>A </a:t>
            </a:r>
            <a:r>
              <a:rPr lang="en-US" altLang="en-US">
                <a:solidFill>
                  <a:srgbClr val="FF0000"/>
                </a:solidFill>
                <a:latin typeface="Calibri Light" panose="020F0302020204030204" charset="0"/>
                <a:cs typeface="Calibri Light" panose="020F0302020204030204" charset="0"/>
              </a:rPr>
              <a:t>"Shopping List"</a:t>
            </a:r>
            <a:r>
              <a:rPr lang="en-US" altLang="en-US">
                <a:latin typeface="Calibri Light" panose="020F0302020204030204" charset="0"/>
                <a:cs typeface="Calibri Light" panose="020F0302020204030204" charset="0"/>
              </a:rPr>
              <a:t> (Smith said this, Jones said that...).</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 </a:t>
            </a:r>
            <a:r>
              <a:rPr lang="en-US" altLang="en-US" b="1">
                <a:solidFill>
                  <a:srgbClr val="FF0000"/>
                </a:solidFill>
                <a:latin typeface="Calibri Light" panose="020F0302020204030204" charset="0"/>
                <a:cs typeface="Calibri Light" panose="020F0302020204030204" charset="0"/>
              </a:rPr>
              <a:t>It is: A Critical Argument.</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It argues</a:t>
            </a:r>
            <a:r>
              <a:rPr lang="en-US" altLang="en-US">
                <a:solidFill>
                  <a:srgbClr val="FF0000"/>
                </a:solidFill>
                <a:latin typeface="Calibri Light" panose="020F0302020204030204" charset="0"/>
                <a:cs typeface="Calibri Light" panose="020F0302020204030204" charset="0"/>
              </a:rPr>
              <a:t> why your research topic is necessary.</a:t>
            </a:r>
            <a:endParaRPr lang="en-US" altLang="en-US">
              <a:solidFill>
                <a:srgbClr val="FF0000"/>
              </a:solidFill>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It proves that </a:t>
            </a:r>
            <a:r>
              <a:rPr lang="en-US" altLang="en-US">
                <a:solidFill>
                  <a:srgbClr val="FF0000"/>
                </a:solidFill>
                <a:latin typeface="Calibri Light" panose="020F0302020204030204" charset="0"/>
                <a:cs typeface="Calibri Light" panose="020F0302020204030204" charset="0"/>
              </a:rPr>
              <a:t>the current answers are insufficient.</a:t>
            </a:r>
            <a:endParaRPr lang="en-US" altLang="en-US">
              <a:solidFill>
                <a:srgbClr val="FF0000"/>
              </a:solidFill>
              <a:latin typeface="Calibri Light" panose="020F0302020204030204" charset="0"/>
              <a:cs typeface="Calibri Light" panose="020F03020202040302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altLang="en-US">
                <a:latin typeface="Calibri Light" panose="020F0302020204030204" charset="0"/>
                <a:cs typeface="Calibri Light" panose="020F0302020204030204" charset="0"/>
              </a:rPr>
              <a:t>The 4 C's Checklist </a:t>
            </a:r>
            <a:endParaRPr lang="en-US" altLang="en-US"/>
          </a:p>
        </p:txBody>
      </p:sp>
      <p:sp>
        <p:nvSpPr>
          <p:cNvPr id="3" name="Content Placeholder 2"/>
          <p:cNvSpPr>
            <a:spLocks noGrp="1"/>
          </p:cNvSpPr>
          <p:nvPr>
            <p:ph sz="half" idx="1"/>
          </p:nvPr>
        </p:nvSpPr>
        <p:spPr>
          <a:xfrm>
            <a:off x="457200" y="1600200"/>
            <a:ext cx="8229600" cy="3989070"/>
          </a:xfrm>
        </p:spPr>
        <p:txBody>
          <a:bodyPr>
            <a:normAutofit/>
          </a:bodyPr>
          <a:p>
            <a:r>
              <a:rPr lang="en-US" altLang="en-US">
                <a:latin typeface="Calibri Light" panose="020F0302020204030204" charset="0"/>
                <a:cs typeface="Calibri Light" panose="020F0302020204030204" charset="0"/>
              </a:rPr>
              <a:t> To understand the "Landscape" of your topic, look for these four things: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i="1">
                <a:latin typeface="Calibri Light" panose="020F0302020204030204" charset="0"/>
                <a:cs typeface="Calibri Light" panose="020F0302020204030204" charset="0"/>
              </a:rPr>
              <a:t>Concepts</a:t>
            </a:r>
            <a:r>
              <a:rPr lang="en-US" altLang="en-US" i="1">
                <a:latin typeface="Calibri Light" panose="020F0302020204030204" charset="0"/>
                <a:cs typeface="Calibri Light" panose="020F0302020204030204" charset="0"/>
              </a:rPr>
              <a:t>: What are the key theories? (e.g., Motivation, Leadership).</a:t>
            </a:r>
            <a:endParaRPr lang="en-US" altLang="en-US" i="1">
              <a:latin typeface="Calibri Light" panose="020F0302020204030204" charset="0"/>
              <a:cs typeface="Calibri Light" panose="020F0302020204030204" charset="0"/>
            </a:endParaRPr>
          </a:p>
          <a:p>
            <a:r>
              <a:rPr lang="en-US" altLang="en-US" b="1" i="1">
                <a:latin typeface="Calibri Light" panose="020F0302020204030204" charset="0"/>
                <a:cs typeface="Calibri Light" panose="020F0302020204030204" charset="0"/>
              </a:rPr>
              <a:t>Contexts:</a:t>
            </a:r>
            <a:r>
              <a:rPr lang="en-US" altLang="en-US" i="1">
                <a:latin typeface="Calibri Light" panose="020F0302020204030204" charset="0"/>
                <a:cs typeface="Calibri Light" panose="020F0302020204030204" charset="0"/>
              </a:rPr>
              <a:t> Where has this been studied? (e.g., Mostly in the USA? Mostly in tech?).</a:t>
            </a:r>
            <a:endParaRPr lang="en-US" altLang="en-US" i="1">
              <a:latin typeface="Calibri Light" panose="020F0302020204030204" charset="0"/>
              <a:cs typeface="Calibri Light" panose="020F0302020204030204" charset="0"/>
            </a:endParaRPr>
          </a:p>
          <a:p>
            <a:r>
              <a:rPr lang="en-US" altLang="en-US" b="1" i="1">
                <a:latin typeface="Calibri Light" panose="020F0302020204030204" charset="0"/>
                <a:cs typeface="Calibri Light" panose="020F0302020204030204" charset="0"/>
              </a:rPr>
              <a:t>Controversies:</a:t>
            </a:r>
            <a:r>
              <a:rPr lang="en-US" altLang="en-US" i="1">
                <a:latin typeface="Calibri Light" panose="020F0302020204030204" charset="0"/>
                <a:cs typeface="Calibri Light" panose="020F0302020204030204" charset="0"/>
              </a:rPr>
              <a:t> Where do authors disagree? (The "Fight").</a:t>
            </a:r>
            <a:endParaRPr lang="en-US" altLang="en-US" i="1">
              <a:latin typeface="Calibri Light" panose="020F0302020204030204" charset="0"/>
              <a:cs typeface="Calibri Light" panose="020F0302020204030204" charset="0"/>
            </a:endParaRPr>
          </a:p>
          <a:p>
            <a:r>
              <a:rPr lang="en-US" altLang="en-US" b="1" i="1">
                <a:latin typeface="Calibri Light" panose="020F0302020204030204" charset="0"/>
                <a:cs typeface="Calibri Light" panose="020F0302020204030204" charset="0"/>
              </a:rPr>
              <a:t>Cunae (Gaps): </a:t>
            </a:r>
            <a:r>
              <a:rPr lang="en-US" altLang="en-US" i="1">
                <a:latin typeface="Calibri Light" panose="020F0302020204030204" charset="0"/>
                <a:cs typeface="Calibri Light" panose="020F0302020204030204" charset="0"/>
              </a:rPr>
              <a:t>What is missing? (The "Silence").</a:t>
            </a:r>
            <a:endParaRPr lang="en-US" altLang="en-US" i="1">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sz="1780" i="1">
                <a:latin typeface="Calibri Light" panose="020F0302020204030204" charset="0"/>
                <a:cs typeface="Calibri Light" panose="020F0302020204030204" charset="0"/>
              </a:rPr>
              <a:t>When you read, don't just read for facts. Read for the 4 Cs. If you find a Controversy (authors arguing), that is gold. If you find a Gap (silence), that is your research question.</a:t>
            </a:r>
            <a:endParaRPr lang="en-US" altLang="en-US" sz="1780" i="1">
              <a:latin typeface="Calibri Light" panose="020F0302020204030204" charset="0"/>
              <a:cs typeface="Calibri Light" panose="020F03020202040302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QUIZ</a:t>
            </a:r>
            <a:endParaRPr lang="en-US">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p:txBody>
          <a:bodyPr>
            <a:normAutofit fontScale="70000"/>
          </a:bodyPr>
          <a:p>
            <a:pPr marL="0" indent="0">
              <a:buNone/>
            </a:pPr>
            <a:r>
              <a:rPr lang="en-US">
                <a:latin typeface="Calibri Light" panose="020F0302020204030204" charset="0"/>
                <a:cs typeface="Calibri Light" panose="020F0302020204030204" charset="0"/>
              </a:rPr>
              <a:t>1. </a:t>
            </a:r>
            <a:r>
              <a:rPr lang="en-US" altLang="en-US">
                <a:latin typeface="Calibri Light" panose="020F0302020204030204" charset="0"/>
                <a:cs typeface="Calibri Light" panose="020F0302020204030204" charset="0"/>
              </a:rPr>
              <a:t>Which of the following statements describes a Level 7 (Master's) Literature Review?"</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"A summary of every single book I have read on the topic, listed one by one."</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"A descriptive list of facts about the company I am studying."</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"A critical argument that maps the existing theories to identify what is missing."</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"A collection of quotes from famous people."</a:t>
            </a:r>
            <a:endParaRPr lang="en-US" altLang="en-US">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p:txBody>
          <a:bodyPr>
            <a:normAutofit fontScale="60000"/>
          </a:bodyPr>
          <a:p>
            <a:pPr marL="0" indent="0">
              <a:buNone/>
            </a:pPr>
            <a:r>
              <a:rPr lang="en-US" altLang="en-US">
                <a:latin typeface="Calibri Light" panose="020F0302020204030204" charset="0"/>
                <a:cs typeface="Calibri Light" panose="020F0302020204030204" charset="0"/>
              </a:rPr>
              <a:t>2. Read the text below. Which of the 4 Cs has the student identified here?"</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'While traditional motivation theories (Maslow, Herzberg) argue that salary is a hygiene factor, recent studies by Pink (2018) argue that autonomy is the primary driver. There is a fierce debate in the literature regarding which factor is more dominant for Gen Z employees.'</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Context (Where it is happening)</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Controversy (The fight/disagreement)</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Concept (The definition)</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Cunae (The gap/silence)</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sz="half" idx="1"/>
          </p:nvPr>
        </p:nvSpPr>
        <p:spPr>
          <a:xfrm>
            <a:off x="457200" y="1600200"/>
            <a:ext cx="8229600" cy="3989070"/>
          </a:xfrm>
        </p:spPr>
        <p:txBody>
          <a:bodyPr>
            <a:normAutofit fontScale="70000"/>
          </a:bodyPr>
          <a:p>
            <a:pPr marL="0" indent="0">
              <a:buNone/>
            </a:pPr>
            <a:r>
              <a:rPr lang="en-US" altLang="en-US">
                <a:latin typeface="Calibri Light" panose="020F0302020204030204" charset="0"/>
                <a:cs typeface="Calibri Light" panose="020F0302020204030204" charset="0"/>
              </a:rPr>
              <a:t>3. A student proposes the following Research Question based on a “Gap” they found in the literature. Why is this specific project likely to receive a low grade despite being 'original'?</a:t>
            </a:r>
            <a:endParaRPr lang="en-US" altLang="en-US">
              <a:latin typeface="Calibri Light" panose="020F0302020204030204" charset="0"/>
              <a:cs typeface="Calibri Light" panose="020F0302020204030204" charset="0"/>
            </a:endParaRPr>
          </a:p>
          <a:p>
            <a:pPr marL="0" indent="0">
              <a:buNone/>
            </a:pPr>
            <a:endParaRPr lang="en-US" altLang="en-US" i="1">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The Proposal: "While Transformational Leadership has been widely studied in large corporations, NGOs, and the military, there is currently no specific research regarding its impact on local neighbourhood knitting clubs. Therefore, I will investigate this gap."</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Because knitting clubs are too small to gather statistically significant data.</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Because there is no theoretical justification to expect that leadership dynamics in a knitting club would be fundamentally different from other small voluntary groups (It is a 'Trivial Gap').</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Because knitting is not a business topic, so it cannot be studied in a Business School.</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Because it is impossible to measure 'performance' in a knitting club.</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latin typeface="Calibri Light" panose="020F0302020204030204" charset="0"/>
                <a:cs typeface="Calibri Light" panose="020F0302020204030204" charset="0"/>
              </a:rPr>
              <a:t>Topic 2: The Strategy: </a:t>
            </a:r>
            <a:r>
              <a:rPr lang="en-US" b="1" i="1">
                <a:latin typeface="Calibri Light" panose="020F0302020204030204" charset="0"/>
                <a:cs typeface="Calibri Light" panose="020F0302020204030204" charset="0"/>
              </a:rPr>
              <a:t>How We Narrow Down</a:t>
            </a:r>
            <a:endParaRPr lang="en-US" b="1" i="1">
              <a:latin typeface="Calibri Light" panose="020F0302020204030204" charset="0"/>
              <a:cs typeface="Calibri Light" panose="020F0302020204030204" charset="0"/>
            </a:endParaRPr>
          </a:p>
        </p:txBody>
      </p:sp>
      <p:sp>
        <p:nvSpPr>
          <p:cNvPr id="3" name="Content Placeholder 2"/>
          <p:cNvSpPr>
            <a:spLocks noGrp="1"/>
          </p:cNvSpPr>
          <p:nvPr>
            <p:ph idx="1"/>
          </p:nvPr>
        </p:nvSpPr>
        <p:spPr/>
        <p:txBody>
          <a:bodyPr/>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55702" y="-4206"/>
            <a:ext cx="6832596" cy="1567535"/>
          </a:xfrm>
        </p:spPr>
        <p:txBody>
          <a:bodyPr>
            <a:normAutofit/>
          </a:bodyPr>
          <a:lstStyle/>
          <a:p>
            <a:r>
              <a:rPr lang="en-GB" b="1" dirty="0">
                <a:latin typeface="Calibri Light" panose="020F0302020204030204" charset="0"/>
                <a:cs typeface="Calibri Light" panose="020F0302020204030204" charset="0"/>
              </a:rPr>
              <a:t>The </a:t>
            </a:r>
            <a:r>
              <a:rPr lang="en-US" altLang="en-GB" b="1" dirty="0">
                <a:latin typeface="Calibri Light" panose="020F0302020204030204" charset="0"/>
                <a:cs typeface="Calibri Light" panose="020F0302020204030204" charset="0"/>
              </a:rPr>
              <a:t>Research </a:t>
            </a:r>
            <a:r>
              <a:rPr lang="en-GB" b="1" dirty="0">
                <a:latin typeface="Calibri Light" panose="020F0302020204030204" charset="0"/>
                <a:cs typeface="Calibri Light" panose="020F0302020204030204" charset="0"/>
              </a:rPr>
              <a:t>Funnel </a:t>
            </a:r>
            <a:endParaRPr lang="en-GB" b="1" dirty="0">
              <a:latin typeface="Calibri Light" panose="020F0302020204030204" charset="0"/>
              <a:cs typeface="Calibri Light" panose="020F0302020204030204" charset="0"/>
            </a:endParaRPr>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996153" y="1322439"/>
            <a:ext cx="5380704" cy="5073757"/>
          </a:xfrm>
          <a:prstGeom prst="rect">
            <a:avLst/>
          </a:prstGeom>
        </p:spPr>
      </p:pic>
      <p:sp>
        <p:nvSpPr>
          <p:cNvPr id="6" name="TextBox 5"/>
          <p:cNvSpPr txBox="1"/>
          <p:nvPr/>
        </p:nvSpPr>
        <p:spPr>
          <a:xfrm>
            <a:off x="3200398" y="1447055"/>
            <a:ext cx="3097162" cy="460375"/>
          </a:xfrm>
          <a:prstGeom prst="rect">
            <a:avLst/>
          </a:prstGeom>
          <a:noFill/>
        </p:spPr>
        <p:txBody>
          <a:bodyPr wrap="square" rtlCol="0">
            <a:spAutoFit/>
          </a:bodyPr>
          <a:lstStyle/>
          <a:p>
            <a:pPr algn="ctr"/>
            <a:r>
              <a:rPr lang="en-GB" sz="2400" b="1" i="1" dirty="0">
                <a:solidFill>
                  <a:srgbClr val="FF0000"/>
                </a:solidFill>
                <a:latin typeface="Calibri Light" panose="020F0302020204030204" charset="0"/>
                <a:cs typeface="Calibri Light" panose="020F0302020204030204" charset="0"/>
              </a:rPr>
              <a:t>Initial Subject Idea</a:t>
            </a:r>
            <a:endParaRPr lang="en-GB" sz="2400" b="1" i="1" dirty="0">
              <a:solidFill>
                <a:srgbClr val="FF0000"/>
              </a:solidFill>
              <a:latin typeface="Calibri Light" panose="020F0302020204030204" charset="0"/>
              <a:cs typeface="Calibri Light" panose="020F0302020204030204" charset="0"/>
            </a:endParaRPr>
          </a:p>
        </p:txBody>
      </p:sp>
      <p:cxnSp>
        <p:nvCxnSpPr>
          <p:cNvPr id="8" name="Straight Arrow Connector 7"/>
          <p:cNvCxnSpPr/>
          <p:nvPr/>
        </p:nvCxnSpPr>
        <p:spPr>
          <a:xfrm>
            <a:off x="4748979" y="2005781"/>
            <a:ext cx="0" cy="3529780"/>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142615" y="5791200"/>
            <a:ext cx="3087370" cy="460375"/>
          </a:xfrm>
          <a:prstGeom prst="rect">
            <a:avLst/>
          </a:prstGeom>
          <a:noFill/>
        </p:spPr>
        <p:txBody>
          <a:bodyPr wrap="square" rtlCol="0">
            <a:spAutoFit/>
          </a:bodyPr>
          <a:lstStyle/>
          <a:p>
            <a:pPr algn="ctr"/>
            <a:r>
              <a:rPr lang="en-US" altLang="en-GB" sz="2400" b="1" i="1" dirty="0">
                <a:solidFill>
                  <a:srgbClr val="FF0000"/>
                </a:solidFill>
                <a:latin typeface="Calibri Light" panose="020F0302020204030204" charset="0"/>
                <a:cs typeface="Calibri Light" panose="020F0302020204030204" charset="0"/>
              </a:rPr>
              <a:t>Research </a:t>
            </a:r>
            <a:r>
              <a:rPr lang="en-GB" sz="2400" b="1" i="1" dirty="0">
                <a:solidFill>
                  <a:srgbClr val="FF0000"/>
                </a:solidFill>
                <a:latin typeface="Calibri Light" panose="020F0302020204030204" charset="0"/>
                <a:cs typeface="Calibri Light" panose="020F0302020204030204" charset="0"/>
              </a:rPr>
              <a:t>Question</a:t>
            </a:r>
            <a:r>
              <a:rPr lang="en-US" altLang="en-GB" sz="2400" b="1" i="1" dirty="0">
                <a:solidFill>
                  <a:srgbClr val="FF0000"/>
                </a:solidFill>
                <a:latin typeface="Calibri Light" panose="020F0302020204030204" charset="0"/>
                <a:cs typeface="Calibri Light" panose="020F0302020204030204" charset="0"/>
              </a:rPr>
              <a:t>s</a:t>
            </a:r>
            <a:endParaRPr lang="en-US" altLang="en-GB" sz="2400" b="1" i="1" dirty="0">
              <a:solidFill>
                <a:srgbClr val="FF0000"/>
              </a:solidFill>
              <a:latin typeface="Calibri Light" panose="020F0302020204030204" charset="0"/>
              <a:cs typeface="Calibri Light" panose="020F030202020403020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457200" y="274638"/>
            <a:ext cx="8229600" cy="1143000"/>
          </a:xfrm>
          <a:prstGeom prst="rect">
            <a:avLst/>
          </a:prstGeom>
        </p:spPr>
        <p:txBody>
          <a:bodyPr vert="horz" lIns="91440" tIns="45720" rIns="91440" bIns="45720" rtlCol="0" anchor="ctr">
            <a:normAutofit lnSpcReduction="20000"/>
          </a:bodyPr>
          <a:lstStyle/>
          <a:p>
            <a:pPr algn="ctr" defTabSz="685800">
              <a:spcBef>
                <a:spcPct val="0"/>
              </a:spcBef>
              <a:spcAft>
                <a:spcPts val="600"/>
              </a:spcAft>
              <a:defRPr/>
            </a:pPr>
            <a:r>
              <a:rPr lang="en-US" sz="3300" b="1">
                <a:latin typeface="Calibri Light" panose="020F0302020204030204" charset="0"/>
                <a:ea typeface="+mj-ea"/>
                <a:cs typeface="Calibri Light" panose="020F0302020204030204" charset="0"/>
              </a:rPr>
              <a:t>The process of critically reviewing the literature</a:t>
            </a:r>
            <a:endParaRPr lang="en-US" sz="3300" b="1" i="1">
              <a:latin typeface="Calibri Light" panose="020F0302020204030204" charset="0"/>
              <a:ea typeface="+mj-ea"/>
              <a:cs typeface="Calibri Light" panose="020F0302020204030204" charset="0"/>
            </a:endParaRPr>
          </a:p>
        </p:txBody>
      </p:sp>
      <p:pic>
        <p:nvPicPr>
          <p:cNvPr id="3075" name="Picture 3"/>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1631951" y="2277791"/>
            <a:ext cx="5727700" cy="3069012"/>
          </a:xfrm>
          <a:prstGeom prst="rect">
            <a:avLst/>
          </a:prstGeom>
          <a:solidFill>
            <a:srgbClr val="FFFFFF"/>
          </a:solidFill>
          <a:extLs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648200" y="1243330"/>
            <a:ext cx="4366260" cy="677545"/>
          </a:xfrm>
          <a:prstGeom prst="rect">
            <a:avLst/>
          </a:prstGeom>
        </p:spPr>
        <p:txBody>
          <a:bodyPr vert="horz" lIns="91440" tIns="45720" rIns="91440" bIns="45720" rtlCol="0">
            <a:normAutofit/>
          </a:bodyPr>
          <a:lstStyle/>
          <a:p>
            <a:pPr indent="0" defTabSz="685800">
              <a:spcBef>
                <a:spcPct val="20000"/>
              </a:spcBef>
              <a:spcAft>
                <a:spcPts val="600"/>
              </a:spcAft>
              <a:buFont typeface="Arial" panose="020B0604020202020204" pitchFamily="34" charset="0"/>
              <a:buNone/>
            </a:pPr>
            <a:r>
              <a:rPr lang="en-US" sz="2100" i="1">
                <a:latin typeface="Calibri Light" panose="020F0302020204030204" charset="0"/>
                <a:cs typeface="Calibri Light" panose="020F0302020204030204" charset="0"/>
              </a:rPr>
              <a:t>   (Saunders &amp; Lewis, 2018)</a:t>
            </a:r>
            <a:endParaRPr lang="en-US" sz="2100" i="1">
              <a:latin typeface="Calibri Light" panose="020F0302020204030204" charset="0"/>
              <a:cs typeface="Calibri Light" panose="020F0302020204030204" charset="0"/>
            </a:endParaRPr>
          </a:p>
          <a:p>
            <a:pPr marL="257175" indent="-257175" defTabSz="685800">
              <a:spcBef>
                <a:spcPct val="20000"/>
              </a:spcBef>
              <a:spcAft>
                <a:spcPts val="600"/>
              </a:spcAft>
              <a:buFont typeface="Arial" panose="020B0604020202020204" pitchFamily="34" charset="0"/>
              <a:buChar char="•"/>
            </a:pPr>
            <a:endParaRPr lang="en-US" sz="2100" i="1">
              <a:latin typeface="Calibri Light" panose="020F0302020204030204" charset="0"/>
              <a:cs typeface="Calibri Light" panose="020F030202020403020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b="1">
                <a:latin typeface="Calibri Light" panose="020F0302020204030204" charset="0"/>
                <a:cs typeface="Calibri Light" panose="020F0302020204030204" charset="0"/>
              </a:rPr>
              <a:t>The Specific Steps to Research Questions</a:t>
            </a:r>
            <a:endParaRPr lang="en-US" b="1">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457200" y="1600200"/>
            <a:ext cx="7472680" cy="3989070"/>
          </a:xfrm>
        </p:spPr>
        <p:txBody>
          <a:bodyPr/>
          <a:p>
            <a:r>
              <a:rPr lang="en-US">
                <a:latin typeface="Calibri Light" panose="020F0302020204030204" charset="0"/>
                <a:cs typeface="Calibri Light" panose="020F0302020204030204" charset="0"/>
              </a:rPr>
              <a:t>Step 1: Dinner Parties</a:t>
            </a:r>
            <a:endParaRPr lang="en-US">
              <a:latin typeface="Calibri Light" panose="020F0302020204030204" charset="0"/>
              <a:cs typeface="Calibri Light" panose="020F0302020204030204" charset="0"/>
            </a:endParaRPr>
          </a:p>
          <a:p>
            <a:endParaRPr lang="en-US">
              <a:latin typeface="Calibri Light" panose="020F0302020204030204" charset="0"/>
              <a:cs typeface="Calibri Light" panose="020F0302020204030204" charset="0"/>
            </a:endParaRPr>
          </a:p>
          <a:p>
            <a:r>
              <a:rPr lang="en-US">
                <a:latin typeface="Calibri Light" panose="020F0302020204030204" charset="0"/>
                <a:cs typeface="Calibri Light" panose="020F0302020204030204" charset="0"/>
              </a:rPr>
              <a:t>Step 2: </a:t>
            </a:r>
            <a:r>
              <a:rPr lang="en-US" altLang="en-US">
                <a:latin typeface="Calibri Light" panose="020F0302020204030204" charset="0"/>
                <a:cs typeface="Calibri Light" panose="020F0302020204030204" charset="0"/>
              </a:rPr>
              <a:t>The "Gap" Classifications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Step 3: The Research Questions</a:t>
            </a:r>
            <a:r>
              <a:rPr lang="en-US" altLang="en-US" i="1">
                <a:latin typeface="Calibri Light" panose="020F0302020204030204" charset="0"/>
                <a:cs typeface="Calibri Light" panose="020F0302020204030204" charset="0"/>
              </a:rPr>
              <a:t>: You write a question designed specifically to fill that gap.</a:t>
            </a:r>
            <a:endParaRPr lang="en-US" altLang="en-US" i="1">
              <a:latin typeface="Calibri Light" panose="020F0302020204030204" charset="0"/>
              <a:cs typeface="Calibri Light" panose="020F030202020403020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altLang="en-US" b="1">
                <a:solidFill>
                  <a:srgbClr val="FF0000"/>
                </a:solidFill>
                <a:latin typeface="Calibri Light" panose="020F0302020204030204" charset="0"/>
                <a:cs typeface="Calibri Light" panose="020F0302020204030204" charset="0"/>
              </a:rPr>
              <a:t>1. The </a:t>
            </a:r>
            <a:r>
              <a:rPr lang="en-US" altLang="en-US" b="1">
                <a:solidFill>
                  <a:srgbClr val="FF0000"/>
                </a:solidFill>
                <a:latin typeface="Calibri Light" panose="020F0302020204030204" charset="0"/>
                <a:cs typeface="Calibri Light" panose="020F0302020204030204" charset="0"/>
              </a:rPr>
              <a:t>Dinner Party</a:t>
            </a:r>
            <a:r>
              <a:rPr lang="en-US" altLang="en-US">
                <a:latin typeface="Calibri Light" panose="020F0302020204030204" charset="0"/>
                <a:cs typeface="Calibri Light" panose="020F0302020204030204" charset="0"/>
              </a:rPr>
              <a:t>: Moving from List to Debate</a:t>
            </a:r>
            <a:endParaRPr lang="en-US" altLang="en-US">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p:txBody>
          <a:bodyPr>
            <a:normAutofit lnSpcReduction="10000"/>
          </a:bodyPr>
          <a:p>
            <a:r>
              <a:rPr lang="en-US" altLang="en-US">
                <a:latin typeface="Calibri Light" panose="020F0302020204030204" charset="0"/>
                <a:cs typeface="Calibri Light" panose="020F0302020204030204" charset="0"/>
              </a:rPr>
              <a:t>Don't treat authors like a </a:t>
            </a:r>
            <a:r>
              <a:rPr lang="en-US" altLang="en-US" b="1">
                <a:solidFill>
                  <a:srgbClr val="FF0000"/>
                </a:solidFill>
                <a:latin typeface="Calibri Light" panose="020F0302020204030204" charset="0"/>
                <a:cs typeface="Calibri Light" panose="020F0302020204030204" charset="0"/>
              </a:rPr>
              <a:t>roll call</a:t>
            </a:r>
            <a:r>
              <a:rPr lang="en-US" altLang="en-US">
                <a:latin typeface="Calibri Light" panose="020F0302020204030204" charset="0"/>
                <a:cs typeface="Calibri Light" panose="020F0302020204030204" charset="0"/>
              </a:rPr>
              <a:t>. Treat them like</a:t>
            </a:r>
            <a:r>
              <a:rPr lang="en-US" altLang="en-US" b="1">
                <a:solidFill>
                  <a:srgbClr val="FF0000"/>
                </a:solidFill>
                <a:latin typeface="Calibri Light" panose="020F0302020204030204" charset="0"/>
                <a:cs typeface="Calibri Light" panose="020F0302020204030204" charset="0"/>
              </a:rPr>
              <a:t> guests at a dinner party. </a:t>
            </a:r>
            <a:endParaRPr lang="en-US" altLang="en-US" b="1">
              <a:solidFill>
                <a:srgbClr val="FF0000"/>
              </a:solidFill>
              <a:latin typeface="Calibri Light" panose="020F0302020204030204" charset="0"/>
              <a:cs typeface="Calibri Light" panose="020F0302020204030204" charset="0"/>
            </a:endParaRPr>
          </a:p>
          <a:p>
            <a:endParaRPr lang="en-US" altLang="en-US" b="1">
              <a:solidFill>
                <a:srgbClr val="FF0000"/>
              </a:solidFill>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p:txBody>
          <a:bodyPr/>
          <a:p>
            <a:r>
              <a:rPr lang="en-US" altLang="en-US">
                <a:latin typeface="Calibri Light" panose="020F0302020204030204" charset="0"/>
                <a:cs typeface="Calibri Light" panose="020F0302020204030204" charset="0"/>
                <a:sym typeface="+mn-ea"/>
              </a:rPr>
              <a:t>Imagine Smith (2020) and Jones (2021) are at a table. Smith says remote work is great. Jones says it destroys culture. Your job is not to repeat them, but to chair the debate.</a:t>
            </a:r>
            <a:endParaRPr lang="en-US" altLang="en-US">
              <a:latin typeface="Calibri Light" panose="020F0302020204030204" charset="0"/>
              <a:cs typeface="Calibri Light" panose="020F0302020204030204" charset="0"/>
            </a:endParaRPr>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sz="half" idx="1"/>
          </p:nvPr>
        </p:nvSpPr>
        <p:spPr>
          <a:xfrm>
            <a:off x="457200" y="1600200"/>
            <a:ext cx="8040370" cy="3989070"/>
          </a:xfrm>
        </p:spPr>
        <p:txBody>
          <a:bodyPr/>
          <a:p>
            <a:pPr marL="0" indent="0">
              <a:buNone/>
            </a:pPr>
            <a:r>
              <a:rPr lang="en-US" altLang="en-US" sz="2800" b="1">
                <a:solidFill>
                  <a:srgbClr val="FF0000"/>
                </a:solidFill>
                <a:latin typeface="Calibri Light" panose="020F0302020204030204" charset="0"/>
                <a:cs typeface="Calibri Light" panose="020F0302020204030204" charset="0"/>
                <a:sym typeface="+mn-ea"/>
              </a:rPr>
              <a:t>Your job is not to repeat them, but to chair the debate.</a:t>
            </a:r>
            <a:endParaRPr lang="en-US" sz="2800"/>
          </a:p>
          <a:p>
            <a:pPr marL="0" indent="0">
              <a:buNone/>
            </a:pPr>
            <a:endParaRPr lang="en-US" sz="28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latin typeface="Calibri Light" panose="020F0302020204030204" charset="0"/>
                <a:cs typeface="Calibri Light" panose="020F0302020204030204" charset="0"/>
              </a:rPr>
              <a:t>Is This a Good Literature Review?</a:t>
            </a:r>
            <a:endParaRPr lang="en-US" b="1">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1002665" y="1417955"/>
            <a:ext cx="7462520" cy="3989070"/>
          </a:xfrm>
        </p:spPr>
        <p:txBody>
          <a:bodyPr>
            <a:normAutofit/>
          </a:bodyPr>
          <a:p>
            <a:r>
              <a:rPr lang="en-US" altLang="en-US" i="1">
                <a:latin typeface="Calibri Light" panose="020F0302020204030204" charset="0"/>
                <a:cs typeface="Calibri Light" panose="020F0302020204030204" charset="0"/>
              </a:rPr>
              <a:t>Smith (2021) conducted a survey of 500 tech workers in London. He found that working from home increased individual task speed by 15%. He argues that this is because there are fewer distractions at home than in an open-plan office. Jones (2022) also researched remote working but focused on creative teams. She found that innovation dropped by 20% over a six-month period. She states that employees missed the 'watercooler moments' where ideas are shared informally. Brown (2023) looked at mental health in remote workers. He found that 40% of staff felt lonely. He suggests that managers should check in more often.</a:t>
            </a:r>
            <a:endParaRPr lang="en-US" altLang="en-US" i="1">
              <a:latin typeface="Calibri Light" panose="020F0302020204030204" charset="0"/>
              <a:cs typeface="Calibri Light" panose="020F030202020403020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b="1">
                <a:latin typeface="Calibri Light" panose="020F0302020204030204" charset="0"/>
                <a:cs typeface="Calibri Light" panose="020F0302020204030204" charset="0"/>
                <a:sym typeface="+mn-ea"/>
              </a:rPr>
              <a:t>Why is this a fail?</a:t>
            </a:r>
            <a:endParaRPr lang="en-US" b="1"/>
          </a:p>
        </p:txBody>
      </p:sp>
      <p:sp>
        <p:nvSpPr>
          <p:cNvPr id="3" name="Content Placeholder 2"/>
          <p:cNvSpPr>
            <a:spLocks noGrp="1"/>
          </p:cNvSpPr>
          <p:nvPr>
            <p:ph sz="half" idx="1"/>
          </p:nvPr>
        </p:nvSpPr>
        <p:spPr>
          <a:xfrm>
            <a:off x="457200" y="1600200"/>
            <a:ext cx="7520940" cy="3989070"/>
          </a:xfrm>
        </p:spPr>
        <p:txBody>
          <a:bodyPr>
            <a:normAutofit/>
          </a:bodyPr>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Structure:</a:t>
            </a:r>
            <a:r>
              <a:rPr lang="en-US" altLang="en-US">
                <a:latin typeface="Calibri Light" panose="020F0302020204030204" charset="0"/>
                <a:cs typeface="Calibri Light" panose="020F0302020204030204" charset="0"/>
              </a:rPr>
              <a:t> It is just a list of summaries (Para 1 = Smith, Para 2 = Jones, Para 3 = Brown).</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No Conversation:</a:t>
            </a:r>
            <a:r>
              <a:rPr lang="en-US" altLang="en-US">
                <a:latin typeface="Calibri Light" panose="020F0302020204030204" charset="0"/>
                <a:cs typeface="Calibri Light" panose="020F0302020204030204" charset="0"/>
              </a:rPr>
              <a:t> The authors are isolated. </a:t>
            </a:r>
            <a:r>
              <a:rPr lang="en-US" altLang="en-US" b="1">
                <a:solidFill>
                  <a:srgbClr val="FF0000"/>
                </a:solidFill>
                <a:latin typeface="Calibri Light" panose="020F0302020204030204" charset="0"/>
                <a:cs typeface="Calibri Light" panose="020F0302020204030204" charset="0"/>
              </a:rPr>
              <a:t>Smith doesn't "talk" to Jones.</a:t>
            </a:r>
            <a:endParaRPr lang="en-US" altLang="en-US" b="1">
              <a:solidFill>
                <a:srgbClr val="FF0000"/>
              </a:solidFill>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No Critical Voice:</a:t>
            </a:r>
            <a:r>
              <a:rPr lang="en-US" altLang="en-US">
                <a:latin typeface="Calibri Light" panose="020F0302020204030204" charset="0"/>
                <a:cs typeface="Calibri Light" panose="020F0302020204030204" charset="0"/>
              </a:rPr>
              <a:t> The student is </a:t>
            </a:r>
            <a:r>
              <a:rPr lang="en-US" altLang="en-US" b="1">
                <a:solidFill>
                  <a:srgbClr val="FF0000"/>
                </a:solidFill>
                <a:latin typeface="Calibri Light" panose="020F0302020204030204" charset="0"/>
                <a:cs typeface="Calibri Light" panose="020F0302020204030204" charset="0"/>
              </a:rPr>
              <a:t>just a reporter, not a researcher.</a:t>
            </a:r>
            <a:endParaRPr lang="en-US" altLang="en-US" b="1">
              <a:solidFill>
                <a:srgbClr val="FF0000"/>
              </a:solidFill>
              <a:latin typeface="Calibri Light" panose="020F0302020204030204" charset="0"/>
              <a:cs typeface="Calibri Light" panose="020F030202020403020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b="1">
                <a:latin typeface="Calibri Light" panose="020F0302020204030204" charset="0"/>
                <a:cs typeface="Calibri Light" panose="020F0302020204030204" charset="0"/>
                <a:sym typeface="+mn-ea"/>
              </a:rPr>
              <a:t>The "Good" Version </a:t>
            </a:r>
            <a:endParaRPr lang="en-US" b="1"/>
          </a:p>
        </p:txBody>
      </p:sp>
      <p:sp>
        <p:nvSpPr>
          <p:cNvPr id="3" name="Content Placeholder 2"/>
          <p:cNvSpPr>
            <a:spLocks noGrp="1"/>
          </p:cNvSpPr>
          <p:nvPr>
            <p:ph sz="half" idx="1"/>
          </p:nvPr>
        </p:nvSpPr>
        <p:spPr/>
        <p:txBody>
          <a:bodyPr>
            <a:normAutofit fontScale="80000"/>
          </a:bodyPr>
          <a:p>
            <a:r>
              <a:rPr lang="en-US" altLang="en-US" i="1">
                <a:solidFill>
                  <a:srgbClr val="FF0000"/>
                </a:solidFill>
                <a:latin typeface="Calibri Light" panose="020F0302020204030204" charset="0"/>
                <a:cs typeface="Calibri Light" panose="020F0302020204030204" charset="0"/>
              </a:rPr>
              <a:t>There is a significant conflict in the literature regarding the definition of 'performance'.</a:t>
            </a:r>
            <a:r>
              <a:rPr lang="en-US" altLang="en-US" i="1">
                <a:latin typeface="Calibri Light" panose="020F0302020204030204" charset="0"/>
                <a:cs typeface="Calibri Light" panose="020F0302020204030204" charset="0"/>
              </a:rPr>
              <a:t> While Smith (2021) argues that remote working boosts task efficiency by removing office distractions, Jones (2022) counters that this comes at the cost of creative innovation, noting a 20% drop in idea generation. </a:t>
            </a:r>
            <a:r>
              <a:rPr lang="en-US" altLang="en-US" i="1">
                <a:solidFill>
                  <a:srgbClr val="FF0000"/>
                </a:solidFill>
                <a:latin typeface="Calibri Light" panose="020F0302020204030204" charset="0"/>
                <a:cs typeface="Calibri Light" panose="020F0302020204030204" charset="0"/>
              </a:rPr>
              <a:t>This suggests that </a:t>
            </a:r>
            <a:r>
              <a:rPr lang="en-US" altLang="en-US" i="1">
                <a:latin typeface="Calibri Light" panose="020F0302020204030204" charset="0"/>
                <a:cs typeface="Calibri Light" panose="020F0302020204030204" charset="0"/>
              </a:rPr>
              <a:t>while employees may work faster at home (Smith, 2021), they may work less effectively on complex problems due to professional isolation (Brown, 2023; Jones, 2022).</a:t>
            </a:r>
            <a:endParaRPr lang="en-US" altLang="en-US" i="1">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p:txBody>
          <a:bodyPr>
            <a:normAutofit lnSpcReduction="20000"/>
          </a:bodyPr>
          <a:p>
            <a:pPr marL="0" indent="0">
              <a:buNone/>
            </a:pPr>
            <a:r>
              <a:rPr lang="en-US" altLang="en-US" b="1">
                <a:latin typeface="Calibri Light" panose="020F0302020204030204" charset="0"/>
                <a:cs typeface="Calibri Light" panose="020F0302020204030204" charset="0"/>
              </a:rPr>
              <a:t>Why is this Level 7?</a:t>
            </a:r>
            <a:endParaRPr lang="en-US" altLang="en-US" b="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Thematic:</a:t>
            </a:r>
            <a:r>
              <a:rPr lang="en-US" altLang="en-US">
                <a:latin typeface="Calibri Light" panose="020F0302020204030204" charset="0"/>
                <a:cs typeface="Calibri Light" panose="020F0302020204030204" charset="0"/>
              </a:rPr>
              <a:t> It groups ideas (Efficiency vs. Innovation).</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Synthesised:</a:t>
            </a:r>
            <a:r>
              <a:rPr lang="en-US" altLang="en-US">
                <a:latin typeface="Calibri Light" panose="020F0302020204030204" charset="0"/>
                <a:cs typeface="Calibri Light" panose="020F0302020204030204" charset="0"/>
              </a:rPr>
              <a:t> It uses bridge words (While, Counters, This suggests).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Critical:</a:t>
            </a:r>
            <a:r>
              <a:rPr lang="en-US" altLang="en-US">
                <a:latin typeface="Calibri Light" panose="020F0302020204030204" charset="0"/>
                <a:cs typeface="Calibri Light" panose="020F0302020204030204" charset="0"/>
              </a:rPr>
              <a:t> It identifies a conflict in the definition of "performance."</a:t>
            </a:r>
            <a:endParaRPr lang="en-US" altLang="en-US">
              <a:latin typeface="Calibri Light" panose="020F0302020204030204" charset="0"/>
              <a:cs typeface="Calibri Light" panose="020F03020202040302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500"/>
                                        <p:tgtEl>
                                          <p:spTgt spid="4">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4">
                                            <p:txEl>
                                              <p:pRg st="4" end="4"/>
                                            </p:txEl>
                                          </p:spTgt>
                                        </p:tgtEl>
                                        <p:attrNameLst>
                                          <p:attrName>style.visibility</p:attrName>
                                        </p:attrNameLst>
                                      </p:cBhvr>
                                      <p:to>
                                        <p:strVal val="visible"/>
                                      </p:to>
                                    </p:set>
                                    <p:animEffect transition="in" filter="blinds(horizontal)">
                                      <p:cBhvr>
                                        <p:cTn id="18" dur="500"/>
                                        <p:tgtEl>
                                          <p:spTgt spid="4">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animEffect transition="in" filter="blinds(horizontal)">
                                      <p:cBhvr>
                                        <p:cTn id="21"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b="1">
                <a:latin typeface="Calibri Light" panose="020F0302020204030204" charset="0"/>
                <a:cs typeface="Calibri Light" panose="020F0302020204030204" charset="0"/>
                <a:sym typeface="+mn-ea"/>
              </a:rPr>
              <a:t>A list of "Connector Verbs"</a:t>
            </a:r>
            <a:endParaRPr lang="en-US" b="1"/>
          </a:p>
        </p:txBody>
      </p:sp>
      <p:sp>
        <p:nvSpPr>
          <p:cNvPr id="3" name="Content Placeholder 2"/>
          <p:cNvSpPr>
            <a:spLocks noGrp="1"/>
          </p:cNvSpPr>
          <p:nvPr>
            <p:ph sz="half" idx="1"/>
          </p:nvPr>
        </p:nvSpPr>
        <p:spPr>
          <a:xfrm>
            <a:off x="457200" y="1600200"/>
            <a:ext cx="8229600" cy="3989070"/>
          </a:xfrm>
        </p:spPr>
        <p:txBody>
          <a:bodyPr>
            <a:normAutofit/>
          </a:bodyPr>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To Agree:</a:t>
            </a:r>
            <a:r>
              <a:rPr lang="en-US" altLang="en-US">
                <a:latin typeface="Calibri Light" panose="020F0302020204030204" charset="0"/>
                <a:cs typeface="Calibri Light" panose="020F0302020204030204" charset="0"/>
              </a:rPr>
              <a:t> Supports, corroborates, aligns with, reinforces.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To Disagree:</a:t>
            </a:r>
            <a:r>
              <a:rPr lang="en-US" altLang="en-US">
                <a:latin typeface="Calibri Light" panose="020F0302020204030204" charset="0"/>
                <a:cs typeface="Calibri Light" panose="020F0302020204030204" charset="0"/>
              </a:rPr>
              <a:t> Challenges, refutes, counters, contradicts.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To Add Nuance: </a:t>
            </a:r>
            <a:r>
              <a:rPr lang="en-US" altLang="en-US">
                <a:latin typeface="Calibri Light" panose="020F0302020204030204" charset="0"/>
                <a:cs typeface="Calibri Light" panose="020F0302020204030204" charset="0"/>
              </a:rPr>
              <a:t>Expands upon, qualifies, extends, mediates.</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Quizs</a:t>
            </a:r>
            <a:endParaRPr lang="en-US">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p:txBody>
          <a:bodyPr>
            <a:normAutofit fontScale="70000"/>
          </a:bodyPr>
          <a:p>
            <a:pPr marL="0" indent="0">
              <a:buNone/>
            </a:pPr>
            <a:r>
              <a:rPr lang="en-US">
                <a:latin typeface="Calibri Light" panose="020F0302020204030204" charset="0"/>
                <a:cs typeface="Calibri Light" panose="020F0302020204030204" charset="0"/>
              </a:rPr>
              <a:t>1. </a:t>
            </a:r>
            <a:r>
              <a:rPr lang="en-US" altLang="en-US">
                <a:latin typeface="Calibri Light" panose="020F0302020204030204" charset="0"/>
                <a:cs typeface="Calibri Light" panose="020F0302020204030204" charset="0"/>
              </a:rPr>
              <a:t>In the 'Dinner Party' metaphor for a Literature Review, what is your primary role as the researcher?"</a:t>
            </a: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To strictly record what every guest ordered (Describe each study in detail).</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To ensure every guest agrees with each other (Remove contradictory studies).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To host and facilitate a conversation between the guests (Synthesise and debate).</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To silence the guests and only speak yourself (Ignore references).</a:t>
            </a:r>
            <a:endParaRPr lang="en-US" altLang="en-US">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p:txBody>
          <a:bodyPr>
            <a:normAutofit fontScale="70000"/>
          </a:bodyPr>
          <a:p>
            <a:pPr marL="0" indent="0">
              <a:buNone/>
            </a:pPr>
            <a:r>
              <a:rPr lang="en-US" altLang="en-US">
                <a:latin typeface="Calibri Light" panose="020F0302020204030204" charset="0"/>
                <a:cs typeface="Calibri Light" panose="020F0302020204030204" charset="0"/>
              </a:rPr>
              <a:t>2. Read the following paragraph. Which common Literature Review error does it demonstrate? </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Brown (2019) says that AI improves efficiency. Green (2020) states that AI reduces costs. White (2021) argues that AI creates new jobs.</a:t>
            </a:r>
            <a:endParaRPr lang="en-US" altLang="en-US" i="1">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A) The "Golden Thread" Error</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B) The "Shopping List” Error</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C) The "Critical Bias" Error</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D) The "Lack of References" Error</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3. </a:t>
            </a:r>
            <a:r>
              <a:rPr lang="en-US" altLang="en-US">
                <a:latin typeface="Calibri Light" panose="020F0302020204030204" charset="0"/>
                <a:cs typeface="Calibri Light" panose="020F0302020204030204" charset="0"/>
                <a:sym typeface="+mn-ea"/>
              </a:rPr>
              <a:t>The Task</a:t>
            </a:r>
            <a:endParaRPr lang="en-US"/>
          </a:p>
        </p:txBody>
      </p:sp>
      <p:sp>
        <p:nvSpPr>
          <p:cNvPr id="3" name="Content Placeholder 2"/>
          <p:cNvSpPr>
            <a:spLocks noGrp="1"/>
          </p:cNvSpPr>
          <p:nvPr>
            <p:ph sz="half" idx="1"/>
          </p:nvPr>
        </p:nvSpPr>
        <p:spPr>
          <a:xfrm>
            <a:off x="457200" y="1600200"/>
            <a:ext cx="8228965" cy="3989070"/>
          </a:xfrm>
        </p:spPr>
        <p:txBody>
          <a:bodyPr>
            <a:normAutofit lnSpcReduction="10000"/>
          </a:bodyPr>
          <a:p>
            <a:pPr marL="0" indent="0">
              <a:buNone/>
            </a:pPr>
            <a:r>
              <a:rPr lang="en-US" altLang="en-US">
                <a:latin typeface="Calibri Light" panose="020F0302020204030204" charset="0"/>
                <a:cs typeface="Calibri Light" panose="020F0302020204030204" charset="0"/>
              </a:rPr>
              <a:t>Below are two findings from different authors regarding Social Media Marketing. Your job is to write </a:t>
            </a:r>
            <a:r>
              <a:rPr lang="en-US" altLang="en-US" b="1">
                <a:latin typeface="Calibri Light" panose="020F0302020204030204" charset="0"/>
                <a:cs typeface="Calibri Light" panose="020F0302020204030204" charset="0"/>
              </a:rPr>
              <a:t>ONE single sentence</a:t>
            </a:r>
            <a:r>
              <a:rPr lang="en-US" altLang="en-US">
                <a:latin typeface="Calibri Light" panose="020F0302020204030204" charset="0"/>
                <a:cs typeface="Calibri Light" panose="020F0302020204030204" charset="0"/>
              </a:rPr>
              <a:t> that synthesises them into a critical debate.</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Author 1 (Lee, 2022): </a:t>
            </a:r>
            <a:r>
              <a:rPr lang="en-US" altLang="en-US" i="1">
                <a:latin typeface="Calibri Light" panose="020F0302020204030204" charset="0"/>
                <a:cs typeface="Calibri Light" panose="020F0302020204030204" charset="0"/>
              </a:rPr>
              <a:t>"Influencer marketing has a higher ROI than traditional ads because younger consumers trust personalities over brands."</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Author 2 (Gomez, 2023): </a:t>
            </a:r>
            <a:r>
              <a:rPr lang="en-US" altLang="en-US" i="1">
                <a:latin typeface="Calibri Light" panose="020F0302020204030204" charset="0"/>
                <a:cs typeface="Calibri Light" panose="020F0302020204030204" charset="0"/>
              </a:rPr>
              <a:t>"The rising number of 'fake influencers' and paid bots has led to a 15% drop in consumer trust regarding influencer endorsements."</a:t>
            </a:r>
            <a:endParaRPr lang="en-US" altLang="en-US" i="1">
              <a:latin typeface="Calibri Light" panose="020F0302020204030204" charset="0"/>
              <a:cs typeface="Calibri Light" panose="020F030202020403020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sz="half" idx="1"/>
          </p:nvPr>
        </p:nvSpPr>
        <p:spPr>
          <a:xfrm>
            <a:off x="457200" y="1600200"/>
            <a:ext cx="8147685" cy="3989070"/>
          </a:xfrm>
        </p:spPr>
        <p:txBody>
          <a:bodyPr>
            <a:normAutofit lnSpcReduction="20000"/>
          </a:bodyPr>
          <a:p>
            <a:r>
              <a:rPr lang="en-US" altLang="en-US">
                <a:latin typeface="Calibri Light" panose="020F0302020204030204" charset="0"/>
                <a:cs typeface="Calibri Light" panose="020F0302020204030204" charset="0"/>
                <a:sym typeface="+mn-ea"/>
              </a:rPr>
              <a:t>Instructions:</a:t>
            </a: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Identify the relationship (Do they agree? Disagree? Add nuance?).</a:t>
            </a: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Choose a connector verb/phrase (e.g., While, Challenges, Complicates).</a:t>
            </a: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Write your synthesized sentence.</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Sample: </a:t>
            </a:r>
            <a:r>
              <a:rPr lang="en-US" altLang="en-US" i="1">
                <a:latin typeface="Calibri Light" panose="020F0302020204030204" charset="0"/>
                <a:cs typeface="Calibri Light" panose="020F0302020204030204" charset="0"/>
              </a:rPr>
              <a:t>While Lee (2022) argues that influencer marketing drives high ROI due to perceived trust, Gomez (2023) complicates this view, noting that the recent rise of 'fake influencers' is actually causing a significant decline in that very trust.</a:t>
            </a:r>
            <a:endParaRPr lang="en-US" altLang="en-US" i="1">
              <a:latin typeface="Calibri Light" panose="020F0302020204030204" charset="0"/>
              <a:cs typeface="Calibri Light" panose="020F03020202040302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b="1">
                <a:latin typeface="Calibri Light" panose="020F0302020204030204" charset="0"/>
                <a:cs typeface="Calibri Light" panose="020F0302020204030204" charset="0"/>
                <a:sym typeface="+mn-ea"/>
              </a:rPr>
              <a:t>2. The "Gap" Classifications</a:t>
            </a:r>
            <a:r>
              <a:rPr lang="en-US" altLang="en-US">
                <a:latin typeface="Calibri Light" panose="020F0302020204030204" charset="0"/>
                <a:cs typeface="Calibri Light" panose="020F0302020204030204" charset="0"/>
                <a:sym typeface="+mn-ea"/>
              </a:rPr>
              <a:t> </a:t>
            </a:r>
            <a:endParaRPr lang="en-US"/>
          </a:p>
        </p:txBody>
      </p:sp>
      <p:sp>
        <p:nvSpPr>
          <p:cNvPr id="3" name="Content Placeholder 2"/>
          <p:cNvSpPr>
            <a:spLocks noGrp="1"/>
          </p:cNvSpPr>
          <p:nvPr>
            <p:ph sz="half" idx="1"/>
          </p:nvPr>
        </p:nvSpPr>
        <p:spPr>
          <a:xfrm>
            <a:off x="4874895" y="1542416"/>
            <a:ext cx="4038600" cy="3989040"/>
          </a:xfrm>
        </p:spPr>
        <p:txBody>
          <a:bodyPr>
            <a:normAutofit fontScale="90000"/>
          </a:bodyPr>
          <a:p>
            <a:pPr marL="0" indent="0">
              <a:buNone/>
            </a:pPr>
            <a:r>
              <a:rPr lang="en-US" altLang="en-US" b="1">
                <a:latin typeface="Calibri Light" panose="020F0302020204030204" charset="0"/>
                <a:cs typeface="Calibri Light" panose="020F0302020204030204" charset="0"/>
              </a:rPr>
              <a:t>Visual List:</a:t>
            </a:r>
            <a:endParaRPr lang="en-US" altLang="en-US" b="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The Evidence Gap</a:t>
            </a:r>
            <a:r>
              <a:rPr lang="en-US" altLang="en-US">
                <a:latin typeface="Calibri Light" panose="020F0302020204030204" charset="0"/>
                <a:cs typeface="Calibri Light" panose="020F0302020204030204" charset="0"/>
              </a:rPr>
              <a:t>:</a:t>
            </a:r>
            <a:r>
              <a:rPr lang="en-US" altLang="en-US" i="1">
                <a:latin typeface="Calibri Light" panose="020F0302020204030204" charset="0"/>
                <a:cs typeface="Calibri Light" panose="020F0302020204030204" charset="0"/>
              </a:rPr>
              <a:t> "We have theory, but no data."</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The Context Gap:</a:t>
            </a:r>
            <a:r>
              <a:rPr lang="en-US" altLang="en-US">
                <a:latin typeface="Calibri Light" panose="020F0302020204030204" charset="0"/>
                <a:cs typeface="Calibri Light" panose="020F0302020204030204" charset="0"/>
              </a:rPr>
              <a:t> </a:t>
            </a:r>
            <a:r>
              <a:rPr lang="en-US" altLang="en-US" i="1">
                <a:latin typeface="Calibri Light" panose="020F0302020204030204" charset="0"/>
                <a:cs typeface="Calibri Light" panose="020F0302020204030204" charset="0"/>
              </a:rPr>
              <a:t>"This works in the US, but does it work in the UK?"</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The Time Gap:</a:t>
            </a:r>
            <a:r>
              <a:rPr lang="en-US" altLang="en-US" i="1">
                <a:latin typeface="Calibri Light" panose="020F0302020204030204" charset="0"/>
                <a:cs typeface="Calibri Light" panose="020F0302020204030204" charset="0"/>
              </a:rPr>
              <a:t> "This research is from 2010 (Pre-COVID). Is it still true?"</a:t>
            </a:r>
            <a:endParaRPr lang="en-US" altLang="en-US" i="1">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a:xfrm>
            <a:off x="283210" y="1542416"/>
            <a:ext cx="4038600" cy="3989040"/>
          </a:xfrm>
        </p:spPr>
        <p:txBody>
          <a:bodyPr/>
          <a:p>
            <a:r>
              <a:rPr lang="en-US">
                <a:latin typeface="Calibri Light" panose="020F0302020204030204" charset="0"/>
                <a:cs typeface="Calibri Light" panose="020F0302020204030204" charset="0"/>
              </a:rPr>
              <a:t>one-sentence summary: </a:t>
            </a:r>
            <a:r>
              <a:rPr lang="en-US" altLang="en-US">
                <a:solidFill>
                  <a:srgbClr val="FF0000"/>
                </a:solidFill>
                <a:latin typeface="Calibri Light" panose="020F0302020204030204" charset="0"/>
                <a:cs typeface="Calibri Light" panose="020F0302020204030204" charset="0"/>
              </a:rPr>
              <a:t>identify what is missing.</a:t>
            </a:r>
            <a:endParaRPr lang="en-US" altLang="en-US">
              <a:solidFill>
                <a:srgbClr val="FF0000"/>
              </a:solidFill>
              <a:latin typeface="Calibri Light" panose="020F0302020204030204" charset="0"/>
              <a:cs typeface="Calibri Light" panose="020F0302020204030204" charset="0"/>
            </a:endParaRPr>
          </a:p>
          <a:p>
            <a:endParaRPr lang="en-US" altLang="en-US">
              <a:solidFill>
                <a:srgbClr val="FF0000"/>
              </a:solidFill>
              <a:latin typeface="Calibri Light" panose="020F0302020204030204" charset="0"/>
              <a:cs typeface="Calibri Light" panose="020F03020202040302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altLang="en-US" b="1">
                <a:latin typeface="Calibri Light" panose="020F0302020204030204" charset="0"/>
                <a:cs typeface="Calibri Light" panose="020F0302020204030204" charset="0"/>
                <a:sym typeface="+mn-ea"/>
              </a:rPr>
              <a:t>3. The Research Questions</a:t>
            </a:r>
            <a:r>
              <a:rPr lang="en-US" altLang="en-US" i="1">
                <a:latin typeface="Calibri Light" panose="020F0302020204030204" charset="0"/>
                <a:cs typeface="Calibri Light" panose="020F0302020204030204" charset="0"/>
                <a:sym typeface="+mn-ea"/>
              </a:rPr>
              <a:t> </a:t>
            </a:r>
            <a:endParaRPr lang="en-US"/>
          </a:p>
        </p:txBody>
      </p:sp>
      <p:sp>
        <p:nvSpPr>
          <p:cNvPr id="3" name="Content Placeholder 2"/>
          <p:cNvSpPr>
            <a:spLocks noGrp="1"/>
          </p:cNvSpPr>
          <p:nvPr>
            <p:ph sz="half" idx="1"/>
          </p:nvPr>
        </p:nvSpPr>
        <p:spPr>
          <a:xfrm>
            <a:off x="457200" y="1600200"/>
            <a:ext cx="7733030" cy="3989070"/>
          </a:xfrm>
        </p:spPr>
        <p:txBody>
          <a:bodyPr/>
          <a:p>
            <a:r>
              <a:rPr lang="en-US" altLang="en-US">
                <a:latin typeface="Calibri Light" panose="020F0302020204030204" charset="0"/>
                <a:cs typeface="Calibri Light" panose="020F0302020204030204" charset="0"/>
                <a:sym typeface="+mn-ea"/>
              </a:rPr>
              <a:t>You write a question designed specifically to</a:t>
            </a:r>
            <a:r>
              <a:rPr lang="en-US" altLang="en-US">
                <a:solidFill>
                  <a:srgbClr val="FF0000"/>
                </a:solidFill>
                <a:latin typeface="Calibri Light" panose="020F0302020204030204" charset="0"/>
                <a:cs typeface="Calibri Light" panose="020F0302020204030204" charset="0"/>
                <a:sym typeface="+mn-ea"/>
              </a:rPr>
              <a:t> fill that gap.</a:t>
            </a:r>
            <a:endParaRPr lang="en-US" altLang="en-US">
              <a:solidFill>
                <a:srgbClr val="FF0000"/>
              </a:solidFill>
              <a:latin typeface="Calibri Light" panose="020F0302020204030204" charset="0"/>
              <a:cs typeface="Calibri Light" panose="020F0302020204030204" charset="0"/>
              <a:sym typeface="+mn-ea"/>
            </a:endParaRPr>
          </a:p>
          <a:p>
            <a:endParaRPr lang="en-US" altLang="en-US">
              <a:solidFill>
                <a:srgbClr val="FF0000"/>
              </a:solidFill>
              <a:latin typeface="Calibri Light" panose="020F0302020204030204" charset="0"/>
              <a:cs typeface="Calibri Light" panose="020F0302020204030204" charset="0"/>
              <a:sym typeface="+mn-ea"/>
            </a:endParaRPr>
          </a:p>
          <a:p>
            <a:endParaRPr lang="en-US" altLang="en-US">
              <a:solidFill>
                <a:srgbClr val="FF0000"/>
              </a:solidFill>
              <a:latin typeface="Calibri Light" panose="020F0302020204030204" charset="0"/>
              <a:cs typeface="Calibri Light" panose="020F0302020204030204" charset="0"/>
              <a:sym typeface="+mn-ea"/>
            </a:endParaRPr>
          </a:p>
          <a:p>
            <a:r>
              <a:rPr lang="en-US" altLang="en-US">
                <a:solidFill>
                  <a:srgbClr val="FF0000"/>
                </a:solidFill>
                <a:latin typeface="Calibri Light" panose="020F0302020204030204" charset="0"/>
                <a:cs typeface="Calibri Light" panose="020F0302020204030204" charset="0"/>
                <a:sym typeface="+mn-ea"/>
              </a:rPr>
              <a:t>Key Takeaway: </a:t>
            </a:r>
            <a:r>
              <a:rPr lang="en-US" altLang="en-US">
                <a:solidFill>
                  <a:schemeClr val="tx1"/>
                </a:solidFill>
                <a:latin typeface="Calibri Light" panose="020F0302020204030204" charset="0"/>
                <a:cs typeface="Calibri Light" panose="020F0302020204030204" charset="0"/>
                <a:sym typeface="+mn-ea"/>
              </a:rPr>
              <a:t>Your Research Question is</a:t>
            </a:r>
            <a:r>
              <a:rPr lang="en-US" altLang="en-US">
                <a:solidFill>
                  <a:srgbClr val="C00000"/>
                </a:solidFill>
                <a:latin typeface="Calibri Light" panose="020F0302020204030204" charset="0"/>
                <a:cs typeface="Calibri Light" panose="020F0302020204030204" charset="0"/>
                <a:sym typeface="+mn-ea"/>
              </a:rPr>
              <a:t> </a:t>
            </a:r>
            <a:r>
              <a:rPr lang="en-US" altLang="en-US">
                <a:solidFill>
                  <a:srgbClr val="FF0000"/>
                </a:solidFill>
                <a:latin typeface="Calibri Light" panose="020F0302020204030204" charset="0"/>
                <a:cs typeface="Calibri Light" panose="020F0302020204030204" charset="0"/>
                <a:sym typeface="+mn-ea"/>
              </a:rPr>
              <a:t>not an invention;</a:t>
            </a:r>
            <a:r>
              <a:rPr lang="en-US" altLang="en-US">
                <a:solidFill>
                  <a:schemeClr val="tx1"/>
                </a:solidFill>
                <a:latin typeface="Calibri Light" panose="020F0302020204030204" charset="0"/>
                <a:cs typeface="Calibri Light" panose="020F0302020204030204" charset="0"/>
                <a:sym typeface="+mn-ea"/>
              </a:rPr>
              <a:t> it is a </a:t>
            </a:r>
            <a:r>
              <a:rPr lang="en-US" altLang="en-US">
                <a:solidFill>
                  <a:srgbClr val="FF0000"/>
                </a:solidFill>
                <a:latin typeface="Calibri Light" panose="020F0302020204030204" charset="0"/>
                <a:cs typeface="Calibri Light" panose="020F0302020204030204" charset="0"/>
                <a:sym typeface="+mn-ea"/>
              </a:rPr>
              <a:t>logical conclusion. </a:t>
            </a:r>
            <a:r>
              <a:rPr lang="en-US" altLang="en-US">
                <a:solidFill>
                  <a:schemeClr val="tx1"/>
                </a:solidFill>
                <a:latin typeface="Calibri Light" panose="020F0302020204030204" charset="0"/>
                <a:cs typeface="Calibri Light" panose="020F0302020204030204" charset="0"/>
                <a:sym typeface="+mn-ea"/>
              </a:rPr>
              <a:t>It is the </a:t>
            </a:r>
            <a:r>
              <a:rPr lang="en-US" altLang="en-US">
                <a:solidFill>
                  <a:srgbClr val="FF0000"/>
                </a:solidFill>
                <a:latin typeface="Calibri Light" panose="020F0302020204030204" charset="0"/>
                <a:cs typeface="Calibri Light" panose="020F0302020204030204" charset="0"/>
                <a:sym typeface="+mn-ea"/>
              </a:rPr>
              <a:t>missing piece of the puzzle</a:t>
            </a:r>
            <a:r>
              <a:rPr lang="en-US" altLang="en-US">
                <a:solidFill>
                  <a:schemeClr val="tx1"/>
                </a:solidFill>
                <a:latin typeface="Calibri Light" panose="020F0302020204030204" charset="0"/>
                <a:cs typeface="Calibri Light" panose="020F0302020204030204" charset="0"/>
                <a:sym typeface="+mn-ea"/>
              </a:rPr>
              <a:t> that you have identified.</a:t>
            </a:r>
            <a:endParaRPr lang="en-US" altLang="en-US">
              <a:solidFill>
                <a:schemeClr val="tx1"/>
              </a:solidFill>
              <a:latin typeface="Calibri Light" panose="020F0302020204030204" charset="0"/>
              <a:cs typeface="Calibri Light" panose="020F0302020204030204" charset="0"/>
              <a:sym typeface="+mn-e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b="1">
                <a:latin typeface="Calibri Light" panose="020F0302020204030204" charset="0"/>
                <a:cs typeface="Calibri Light" panose="020F0302020204030204" charset="0"/>
                <a:sym typeface="+mn-ea"/>
              </a:rPr>
              <a:t>Worked Example (The "Golden Thread")</a:t>
            </a:r>
            <a:endParaRPr lang="en-US" b="1"/>
          </a:p>
        </p:txBody>
      </p:sp>
      <p:sp>
        <p:nvSpPr>
          <p:cNvPr id="3" name="Content Placeholder 2"/>
          <p:cNvSpPr>
            <a:spLocks noGrp="1"/>
          </p:cNvSpPr>
          <p:nvPr>
            <p:ph sz="half" idx="1"/>
          </p:nvPr>
        </p:nvSpPr>
        <p:spPr>
          <a:xfrm>
            <a:off x="457200" y="993775"/>
            <a:ext cx="8228965" cy="4595495"/>
          </a:xfrm>
        </p:spPr>
        <p:txBody>
          <a:bodyPr>
            <a:normAutofit fontScale="90000"/>
          </a:bodyPr>
          <a:p>
            <a:pPr marL="0" indent="0">
              <a:buNone/>
            </a:pPr>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1. </a:t>
            </a:r>
            <a:r>
              <a:rPr lang="en-US" altLang="en-US" b="1">
                <a:latin typeface="Calibri Light" panose="020F0302020204030204" charset="0"/>
                <a:cs typeface="Calibri Light" panose="020F0302020204030204" charset="0"/>
              </a:rPr>
              <a:t>The Dinner Party (Synthesis):</a:t>
            </a:r>
            <a:endParaRPr lang="en-US" altLang="en-US">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Current literature is divided. While Smith (2021) argues remote work improves individual productivity, Jones (2022) highlights a decline in team innovation. However, most studies focus on senior managers.</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2. The Identification of the Gap:</a:t>
            </a:r>
            <a:endParaRPr lang="en-US" altLang="en-US" b="1">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There is a distinct lack of research regarding junior employees (The Population Gap), who rely on office mentorship for skill acquisition (The Conceptual Gap).</a:t>
            </a:r>
            <a:endParaRPr lang="en-US" altLang="en-US" i="1">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r>
              <a:rPr lang="en-US" altLang="en-US" b="1">
                <a:latin typeface="Calibri Light" panose="020F0302020204030204" charset="0"/>
                <a:cs typeface="Calibri Light" panose="020F0302020204030204" charset="0"/>
              </a:rPr>
              <a:t>3. The Leading Research Question:</a:t>
            </a:r>
            <a:endParaRPr lang="en-US" altLang="en-US" b="1">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To what extent does remote working impact the skill acquisition of junior graduates in UK marketing firms?</a:t>
            </a:r>
            <a:endParaRPr lang="en-US" altLang="en-US" i="1">
              <a:latin typeface="Calibri Light" panose="020F0302020204030204" charset="0"/>
              <a:cs typeface="Calibri Light" panose="020F030202020403020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Quiz</a:t>
            </a:r>
            <a:endParaRPr lang="en-US">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457200" y="1282700"/>
            <a:ext cx="4038600" cy="4306570"/>
          </a:xfrm>
        </p:spPr>
        <p:txBody>
          <a:bodyPr>
            <a:normAutofit fontScale="60000"/>
          </a:bodyPr>
          <a:p>
            <a:pPr marL="0" indent="0">
              <a:buNone/>
            </a:pPr>
            <a:r>
              <a:rPr lang="en-US">
                <a:latin typeface="Calibri Light" panose="020F0302020204030204" charset="0"/>
                <a:cs typeface="Calibri Light" panose="020F0302020204030204" charset="0"/>
              </a:rPr>
              <a:t>1. </a:t>
            </a:r>
            <a:r>
              <a:rPr lang="en-US" altLang="en-US">
                <a:latin typeface="Calibri Light" panose="020F0302020204030204" charset="0"/>
                <a:cs typeface="Calibri Light" panose="020F0302020204030204" charset="0"/>
              </a:rPr>
              <a:t>Read the following summary of the literature. What specific type of research gap has been identified?</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i="1">
                <a:latin typeface="Calibri Light" panose="020F0302020204030204" charset="0"/>
                <a:cs typeface="Calibri Light" panose="020F0302020204030204" charset="0"/>
              </a:rPr>
              <a:t>Existing studies (Jones, 2020; Smith, 2021) have extensively documented the positive impact of AI on efficiency in large multinational corporations. However, there is a distinct lack of empirical evidence regarding how these technologies impact small family-owned businesses in rural areas.</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The Methodological Gap (We need a different research tool)</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The Population/Context Gap (We need to look at a different group or setting)</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The Time Gap (The research is too old)</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The Theoretical Gap (The theory is wrong)</a:t>
            </a:r>
            <a:endParaRPr lang="en-US" altLang="en-US">
              <a:latin typeface="Calibri Light" panose="020F0302020204030204" charset="0"/>
              <a:cs typeface="Calibri Light" panose="020F0302020204030204" charset="0"/>
            </a:endParaRPr>
          </a:p>
        </p:txBody>
      </p:sp>
      <p:sp>
        <p:nvSpPr>
          <p:cNvPr id="4" name="Content Placeholder 3"/>
          <p:cNvSpPr>
            <a:spLocks noGrp="1"/>
          </p:cNvSpPr>
          <p:nvPr>
            <p:ph sz="half" idx="2"/>
          </p:nvPr>
        </p:nvSpPr>
        <p:spPr>
          <a:xfrm>
            <a:off x="4648200" y="1282700"/>
            <a:ext cx="4038600" cy="4306570"/>
          </a:xfrm>
        </p:spPr>
        <p:txBody>
          <a:bodyPr>
            <a:normAutofit fontScale="60000"/>
          </a:bodyPr>
          <a:p>
            <a:pPr marL="0" indent="0">
              <a:buNone/>
            </a:pPr>
            <a:r>
              <a:rPr lang="en-US">
                <a:latin typeface="Calibri Light" panose="020F0302020204030204" charset="0"/>
                <a:cs typeface="Calibri Light" panose="020F0302020204030204" charset="0"/>
              </a:rPr>
              <a:t>2. </a:t>
            </a:r>
            <a:r>
              <a:rPr lang="en-US" altLang="en-US">
                <a:latin typeface="Calibri Light" panose="020F0302020204030204" charset="0"/>
                <a:cs typeface="Calibri Light" panose="020F0302020204030204" charset="0"/>
              </a:rPr>
              <a:t>You have identified a “Methodological Gap”: </a:t>
            </a:r>
            <a:r>
              <a:rPr lang="en-US" altLang="en-US" i="1">
                <a:latin typeface="Calibri Light" panose="020F0302020204030204" charset="0"/>
                <a:cs typeface="Calibri Light" panose="020F0302020204030204" charset="0"/>
              </a:rPr>
              <a:t>Previous research on burnout has relied entirely on quantitative surveys, which measure stress levels but fail to capture the deep, subjective feelings of employees. Which Research Question logically follows from this gap? </a:t>
            </a:r>
            <a:endParaRPr lang="en-US" altLang="en-US" i="1">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"To what extent does workload correlate with stress levels in employees?"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"How many employees suffer from severe burnout in the UK?"</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"What are the lived experiences of employees suffering from burnout, and how do they make sense of their stress?"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"Is there a relationship between hours worked and burnout?"</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a:latin typeface="Calibri Light" panose="020F0302020204030204" charset="0"/>
                <a:cs typeface="Calibri Light" panose="020F0302020204030204" charset="0"/>
                <a:sym typeface="+mn-ea"/>
              </a:rPr>
              <a:t>3. Why is the following Research Question weak based on the accompanying Literature Review?</a:t>
            </a:r>
            <a:endParaRPr lang="en-US"/>
          </a:p>
        </p:txBody>
      </p:sp>
      <p:sp>
        <p:nvSpPr>
          <p:cNvPr id="3" name="Content Placeholder 2"/>
          <p:cNvSpPr>
            <a:spLocks noGrp="1"/>
          </p:cNvSpPr>
          <p:nvPr>
            <p:ph sz="half" idx="1"/>
          </p:nvPr>
        </p:nvSpPr>
        <p:spPr>
          <a:xfrm>
            <a:off x="457200" y="1600200"/>
            <a:ext cx="7443470" cy="3989070"/>
          </a:xfrm>
        </p:spPr>
        <p:txBody>
          <a:bodyPr>
            <a:normAutofit fontScale="80000"/>
          </a:bodyPr>
          <a:p>
            <a:pPr marL="0" indent="0">
              <a:buNone/>
            </a:pPr>
            <a:r>
              <a:rPr lang="en-US" altLang="en-US" b="1">
                <a:latin typeface="Calibri Light" panose="020F0302020204030204" charset="0"/>
                <a:cs typeface="Calibri Light" panose="020F0302020204030204" charset="0"/>
              </a:rPr>
              <a:t>Literature Review Summary:</a:t>
            </a:r>
            <a:r>
              <a:rPr lang="en-US" altLang="en-US" i="1">
                <a:latin typeface="Calibri Light" panose="020F0302020204030204" charset="0"/>
                <a:cs typeface="Calibri Light" panose="020F0302020204030204" charset="0"/>
              </a:rPr>
              <a:t> "Recent studies (2022-2024) have already conclusively proven that 'Gamification' increases student motivation in university settings." </a:t>
            </a:r>
            <a:endParaRPr lang="en-US" altLang="en-US" i="1">
              <a:latin typeface="Calibri Light" panose="020F0302020204030204" charset="0"/>
              <a:cs typeface="Calibri Light" panose="020F0302020204030204" charset="0"/>
            </a:endParaRPr>
          </a:p>
          <a:p>
            <a:pPr marL="0" indent="0">
              <a:buNone/>
            </a:pPr>
            <a:endParaRPr lang="en-US" altLang="en-US" i="1">
              <a:latin typeface="Calibri Light" panose="020F0302020204030204" charset="0"/>
              <a:cs typeface="Calibri Light" panose="020F0302020204030204" charset="0"/>
            </a:endParaRPr>
          </a:p>
          <a:p>
            <a:pPr marL="0" indent="0">
              <a:buNone/>
            </a:pPr>
            <a:r>
              <a:rPr lang="en-US" altLang="en-US" b="1">
                <a:latin typeface="Calibri Light" panose="020F0302020204030204" charset="0"/>
                <a:cs typeface="Calibri Light" panose="020F0302020204030204" charset="0"/>
              </a:rPr>
              <a:t>Proposed Research Question: </a:t>
            </a:r>
            <a:r>
              <a:rPr lang="en-US" altLang="en-US" i="1">
                <a:latin typeface="Calibri Light" panose="020F0302020204030204" charset="0"/>
                <a:cs typeface="Calibri Light" panose="020F0302020204030204" charset="0"/>
              </a:rPr>
              <a:t>"Does Gamification increase student motivation in universities?"</a:t>
            </a:r>
            <a:endParaRPr lang="en-US" altLang="en-US" i="1">
              <a:latin typeface="Calibri Light" panose="020F0302020204030204" charset="0"/>
              <a:cs typeface="Calibri Light" panose="020F0302020204030204" charset="0"/>
            </a:endParaRPr>
          </a:p>
          <a:p>
            <a:endParaRPr lang="en-US" altLang="en-US" i="1">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A) The question is too long.</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B) The question is asking something that has already been answered.</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C) The question focuses on universities instead of schools.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D) The question is too complex.</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Topic 3: </a:t>
            </a:r>
            <a:r>
              <a:rPr lang="en-US" altLang="en-US">
                <a:latin typeface="Calibri Light" panose="020F0302020204030204" charset="0"/>
                <a:cs typeface="Calibri Light" panose="020F0302020204030204" charset="0"/>
              </a:rPr>
              <a:t>The Tool - Zotero Workshop</a:t>
            </a:r>
            <a:endParaRPr lang="en-US" altLang="en-US">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457200" y="1600200"/>
            <a:ext cx="8474710" cy="3989070"/>
          </a:xfrm>
        </p:spPr>
        <p:txBody>
          <a:bodyPr>
            <a:normAutofit/>
          </a:bodyPr>
          <a:p>
            <a:r>
              <a:rPr lang="en-US" altLang="en-US" b="1">
                <a:latin typeface="Calibri Light" panose="020F0302020204030204" charset="0"/>
                <a:cs typeface="Calibri Light" panose="020F0302020204030204" charset="0"/>
              </a:rPr>
              <a:t>Why Zotero?</a:t>
            </a:r>
            <a:endParaRPr lang="en-US" altLang="en-US" b="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i="1">
                <a:latin typeface="Calibri Light" panose="020F0302020204030204" charset="0"/>
                <a:cs typeface="Calibri Light" panose="020F0302020204030204" charset="0"/>
              </a:rPr>
              <a:t>Store PDFs automatically.</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i="1">
                <a:latin typeface="Calibri Light" panose="020F0302020204030204" charset="0"/>
                <a:cs typeface="Calibri Light" panose="020F0302020204030204" charset="0"/>
              </a:rPr>
              <a:t>One-click citations in Word.</a:t>
            </a:r>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i="1">
                <a:latin typeface="Calibri Light" panose="020F0302020204030204" charset="0"/>
                <a:cs typeface="Calibri Light" panose="020F0302020204030204" charset="0"/>
              </a:rPr>
              <a:t>Stop losing your references!</a:t>
            </a:r>
            <a:endParaRPr lang="en-US" altLang="en-US" i="1">
              <a:latin typeface="Calibri Light" panose="020F0302020204030204" charset="0"/>
              <a:cs typeface="Calibri Light" panose="020F0302020204030204" charset="0"/>
            </a:endParaRPr>
          </a:p>
          <a:p>
            <a:endParaRPr lang="en-US" altLang="en-US" i="1">
              <a:latin typeface="Calibri Light" panose="020F0302020204030204" charset="0"/>
              <a:cs typeface="Calibri Light" panose="020F0302020204030204" charset="0"/>
            </a:endParaRPr>
          </a:p>
          <a:p>
            <a:endParaRPr lang="en-US" altLang="en-US" i="1">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a:latin typeface="Calibri Light" panose="020F0302020204030204" charset="0"/>
                <a:cs typeface="Calibri Light" panose="020F0302020204030204" charset="0"/>
                <a:sym typeface="+mn-ea"/>
              </a:rPr>
              <a:t>Workshop: Building Your Digital Library </a:t>
            </a:r>
            <a:r>
              <a:rPr lang="en-US" altLang="en-US">
                <a:latin typeface="Calibri Light" panose="020F0302020204030204" charset="0"/>
                <a:cs typeface="Calibri Light" panose="020F0302020204030204" charset="0"/>
                <a:sym typeface="+mn-ea"/>
              </a:rPr>
              <a:t>in Zotera</a:t>
            </a:r>
            <a:endParaRPr lang="en-US" altLang="en-US">
              <a:latin typeface="Calibri Light" panose="020F0302020204030204" charset="0"/>
              <a:cs typeface="Calibri Light" panose="020F0302020204030204" charset="0"/>
              <a:sym typeface="+mn-ea"/>
            </a:endParaRPr>
          </a:p>
        </p:txBody>
      </p:sp>
      <p:sp>
        <p:nvSpPr>
          <p:cNvPr id="3" name="Content Placeholder 2"/>
          <p:cNvSpPr>
            <a:spLocks noGrp="1"/>
          </p:cNvSpPr>
          <p:nvPr>
            <p:ph sz="half" idx="1"/>
          </p:nvPr>
        </p:nvSpPr>
        <p:spPr>
          <a:xfrm>
            <a:off x="457200" y="1600200"/>
            <a:ext cx="8445500" cy="3989070"/>
          </a:xfrm>
        </p:spPr>
        <p:txBody>
          <a:bodyPr/>
          <a:p>
            <a:r>
              <a:rPr lang="en-US" altLang="en-US">
                <a:latin typeface="Calibri Light" panose="020F0302020204030204" charset="0"/>
                <a:cs typeface="Calibri Light" panose="020F0302020204030204" charset="0"/>
                <a:sym typeface="+mn-ea"/>
              </a:rPr>
              <a:t>The Challenge: </a:t>
            </a:r>
            <a:r>
              <a:rPr lang="en-US">
                <a:latin typeface="Calibri Light" panose="020F0302020204030204" charset="0"/>
                <a:cs typeface="Calibri Light" panose="020F0302020204030204" charset="0"/>
              </a:rPr>
              <a:t>Please watch the video carefully and </a:t>
            </a:r>
            <a:r>
              <a:rPr lang="en-US" altLang="en-US">
                <a:latin typeface="Calibri Light" panose="020F0302020204030204" charset="0"/>
                <a:cs typeface="Calibri Light" panose="020F0302020204030204" charset="0"/>
                <a:sym typeface="+mn-ea"/>
              </a:rPr>
              <a:t>build a bibliography in 20 minutes.</a:t>
            </a:r>
            <a:endParaRPr lang="en-US" altLang="en-US">
              <a:latin typeface="Calibri Light" panose="020F0302020204030204" charset="0"/>
              <a:cs typeface="Calibri Light" panose="020F0302020204030204" charset="0"/>
              <a:sym typeface="+mn-ea"/>
            </a:endParaRPr>
          </a:p>
          <a:p>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hlinkClick r:id="rId1" tooltip="" action="ppaction://hlinkfile"/>
              </a:rPr>
              <a:t>https://www.youtube.com/watch?v=JG7Uq_JFDzE&amp;t=526s</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n-US">
                <a:latin typeface="Calibri Light" panose="020F0302020204030204" charset="0"/>
                <a:cs typeface="Calibri Light" panose="020F0302020204030204" charset="0"/>
                <a:sym typeface="+mn-ea"/>
              </a:rPr>
              <a:t>The "Scavenger Hunt" Challenge</a:t>
            </a:r>
            <a:endParaRPr lang="en-US"/>
          </a:p>
        </p:txBody>
      </p:sp>
      <p:sp>
        <p:nvSpPr>
          <p:cNvPr id="3" name="Content Placeholder 2"/>
          <p:cNvSpPr>
            <a:spLocks noGrp="1"/>
          </p:cNvSpPr>
          <p:nvPr>
            <p:ph sz="half" idx="1"/>
          </p:nvPr>
        </p:nvSpPr>
        <p:spPr>
          <a:xfrm>
            <a:off x="457200" y="1600200"/>
            <a:ext cx="7733030" cy="3989070"/>
          </a:xfrm>
        </p:spPr>
        <p:txBody>
          <a:bodyPr>
            <a:normAutofit fontScale="60000"/>
          </a:bodyPr>
          <a:p>
            <a:r>
              <a:rPr lang="en-US" altLang="en-US">
                <a:latin typeface="Calibri Light" panose="020F0302020204030204" charset="0"/>
                <a:cs typeface="Calibri Light" panose="020F0302020204030204" charset="0"/>
              </a:rPr>
              <a:t>Task 1: Setup</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Create a Collection named: [Your Name]_Remote_Work</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Create two sub-folders: Theoretical Models and Case Studies.</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Task 2: Import (3 Methods)</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2.1 Browser: Search "Remote work engagement" on Google Scholar and Use the Connector to save a PDF.</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2.2 Identifier: Add this DOI via the "Magic Wand" icon: 10.1037/0021-9010.75.6.522</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2.3 Manual: Manually add a book: Title: The Future of Work / Author: John Smith / Year: 2023.</a:t>
            </a:r>
            <a:endParaRPr lang="en-US" altLang="en-US">
              <a:latin typeface="Calibri Light" panose="020F0302020204030204" charset="0"/>
              <a:cs typeface="Calibri Light" panose="020F0302020204030204" charset="0"/>
            </a:endParaRPr>
          </a:p>
          <a:p>
            <a:pPr marL="0" indent="0">
              <a:buNone/>
            </a:pPr>
            <a:endParaRPr lang="en-US" altLang="en-US">
              <a:latin typeface="Calibri Light" panose="020F0302020204030204" charset="0"/>
              <a:cs typeface="Calibri Light" panose="020F0302020204030204" charset="0"/>
            </a:endParaRPr>
          </a:p>
          <a:p>
            <a:pPr marL="0" indent="0">
              <a:buNone/>
            </a:pPr>
            <a:r>
              <a:rPr lang="en-US" altLang="en-US" b="1">
                <a:solidFill>
                  <a:srgbClr val="FF0000"/>
                </a:solidFill>
                <a:latin typeface="Calibri Light" panose="020F0302020204030204" charset="0"/>
                <a:cs typeface="Calibri Light" panose="020F0302020204030204" charset="0"/>
              </a:rPr>
              <a:t>The Output (Proof of Success)</a:t>
            </a:r>
            <a:endParaRPr lang="en-US" altLang="en-US">
              <a:latin typeface="Calibri Light" panose="020F0302020204030204" charset="0"/>
              <a:cs typeface="Calibri Light" panose="020F0302020204030204" charset="0"/>
            </a:endParaRPr>
          </a:p>
          <a:p>
            <a:r>
              <a:rPr lang="en-US" altLang="en-US">
                <a:latin typeface="Calibri Light" panose="020F0302020204030204" charset="0"/>
                <a:cs typeface="Calibri Light" panose="020F0302020204030204" charset="0"/>
              </a:rPr>
              <a:t>Task 3: Word Integration</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3.1 Open MS Word.</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3.2 Write the sentence: "Remote work significantly impacts job satisfaction."</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3.3 Use the Zotero plugin to cite two of the sources you just found.</a:t>
            </a:r>
            <a:endParaRPr lang="en-US" altLang="en-US">
              <a:latin typeface="Calibri Light" panose="020F0302020204030204" charset="0"/>
              <a:cs typeface="Calibri Light" panose="020F0302020204030204" charset="0"/>
            </a:endParaRPr>
          </a:p>
          <a:p>
            <a:pPr marL="0" indent="0">
              <a:buNone/>
            </a:pPr>
            <a:r>
              <a:rPr lang="en-US" altLang="en-US">
                <a:latin typeface="Calibri Light" panose="020F0302020204030204" charset="0"/>
                <a:cs typeface="Calibri Light" panose="020F0302020204030204" charset="0"/>
              </a:rPr>
              <a:t>3.4 Click "Add Bibliography" to generate your reference list.</a:t>
            </a:r>
            <a:endParaRPr lang="en-US" altLang="en-US">
              <a:latin typeface="Calibri Light" panose="020F0302020204030204" charset="0"/>
              <a:cs typeface="Calibri Light" panose="020F030202020403020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Recap</a:t>
            </a:r>
            <a:endParaRPr lang="en-US">
              <a:latin typeface="Calibri Light" panose="020F0302020204030204" charset="0"/>
              <a:cs typeface="Calibri Light" panose="020F0302020204030204" charset="0"/>
            </a:endParaRPr>
          </a:p>
        </p:txBody>
      </p:sp>
      <p:sp>
        <p:nvSpPr>
          <p:cNvPr id="3" name="Content Placeholder 2"/>
          <p:cNvSpPr>
            <a:spLocks noGrp="1"/>
          </p:cNvSpPr>
          <p:nvPr>
            <p:ph idx="1"/>
          </p:nvPr>
        </p:nvSpPr>
        <p:spPr/>
        <p:txBody>
          <a:bodyPr>
            <a:normAutofit/>
          </a:bodyPr>
          <a:p>
            <a:r>
              <a:rPr lang="en-US">
                <a:latin typeface="Calibri Light" panose="020F0302020204030204" charset="0"/>
                <a:cs typeface="Calibri Light" panose="020F0302020204030204" charset="0"/>
              </a:rPr>
              <a:t>Topic 1: </a:t>
            </a:r>
            <a:r>
              <a:rPr lang="en-US" altLang="en-US">
                <a:latin typeface="Calibri Light" panose="020F0302020204030204" charset="0"/>
                <a:cs typeface="Calibri Light" panose="020F0302020204030204" charset="0"/>
              </a:rPr>
              <a:t>The R</a:t>
            </a:r>
            <a:r>
              <a:rPr lang="en-US" altLang="en-US">
                <a:latin typeface="Calibri Light" panose="020F0302020204030204" charset="0"/>
                <a:cs typeface="Calibri Light" panose="020F0302020204030204" charset="0"/>
              </a:rPr>
              <a:t>ole of Literature Review</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atin typeface="Calibri Light" panose="020F0302020204030204" charset="0"/>
                <a:cs typeface="Calibri Light" panose="020F0302020204030204" charset="0"/>
                <a:sym typeface="+mn-ea"/>
              </a:rPr>
              <a:t>Topic 2: </a:t>
            </a:r>
            <a:r>
              <a:rPr lang="en-US" altLang="en-US">
                <a:latin typeface="Calibri Light" panose="020F0302020204030204" charset="0"/>
                <a:cs typeface="Calibri Light" panose="020F0302020204030204" charset="0"/>
              </a:rPr>
              <a:t>The Strategy of Literature Review: narrowing down</a:t>
            </a:r>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r>
              <a:rPr lang="en-US">
                <a:latin typeface="Calibri Light" panose="020F0302020204030204" charset="0"/>
                <a:cs typeface="Calibri Light" panose="020F0302020204030204" charset="0"/>
                <a:sym typeface="+mn-ea"/>
              </a:rPr>
              <a:t>Topic 3: </a:t>
            </a:r>
            <a:r>
              <a:rPr lang="en-US" altLang="en-US">
                <a:latin typeface="Calibri Light" panose="020F0302020204030204" charset="0"/>
                <a:cs typeface="Calibri Light" panose="020F0302020204030204" charset="0"/>
              </a:rPr>
              <a:t>The Tool of Literature Review: interrogate a paper (Z</a:t>
            </a:r>
            <a:r>
              <a:rPr lang="en-US" altLang="en-US">
                <a:latin typeface="Calibri Light" panose="020F0302020204030204" charset="0"/>
                <a:cs typeface="Calibri Light" panose="020F0302020204030204" charset="0"/>
              </a:rPr>
              <a:t>etoro)</a:t>
            </a:r>
            <a:endParaRPr lang="en-US" altLang="en-US">
              <a:latin typeface="Calibri Light" panose="020F0302020204030204" charset="0"/>
              <a:cs typeface="Calibri Light" panose="020F0302020204030204" charset="0"/>
            </a:endParaRPr>
          </a:p>
          <a:p>
            <a:pPr marL="0" indent="0">
              <a:buNone/>
            </a:pPr>
            <a:endParaRPr lang="en-US">
              <a:latin typeface="Calibri Light" panose="020F0302020204030204" charset="0"/>
              <a:cs typeface="Calibri Light" panose="020F0302020204030204" charset="0"/>
            </a:endParaRPr>
          </a:p>
          <a:p>
            <a:endParaRPr lang="en-US">
              <a:latin typeface="Calibri Light" panose="020F0302020204030204" charset="0"/>
              <a:cs typeface="Calibri Light" panose="020F030202020403020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a:bodyPr>
          <a:lstStyle/>
          <a:p>
            <a:r>
              <a:rPr lang="en-US">
                <a:latin typeface="Calibri Light" panose="020F0302020204030204" charset="0"/>
                <a:cs typeface="Calibri Light" panose="020F0302020204030204" charset="0"/>
              </a:rPr>
              <a:t>Any Questions? </a:t>
            </a:r>
            <a:endParaRPr lang="en-US">
              <a:latin typeface="Calibri Light" panose="020F0302020204030204" charset="0"/>
              <a:cs typeface="Calibri Light" panose="020F0302020204030204" charset="0"/>
            </a:endParaRPr>
          </a:p>
        </p:txBody>
      </p:sp>
      <p:pic>
        <p:nvPicPr>
          <p:cNvPr id="13" name="Picture 12" descr="Glasses on top of a book"/>
          <p:cNvPicPr>
            <a:picLocks noChangeAspect="1"/>
          </p:cNvPicPr>
          <p:nvPr/>
        </p:nvPicPr>
        <p:blipFill rotWithShape="1">
          <a:blip r:embed="rId1"/>
          <a:srcRect l="4143" r="28784"/>
          <a:stretch>
            <a:fillRect/>
          </a:stretch>
        </p:blipFill>
        <p:spPr>
          <a:xfrm>
            <a:off x="2709545" y="1600201"/>
            <a:ext cx="4038600" cy="39890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Calibri Light" panose="020F0302020204030204" charset="0"/>
                <a:cs typeface="Calibri Light" panose="020F0302020204030204" charset="0"/>
              </a:rPr>
              <a:t>Many Thanks </a:t>
            </a:r>
            <a:endParaRPr lang="en-US">
              <a:latin typeface="Calibri Light" panose="020F0302020204030204" charset="0"/>
              <a:cs typeface="Calibri Light" panose="020F0302020204030204" charset="0"/>
            </a:endParaRPr>
          </a:p>
        </p:txBody>
      </p:sp>
      <p:sp>
        <p:nvSpPr>
          <p:cNvPr id="3" name="Content Placeholder 2"/>
          <p:cNvSpPr>
            <a:spLocks noGrp="1"/>
          </p:cNvSpPr>
          <p:nvPr>
            <p:ph sz="half" idx="1"/>
          </p:nvPr>
        </p:nvSpPr>
        <p:spPr>
          <a:xfrm>
            <a:off x="457200" y="1600200"/>
            <a:ext cx="8229600" cy="3989070"/>
          </a:xfrm>
        </p:spPr>
        <p:txBody>
          <a:bodyPr/>
          <a:p>
            <a:r>
              <a:rPr lang="en-US">
                <a:latin typeface="Calibri Light" panose="020F0302020204030204" charset="0"/>
                <a:cs typeface="Calibri Light" panose="020F0302020204030204" charset="0"/>
              </a:rPr>
              <a:t>email: l.zhang@uwtsd.ac.uk</a:t>
            </a:r>
            <a:endParaRPr lang="en-US">
              <a:latin typeface="Calibri Light" panose="020F0302020204030204" charset="0"/>
              <a:cs typeface="Calibri Light" panose="020F0302020204030204" charset="0"/>
            </a:endParaRPr>
          </a:p>
        </p:txBody>
      </p:sp>
    </p:spTree>
  </p:cSld>
  <p:clrMapOvr>
    <a:masterClrMapping/>
  </p:clrMapOvr>
</p:sld>
</file>

<file path=ppt/theme/theme1.xml><?xml version="1.0" encoding="utf-8"?>
<a:theme xmlns:a="http://schemas.openxmlformats.org/drawingml/2006/main" na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13383</Words>
  <Application>WPS Presentation</Application>
  <PresentationFormat>On-screen Show (4:3)</PresentationFormat>
  <Paragraphs>389</Paragraphs>
  <Slides>39</Slides>
  <Notes>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39</vt:i4>
      </vt:variant>
    </vt:vector>
  </HeadingPairs>
  <TitlesOfParts>
    <vt:vector size="53" baseType="lpstr">
      <vt:lpstr>Arial</vt:lpstr>
      <vt:lpstr>SimSun</vt:lpstr>
      <vt:lpstr>Wingdings</vt:lpstr>
      <vt:lpstr>Calibri</vt:lpstr>
      <vt:lpstr>Garamond</vt:lpstr>
      <vt:lpstr>MS PGothic</vt:lpstr>
      <vt:lpstr>Times New Roman</vt:lpstr>
      <vt:lpstr>Myriad Pro</vt:lpstr>
      <vt:lpstr>Segoe Print</vt:lpstr>
      <vt:lpstr>Microsoft YaHei</vt:lpstr>
      <vt:lpstr>Arial Unicode MS</vt:lpstr>
      <vt:lpstr>Calibri Light</vt:lpstr>
      <vt:lpstr>Calibri</vt:lpstr>
      <vt:lpstr>UWTSD</vt:lpstr>
      <vt:lpstr>Research for a Dissertation</vt:lpstr>
      <vt:lpstr>Why </vt:lpstr>
      <vt:lpstr>Research Stages</vt:lpstr>
      <vt:lpstr>The Structure of a Dissertation</vt:lpstr>
      <vt:lpstr>How Does Literature Help Develop the Research Question? </vt:lpstr>
      <vt:lpstr>PowerPoint 演示文稿</vt:lpstr>
      <vt:lpstr>What is a literature review? </vt:lpstr>
      <vt:lpstr>What is the Role of a Literature Review?</vt:lpstr>
      <vt:lpstr>The ‘Landscape’ of a subject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The Funnel Analogy</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Quizs</vt:lpstr>
      <vt:lpstr>3. The Task</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The Contents of Week 2</vt:lpstr>
      <vt:lpstr>Question</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for a Dissertation</dc:title>
  <dc:creator>Helen Evans (Institute of Management and Health)</dc:creator>
  <cp:lastModifiedBy>Maggie</cp:lastModifiedBy>
  <cp:revision>64</cp:revision>
  <dcterms:created xsi:type="dcterms:W3CDTF">2024-01-27T15:34:00Z</dcterms:created>
  <dcterms:modified xsi:type="dcterms:W3CDTF">2026-02-03T01:23:17Z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5501CD4DEFB945439B32BFA033742DE1_12</vt:lpwstr>
  </property>
  <property fmtid="{D5CDD505-2E9C-101B-9397-08002B2CF9AE}" pid="3" name="KSOProductBuildVer">
    <vt:lpwstr>1033-12.2.0.23196</vt:lpwstr>
  </property>
</Properties>
</file>