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7" r:id="rId3"/>
    <p:sldId id="393" r:id="rId4"/>
    <p:sldId id="394" r:id="rId5"/>
    <p:sldId id="395" r:id="rId6"/>
    <p:sldId id="396" r:id="rId7"/>
    <p:sldId id="397" r:id="rId8"/>
    <p:sldId id="398" r:id="rId9"/>
    <p:sldId id="399" r:id="rId10"/>
    <p:sldId id="400" r:id="rId11"/>
    <p:sldId id="521" r:id="rId12"/>
    <p:sldId id="522" r:id="rId13"/>
    <p:sldId id="523" r:id="rId14"/>
    <p:sldId id="524" r:id="rId15"/>
    <p:sldId id="525" r:id="rId16"/>
    <p:sldId id="401" r:id="rId17"/>
    <p:sldId id="402" r:id="rId18"/>
    <p:sldId id="403" r:id="rId19"/>
    <p:sldId id="404" r:id="rId20"/>
    <p:sldId id="405" r:id="rId21"/>
    <p:sldId id="406" r:id="rId22"/>
    <p:sldId id="407" r:id="rId23"/>
    <p:sldId id="408" r:id="rId24"/>
    <p:sldId id="409" r:id="rId25"/>
    <p:sldId id="410" r:id="rId26"/>
    <p:sldId id="504" r:id="rId27"/>
    <p:sldId id="506" r:id="rId28"/>
    <p:sldId id="478" r:id="rId29"/>
    <p:sldId id="505" r:id="rId30"/>
    <p:sldId id="507" r:id="rId31"/>
    <p:sldId id="508" r:id="rId32"/>
    <p:sldId id="509" r:id="rId33"/>
    <p:sldId id="510" r:id="rId34"/>
    <p:sldId id="511" r:id="rId35"/>
    <p:sldId id="512" r:id="rId36"/>
    <p:sldId id="513"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55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76944-3B9A-D006-879D-2BFDE4900B0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64ACC4-5EFD-1B8E-198F-04652E5103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511349E-A7E2-D2EA-102E-2C46F2277A9A}"/>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5" name="Footer Placeholder 4">
            <a:extLst>
              <a:ext uri="{FF2B5EF4-FFF2-40B4-BE49-F238E27FC236}">
                <a16:creationId xmlns:a16="http://schemas.microsoft.com/office/drawing/2014/main" id="{9A7500E0-7B93-5C96-DBFE-D5C5A64D68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C15BAD-C8C7-669C-3B8D-76292C0B6F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496868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EF93-C7BC-93D6-0EBF-C68D342B54B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8AEB60B-4C49-44D3-9541-0D0C868E38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A44C5F-FB29-B0F3-24E5-C13A6AE0A289}"/>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5" name="Footer Placeholder 4">
            <a:extLst>
              <a:ext uri="{FF2B5EF4-FFF2-40B4-BE49-F238E27FC236}">
                <a16:creationId xmlns:a16="http://schemas.microsoft.com/office/drawing/2014/main" id="{CAC42D46-4AA5-DA55-2EBA-1A762BF0E8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FC3311-AC70-6098-739C-0B65379D370B}"/>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91735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0F38-0444-60F8-E895-4DFC03A9C99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E1A116-13DB-A02E-354F-074B7D3F1F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A7048E1-5C05-B0D3-182D-0669420D5005}"/>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5" name="Footer Placeholder 4">
            <a:extLst>
              <a:ext uri="{FF2B5EF4-FFF2-40B4-BE49-F238E27FC236}">
                <a16:creationId xmlns:a16="http://schemas.microsoft.com/office/drawing/2014/main" id="{E58FFFEE-137A-89E8-4292-FAF9E418D9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8924FE-940A-F67C-1A11-EA51E507B20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987167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7E47-C3C4-A952-33A3-14FA75D9E4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48F37F9-8E8A-FA1D-192F-A829B45D5A9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BB582-1A12-C145-FE83-EA59DD3B328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9133DF-4114-265B-FB53-C967EC51CF0A}"/>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6" name="Footer Placeholder 5">
            <a:extLst>
              <a:ext uri="{FF2B5EF4-FFF2-40B4-BE49-F238E27FC236}">
                <a16:creationId xmlns:a16="http://schemas.microsoft.com/office/drawing/2014/main" id="{FADB380F-7E58-8D5E-7EF3-AADA2EB25F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BEA932-BA7A-2982-E3D7-A680BF004E49}"/>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31348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583D1-EB35-DFC4-9B2F-B02E1FCEFFE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27CE831-FCBE-FFD2-0910-E80C30885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2BBEB3-663E-6D1F-AF93-2060B144D95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85D376E-2874-DFB9-7200-F0CAAB27E6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2BFB390-007B-BB85-DAFB-C195914DAFA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9ED6815-F923-77D7-0039-E11914E303C6}"/>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8" name="Footer Placeholder 7">
            <a:extLst>
              <a:ext uri="{FF2B5EF4-FFF2-40B4-BE49-F238E27FC236}">
                <a16:creationId xmlns:a16="http://schemas.microsoft.com/office/drawing/2014/main" id="{940CDD86-E049-13D4-2DEA-617E71260C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ED7B9C-3ED6-5703-0666-8D18430E87C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81084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5B716-4A07-6AB8-65A6-F1AE6D09B90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738916-41B8-8CA9-FAE0-B6E7E3562A29}"/>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4" name="Footer Placeholder 3">
            <a:extLst>
              <a:ext uri="{FF2B5EF4-FFF2-40B4-BE49-F238E27FC236}">
                <a16:creationId xmlns:a16="http://schemas.microsoft.com/office/drawing/2014/main" id="{A7532DF4-A948-0EEF-1A85-A3D7034239A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344B23-9D34-882C-54D8-2460ACE3C06D}"/>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785996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38076F-C3F0-26CC-2D99-A4CEFB1016E7}"/>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3" name="Footer Placeholder 2">
            <a:extLst>
              <a:ext uri="{FF2B5EF4-FFF2-40B4-BE49-F238E27FC236}">
                <a16:creationId xmlns:a16="http://schemas.microsoft.com/office/drawing/2014/main" id="{97B49900-BC6F-79EC-6A25-67DDA28B7E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7A9858C-6CB8-8473-0F61-BE880D8E87E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39883098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CE2B5-0106-D1AD-C912-65669134814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E949DEC-6D38-6379-FD71-B886F805EE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D9BB3B9-D70A-C965-8710-E2017042E8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49990F-F5E3-A786-0664-099B75DD74F1}"/>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6" name="Footer Placeholder 5">
            <a:extLst>
              <a:ext uri="{FF2B5EF4-FFF2-40B4-BE49-F238E27FC236}">
                <a16:creationId xmlns:a16="http://schemas.microsoft.com/office/drawing/2014/main" id="{92E985FE-70BF-C33C-002F-013CA4958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F86211-5B0A-E253-42C2-15F464C9B3E4}"/>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123716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A348-90C4-C2B0-3470-BE55DAF15D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30CD67D-E9A5-C335-2F8A-0F6004EA36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BD66E9B-B722-3E62-C75A-C19AFF2FB9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85633B6-80D0-EC9A-7EE8-7C523C3EFD08}"/>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6" name="Footer Placeholder 5">
            <a:extLst>
              <a:ext uri="{FF2B5EF4-FFF2-40B4-BE49-F238E27FC236}">
                <a16:creationId xmlns:a16="http://schemas.microsoft.com/office/drawing/2014/main" id="{DE133B6E-8A80-2F4C-FAD8-5056CAB04C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8D2234-780D-256B-7097-9387F8E31CEA}"/>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234618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FB47-9489-6134-AA9F-71A10E9A798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9339422-78B1-B2FB-E4D4-7AEB3560C32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3132AE-D884-9787-8FAF-EE99D5382D40}"/>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5" name="Footer Placeholder 4">
            <a:extLst>
              <a:ext uri="{FF2B5EF4-FFF2-40B4-BE49-F238E27FC236}">
                <a16:creationId xmlns:a16="http://schemas.microsoft.com/office/drawing/2014/main" id="{43172AD9-61EA-EB43-576F-72842CCCE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011C74-E76B-12BB-AE6C-9EB0BA40857F}"/>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23032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8F4E8-0A6E-2C8C-EE74-292964CA657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066DD0-700B-89A2-505B-A6F4D4E6B4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F863D23-C1FC-5248-C583-7BDFAE664B54}"/>
              </a:ext>
            </a:extLst>
          </p:cNvPr>
          <p:cNvSpPr>
            <a:spLocks noGrp="1"/>
          </p:cNvSpPr>
          <p:nvPr>
            <p:ph type="dt" sz="half" idx="10"/>
          </p:nvPr>
        </p:nvSpPr>
        <p:spPr/>
        <p:txBody>
          <a:bodyPr/>
          <a:lstStyle/>
          <a:p>
            <a:fld id="{E4B492E5-93F4-4B9E-8E26-4BC3F9526D10}" type="datetimeFigureOut">
              <a:rPr lang="en-GB" smtClean="0"/>
              <a:t>29/04/2025</a:t>
            </a:fld>
            <a:endParaRPr lang="en-GB"/>
          </a:p>
        </p:txBody>
      </p:sp>
      <p:sp>
        <p:nvSpPr>
          <p:cNvPr id="5" name="Footer Placeholder 4">
            <a:extLst>
              <a:ext uri="{FF2B5EF4-FFF2-40B4-BE49-F238E27FC236}">
                <a16:creationId xmlns:a16="http://schemas.microsoft.com/office/drawing/2014/main" id="{9B63EDE0-16BE-5D08-B36E-1A104D6B31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41D27-F9DB-FBEC-0519-886369F3F5A7}"/>
              </a:ext>
            </a:extLst>
          </p:cNvPr>
          <p:cNvSpPr>
            <a:spLocks noGrp="1"/>
          </p:cNvSpPr>
          <p:nvPr>
            <p:ph type="sldNum" sz="quarter" idx="12"/>
          </p:nvPr>
        </p:nvSpPr>
        <p:spPr/>
        <p:txBody>
          <a:bodyPr/>
          <a:lstStyle/>
          <a:p>
            <a:fld id="{63918137-F92C-496B-B1ED-4467B6A3AE94}" type="slidenum">
              <a:rPr lang="en-GB" smtClean="0"/>
              <a:t>‹#›</a:t>
            </a:fld>
            <a:endParaRPr lang="en-GB"/>
          </a:p>
        </p:txBody>
      </p:sp>
    </p:spTree>
    <p:extLst>
      <p:ext uri="{BB962C8B-B14F-4D97-AF65-F5344CB8AC3E}">
        <p14:creationId xmlns:p14="http://schemas.microsoft.com/office/powerpoint/2010/main" val="2387753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1314EA-55E2-41B0-FEA0-966416B2F9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C49C61D-1D75-20A5-A120-F74F2D73B9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6B51D-B363-7DA8-35E1-F585A27C97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4B492E5-93F4-4B9E-8E26-4BC3F9526D10}" type="datetimeFigureOut">
              <a:rPr lang="en-GB" smtClean="0"/>
              <a:t>29/04/2025</a:t>
            </a:fld>
            <a:endParaRPr lang="en-GB"/>
          </a:p>
        </p:txBody>
      </p:sp>
      <p:sp>
        <p:nvSpPr>
          <p:cNvPr id="5" name="Footer Placeholder 4">
            <a:extLst>
              <a:ext uri="{FF2B5EF4-FFF2-40B4-BE49-F238E27FC236}">
                <a16:creationId xmlns:a16="http://schemas.microsoft.com/office/drawing/2014/main" id="{FD83D695-D6AF-2931-3751-43245E52FD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6F59F87-D4D2-7A3F-8BF6-26D951F7776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918137-F92C-496B-B1ED-4467B6A3AE94}" type="slidenum">
              <a:rPr lang="en-GB" smtClean="0"/>
              <a:t>‹#›</a:t>
            </a:fld>
            <a:endParaRPr lang="en-GB"/>
          </a:p>
        </p:txBody>
      </p:sp>
    </p:spTree>
    <p:extLst>
      <p:ext uri="{BB962C8B-B14F-4D97-AF65-F5344CB8AC3E}">
        <p14:creationId xmlns:p14="http://schemas.microsoft.com/office/powerpoint/2010/main" val="21125569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A741-E965-E9DD-0280-8809EFD9FDAD}"/>
              </a:ext>
            </a:extLst>
          </p:cNvPr>
          <p:cNvSpPr>
            <a:spLocks noGrp="1"/>
          </p:cNvSpPr>
          <p:nvPr>
            <p:ph type="ctrTitle"/>
          </p:nvPr>
        </p:nvSpPr>
        <p:spPr/>
        <p:txBody>
          <a:bodyPr/>
          <a:lstStyle/>
          <a:p>
            <a:r>
              <a:rPr lang="en-GB" dirty="0"/>
              <a:t>Being Human (HPFY3008)</a:t>
            </a:r>
          </a:p>
        </p:txBody>
      </p:sp>
      <p:sp>
        <p:nvSpPr>
          <p:cNvPr id="3" name="Subtitle 2">
            <a:extLst>
              <a:ext uri="{FF2B5EF4-FFF2-40B4-BE49-F238E27FC236}">
                <a16:creationId xmlns:a16="http://schemas.microsoft.com/office/drawing/2014/main" id="{0F94DC83-8E8E-2A01-A55C-AC6DD7CFA92A}"/>
              </a:ext>
            </a:extLst>
          </p:cNvPr>
          <p:cNvSpPr>
            <a:spLocks noGrp="1"/>
          </p:cNvSpPr>
          <p:nvPr>
            <p:ph type="subTitle" idx="1"/>
          </p:nvPr>
        </p:nvSpPr>
        <p:spPr/>
        <p:txBody>
          <a:bodyPr>
            <a:normAutofit/>
          </a:bodyPr>
          <a:lstStyle/>
          <a:p>
            <a:r>
              <a:rPr lang="en-GB" sz="3200"/>
              <a:t>Lecture 12: </a:t>
            </a:r>
            <a:r>
              <a:rPr lang="en-GB" sz="3200" dirty="0"/>
              <a:t>Harmony amongst Religions, Cultures, and Nations</a:t>
            </a:r>
          </a:p>
        </p:txBody>
      </p:sp>
    </p:spTree>
    <p:extLst>
      <p:ext uri="{BB962C8B-B14F-4D97-AF65-F5344CB8AC3E}">
        <p14:creationId xmlns:p14="http://schemas.microsoft.com/office/powerpoint/2010/main" val="3781713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921398-365A-FDA6-8E86-DECF8CE781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92AD35-69A2-AE98-465C-9DCE065AC22E}"/>
              </a:ext>
            </a:extLst>
          </p:cNvPr>
          <p:cNvSpPr>
            <a:spLocks noGrp="1"/>
          </p:cNvSpPr>
          <p:nvPr>
            <p:ph type="title"/>
          </p:nvPr>
        </p:nvSpPr>
        <p:spPr/>
        <p:txBody>
          <a:bodyPr/>
          <a:lstStyle/>
          <a:p>
            <a:pPr algn="ctr"/>
            <a:r>
              <a:rPr lang="en-GB" dirty="0"/>
              <a:t>Celebrating the Diversity of the World</a:t>
            </a:r>
          </a:p>
        </p:txBody>
      </p:sp>
      <p:sp>
        <p:nvSpPr>
          <p:cNvPr id="3" name="Content Placeholder 2">
            <a:extLst>
              <a:ext uri="{FF2B5EF4-FFF2-40B4-BE49-F238E27FC236}">
                <a16:creationId xmlns:a16="http://schemas.microsoft.com/office/drawing/2014/main" id="{D7BD567A-3F80-3931-37CE-E2AE8702D0C2}"/>
              </a:ext>
            </a:extLst>
          </p:cNvPr>
          <p:cNvSpPr>
            <a:spLocks noGrp="1"/>
          </p:cNvSpPr>
          <p:nvPr>
            <p:ph idx="1"/>
          </p:nvPr>
        </p:nvSpPr>
        <p:spPr/>
        <p:txBody>
          <a:bodyPr>
            <a:normAutofit fontScale="92500" lnSpcReduction="20000"/>
          </a:bodyPr>
          <a:lstStyle/>
          <a:p>
            <a:pPr>
              <a:lnSpc>
                <a:spcPct val="107000"/>
              </a:lnSpc>
              <a:spcAft>
                <a:spcPts val="800"/>
              </a:spcAft>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The Universal Declaration of Human Rights of 1948 stipulates that “all human beings are born free and equal in dignity and rights” (Article 1), that “everyone has the right to life, liberty, and the security of person,” and that “everyone has the right to freedom of thought, conscience and religion.” </a:t>
            </a:r>
          </a:p>
          <a:p>
            <a:pPr>
              <a:lnSpc>
                <a:spcPct val="107000"/>
              </a:lnSpc>
              <a:spcAft>
                <a:spcPts val="800"/>
              </a:spcAft>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In a world of many nations, cultures, and religions, we should celebrate our diversity as well as that which brings us together. </a:t>
            </a:r>
          </a:p>
          <a:p>
            <a:pPr>
              <a:lnSpc>
                <a:spcPct val="107000"/>
              </a:lnSpc>
              <a:spcAft>
                <a:spcPts val="800"/>
              </a:spcAft>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Harmony amongst nations, cultures, and religions does not suggest that we must be in agreement on everything, but rather that we honor and respect our differences while recognizing the common threads that bind us as one humanity, one family. </a:t>
            </a:r>
          </a:p>
          <a:p>
            <a:pPr>
              <a:lnSpc>
                <a:spcPct val="107000"/>
              </a:lnSpc>
              <a:spcAft>
                <a:spcPts val="800"/>
              </a:spcAft>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We are all equal in the eyes of our Creator. Therefore each nation, culture, and religion should work to promote mutual respect and tolerance, as well as honor for the sacred that is present in all life. </a:t>
            </a:r>
          </a:p>
          <a:p>
            <a:pPr>
              <a:lnSpc>
                <a:spcPct val="107000"/>
              </a:lnSpc>
              <a:spcAft>
                <a:spcPts val="800"/>
              </a:spcAft>
            </a:pPr>
            <a:r>
              <a:rPr lang="en-US" sz="1900" dirty="0">
                <a:effectLst/>
                <a:latin typeface="Times New Roman" panose="02020603050405020304" pitchFamily="18" charset="0"/>
                <a:ea typeface="Calibri" panose="020F0502020204030204" pitchFamily="34" charset="0"/>
                <a:cs typeface="Times New Roman" panose="02020603050405020304" pitchFamily="18" charset="0"/>
              </a:rPr>
              <a:t>Leaders, in particular, have a responsibility to foster mutual respect, peace, and tolerance amongst their constituents. Dialogue amongst different nations, cultures, and religions is key to promoting harmony, peace, and understanding.</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152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DF389D-9CD0-E42F-FB16-D382FEAC6E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06A128-93ED-32E7-8BB9-12A3CC226EC2}"/>
              </a:ext>
            </a:extLst>
          </p:cNvPr>
          <p:cNvSpPr>
            <a:spLocks noGrp="1"/>
          </p:cNvSpPr>
          <p:nvPr>
            <p:ph type="title"/>
          </p:nvPr>
        </p:nvSpPr>
        <p:spPr/>
        <p:txBody>
          <a:bodyPr/>
          <a:lstStyle/>
          <a:p>
            <a:pPr algn="ctr"/>
            <a:r>
              <a:rPr lang="en-GB" dirty="0"/>
              <a:t>Religions, Cultures, and Traditions</a:t>
            </a:r>
          </a:p>
        </p:txBody>
      </p:sp>
      <p:sp>
        <p:nvSpPr>
          <p:cNvPr id="3" name="Content Placeholder 2">
            <a:extLst>
              <a:ext uri="{FF2B5EF4-FFF2-40B4-BE49-F238E27FC236}">
                <a16:creationId xmlns:a16="http://schemas.microsoft.com/office/drawing/2014/main" id="{067AD4C1-0065-F543-217E-360B622AA011}"/>
              </a:ext>
            </a:extLst>
          </p:cNvPr>
          <p:cNvSpPr>
            <a:spLocks noGrp="1"/>
          </p:cNvSpPr>
          <p:nvPr>
            <p:ph idx="1"/>
          </p:nvPr>
        </p:nvSpPr>
        <p:spPr/>
        <p:txBody>
          <a:bodyPr>
            <a:normAutofit lnSpcReduction="100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“Traditional religions, with their integral view of the Universe, can help us, in an important way, rediscover the importance of the integration of the secular and the sacred.” (II, 599)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Religions are a reflection of the cultures and traditions from which they have emerge. “Each culture and tradition characterized the spiritual dimension of our existence in a slightly different way…although there are many lamps, they are all sourced from the same light.”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Learning to appreciate the divine spark in all of humanity is lit from the same source is essential to fostering mutual respect and honor for the sacred that is in each and every individual human being.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07664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D212F-53CF-C2C6-6D1F-91C55487F3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A69F7F-E362-A360-C0D2-E32A7AD3C632}"/>
              </a:ext>
            </a:extLst>
          </p:cNvPr>
          <p:cNvSpPr>
            <a:spLocks noGrp="1"/>
          </p:cNvSpPr>
          <p:nvPr>
            <p:ph type="title"/>
          </p:nvPr>
        </p:nvSpPr>
        <p:spPr/>
        <p:txBody>
          <a:bodyPr/>
          <a:lstStyle/>
          <a:p>
            <a:pPr algn="ctr"/>
            <a:r>
              <a:rPr lang="en-GB" dirty="0"/>
              <a:t>Religions, Cultures, </a:t>
            </a:r>
            <a:r>
              <a:rPr lang="en-GB"/>
              <a:t>and Traditions</a:t>
            </a:r>
            <a:endParaRPr lang="en-GB" dirty="0"/>
          </a:p>
        </p:txBody>
      </p:sp>
      <p:sp>
        <p:nvSpPr>
          <p:cNvPr id="3" name="Content Placeholder 2">
            <a:extLst>
              <a:ext uri="{FF2B5EF4-FFF2-40B4-BE49-F238E27FC236}">
                <a16:creationId xmlns:a16="http://schemas.microsoft.com/office/drawing/2014/main" id="{A776DBEF-4C1F-98BD-38C7-781D19360AF1}"/>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An ancient Chinese proverb states, “When our children are not properly guided, the hearts of humanity become corrupt; when our homes fall into disarray, chaos spreads through society.”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Since ancient times, religions from both Eastern and Western civilizations have pointed out that corruption and chaos in the hearts and deeds of humanity will induce negative responses and disasters in the external environment: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83216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EA2F58-B487-9671-6188-7808FC680D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448C20-F83C-DF4A-0E41-322FF48B47D4}"/>
              </a:ext>
            </a:extLst>
          </p:cNvPr>
          <p:cNvSpPr>
            <a:spLocks noGrp="1"/>
          </p:cNvSpPr>
          <p:nvPr>
            <p:ph type="title"/>
          </p:nvPr>
        </p:nvSpPr>
        <p:spPr/>
        <p:txBody>
          <a:bodyPr/>
          <a:lstStyle/>
          <a:p>
            <a:pPr algn="ctr"/>
            <a:r>
              <a:rPr lang="en-GB" dirty="0"/>
              <a:t>Religions, Cultures, </a:t>
            </a:r>
            <a:r>
              <a:rPr lang="en-GB"/>
              <a:t>and Traditions</a:t>
            </a:r>
            <a:endParaRPr lang="en-GB" dirty="0"/>
          </a:p>
        </p:txBody>
      </p:sp>
      <p:sp>
        <p:nvSpPr>
          <p:cNvPr id="3" name="Content Placeholder 2">
            <a:extLst>
              <a:ext uri="{FF2B5EF4-FFF2-40B4-BE49-F238E27FC236}">
                <a16:creationId xmlns:a16="http://schemas.microsoft.com/office/drawing/2014/main" id="{5FD6D1F9-BF3A-2ED2-4FC8-EA1804F6DA04}"/>
              </a:ext>
            </a:extLst>
          </p:cNvPr>
          <p:cNvSpPr>
            <a:spLocks noGrp="1"/>
          </p:cNvSpPr>
          <p:nvPr>
            <p:ph idx="1"/>
          </p:nvPr>
        </p:nvSpPr>
        <p:spPr/>
        <p:txBody>
          <a:bodyPr>
            <a:normAutofit fontScale="85000" lnSpcReduction="10000"/>
          </a:bodyPr>
          <a:lstStyle/>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the Bible: “Anyone who does wrong will be repaid for their wrongs.” (Colossians 3:25)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the Quran: “Whatever calamity may befall you will be an outcome of what your own hands have wrought.” (Quran 42:30)</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the Confucian text Zuo Zhuan: “If humanity abandons the five constant virtues, darkness rises.” The five virtues are benevolence, honor, courtesy, wisdom, and trustworthiness.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the Taoist text Tai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shang</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400" dirty="0" err="1">
                <a:effectLst/>
                <a:latin typeface="Times New Roman" panose="02020603050405020304" pitchFamily="18" charset="0"/>
                <a:ea typeface="Calibri" panose="020F0502020204030204" pitchFamily="34" charset="0"/>
                <a:cs typeface="Times New Roman" panose="02020603050405020304" pitchFamily="18" charset="0"/>
              </a:rPr>
              <a:t>gan</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yin pian: “Misfortune and blessings do not come to us without reason; we bring them upon ourselves.”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the Buddhist sutras: “From the heart and mind originates a thought, an action, which produce a resultant effect on the surrounding environment.”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15957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035FA8-8FFA-1898-F0B7-530B709A87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390FBF-05B0-D3EB-EE4A-81C31A86106D}"/>
              </a:ext>
            </a:extLst>
          </p:cNvPr>
          <p:cNvSpPr>
            <a:spLocks noGrp="1"/>
          </p:cNvSpPr>
          <p:nvPr>
            <p:ph type="title"/>
          </p:nvPr>
        </p:nvSpPr>
        <p:spPr/>
        <p:txBody>
          <a:bodyPr/>
          <a:lstStyle/>
          <a:p>
            <a:pPr algn="ctr"/>
            <a:r>
              <a:rPr lang="en-GB" dirty="0"/>
              <a:t>Religions, Cultures, </a:t>
            </a:r>
            <a:r>
              <a:rPr lang="en-GB"/>
              <a:t>and Traditions</a:t>
            </a:r>
            <a:endParaRPr lang="en-GB" dirty="0"/>
          </a:p>
        </p:txBody>
      </p:sp>
      <p:sp>
        <p:nvSpPr>
          <p:cNvPr id="3" name="Content Placeholder 2">
            <a:extLst>
              <a:ext uri="{FF2B5EF4-FFF2-40B4-BE49-F238E27FC236}">
                <a16:creationId xmlns:a16="http://schemas.microsoft.com/office/drawing/2014/main" id="{A9391B06-8B8D-526A-D5DF-BD6A12A93AA6}"/>
              </a:ext>
            </a:extLst>
          </p:cNvPr>
          <p:cNvSpPr>
            <a:spLocks noGrp="1"/>
          </p:cNvSpPr>
          <p:nvPr>
            <p:ph idx="1"/>
          </p:nvPr>
        </p:nvSpPr>
        <p:spPr/>
        <p:txBody>
          <a:bodyPr>
            <a:normAutofit/>
          </a:bodyPr>
          <a:lstStyle/>
          <a:p>
            <a:pPr marL="0" marR="0" algn="ctr">
              <a:lnSpc>
                <a:spcPct val="107000"/>
              </a:lnSpc>
              <a:spcAft>
                <a:spcPts val="800"/>
              </a:spcAft>
            </a:pPr>
            <a:r>
              <a:rPr lang="en-US" dirty="0">
                <a:effectLst/>
                <a:latin typeface="Times New Roman" panose="02020603050405020304" pitchFamily="18" charset="0"/>
                <a:ea typeface="Calibri" panose="020F0502020204030204" pitchFamily="34" charset="0"/>
                <a:cs typeface="Times New Roman" panose="02020603050405020304" pitchFamily="18" charset="0"/>
              </a:rPr>
              <a:t>In summary, Eastern and Western religious traditions agree that “positive deeds have their karmic reward, while negative deeds have their karmic consequences.”  </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43801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02866B-D2D4-A498-B2DA-65960DFB18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BD53AA-FA81-6D48-0109-8D9951AC40CA}"/>
              </a:ext>
            </a:extLst>
          </p:cNvPr>
          <p:cNvSpPr>
            <a:spLocks noGrp="1"/>
          </p:cNvSpPr>
          <p:nvPr>
            <p:ph type="title"/>
          </p:nvPr>
        </p:nvSpPr>
        <p:spPr/>
        <p:txBody>
          <a:bodyPr/>
          <a:lstStyle/>
          <a:p>
            <a:pPr algn="ctr"/>
            <a:r>
              <a:rPr lang="en-GB" dirty="0"/>
              <a:t>A Solution for World Peace</a:t>
            </a:r>
          </a:p>
        </p:txBody>
      </p:sp>
      <p:sp>
        <p:nvSpPr>
          <p:cNvPr id="3" name="Content Placeholder 2">
            <a:extLst>
              <a:ext uri="{FF2B5EF4-FFF2-40B4-BE49-F238E27FC236}">
                <a16:creationId xmlns:a16="http://schemas.microsoft.com/office/drawing/2014/main" id="{C4796290-ED66-8F4E-13B8-89C0A51ADD42}"/>
              </a:ext>
            </a:extLst>
          </p:cNvPr>
          <p:cNvSpPr>
            <a:spLocks noGrp="1"/>
          </p:cNvSpPr>
          <p:nvPr>
            <p:ph idx="1"/>
          </p:nvPr>
        </p:nvSpPr>
        <p:spPr/>
        <p:txBody>
          <a:bodyPr>
            <a:normAutofit fontScale="77500" lnSpcReduction="20000"/>
          </a:bodyPr>
          <a:lstStyle/>
          <a:p>
            <a:pPr>
              <a:lnSpc>
                <a:spcPct val="107000"/>
              </a:lnSpc>
              <a:spcAft>
                <a:spcPts val="800"/>
              </a:spcAft>
            </a:pPr>
            <a:r>
              <a:rPr lang="en-US" sz="2600" dirty="0">
                <a:effectLst/>
                <a:latin typeface="Times New Roman" panose="02020603050405020304" pitchFamily="18" charset="0"/>
                <a:ea typeface="Calibri" panose="020F0502020204030204" pitchFamily="34" charset="0"/>
                <a:cs typeface="Times New Roman" panose="02020603050405020304" pitchFamily="18" charset="0"/>
              </a:rPr>
              <a:t>A prime minister once asked a Buddhist sage, “Is peace still possible in this world?” The sage replied, “If we fulfill four conditions, then peace and harmony can be achieved. </a:t>
            </a:r>
          </a:p>
          <a:p>
            <a:pPr marL="800100" lvl="1" indent="-342900">
              <a:lnSpc>
                <a:spcPct val="107000"/>
              </a:lnSpc>
              <a:spcAft>
                <a:spcPts val="800"/>
              </a:spcAft>
              <a:buFont typeface="+mj-lt"/>
              <a:buAutoNum type="arabicParenR"/>
            </a:pPr>
            <a:r>
              <a:rPr lang="en-US" sz="2600" dirty="0">
                <a:effectLst/>
                <a:latin typeface="Times New Roman" panose="02020603050405020304" pitchFamily="18" charset="0"/>
                <a:ea typeface="Calibri" panose="020F0502020204030204" pitchFamily="34" charset="0"/>
                <a:cs typeface="Times New Roman" panose="02020603050405020304" pitchFamily="18" charset="0"/>
              </a:rPr>
              <a:t>First, the world’s nations need to treat each other with fairness, equality, and civility. </a:t>
            </a:r>
          </a:p>
          <a:p>
            <a:pPr marL="800100" lvl="1" indent="-342900">
              <a:lnSpc>
                <a:spcPct val="107000"/>
              </a:lnSpc>
              <a:spcAft>
                <a:spcPts val="800"/>
              </a:spcAft>
              <a:buFont typeface="+mj-lt"/>
              <a:buAutoNum type="arabicParenR"/>
            </a:pPr>
            <a:r>
              <a:rPr lang="en-US" sz="2600" dirty="0">
                <a:effectLst/>
                <a:latin typeface="Times New Roman" panose="02020603050405020304" pitchFamily="18" charset="0"/>
                <a:ea typeface="Calibri" panose="020F0502020204030204" pitchFamily="34" charset="0"/>
                <a:cs typeface="Times New Roman" panose="02020603050405020304" pitchFamily="18" charset="0"/>
              </a:rPr>
              <a:t>Second, the same needs to be applied to political parties; </a:t>
            </a:r>
          </a:p>
          <a:p>
            <a:pPr marL="800100" lvl="1" indent="-342900">
              <a:lnSpc>
                <a:spcPct val="107000"/>
              </a:lnSpc>
              <a:spcAft>
                <a:spcPts val="800"/>
              </a:spcAft>
              <a:buFont typeface="+mj-lt"/>
              <a:buAutoNum type="arabicParenR"/>
            </a:pPr>
            <a:r>
              <a:rPr lang="en-US" sz="2600" dirty="0">
                <a:effectLst/>
                <a:latin typeface="Times New Roman" panose="02020603050405020304" pitchFamily="18" charset="0"/>
                <a:ea typeface="Calibri" panose="020F0502020204030204" pitchFamily="34" charset="0"/>
                <a:cs typeface="Times New Roman" panose="02020603050405020304" pitchFamily="18" charset="0"/>
              </a:rPr>
              <a:t>Third, to ethnic groups, </a:t>
            </a:r>
          </a:p>
          <a:p>
            <a:pPr marL="800100" lvl="1" indent="-342900">
              <a:lnSpc>
                <a:spcPct val="107000"/>
              </a:lnSpc>
              <a:spcAft>
                <a:spcPts val="800"/>
              </a:spcAft>
              <a:buFont typeface="+mj-lt"/>
              <a:buAutoNum type="arabicParenR"/>
            </a:pPr>
            <a:r>
              <a:rPr lang="en-US" sz="2600" dirty="0">
                <a:latin typeface="Times New Roman" panose="02020603050405020304" pitchFamily="18" charset="0"/>
                <a:ea typeface="Calibri" panose="020F0502020204030204" pitchFamily="34" charset="0"/>
                <a:cs typeface="Times New Roman" panose="02020603050405020304" pitchFamily="18" charset="0"/>
              </a:rPr>
              <a:t>A</a:t>
            </a:r>
            <a:r>
              <a:rPr lang="en-US" sz="2600" dirty="0">
                <a:effectLst/>
                <a:latin typeface="Times New Roman" panose="02020603050405020304" pitchFamily="18" charset="0"/>
                <a:ea typeface="Calibri" panose="020F0502020204030204" pitchFamily="34" charset="0"/>
                <a:cs typeface="Times New Roman" panose="02020603050405020304" pitchFamily="18" charset="0"/>
              </a:rPr>
              <a:t>nd finally fourth, to religions. </a:t>
            </a:r>
          </a:p>
          <a:p>
            <a:pPr>
              <a:lnSpc>
                <a:spcPct val="107000"/>
              </a:lnSpc>
              <a:spcAft>
                <a:spcPts val="800"/>
              </a:spcAft>
            </a:pPr>
            <a:r>
              <a:rPr lang="en-US" sz="2600" dirty="0">
                <a:effectLst/>
                <a:latin typeface="Times New Roman" panose="02020603050405020304" pitchFamily="18" charset="0"/>
                <a:ea typeface="Calibri" panose="020F0502020204030204" pitchFamily="34" charset="0"/>
                <a:cs typeface="Times New Roman" panose="02020603050405020304" pitchFamily="18" charset="0"/>
              </a:rPr>
              <a:t>If these four conditions can be fulfilled, conflicts will be resolved, and peace will be realized.” The prime minister remained silent for a while. After a long pause, the sage spoke again, “The four conditions are difficult to achieve. However, if we start with religious harmony, they become possible.” </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32800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61CD27-CBBB-DF85-883A-C570C4D524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8A4BC7-CD0F-BAA6-E500-9BA1D71D5972}"/>
              </a:ext>
            </a:extLst>
          </p:cNvPr>
          <p:cNvSpPr>
            <a:spLocks noGrp="1"/>
          </p:cNvSpPr>
          <p:nvPr>
            <p:ph type="title"/>
          </p:nvPr>
        </p:nvSpPr>
        <p:spPr/>
        <p:txBody>
          <a:bodyPr/>
          <a:lstStyle/>
          <a:p>
            <a:pPr algn="ctr"/>
            <a:r>
              <a:rPr lang="en-GB" dirty="0"/>
              <a:t>A Solution for World Peace</a:t>
            </a:r>
          </a:p>
        </p:txBody>
      </p:sp>
      <p:sp>
        <p:nvSpPr>
          <p:cNvPr id="3" name="Content Placeholder 2">
            <a:extLst>
              <a:ext uri="{FF2B5EF4-FFF2-40B4-BE49-F238E27FC236}">
                <a16:creationId xmlns:a16="http://schemas.microsoft.com/office/drawing/2014/main" id="{0E5CA9B3-11DC-3491-2815-E6D0FBE18036}"/>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Why does world peace begin with religious harmony? Faith is a powerful spiritual force. If such a force is misused to engender conflict rather than peace, this force has the potential to bring chaos and eventual destruction to mankind. The many wars and conflicts over religion in the history of man are evidence of this.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On the other hand, if we guide faith through understanding, mutual respect and acceptance to bring harmony and peace amongst religions, the sheer unity of spiritual force in the world can resolve conflict and bring peace and joy to the world.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88963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0C8A2-4666-ECF5-AD19-EF1B8162B7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68A89-FB8D-48D6-D4C6-010F6E7917C6}"/>
              </a:ext>
            </a:extLst>
          </p:cNvPr>
          <p:cNvSpPr>
            <a:spLocks noGrp="1"/>
          </p:cNvSpPr>
          <p:nvPr>
            <p:ph type="title"/>
          </p:nvPr>
        </p:nvSpPr>
        <p:spPr/>
        <p:txBody>
          <a:bodyPr/>
          <a:lstStyle/>
          <a:p>
            <a:pPr algn="ctr"/>
            <a:r>
              <a:rPr lang="en-GB" dirty="0"/>
              <a:t>The Root of All Religions</a:t>
            </a:r>
          </a:p>
        </p:txBody>
      </p:sp>
      <p:sp>
        <p:nvSpPr>
          <p:cNvPr id="3" name="Content Placeholder 2">
            <a:extLst>
              <a:ext uri="{FF2B5EF4-FFF2-40B4-BE49-F238E27FC236}">
                <a16:creationId xmlns:a16="http://schemas.microsoft.com/office/drawing/2014/main" id="{8A708A1D-1DA8-F046-5E78-7F6FBC5C4327}"/>
              </a:ext>
            </a:extLst>
          </p:cNvPr>
          <p:cNvSpPr>
            <a:spLocks noGrp="1"/>
          </p:cNvSpPr>
          <p:nvPr>
            <p:ph idx="1"/>
          </p:nvPr>
        </p:nvSpPr>
        <p:spPr/>
        <p:txBody>
          <a:bodyPr>
            <a:normAutofit fontScale="92500" lnSpcReduction="20000"/>
          </a:bodyPr>
          <a:lstStyle/>
          <a:p>
            <a:pPr marL="0" marR="0">
              <a:lnSpc>
                <a:spcPct val="107000"/>
              </a:lnSpc>
              <a:spcAft>
                <a:spcPts val="800"/>
              </a:spcAft>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 root of all religions is a common divine source, many paths merging into one universal truth. The core teaching of all religions is universal love and compassion.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In Christianity:</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“God loves all people.” “Just as God loves all people, so should all people love one another.”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In Islam:</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“Allah is merciful and compassionate.” “There is only one morality, which originates from selflessness and doing good deeds with universal love for all.”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In Zoroastrianism:</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“People should love others as they love themselves; this is what we call faith.”</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In Sikhism:</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“The love enduring beyond my heart allows me to live an eternal life in a mortal world.”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buNone/>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In Bahá’í:</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The one purpose for God to manifest Himself in the world is to call upon humanity to remain honest and sincere, pious and dutiful.”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Aft>
                <a:spcPts val="800"/>
              </a:spcAft>
              <a:buNone/>
            </a:pPr>
            <a:r>
              <a:rPr lang="en-US" sz="2000" b="1" u="sng" dirty="0">
                <a:effectLst/>
                <a:latin typeface="Times New Roman" panose="02020603050405020304" pitchFamily="18" charset="0"/>
                <a:ea typeface="Calibri" panose="020F0502020204030204" pitchFamily="34" charset="0"/>
                <a:cs typeface="Times New Roman" panose="02020603050405020304" pitchFamily="18" charset="0"/>
              </a:rPr>
              <a:t>In Buddhism:</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“Honor the saints and respect the good. Be loving and compassionate.”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9353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1DEDC6-639B-67D2-BF21-EC398D23A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1C5BF5-369E-FC66-E4CA-EB0A8E8A8C18}"/>
              </a:ext>
            </a:extLst>
          </p:cNvPr>
          <p:cNvSpPr>
            <a:spLocks noGrp="1"/>
          </p:cNvSpPr>
          <p:nvPr>
            <p:ph type="title"/>
          </p:nvPr>
        </p:nvSpPr>
        <p:spPr/>
        <p:txBody>
          <a:bodyPr/>
          <a:lstStyle/>
          <a:p>
            <a:pPr algn="ctr"/>
            <a:r>
              <a:rPr lang="en-GB" dirty="0"/>
              <a:t>The Root of All Religions</a:t>
            </a:r>
          </a:p>
        </p:txBody>
      </p:sp>
      <p:sp>
        <p:nvSpPr>
          <p:cNvPr id="3" name="Content Placeholder 2">
            <a:extLst>
              <a:ext uri="{FF2B5EF4-FFF2-40B4-BE49-F238E27FC236}">
                <a16:creationId xmlns:a16="http://schemas.microsoft.com/office/drawing/2014/main" id="{AFBEBFEA-6818-1041-C153-4C1E4B2397F9}"/>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If religious adherents follow their respective teachings and treat followers of other religions with tolerance and respect, a willingness to cooperate and help one another, the resultant harmonious and positive force would help resolve conflict and bring peace to the world.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Religions should therefore learn from one another, striving for understanding not only of one’s own faith but those of others, as well as finding common ground amongst their faiths. It is in this way that we learn that all faiths belong to the same family and share the same message of universal love and compassion.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831785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66EB2-D726-1823-16F7-EA00A89BE8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2AF1BD-A95A-9734-482A-2E84BBB640D3}"/>
              </a:ext>
            </a:extLst>
          </p:cNvPr>
          <p:cNvSpPr>
            <a:spLocks noGrp="1"/>
          </p:cNvSpPr>
          <p:nvPr>
            <p:ph type="title"/>
          </p:nvPr>
        </p:nvSpPr>
        <p:spPr/>
        <p:txBody>
          <a:bodyPr/>
          <a:lstStyle/>
          <a:p>
            <a:pPr algn="ctr"/>
            <a:r>
              <a:rPr lang="en-GB" dirty="0"/>
              <a:t>“A human approach to world peace” </a:t>
            </a:r>
            <a:br>
              <a:rPr lang="en-GB" dirty="0"/>
            </a:br>
            <a:r>
              <a:rPr lang="en-GB" dirty="0"/>
              <a:t>(Dalai Lama)</a:t>
            </a:r>
          </a:p>
        </p:txBody>
      </p:sp>
      <p:sp>
        <p:nvSpPr>
          <p:cNvPr id="3" name="Content Placeholder 2">
            <a:extLst>
              <a:ext uri="{FF2B5EF4-FFF2-40B4-BE49-F238E27FC236}">
                <a16:creationId xmlns:a16="http://schemas.microsoft.com/office/drawing/2014/main" id="{7F4302F0-9EAE-6A19-EFA6-52A322DBA60F}"/>
              </a:ext>
            </a:extLst>
          </p:cNvPr>
          <p:cNvSpPr>
            <a:spLocks noGrp="1"/>
          </p:cNvSpPr>
          <p:nvPr>
            <p:ph idx="1"/>
          </p:nvPr>
        </p:nvSpPr>
        <p:spPr/>
        <p:txBody>
          <a:bodyPr>
            <a:normAutofit/>
          </a:bodyPr>
          <a:lstStyle/>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“While pointing out the fundamental similarities between world religions, I do not advocate one particular religion at the expense of all others, nor do I seek a new ‘world religion.’ All the different religions of the world are needed to enrich human experience and world civilization. Our human minds, being of different calibre and disposition, need different approaches to peace and happiness. Thus, the point is clear: humanity needs all the world’s religions to suit the ways of life, diverse spiritual needs, and inherited national traditions of individual human beings.” </a:t>
            </a:r>
          </a:p>
          <a:p>
            <a:pPr marL="0" indent="0">
              <a:buNone/>
            </a:pPr>
            <a:endParaRPr lang="en-GB" dirty="0"/>
          </a:p>
        </p:txBody>
      </p:sp>
    </p:spTree>
    <p:extLst>
      <p:ext uri="{BB962C8B-B14F-4D97-AF65-F5344CB8AC3E}">
        <p14:creationId xmlns:p14="http://schemas.microsoft.com/office/powerpoint/2010/main" val="35060494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E28B4-B057-0AD7-0CCA-5263B636E9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EE4CF0-4387-4F2D-BB11-F4B9D634D342}"/>
              </a:ext>
            </a:extLst>
          </p:cNvPr>
          <p:cNvSpPr>
            <a:spLocks noGrp="1"/>
          </p:cNvSpPr>
          <p:nvPr>
            <p:ph type="title"/>
          </p:nvPr>
        </p:nvSpPr>
        <p:spPr/>
        <p:txBody>
          <a:bodyPr/>
          <a:lstStyle/>
          <a:p>
            <a:pPr algn="ctr"/>
            <a:r>
              <a:rPr lang="en-GB" dirty="0"/>
              <a:t>“A human approach to world peace” </a:t>
            </a:r>
            <a:br>
              <a:rPr lang="en-GB" dirty="0"/>
            </a:br>
            <a:r>
              <a:rPr lang="en-GB" dirty="0"/>
              <a:t>(Dalai Lama)</a:t>
            </a:r>
          </a:p>
        </p:txBody>
      </p:sp>
      <p:sp>
        <p:nvSpPr>
          <p:cNvPr id="3" name="Content Placeholder 2">
            <a:extLst>
              <a:ext uri="{FF2B5EF4-FFF2-40B4-BE49-F238E27FC236}">
                <a16:creationId xmlns:a16="http://schemas.microsoft.com/office/drawing/2014/main" id="{5F15D545-4259-DED1-21AE-E3DF39CDDA7C}"/>
              </a:ext>
            </a:extLst>
          </p:cNvPr>
          <p:cNvSpPr>
            <a:spLocks noGrp="1"/>
          </p:cNvSpPr>
          <p:nvPr>
            <p:ph idx="1"/>
          </p:nvPr>
        </p:nvSpPr>
        <p:spPr/>
        <p:txBody>
          <a:bodyPr>
            <a:normAutofit fontScale="92500" lnSpcReduction="20000"/>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“There are two primary tasks facing religious practitioners who are concerned with world peace. First, we must promote better interfaith understanding so as to create a workable degree of unity among all religions. This may be achieved in part by respecting each other’s beliefs and by emphasizing our common concern for human well-being. Second, we must bring about a viable consensus on basic spiritual values that touch every human heart and enhance general human happiness. This means we must emphasize the common denominator of all world religions- humanitarian ideals. These two steps will enable us to act both individually and together to create the necessary spiritual conditions for world peace.” </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“We practitioners of different faiths can work together for world peace when we view different religions as essentially instruments to develop a good heart- love and respect for others, a true sense of community. The most important thing is to look at the purpose of religion and not at the details of theology or metaphysics, which can lead to mere intellectualism. I believe that all the major religions of the world can contribute to world peace and work together for the benefit of humanity if we put aside subtle metaphysical differences, which are really the internal business of each religion.” </a:t>
            </a:r>
          </a:p>
          <a:p>
            <a:pPr marL="0" indent="0">
              <a:buNone/>
            </a:pPr>
            <a:endParaRPr lang="en-GB" dirty="0"/>
          </a:p>
        </p:txBody>
      </p:sp>
    </p:spTree>
    <p:extLst>
      <p:ext uri="{BB962C8B-B14F-4D97-AF65-F5344CB8AC3E}">
        <p14:creationId xmlns:p14="http://schemas.microsoft.com/office/powerpoint/2010/main" val="4724911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B077D0-6485-05A7-99CB-1D923A4A91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6BA32F-BA70-898A-B77B-18ACC8BBA024}"/>
              </a:ext>
            </a:extLst>
          </p:cNvPr>
          <p:cNvSpPr>
            <a:spLocks noGrp="1"/>
          </p:cNvSpPr>
          <p:nvPr>
            <p:ph type="title"/>
          </p:nvPr>
        </p:nvSpPr>
        <p:spPr/>
        <p:txBody>
          <a:bodyPr/>
          <a:lstStyle/>
          <a:p>
            <a:pPr algn="ctr"/>
            <a:r>
              <a:rPr lang="en-GB" dirty="0"/>
              <a:t>“A human approach to world peace” </a:t>
            </a:r>
            <a:br>
              <a:rPr lang="en-GB" dirty="0"/>
            </a:br>
            <a:r>
              <a:rPr lang="en-GB" dirty="0"/>
              <a:t>(Dalai Lama)</a:t>
            </a:r>
          </a:p>
        </p:txBody>
      </p:sp>
      <p:sp>
        <p:nvSpPr>
          <p:cNvPr id="3" name="Content Placeholder 2">
            <a:extLst>
              <a:ext uri="{FF2B5EF4-FFF2-40B4-BE49-F238E27FC236}">
                <a16:creationId xmlns:a16="http://schemas.microsoft.com/office/drawing/2014/main" id="{D9C8225A-BDD4-8F26-78A6-6A60CD8FD1E1}"/>
              </a:ext>
            </a:extLst>
          </p:cNvPr>
          <p:cNvSpPr>
            <a:spLocks noGrp="1"/>
          </p:cNvSpPr>
          <p:nvPr>
            <p:ph idx="1"/>
          </p:nvPr>
        </p:nvSpPr>
        <p:spPr/>
        <p:txBody>
          <a:bodyPr>
            <a:normAutofit fontScale="92500" lnSpcReduction="10000"/>
          </a:bodyPr>
          <a:lstStyle/>
          <a:p>
            <a:pPr>
              <a:lnSpc>
                <a:spcPct val="107000"/>
              </a:lnSpc>
              <a:spcAft>
                <a:spcPts val="800"/>
              </a:spcAf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“Whether we will be able to achieve world peace or not, we have no choice but to work towards that goal. If our minds are dominated by anger, we will lose the best part of human intelligence—wisdom, the ability to decide between right and wrong. Anger is one of the most serious problems facing the world today.”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“Anger plays no small role in current conflicts such as those in the Middle East, Southeast Asia, the North-South problem, and so forth. These conflicts arise from a failure to understand another’s humanness. The answer is not the development and use of greater military force, nor an arms race. Nor is it purely political or purely technological. Basically it is spiritual, in the sense that what is required is a sensitive understanding of our common human situation. Hatred and fighting cannot bring happiness to anyone, even to the winners of battles. Violence always produces misery and thus is essentially counter-productive. It is, therefore, time for world leaders to learn to transcend the differences of race, culture, and ideology and </a:t>
            </a:r>
            <a:r>
              <a:rPr lang="en-GB" sz="2200" kern="100">
                <a:effectLst/>
                <a:latin typeface="Aptos" panose="020B0004020202020204" pitchFamily="34" charset="0"/>
                <a:ea typeface="Aptos" panose="020B0004020202020204" pitchFamily="34" charset="0"/>
                <a:cs typeface="Times New Roman" panose="02020603050405020304" pitchFamily="18" charset="0"/>
              </a:rPr>
              <a:t>to regard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one another through eyes that see the common human situation. To do so would benefit individuals, communities, nations, and the world at large.” </a:t>
            </a:r>
          </a:p>
          <a:p>
            <a:pPr marL="0" indent="0">
              <a:buNone/>
            </a:pPr>
            <a:endParaRPr lang="en-GB" dirty="0"/>
          </a:p>
        </p:txBody>
      </p:sp>
    </p:spTree>
    <p:extLst>
      <p:ext uri="{BB962C8B-B14F-4D97-AF65-F5344CB8AC3E}">
        <p14:creationId xmlns:p14="http://schemas.microsoft.com/office/powerpoint/2010/main" val="27643545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6EFCE8-4427-7B23-A728-82993F65F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05AF7A-962D-630A-187A-AC6148B668DD}"/>
              </a:ext>
            </a:extLst>
          </p:cNvPr>
          <p:cNvSpPr>
            <a:spLocks noGrp="1"/>
          </p:cNvSpPr>
          <p:nvPr>
            <p:ph type="title"/>
          </p:nvPr>
        </p:nvSpPr>
        <p:spPr/>
        <p:txBody>
          <a:bodyPr/>
          <a:lstStyle/>
          <a:p>
            <a:pPr algn="ctr"/>
            <a:r>
              <a:rPr lang="en-GB" dirty="0"/>
              <a:t>“A human approach to world peace” </a:t>
            </a:r>
            <a:br>
              <a:rPr lang="en-GB" dirty="0"/>
            </a:br>
            <a:r>
              <a:rPr lang="en-GB" dirty="0"/>
              <a:t>(Dalai Lama)</a:t>
            </a:r>
          </a:p>
        </p:txBody>
      </p:sp>
      <p:sp>
        <p:nvSpPr>
          <p:cNvPr id="3" name="Content Placeholder 2">
            <a:extLst>
              <a:ext uri="{FF2B5EF4-FFF2-40B4-BE49-F238E27FC236}">
                <a16:creationId xmlns:a16="http://schemas.microsoft.com/office/drawing/2014/main" id="{59E52946-C29E-2628-567C-193DA270A68B}"/>
              </a:ext>
            </a:extLst>
          </p:cNvPr>
          <p:cNvSpPr>
            <a:spLocks noGrp="1"/>
          </p:cNvSpPr>
          <p:nvPr>
            <p:ph idx="1"/>
          </p:nvPr>
        </p:nvSpPr>
        <p:spPr/>
        <p:txBody>
          <a:bodyPr>
            <a:normAutofit/>
          </a:bodyPr>
          <a:lstStyle/>
          <a:p>
            <a:pPr marL="0" indent="0">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What the major religions have in common:</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Peace is usually viewed as the ultimate goal of human existence. For some religions, this is phrased in eschatological notions such as heaven or paradise, and in other religions this is phrased in terms of an ecstatic state of being</a:t>
            </a:r>
          </a:p>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There is also an ethical commonality in traditions, in that peaceful existence and actions are set forth as an ethical norm, notwithstanding that there are exceptions to this. </a:t>
            </a:r>
          </a:p>
          <a:p>
            <a:pPr marL="0" indent="0">
              <a:buNone/>
            </a:pPr>
            <a:endParaRPr lang="en-GB" dirty="0"/>
          </a:p>
        </p:txBody>
      </p:sp>
    </p:spTree>
    <p:extLst>
      <p:ext uri="{BB962C8B-B14F-4D97-AF65-F5344CB8AC3E}">
        <p14:creationId xmlns:p14="http://schemas.microsoft.com/office/powerpoint/2010/main" val="4278106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59AE3-4206-2E26-0FD8-6E240F8615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CCDD66-2DCC-55BD-AA88-E8E0D43CCF21}"/>
              </a:ext>
            </a:extLst>
          </p:cNvPr>
          <p:cNvSpPr>
            <a:spLocks noGrp="1"/>
          </p:cNvSpPr>
          <p:nvPr>
            <p:ph type="title"/>
          </p:nvPr>
        </p:nvSpPr>
        <p:spPr/>
        <p:txBody>
          <a:bodyPr/>
          <a:lstStyle/>
          <a:p>
            <a:pPr algn="ctr"/>
            <a:r>
              <a:rPr lang="en-GB" dirty="0"/>
              <a:t>“A human approach to world peace” </a:t>
            </a:r>
            <a:br>
              <a:rPr lang="en-GB" dirty="0"/>
            </a:br>
            <a:r>
              <a:rPr lang="en-GB" dirty="0"/>
              <a:t>(Dalai Lama)</a:t>
            </a:r>
          </a:p>
        </p:txBody>
      </p:sp>
      <p:sp>
        <p:nvSpPr>
          <p:cNvPr id="3" name="Content Placeholder 2">
            <a:extLst>
              <a:ext uri="{FF2B5EF4-FFF2-40B4-BE49-F238E27FC236}">
                <a16:creationId xmlns:a16="http://schemas.microsoft.com/office/drawing/2014/main" id="{6A6F1FBC-E76B-C6F2-2DD8-FD328B64097E}"/>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“Such human qualities as morality, compassion, decency, wisdom, and so forth have been the foundations of all civilizations. These qualities must be cultivated and sustained through systematic moral education in a conducive social environment so that a more humane world may emerge. The qualities required to create such a world must be inculcated right from the beginning, from childhood. We cannot wait for the next generation to make this change; the present generation must attempt a renewal of basic human values. If there is any hope, it is in the future generations, but not unless we institute major change on a worldwide scale in our present educational system. We need a revolution in our commitment to and practice of universal humanitarian values.”</a:t>
            </a:r>
          </a:p>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“For renewal of human values and attainment of lasting happiness, we need to look to the common humanitarian heritage of all nations the world over.” </a:t>
            </a:r>
          </a:p>
          <a:p>
            <a:pPr marL="0" indent="0">
              <a:lnSpc>
                <a:spcPct val="107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12467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D2DB2-F829-5DA6-74CC-956EEE1F34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8C31D1-7723-C0DF-5F94-2152614FC097}"/>
              </a:ext>
            </a:extLst>
          </p:cNvPr>
          <p:cNvSpPr>
            <a:spLocks noGrp="1"/>
          </p:cNvSpPr>
          <p:nvPr>
            <p:ph type="title"/>
          </p:nvPr>
        </p:nvSpPr>
        <p:spPr/>
        <p:txBody>
          <a:bodyPr/>
          <a:lstStyle/>
          <a:p>
            <a:pPr algn="ctr"/>
            <a:r>
              <a:rPr lang="en-GB" dirty="0"/>
              <a:t>The Importance of Spiritual and Moral Education</a:t>
            </a:r>
          </a:p>
        </p:txBody>
      </p:sp>
      <p:sp>
        <p:nvSpPr>
          <p:cNvPr id="3" name="Content Placeholder 2">
            <a:extLst>
              <a:ext uri="{FF2B5EF4-FFF2-40B4-BE49-F238E27FC236}">
                <a16:creationId xmlns:a16="http://schemas.microsoft.com/office/drawing/2014/main" id="{C551651C-315D-875F-EAA7-0C3DF3541A69}"/>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If society is to become stable, harmonious, and prosperous, it is necessary to start with education.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To build respect and tolerance for different faiths, it is necessary to teach the true meaning at the heart of every religion.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We should practice spiritual and moral education with wholehearted dedication to expand the light of love and compassion. </a:t>
            </a:r>
          </a:p>
        </p:txBody>
      </p:sp>
    </p:spTree>
    <p:extLst>
      <p:ext uri="{BB962C8B-B14F-4D97-AF65-F5344CB8AC3E}">
        <p14:creationId xmlns:p14="http://schemas.microsoft.com/office/powerpoint/2010/main" val="784955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DC687-B59E-E350-D24D-3778F4C099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6F1961-F7B9-52A7-19BA-8A3175EA3EEA}"/>
              </a:ext>
            </a:extLst>
          </p:cNvPr>
          <p:cNvSpPr>
            <a:spLocks noGrp="1"/>
          </p:cNvSpPr>
          <p:nvPr>
            <p:ph type="title"/>
          </p:nvPr>
        </p:nvSpPr>
        <p:spPr/>
        <p:txBody>
          <a:bodyPr/>
          <a:lstStyle/>
          <a:p>
            <a:pPr algn="ctr"/>
            <a:r>
              <a:rPr lang="en-GB" dirty="0"/>
              <a:t>The Importance of Spiritual </a:t>
            </a:r>
            <a:r>
              <a:rPr lang="en-GB"/>
              <a:t>and Moral Education</a:t>
            </a:r>
            <a:endParaRPr lang="en-GB" dirty="0"/>
          </a:p>
        </p:txBody>
      </p:sp>
      <p:sp>
        <p:nvSpPr>
          <p:cNvPr id="3" name="Content Placeholder 2">
            <a:extLst>
              <a:ext uri="{FF2B5EF4-FFF2-40B4-BE49-F238E27FC236}">
                <a16:creationId xmlns:a16="http://schemas.microsoft.com/office/drawing/2014/main" id="{E5043815-D1C5-3BE9-A256-0D7B04378608}"/>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Perhaps one of the more urgent concerns in the world today is a “crisis of faith.” This is because chaos and violence has become a norm in society to the extent that many sadly do not believe in the possibility of a harmonious and peaceful world. Corruption remains rampant as morals and ethics are cast aside in favor of serving self-interests and agendas.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58720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C21FB-9327-EE81-46D7-7BFFAB70C2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0EF823-AB06-F550-D2BF-6A39AC88EEA1}"/>
              </a:ext>
            </a:extLst>
          </p:cNvPr>
          <p:cNvSpPr>
            <a:spLocks noGrp="1"/>
          </p:cNvSpPr>
          <p:nvPr>
            <p:ph type="title"/>
          </p:nvPr>
        </p:nvSpPr>
        <p:spPr/>
        <p:txBody>
          <a:bodyPr/>
          <a:lstStyle/>
          <a:p>
            <a:pPr algn="ctr"/>
            <a:r>
              <a:rPr lang="en-GB" dirty="0"/>
              <a:t>The Importance of Spiritual </a:t>
            </a:r>
            <a:r>
              <a:rPr lang="en-GB"/>
              <a:t>and Moral Education</a:t>
            </a:r>
            <a:endParaRPr lang="en-GB" dirty="0"/>
          </a:p>
        </p:txBody>
      </p:sp>
      <p:sp>
        <p:nvSpPr>
          <p:cNvPr id="3" name="Content Placeholder 2">
            <a:extLst>
              <a:ext uri="{FF2B5EF4-FFF2-40B4-BE49-F238E27FC236}">
                <a16:creationId xmlns:a16="http://schemas.microsoft.com/office/drawing/2014/main" id="{1F6ABC77-6288-A270-2DD3-0E83031BCBFB}"/>
              </a:ext>
            </a:extLst>
          </p:cNvPr>
          <p:cNvSpPr>
            <a:spLocks noGrp="1"/>
          </p:cNvSpPr>
          <p:nvPr>
            <p:ph idx="1"/>
          </p:nvPr>
        </p:nvSpPr>
        <p:spPr/>
        <p:txBody>
          <a:bodyPr>
            <a:norm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As the ancient sage Mencius stated 2,300 years ago, “If a king is only interested in his country’s benefit, if his ministers are only interested in the benefit of their respective families, if the general populace is only interested in the benefit of self, then a country is in peril.” To Mencius, morality, justice, and honor are vital to the peace and stability of a society. If we seek personal gain at the expense of the greater good, then a society will head toward chaos. This is exactly what is happening to the world today. </a:t>
            </a:r>
          </a:p>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We should all be deeply concerned about the current state of the world. If we were to trace the chaos back to its origin, it is the infiltration of a growing darkness corrupting the hearts of humankind: hatred, anger, ignorance, intolerance, greed, envy, and arrogance. The lack of love and compassion is the root of all social chaos. It is of utmost urgency that we reverse this trend of darkness to recover balance, harmony, and peace in our world.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10812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4E8A9C-EB48-6AD9-D321-963D73A0FC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4FCF1A-F315-BE9D-D16F-1FA7BDA460EE}"/>
              </a:ext>
            </a:extLst>
          </p:cNvPr>
          <p:cNvSpPr>
            <a:spLocks noGrp="1"/>
          </p:cNvSpPr>
          <p:nvPr>
            <p:ph type="title"/>
          </p:nvPr>
        </p:nvSpPr>
        <p:spPr/>
        <p:txBody>
          <a:bodyPr/>
          <a:lstStyle/>
          <a:p>
            <a:pPr algn="ctr"/>
            <a:r>
              <a:rPr lang="en-GB" dirty="0"/>
              <a:t>The Importance of Spiritual and Moral Education</a:t>
            </a:r>
          </a:p>
        </p:txBody>
      </p:sp>
      <p:sp>
        <p:nvSpPr>
          <p:cNvPr id="3" name="Content Placeholder 2">
            <a:extLst>
              <a:ext uri="{FF2B5EF4-FFF2-40B4-BE49-F238E27FC236}">
                <a16:creationId xmlns:a16="http://schemas.microsoft.com/office/drawing/2014/main" id="{B3084824-D85F-6587-C63D-00C7017E52B3}"/>
              </a:ext>
            </a:extLst>
          </p:cNvPr>
          <p:cNvSpPr>
            <a:spLocks noGrp="1"/>
          </p:cNvSpPr>
          <p:nvPr>
            <p:ph idx="1"/>
          </p:nvPr>
        </p:nvSpPr>
        <p:spPr/>
        <p:txBody>
          <a:bodyPr>
            <a:normAutofit/>
          </a:bodyPr>
          <a:lstStyle/>
          <a:p>
            <a:pPr>
              <a:lnSpc>
                <a:spcPct val="107000"/>
              </a:lnSpc>
              <a:spcAft>
                <a:spcPts val="800"/>
              </a:spcAft>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Spiritual and moral education is the key to resolving the global crises of our world. Spiritual and moral education includes five categories: morality, virtues, causality, philosophy, and science. All religions, when focused on their original and true meaning, promote the virtues of peace, love, compassion, kindness, and generosity of heart. Religious harmony is the key to global harmony, and spiritual and moral education is the key to healing the hearts of humanity. Spiritual and moral education has the potential to resolve chaos and bring harmony to our world.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86754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7D6BF6-BB34-ECAF-CDC5-14F23757A6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25BCE3-4903-CB73-3111-D5B8972202F7}"/>
              </a:ext>
            </a:extLst>
          </p:cNvPr>
          <p:cNvSpPr>
            <a:spLocks noGrp="1"/>
          </p:cNvSpPr>
          <p:nvPr>
            <p:ph type="title"/>
          </p:nvPr>
        </p:nvSpPr>
        <p:spPr/>
        <p:txBody>
          <a:bodyPr/>
          <a:lstStyle/>
          <a:p>
            <a:pPr algn="ctr"/>
            <a:r>
              <a:rPr lang="en-GB" dirty="0"/>
              <a:t>The Power of Consciousness</a:t>
            </a:r>
          </a:p>
        </p:txBody>
      </p:sp>
      <p:sp>
        <p:nvSpPr>
          <p:cNvPr id="3" name="Content Placeholder 2">
            <a:extLst>
              <a:ext uri="{FF2B5EF4-FFF2-40B4-BE49-F238E27FC236}">
                <a16:creationId xmlns:a16="http://schemas.microsoft.com/office/drawing/2014/main" id="{5D1D691B-E316-7CB2-4685-93E51DE2CC3B}"/>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teachings of the Buddhist </a:t>
            </a:r>
            <a:r>
              <a:rPr lang="en-US" sz="2400" i="1" dirty="0">
                <a:effectLst/>
                <a:latin typeface="Times New Roman" panose="02020603050405020304" pitchFamily="18" charset="0"/>
                <a:ea typeface="Calibri" panose="020F0502020204030204" pitchFamily="34" charset="0"/>
              </a:rPr>
              <a:t>Flower Adornment Sutra</a:t>
            </a:r>
            <a:r>
              <a:rPr lang="en-US" sz="2400" dirty="0">
                <a:effectLst/>
                <a:latin typeface="Times New Roman" panose="02020603050405020304" pitchFamily="18" charset="0"/>
                <a:ea typeface="Calibri" panose="020F0502020204030204" pitchFamily="34" charset="0"/>
              </a:rPr>
              <a:t> tell us that the universe is the “manifestation of our mind and changes in accordance with our consciousness.” The power of intention and prayer can resolve conflicts and disasters. Therefore, positive thoughts of love and compassion are essential to the manifestation of a peaceful world. All the major religions “recognize that our individual consciousness is nourished by an infinite, absolute, divine, or cosmic source, and is ultimately one with it.” (Dossey)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345580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50F48F-1E81-EFA5-CB85-2268813A99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75D4F7-BB6B-B939-351D-EAA943BEA97E}"/>
              </a:ext>
            </a:extLst>
          </p:cNvPr>
          <p:cNvSpPr>
            <a:spLocks noGrp="1"/>
          </p:cNvSpPr>
          <p:nvPr>
            <p:ph type="title"/>
          </p:nvPr>
        </p:nvSpPr>
        <p:spPr/>
        <p:txBody>
          <a:bodyPr/>
          <a:lstStyle/>
          <a:p>
            <a:pPr algn="ctr"/>
            <a:r>
              <a:rPr lang="en-GB" dirty="0"/>
              <a:t>The Power of Consciousness</a:t>
            </a:r>
          </a:p>
        </p:txBody>
      </p:sp>
      <p:sp>
        <p:nvSpPr>
          <p:cNvPr id="3" name="Content Placeholder 2">
            <a:extLst>
              <a:ext uri="{FF2B5EF4-FFF2-40B4-BE49-F238E27FC236}">
                <a16:creationId xmlns:a16="http://schemas.microsoft.com/office/drawing/2014/main" id="{7CEA7BB4-7EC4-8F22-74CE-F136A1A33819}"/>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notion that consciousness affects matter has been established by a growing body of research. More than 200 controlled experiments suggest that the “compassion, loving prayers and intentions of one individual can affect another individual or object at great distances.” The studies suggest that the human consciousness is infinite, that our individual minds are connected to all other minds, forming a collective consciousness, or a universal mind. (Dossey/Hanh)</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781122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7C2C8-0B08-C347-444F-72E344A601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94F1FE-40BF-EBF5-6948-2AD4E0B96CA9}"/>
              </a:ext>
            </a:extLst>
          </p:cNvPr>
          <p:cNvSpPr>
            <a:spLocks noGrp="1"/>
          </p:cNvSpPr>
          <p:nvPr>
            <p:ph type="title"/>
          </p:nvPr>
        </p:nvSpPr>
        <p:spPr/>
        <p:txBody>
          <a:bodyPr/>
          <a:lstStyle/>
          <a:p>
            <a:pPr algn="ctr"/>
            <a:r>
              <a:rPr lang="en-GB" dirty="0"/>
              <a:t>The Power of Consciousness</a:t>
            </a:r>
          </a:p>
        </p:txBody>
      </p:sp>
      <p:sp>
        <p:nvSpPr>
          <p:cNvPr id="3" name="Content Placeholder 2">
            <a:extLst>
              <a:ext uri="{FF2B5EF4-FFF2-40B4-BE49-F238E27FC236}">
                <a16:creationId xmlns:a16="http://schemas.microsoft.com/office/drawing/2014/main" id="{5022E2BF-BF1C-1730-4112-EC850E81F25D}"/>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notion that consciousness affects matter has been established by a growing body of research. More than 200 controlled experiments suggest that the “compassion, loving prayers and intentions of one individual can affect another individual or object at great distances.” The studies suggest that the human consciousness is infinite, that our individual minds are connected to all other minds, forming a collective consciousness, or a universal mind. (Dossey/Hanh)</a:t>
            </a:r>
          </a:p>
          <a:p>
            <a:pPr>
              <a:lnSpc>
                <a:spcPct val="107000"/>
              </a:lnSpc>
              <a:spcAft>
                <a:spcPts val="800"/>
              </a:spcAft>
            </a:pPr>
            <a:r>
              <a:rPr lang="en-US" sz="2400" dirty="0">
                <a:effectLst/>
                <a:latin typeface="Times New Roman" panose="02020603050405020304" pitchFamily="18" charset="0"/>
                <a:ea typeface="Calibri" panose="020F0502020204030204" pitchFamily="34" charset="0"/>
              </a:rPr>
              <a:t>“If there is a change in the individual consciousness, then a change in the collective consciousness will also take place.” (Hanh) “Every thought we have is a tangible energy with the power to transform.”</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09450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1EF48-3160-37A2-A3BE-C910507B28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29EC14-EEF8-D12D-AD74-198EF01F4E68}"/>
              </a:ext>
            </a:extLst>
          </p:cNvPr>
          <p:cNvSpPr>
            <a:spLocks noGrp="1"/>
          </p:cNvSpPr>
          <p:nvPr>
            <p:ph type="title"/>
          </p:nvPr>
        </p:nvSpPr>
        <p:spPr/>
        <p:txBody>
          <a:bodyPr/>
          <a:lstStyle/>
          <a:p>
            <a:pPr algn="ctr"/>
            <a:r>
              <a:rPr lang="en-GB" dirty="0"/>
              <a:t>The Power of Prayer</a:t>
            </a:r>
          </a:p>
        </p:txBody>
      </p:sp>
      <p:sp>
        <p:nvSpPr>
          <p:cNvPr id="3" name="Content Placeholder 2">
            <a:extLst>
              <a:ext uri="{FF2B5EF4-FFF2-40B4-BE49-F238E27FC236}">
                <a16:creationId xmlns:a16="http://schemas.microsoft.com/office/drawing/2014/main" id="{68E945F1-494B-0362-7E2D-98A7E9F20505}"/>
              </a:ext>
            </a:extLst>
          </p:cNvPr>
          <p:cNvSpPr>
            <a:spLocks noGrp="1"/>
          </p:cNvSpPr>
          <p:nvPr>
            <p:ph idx="1"/>
          </p:nvPr>
        </p:nvSpPr>
        <p:spPr/>
        <p:txBody>
          <a:bodyPr>
            <a:normAutofit/>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rPr>
              <a:t>The transmission of energy is a form of prayer.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Meditation and prayer create vibrations that generate wave phenomena, which subsequently affects spiritual and material phenomena.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Therefore, the power of our thoughts, intentions, and prayers can potentially have a profound impact, not only on ourselves but the world around us.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648914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0A31E-202E-C1FA-38B7-6D980AEE13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E14625-32EC-0D61-CCC1-E77D0364E23C}"/>
              </a:ext>
            </a:extLst>
          </p:cNvPr>
          <p:cNvSpPr>
            <a:spLocks noGrp="1"/>
          </p:cNvSpPr>
          <p:nvPr>
            <p:ph type="title"/>
          </p:nvPr>
        </p:nvSpPr>
        <p:spPr/>
        <p:txBody>
          <a:bodyPr/>
          <a:lstStyle/>
          <a:p>
            <a:pPr algn="ctr"/>
            <a:r>
              <a:rPr lang="en-GB" dirty="0"/>
              <a:t>The Power of Prayer</a:t>
            </a:r>
          </a:p>
        </p:txBody>
      </p:sp>
      <p:sp>
        <p:nvSpPr>
          <p:cNvPr id="3" name="Content Placeholder 2">
            <a:extLst>
              <a:ext uri="{FF2B5EF4-FFF2-40B4-BE49-F238E27FC236}">
                <a16:creationId xmlns:a16="http://schemas.microsoft.com/office/drawing/2014/main" id="{84F054CD-C958-907B-612E-6A6FD44B0FA2}"/>
              </a:ext>
            </a:extLst>
          </p:cNvPr>
          <p:cNvSpPr>
            <a:spLocks noGrp="1"/>
          </p:cNvSpPr>
          <p:nvPr>
            <p:ph idx="1"/>
          </p:nvPr>
        </p:nvSpPr>
        <p:spPr/>
        <p:txBody>
          <a:bodyPr>
            <a:normAutofit lnSpcReduction="10000"/>
          </a:bodyPr>
          <a:lstStyle/>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Effective prayer requires two key elements: </a:t>
            </a:r>
          </a:p>
          <a:p>
            <a:pPr>
              <a:lnSpc>
                <a:spcPct val="107000"/>
              </a:lnSpc>
              <a:spcAft>
                <a:spcPts val="800"/>
              </a:spcAft>
            </a:pPr>
            <a:r>
              <a:rPr lang="en-US" sz="2400" dirty="0">
                <a:latin typeface="Times New Roman" panose="02020603050405020304" pitchFamily="18" charset="0"/>
                <a:ea typeface="Calibri" panose="020F0502020204030204" pitchFamily="34" charset="0"/>
                <a:cs typeface="Times New Roman" panose="02020603050405020304" pitchFamily="18" charset="0"/>
              </a:rPr>
              <a:t>O</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ne is the establishment of a relationship between ourselves and the one we are praying to. When we are interconnected with the one we are praying to, communication does not depend on time or space. This has also been demonstrated in the Miller experiments on the spiritual centers of the brain mentioned in an earlier lecture.</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The second element required is energy. “In prayer, the electric current is love, mindfulness, and right concentration.”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“To pray effectively, our body and mind must dwell peacefully in the present moment.”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459451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2E110-44F2-8344-1C56-1A10441E7D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8A8773-1942-AE5A-8287-CCD47EAF4B10}"/>
              </a:ext>
            </a:extLst>
          </p:cNvPr>
          <p:cNvSpPr>
            <a:spLocks noGrp="1"/>
          </p:cNvSpPr>
          <p:nvPr>
            <p:ph type="title"/>
          </p:nvPr>
        </p:nvSpPr>
        <p:spPr/>
        <p:txBody>
          <a:bodyPr/>
          <a:lstStyle/>
          <a:p>
            <a:pPr algn="ctr"/>
            <a:r>
              <a:rPr lang="en-GB" dirty="0"/>
              <a:t>The Power of Prayer</a:t>
            </a:r>
          </a:p>
        </p:txBody>
      </p:sp>
      <p:sp>
        <p:nvSpPr>
          <p:cNvPr id="3" name="Content Placeholder 2">
            <a:extLst>
              <a:ext uri="{FF2B5EF4-FFF2-40B4-BE49-F238E27FC236}">
                <a16:creationId xmlns:a16="http://schemas.microsoft.com/office/drawing/2014/main" id="{354772B2-B167-6462-7040-E1433A94DD57}"/>
              </a:ext>
            </a:extLst>
          </p:cNvPr>
          <p:cNvSpPr>
            <a:spLocks noGrp="1"/>
          </p:cNvSpPr>
          <p:nvPr>
            <p:ph idx="1"/>
          </p:nvPr>
        </p:nvSpPr>
        <p:spPr/>
        <p:txBody>
          <a:bodyPr>
            <a:normAutofit/>
          </a:bodyPr>
          <a:lstStyle/>
          <a:p>
            <a:pPr marL="0" indent="0">
              <a:lnSpc>
                <a:spcPct val="107000"/>
              </a:lnSpc>
              <a:spcAft>
                <a:spcPts val="800"/>
              </a:spcAft>
              <a:buNone/>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According to Thich Nhat Hanh: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“When our heart is full of love, then we are creating more love, peace, and joy in the world.” </a:t>
            </a:r>
          </a:p>
          <a:p>
            <a:pPr>
              <a:lnSpc>
                <a:spcPct val="107000"/>
              </a:lnSpc>
              <a:spcAft>
                <a:spcPts val="800"/>
              </a:spcAft>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“When we send the energy of love and compassion to another person, it doesn’t matter if they know we are sending it. The important thing is that the energy is there and the heart of love is there and is being sent out into the world. When love and compassion are present in us, and we send them outward, then that is truly prayer.”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5559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32F533-E49A-D049-9D43-9ED345C0E4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634624-3CE0-8E86-0883-82175AB3400F}"/>
              </a:ext>
            </a:extLst>
          </p:cNvPr>
          <p:cNvSpPr>
            <a:spLocks noGrp="1"/>
          </p:cNvSpPr>
          <p:nvPr>
            <p:ph type="title"/>
          </p:nvPr>
        </p:nvSpPr>
        <p:spPr/>
        <p:txBody>
          <a:bodyPr/>
          <a:lstStyle/>
          <a:p>
            <a:pPr algn="ctr"/>
            <a:r>
              <a:rPr lang="en-GB" dirty="0"/>
              <a:t>Love and Compassion </a:t>
            </a:r>
            <a:br>
              <a:rPr lang="en-GB" dirty="0"/>
            </a:br>
            <a:r>
              <a:rPr lang="en-GB" dirty="0"/>
              <a:t>are the key to world peace</a:t>
            </a:r>
          </a:p>
        </p:txBody>
      </p:sp>
      <p:sp>
        <p:nvSpPr>
          <p:cNvPr id="3" name="Content Placeholder 2">
            <a:extLst>
              <a:ext uri="{FF2B5EF4-FFF2-40B4-BE49-F238E27FC236}">
                <a16:creationId xmlns:a16="http://schemas.microsoft.com/office/drawing/2014/main" id="{D525A64D-AB21-A001-2D43-403725AB4E3C}"/>
              </a:ext>
            </a:extLst>
          </p:cNvPr>
          <p:cNvSpPr>
            <a:spLocks noGrp="1"/>
          </p:cNvSpPr>
          <p:nvPr>
            <p:ph idx="1"/>
          </p:nvPr>
        </p:nvSpPr>
        <p:spPr/>
        <p:txBody>
          <a:bodyPr>
            <a:normAutofit/>
          </a:bodyPr>
          <a:lstStyle/>
          <a:p>
            <a:pPr>
              <a:lnSpc>
                <a:spcPct val="107000"/>
              </a:lnSpc>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Coming from the Mahayana Buddhist tradition, the Dalai Lama believes that “love and compassion are the moral fabric of world peace.” These spiritual qualities can not only provide us with peace of mind but can also be useful for those “in whose hands lie the power and the opportunity to create the structure of world peace.” according to the Dalai Lama, compassion and wisdom are in accord with the ethical teachings of all world religions which should promote better interfaith understanding and bring about a global consensus on basic spiritual values to effectively reduce hatred, fighting, and violence. The globalization of such humanitarian ideals as compassion, decency and wisdom “can enable us to create the spiritual conditions for world peace.” </a:t>
            </a:r>
          </a:p>
          <a:p>
            <a:endParaRPr lang="en-GB" dirty="0"/>
          </a:p>
        </p:txBody>
      </p:sp>
    </p:spTree>
    <p:extLst>
      <p:ext uri="{BB962C8B-B14F-4D97-AF65-F5344CB8AC3E}">
        <p14:creationId xmlns:p14="http://schemas.microsoft.com/office/powerpoint/2010/main" val="29060742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BBDC29-DEE2-FEA2-F002-635020467A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5D1F73-2C16-4532-126D-C32D1EA4D331}"/>
              </a:ext>
            </a:extLst>
          </p:cNvPr>
          <p:cNvSpPr>
            <a:spLocks noGrp="1"/>
          </p:cNvSpPr>
          <p:nvPr>
            <p:ph type="title"/>
          </p:nvPr>
        </p:nvSpPr>
        <p:spPr/>
        <p:txBody>
          <a:bodyPr/>
          <a:lstStyle/>
          <a:p>
            <a:pPr algn="ctr"/>
            <a:r>
              <a:rPr lang="en-GB" dirty="0"/>
              <a:t>The Dalai Lama’s Personal Outlook</a:t>
            </a:r>
          </a:p>
        </p:txBody>
      </p:sp>
      <p:sp>
        <p:nvSpPr>
          <p:cNvPr id="3" name="Content Placeholder 2">
            <a:extLst>
              <a:ext uri="{FF2B5EF4-FFF2-40B4-BE49-F238E27FC236}">
                <a16:creationId xmlns:a16="http://schemas.microsoft.com/office/drawing/2014/main" id="{070C0E0D-A07B-E78B-E498-6AEFE304C8AE}"/>
              </a:ext>
            </a:extLst>
          </p:cNvPr>
          <p:cNvSpPr>
            <a:spLocks noGrp="1"/>
          </p:cNvSpPr>
          <p:nvPr>
            <p:ph idx="1"/>
          </p:nvPr>
        </p:nvSpPr>
        <p:spPr/>
        <p:txBody>
          <a:bodyPr/>
          <a:lstStyle/>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Universal humanitarianism is essential to solve global problems</a:t>
            </a:r>
          </a:p>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Compassion is the pillar of world peace</a:t>
            </a:r>
          </a:p>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All world religions are already for world peace in this way, as are all humanitarians of whatever ideology</a:t>
            </a:r>
          </a:p>
          <a:p>
            <a:pPr marL="457200" marR="0" indent="-457200">
              <a:lnSpc>
                <a:spcPct val="107000"/>
              </a:lnSpc>
              <a:spcAft>
                <a:spcPts val="800"/>
              </a:spcAft>
              <a:buFont typeface="+mj-lt"/>
              <a:buAutoNum type="arabicPeriod"/>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Each individual has a universal responsibility to shape institutions to serve human needs.</a:t>
            </a:r>
          </a:p>
          <a:p>
            <a:endParaRPr lang="en-GB" dirty="0"/>
          </a:p>
        </p:txBody>
      </p:sp>
    </p:spTree>
    <p:extLst>
      <p:ext uri="{BB962C8B-B14F-4D97-AF65-F5344CB8AC3E}">
        <p14:creationId xmlns:p14="http://schemas.microsoft.com/office/powerpoint/2010/main" val="23339962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79CF7-92D9-EEFE-6A3A-D46CDD4107DB}"/>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281530A4-C078-72E9-CC96-210D211BC8A2}"/>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“It is ironic that more serious problems emanate from the more industrially advanced societies. Science and technology have worked wonders in many fields, but the basic human problems remain. There is unprecedented literacy, yet this universal education does not seem to have fostered goodness, btu only mental restlessness and discontent instead. There is no doubt about the increase in our material progress and technology, but somehow this is not sufficient as we have not yet succeeded in bringing about peace and happiness or in overcoming suffering.”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“We can only conclude that there must be something seriously wrong with our progress and development, and if we do not check it in time there could be disastrous consequences for the future of humanity. I am not at all against science and technology—they have contributed immensely to the overall experience of humankind; to our material comfort and well-being and to our greater understanding of the world we live in. But if we give too much emphasis to science and technology we are in danger of losing touch with those aspects of human knowledge and understanding that aspire towards honesty and altruism.” </a:t>
            </a:r>
          </a:p>
          <a:p>
            <a:endParaRPr lang="en-GB" dirty="0"/>
          </a:p>
        </p:txBody>
      </p:sp>
    </p:spTree>
    <p:extLst>
      <p:ext uri="{BB962C8B-B14F-4D97-AF65-F5344CB8AC3E}">
        <p14:creationId xmlns:p14="http://schemas.microsoft.com/office/powerpoint/2010/main" val="34421658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656DE-4307-E679-1183-025C254D60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95AF69-6E31-7118-7443-C9B1ADE0D960}"/>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18735411-7427-0683-15A9-B4C92142E9FD}"/>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“Science and technology, though capable of creating immeasurable material comfort, cannot replace the age-old spiritual and humanitarian values that have largely shaped world civilization, in all its nations forms, as we know it today. No one can deny the unprecedented material benefit of science and technology, but our basic human problems remain; we are still faced with the same, if not more, suffering, fear, and tension. Thus it is only logical to try and to strike a balance between material developments on the one hand and the development of spiritual, human values on the other. In order to bring about this great adjustment, we need to revive our humanitarian values.”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 am sure many people share my concern about the present worldwide moral crisis and will join in my appeal to all humanitarians and religious practitioners who also share this concern to help make our societies more compassionate, just, and equitable. I do not speak as a Buddhist or even as a Tibetan. Nor do I speak as an expert on international politics. Rather, I speak simply as a human being, as an upholder of the humanitarian values that are the bedrock not only of Mahayana Buddhism but of all the great world religions.” </a:t>
            </a:r>
          </a:p>
          <a:p>
            <a:endParaRPr lang="en-GB" dirty="0"/>
          </a:p>
        </p:txBody>
      </p:sp>
    </p:spTree>
    <p:extLst>
      <p:ext uri="{BB962C8B-B14F-4D97-AF65-F5344CB8AC3E}">
        <p14:creationId xmlns:p14="http://schemas.microsoft.com/office/powerpoint/2010/main" val="1307732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C2D931-FEB7-3980-8B0A-4F8684787C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DD0AF5-D513-91E4-2AAC-EC72016C5537}"/>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71EBB7D2-33BB-68C9-6C45-A947E9049C89}"/>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“Of the many problems we face today, some are natural calamities and must be accepted and faced with equanimity. Others, however, are of our own making, created by misunderstanding, and can be corrected. One such type arises from the conflict of ideologies, political or religious, when people fight each other for petty ends, losing sight of the basic humanity that binds us all together as a single human family. We must remember that the different religions, ideologies, and political systems of the world are meant </a:t>
            </a:r>
            <a:r>
              <a:rPr lang="en-GB" sz="1800" kern="100" dirty="0">
                <a:latin typeface="Aptos" panose="020B0004020202020204" pitchFamily="34" charset="0"/>
                <a:ea typeface="Aptos" panose="020B0004020202020204" pitchFamily="34" charset="0"/>
                <a:cs typeface="Times New Roman" panose="02020603050405020304" pitchFamily="18" charset="0"/>
              </a:rPr>
              <a:t>for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human beings to achieve happiness. We must not lose sight of this fundamental goal and at no time should we place means above ends; the supremacy of humanity over matter and ideology must always be maintained.”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“Whether they belong to more evolved species like humans or to simpler ones such as animals, all beings primarily seek peace, comfort, and security. Life is as dear to the mute animal as it is to any human being; even the simplest insect strives for protection from dangers that threaten its life. Just as each one of us wants to live and does not wish to die, so it is with all other creatures in the universe, though their power to effect this is a different matter.”</a:t>
            </a:r>
          </a:p>
          <a:p>
            <a:endParaRPr lang="en-GB" dirty="0"/>
          </a:p>
        </p:txBody>
      </p:sp>
    </p:spTree>
    <p:extLst>
      <p:ext uri="{BB962C8B-B14F-4D97-AF65-F5344CB8AC3E}">
        <p14:creationId xmlns:p14="http://schemas.microsoft.com/office/powerpoint/2010/main" val="40210908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5084B-DA9E-2EAB-CB33-EE6FAB4B5B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214E772-A216-5C9E-E600-BA6C3D361042}"/>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3CB0E23C-9398-C5C1-FBCD-7D6BD8C70CCB}"/>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“Broadly speaking there are two types of happiness and suffering, mental and physical, and of the two, I believe that mental suffering and happiness are the more acute. Hence, I stress the training of the mind to endure suffering and attain a more lasting state of happiness. However, I also have a more general and concrete idea of happiness: a combination of inner peace, economic development, and above all, world peace. to achieve such goals I feel it is necessary to develop a sense of universal responsibility, a deep concern for all irrespective of creed, colour, sex, or nationality.”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premise behind this idea of universal responsibility is the simple fact that, in general terms, all others’ desires are the same as mine. Every being wants happiness and does not want suffering. If we, as intelligent human beings, do not accept this fact, there will be more and more suffering on this planet. If we adopt a self-centred approach to life and constantly try to use others for our own self-interest, we may gain temporary benefits, but in the long run we will not succeed in achieving even personal happiness, and world peace will be completely out of the question.”</a:t>
            </a:r>
          </a:p>
          <a:p>
            <a:endParaRPr lang="en-GB" dirty="0"/>
          </a:p>
        </p:txBody>
      </p:sp>
    </p:spTree>
    <p:extLst>
      <p:ext uri="{BB962C8B-B14F-4D97-AF65-F5344CB8AC3E}">
        <p14:creationId xmlns:p14="http://schemas.microsoft.com/office/powerpoint/2010/main" val="14817590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25B2A1-3718-A945-F8C7-B387C805A76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B5244E-3D7C-EA2A-DCBF-9CAC327248CF}"/>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9E792BCE-3F41-9B90-1558-D1D814D2B399}"/>
              </a:ext>
            </a:extLst>
          </p:cNvPr>
          <p:cNvSpPr>
            <a:spLocks noGrp="1"/>
          </p:cNvSpPr>
          <p:nvPr>
            <p:ph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their quest for happiness, humans have used different methods, which all too often have been cruel and repellent. Behaving in ways utterly unbecoming to their status as humans, they inflict suffering upon fellow humans and other living beings for their own selfish gains. In the end, such shortsighted actions bring suffering to oneself as well as to others. To be born a human being is a rare event in itself, and it is wise to use this opportunity as effectively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skillfully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as possible. We must have the proper perspective that of the universal life process, so that the happiness or glory of one person or group is not sought at the expense of others.” </a:t>
            </a:r>
          </a:p>
          <a:p>
            <a:endParaRPr lang="en-GB" dirty="0"/>
          </a:p>
        </p:txBody>
      </p:sp>
    </p:spTree>
    <p:extLst>
      <p:ext uri="{BB962C8B-B14F-4D97-AF65-F5344CB8AC3E}">
        <p14:creationId xmlns:p14="http://schemas.microsoft.com/office/powerpoint/2010/main" val="4248489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0334E-B8A8-45DA-90E9-A9C435545E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74E34D-2A5F-C39B-66BD-F56043DEB8EE}"/>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A97FFA70-50D1-C83B-89A6-E3CB6774AEE5}"/>
              </a:ext>
            </a:extLst>
          </p:cNvPr>
          <p:cNvSpPr>
            <a:spLocks noGrp="1"/>
          </p:cNvSpPr>
          <p:nvPr>
            <p:ph idx="1"/>
          </p:nvPr>
        </p:nvSpPr>
        <p:spPr/>
        <p:txBody>
          <a:bodyPr>
            <a:normAutofit fontScale="925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“According to Buddhist psychology, most of our troubles are due to our passionate desire for and attachment to things that we misapprehend as enduring entities. The pursuit of the objects of our desire and attachment involves the use of aggression and competitiveness as supposedly efficacious instruments. These mental processes easily translate into actions, breeding belligerence as an obvious effect. Such processes have been going on in the human mind since time immemorial, but their execution has become more effective under modern conditions. What can we do to control and regulate these ‘poisons’- delusion, greed, and aggression? For it is these poisons that are behind almost every trouble in the world.”</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“As one brought up in the Mahayana Buddhist tradition, I feel that love and compassion are the moral fabric of world peace. Let me first define what I mean by compassion. When you have pity or compassion for a very poor person, you are showing sympathy because he or she is poor; your compassion is based on altruistic considerations. On the other hand, love towards your wife, your husband, your children, or a close friend is usually based on attachment. When your attachment changes, your kindness also changes; it may disappear. This is not true love. Real love is not based on attachment, but on altruism. In this case your compassion will remain as a humane response to suffering as long as beings continue to suffer.”</a:t>
            </a:r>
          </a:p>
          <a:p>
            <a:endParaRPr lang="en-GB" dirty="0"/>
          </a:p>
        </p:txBody>
      </p:sp>
    </p:spTree>
    <p:extLst>
      <p:ext uri="{BB962C8B-B14F-4D97-AF65-F5344CB8AC3E}">
        <p14:creationId xmlns:p14="http://schemas.microsoft.com/office/powerpoint/2010/main" val="16385774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A9D50-7C22-1E23-083B-F42DDBBB3B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1E11B4-5886-D4EC-9497-5E3F02C84D10}"/>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E8B8212C-744F-25BF-DBB1-C5355B2FD2A3}"/>
              </a:ext>
            </a:extLst>
          </p:cNvPr>
          <p:cNvSpPr>
            <a:spLocks noGrp="1"/>
          </p:cNvSpPr>
          <p:nvPr>
            <p:ph idx="1"/>
          </p:nvPr>
        </p:nvSpPr>
        <p:spPr/>
        <p:txBody>
          <a:bodyPr>
            <a:normAutofit fontScale="92500" lnSpcReduction="20000"/>
          </a:bodyPr>
          <a:lstStyle/>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“This type of compassion is what we must strive to cultivate in ourselves, and we must develop it from a limited amount to the limitless. Undiscriminating, spontaneous, and unlimited compassion for all sentient beings is obviously not the usual love that one has for friends or family, which is alloyed with ignorance, desire, and attachment. The kind of love we should advocate is this wider love that you can have even for someone who has done harm to you </a:t>
            </a:r>
            <a:r>
              <a:rPr lang="en-GB" sz="1900" kern="100" dirty="0">
                <a:latin typeface="Aptos" panose="020B0004020202020204" pitchFamily="34" charset="0"/>
                <a:ea typeface="Aptos" panose="020B0004020202020204" pitchFamily="34" charset="0"/>
                <a:cs typeface="Times New Roman" panose="02020603050405020304" pitchFamily="18" charset="0"/>
              </a:rPr>
              <a:t>or</a:t>
            </a:r>
            <a:r>
              <a:rPr lang="en-GB" sz="1900" kern="100" dirty="0">
                <a:effectLst/>
                <a:latin typeface="Aptos" panose="020B0004020202020204" pitchFamily="34" charset="0"/>
                <a:ea typeface="Aptos" panose="020B0004020202020204" pitchFamily="34" charset="0"/>
                <a:cs typeface="Times New Roman" panose="02020603050405020304" pitchFamily="18" charset="0"/>
              </a:rPr>
              <a:t> your enemy.” </a:t>
            </a:r>
          </a:p>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“The rationale for compassion is that every one of us wants to avoid suffering and gain happiness. This, in turn, is based on the valid feeling of ‘1,’ which determines the universal desire for happiness. Indeed, all beings are born with similar desires and should have an equal right to fulfil them.” </a:t>
            </a:r>
          </a:p>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“Whether one believes in religion or not, there is no one who does not appreciate love and compassion.”</a:t>
            </a:r>
          </a:p>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“When we take into account a longer perspective, the fact that all wish to gain happiness and avoid suffering… a true sense of compassion- a true sense of love and respect for others- becomes possible. Individual happiness ceases to be a conscious self-seeking effort; it becomes an automatic and far superior byproduct of the whole process of loving and serving others.” </a:t>
            </a:r>
          </a:p>
          <a:p>
            <a:endParaRPr lang="en-GB" dirty="0"/>
          </a:p>
        </p:txBody>
      </p:sp>
    </p:spTree>
    <p:extLst>
      <p:ext uri="{BB962C8B-B14F-4D97-AF65-F5344CB8AC3E}">
        <p14:creationId xmlns:p14="http://schemas.microsoft.com/office/powerpoint/2010/main" val="10205751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A9E41-7D8C-EE26-DE2D-F09A9A0A94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7680A-64DF-EC7C-763C-858178F84283}"/>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D54EC816-0176-0DCF-C1AE-F09E2DF93C31}"/>
              </a:ext>
            </a:extLst>
          </p:cNvPr>
          <p:cNvSpPr>
            <a:spLocks noGrp="1"/>
          </p:cNvSpPr>
          <p:nvPr>
            <p:ph idx="1"/>
          </p:nvPr>
        </p:nvSpPr>
        <p:spPr/>
        <p:txBody>
          <a:bodyPr>
            <a:normAutofit/>
          </a:bodyPr>
          <a:lstStyle/>
          <a:p>
            <a:pPr>
              <a:lnSpc>
                <a:spcPct val="107000"/>
              </a:lnSpc>
              <a:spcAft>
                <a:spcPts val="800"/>
              </a:spcAft>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“Another result of spiritual development, most useful in day-to-day life, is that it gives calmness and presence of mind. Our lives are in constant flux, bringing many difficulties. When faced with a calm and clear mind, problems can be successfully resolved. When instead, we lose control over our minds through hatred, selfishness, jealousy, and anger, we lose our sense of judgment. Our minds are blinded and at those wild moments anything can happen, including war. Thus, the practice of compassion and wisdom is useful to all, especially to those responsible for running national affairs, ain whose hands lie the power and opportunity to create the structure of world peace.”</a:t>
            </a:r>
          </a:p>
          <a:p>
            <a:pPr marL="0" indent="0">
              <a:buNone/>
            </a:pPr>
            <a:endParaRPr lang="en-GB" dirty="0"/>
          </a:p>
        </p:txBody>
      </p:sp>
    </p:spTree>
    <p:extLst>
      <p:ext uri="{BB962C8B-B14F-4D97-AF65-F5344CB8AC3E}">
        <p14:creationId xmlns:p14="http://schemas.microsoft.com/office/powerpoint/2010/main" val="13945826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7E4546-1A93-7ED0-FDE5-1F27B60AB5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26EB78-3E42-3EEB-B017-077116DFF8A1}"/>
              </a:ext>
            </a:extLst>
          </p:cNvPr>
          <p:cNvSpPr>
            <a:spLocks noGrp="1"/>
          </p:cNvSpPr>
          <p:nvPr>
            <p:ph type="title"/>
          </p:nvPr>
        </p:nvSpPr>
        <p:spPr/>
        <p:txBody>
          <a:bodyPr/>
          <a:lstStyle/>
          <a:p>
            <a:pPr algn="ctr"/>
            <a:r>
              <a:rPr lang="en-GB" dirty="0"/>
              <a:t>“A human approach to world peace”</a:t>
            </a:r>
          </a:p>
        </p:txBody>
      </p:sp>
      <p:sp>
        <p:nvSpPr>
          <p:cNvPr id="3" name="Content Placeholder 2">
            <a:extLst>
              <a:ext uri="{FF2B5EF4-FFF2-40B4-BE49-F238E27FC236}">
                <a16:creationId xmlns:a16="http://schemas.microsoft.com/office/drawing/2014/main" id="{7D31251C-12BF-79E9-58F9-886412D0F344}"/>
              </a:ext>
            </a:extLst>
          </p:cNvPr>
          <p:cNvSpPr>
            <a:spLocks noGrp="1"/>
          </p:cNvSpPr>
          <p:nvPr>
            <p:ph idx="1"/>
          </p:nvPr>
        </p:nvSpPr>
        <p:spPr/>
        <p:txBody>
          <a:bodyPr>
            <a:normAutofit fontScale="25000" lnSpcReduction="20000"/>
          </a:bodyPr>
          <a:lstStyle/>
          <a:p>
            <a:pPr>
              <a:lnSpc>
                <a:spcPct val="107000"/>
              </a:lnSpc>
              <a:spcAft>
                <a:spcPts val="800"/>
              </a:spcAft>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“The principles discussed so far are in accordance with the ethical teachings of all world religions. I maintain that every major religion of the world- Buddhism, Christianity, Confucianism, Hinduism, Islam, Jainism, Judaism, Sikhism, Taoism, Zoroastrianism- has similar ideals of love, the same goal of benefiting humanity through spiritual practice, and the same effect of making their followers into better human beings. All religions teach moral precepts for perfecting the functions of mind, body, and speech. All teach us not to lie or steal or take others’ lives, and so on. The common goal of all moral precepts laid down by the great teachers of humanity is unselfishness. The great teachers wanted to lead their followers away from the paths of negative deeds caused by ignorance and to introduce them to paths of goodness.”</a:t>
            </a:r>
          </a:p>
          <a:p>
            <a:pPr>
              <a:lnSpc>
                <a:spcPct val="107000"/>
              </a:lnSpc>
              <a:spcAft>
                <a:spcPts val="800"/>
              </a:spcAft>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“All religions agree upon the necessity to control the undisciplined mind that harbours selfishness and other roots of trouble, and each teaches a path leading to a spiritual state that is peaceful, disciplined, ethical, and wise. It is in this sense that I believe all religions have essentially the same message. Differences of dogma may be ascribed to differences of time and circumstance as well as cultural influences; indeed, there is no end to scholastic argument when we consider the purely metaphysical side of religion. However, it is much more beneficial to try to implement in daily life the shared precepts for goodness taught by all religions rather than to argue about minor differences in approach.” </a:t>
            </a:r>
          </a:p>
          <a:p>
            <a:pPr>
              <a:lnSpc>
                <a:spcPct val="107000"/>
              </a:lnSpc>
              <a:spcAft>
                <a:spcPts val="800"/>
              </a:spcAft>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“There are many different religions to bring comfort and happiness to humanity in much the same way as there are particular treatments for different diseases. For, all religions endeavour in their own way to help living beings avoid misery and gain happiness.” </a:t>
            </a:r>
          </a:p>
          <a:p>
            <a:pPr marL="0" indent="0">
              <a:buNone/>
            </a:pPr>
            <a:endParaRPr lang="en-GB" dirty="0"/>
          </a:p>
        </p:txBody>
      </p:sp>
    </p:spTree>
    <p:extLst>
      <p:ext uri="{BB962C8B-B14F-4D97-AF65-F5344CB8AC3E}">
        <p14:creationId xmlns:p14="http://schemas.microsoft.com/office/powerpoint/2010/main" val="24154415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324</TotalTime>
  <Words>5355</Words>
  <Application>Microsoft Office PowerPoint</Application>
  <PresentationFormat>Widescreen</PresentationFormat>
  <Paragraphs>128</Paragraphs>
  <Slides>36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36</vt:i4>
      </vt:variant>
    </vt:vector>
  </HeadingPairs>
  <TitlesOfParts>
    <vt:vector size="42" baseType="lpstr">
      <vt:lpstr>Aptos</vt:lpstr>
      <vt:lpstr>Aptos Display</vt:lpstr>
      <vt:lpstr>Arial</vt:lpstr>
      <vt:lpstr>Calibri</vt:lpstr>
      <vt:lpstr>Times New Roman</vt:lpstr>
      <vt:lpstr>Office Theme</vt:lpstr>
      <vt:lpstr>Being Human (HPFY3008)</vt:lpstr>
      <vt:lpstr>Celebrating the Diversity of the World</vt:lpstr>
      <vt:lpstr>Religions, Cultures, and Traditions</vt:lpstr>
      <vt:lpstr>Religions, Cultures, and Traditions</vt:lpstr>
      <vt:lpstr>Religions, Cultures, and Traditions</vt:lpstr>
      <vt:lpstr>Religions, Cultures, and Traditions</vt:lpstr>
      <vt:lpstr>A Solution for World Peace</vt:lpstr>
      <vt:lpstr>A Solution for World Peace</vt:lpstr>
      <vt:lpstr>The Root of All Religions</vt:lpstr>
      <vt:lpstr>The Root of All Religions</vt:lpstr>
      <vt:lpstr>“A human approach to world peace”  (Dalai Lama)</vt:lpstr>
      <vt:lpstr>“A human approach to world peace”  (Dalai Lama)</vt:lpstr>
      <vt:lpstr>“A human approach to world peace”  (Dalai Lama)</vt:lpstr>
      <vt:lpstr>“A human approach to world peace”  (Dalai Lama)</vt:lpstr>
      <vt:lpstr>“A human approach to world peace”  (Dalai Lama)</vt:lpstr>
      <vt:lpstr>The Importance of Spiritual and Moral Education</vt:lpstr>
      <vt:lpstr>The Importance of Spiritual and Moral Education</vt:lpstr>
      <vt:lpstr>The Importance of Spiritual and Moral Education</vt:lpstr>
      <vt:lpstr>The Importance of Spiritual and Moral Education</vt:lpstr>
      <vt:lpstr>The Power of Consciousness</vt:lpstr>
      <vt:lpstr>The Power of Consciousness</vt:lpstr>
      <vt:lpstr>The Power of Consciousness</vt:lpstr>
      <vt:lpstr>The Power of Prayer</vt:lpstr>
      <vt:lpstr>The Power of Prayer</vt:lpstr>
      <vt:lpstr>The Power of Prayer</vt:lpstr>
      <vt:lpstr>Love and Compassion  are the key to world peace</vt:lpstr>
      <vt:lpstr>The Dalai Lama’s Personal Outlook</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lpstr>“A human approach to world peace”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194</cp:revision>
  <dcterms:created xsi:type="dcterms:W3CDTF">2025-04-11T03:12:47Z</dcterms:created>
  <dcterms:modified xsi:type="dcterms:W3CDTF">2025-04-29T15:01:56Z</dcterms:modified>
</cp:coreProperties>
</file>