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0" r:id="rId4"/>
    <p:sldId id="261" r:id="rId5"/>
    <p:sldId id="262" r:id="rId6"/>
    <p:sldId id="263" r:id="rId7"/>
    <p:sldId id="266" r:id="rId8"/>
    <p:sldId id="265" r:id="rId9"/>
    <p:sldId id="264" r:id="rId10"/>
    <p:sldId id="267" r:id="rId11"/>
    <p:sldId id="258" r:id="rId12"/>
    <p:sldId id="268" r:id="rId13"/>
    <p:sldId id="275" r:id="rId14"/>
    <p:sldId id="269" r:id="rId15"/>
    <p:sldId id="270" r:id="rId16"/>
    <p:sldId id="259" r:id="rId17"/>
    <p:sldId id="276" r:id="rId18"/>
    <p:sldId id="289" r:id="rId19"/>
    <p:sldId id="290" r:id="rId20"/>
    <p:sldId id="291" r:id="rId21"/>
    <p:sldId id="292" r:id="rId22"/>
    <p:sldId id="293" r:id="rId23"/>
    <p:sldId id="294" r:id="rId24"/>
    <p:sldId id="295" r:id="rId25"/>
    <p:sldId id="296" r:id="rId26"/>
    <p:sldId id="271" r:id="rId27"/>
    <p:sldId id="278" r:id="rId28"/>
    <p:sldId id="277" r:id="rId29"/>
    <p:sldId id="284" r:id="rId30"/>
    <p:sldId id="285" r:id="rId31"/>
    <p:sldId id="287" r:id="rId32"/>
    <p:sldId id="288" r:id="rId33"/>
    <p:sldId id="274" r:id="rId34"/>
    <p:sldId id="279" r:id="rId35"/>
    <p:sldId id="272" r:id="rId36"/>
    <p:sldId id="280" r:id="rId37"/>
    <p:sldId id="273" r:id="rId38"/>
    <p:sldId id="283" r:id="rId39"/>
    <p:sldId id="281" r:id="rId40"/>
    <p:sldId id="282"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4"/>
  </p:normalViewPr>
  <p:slideViewPr>
    <p:cSldViewPr snapToGrid="0" snapToObjects="1">
      <p:cViewPr varScale="1">
        <p:scale>
          <a:sx n="106" d="100"/>
          <a:sy n="106" d="100"/>
        </p:scale>
        <p:origin x="180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B7C3F878-F5E8-489B-AC8A-64F2A7E22C28}" type="datetimeFigureOut">
              <a:rPr lang="en-US" smtClean="0"/>
              <a:pPr/>
              <a:t>2/6/25</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dirty="0"/>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651FC063-5EA9-49AF-AFAF-D68C9E82B23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C3F878-F5E8-489B-AC8A-64F2A7E22C28}" type="datetimeFigureOut">
              <a:rPr lang="en-US" smtClean="0"/>
              <a:pPr/>
              <a:t>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1FC063-5EA9-49AF-AFAF-D68C9E82B23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C3F878-F5E8-489B-AC8A-64F2A7E22C28}" type="datetimeFigureOut">
              <a:rPr lang="en-US" smtClean="0"/>
              <a:pPr/>
              <a:t>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1FC063-5EA9-49AF-AFAF-D68C9E82B23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B7C3F878-F5E8-489B-AC8A-64F2A7E22C28}" type="datetimeFigureOut">
              <a:rPr lang="en-US" smtClean="0"/>
              <a:pPr/>
              <a:t>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1FC063-5EA9-49AF-AFAF-D68C9E82B23B}" type="slidenum">
              <a:rPr lang="en-US" smtClean="0"/>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B7C3F878-F5E8-489B-AC8A-64F2A7E22C28}" type="datetimeFigureOut">
              <a:rPr lang="en-US" smtClean="0"/>
              <a:pPr/>
              <a:t>2/6/25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1FC063-5EA9-49AF-AFAF-D68C9E82B23B}" type="slidenum">
              <a:rPr lang="en-US" smtClean="0"/>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7C3F878-F5E8-489B-AC8A-64F2A7E22C28}" type="datetimeFigureOut">
              <a:rPr lang="en-US" smtClean="0"/>
              <a:pPr/>
              <a:t>2/6/25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1FC063-5EA9-49AF-AFAF-D68C9E82B23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C3F878-F5E8-489B-AC8A-64F2A7E22C28}" type="datetimeFigureOut">
              <a:rPr lang="en-US" smtClean="0"/>
              <a:pPr/>
              <a:t>2/6/25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1FC063-5EA9-49AF-AFAF-D68C9E82B23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B7C3F878-F5E8-489B-AC8A-64F2A7E22C28}" type="datetimeFigureOut">
              <a:rPr lang="en-US" smtClean="0"/>
              <a:pPr/>
              <a:t>2/6/25</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dirty="0"/>
          </a:p>
        </p:txBody>
      </p:sp>
      <p:sp>
        <p:nvSpPr>
          <p:cNvPr id="7" name="Slide Number Placeholder 6"/>
          <p:cNvSpPr>
            <a:spLocks noGrp="1"/>
          </p:cNvSpPr>
          <p:nvPr>
            <p:ph type="sldNum" sz="quarter" idx="12"/>
          </p:nvPr>
        </p:nvSpPr>
        <p:spPr>
          <a:xfrm rot="60000">
            <a:off x="7557313" y="5896961"/>
            <a:ext cx="554023" cy="365125"/>
          </a:xfrm>
        </p:spPr>
        <p:txBody>
          <a:bodyPr/>
          <a:lstStyle/>
          <a:p>
            <a:fld id="{651FC063-5EA9-49AF-AFAF-D68C9E82B23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B7C3F878-F5E8-489B-AC8A-64F2A7E22C28}" type="datetimeFigureOut">
              <a:rPr lang="en-US" smtClean="0"/>
              <a:pPr/>
              <a:t>2/6/25</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dirty="0"/>
          </a:p>
        </p:txBody>
      </p:sp>
      <p:sp>
        <p:nvSpPr>
          <p:cNvPr id="7" name="Slide Number Placeholder 6"/>
          <p:cNvSpPr>
            <a:spLocks noGrp="1"/>
          </p:cNvSpPr>
          <p:nvPr>
            <p:ph type="sldNum" sz="quarter" idx="12"/>
          </p:nvPr>
        </p:nvSpPr>
        <p:spPr>
          <a:xfrm rot="60000">
            <a:off x="7562089" y="5900026"/>
            <a:ext cx="554023" cy="365125"/>
          </a:xfrm>
        </p:spPr>
        <p:txBody>
          <a:bodyPr/>
          <a:lstStyle/>
          <a:p>
            <a:fld id="{651FC063-5EA9-49AF-AFAF-D68C9E82B23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C3F878-F5E8-489B-AC8A-64F2A7E22C28}" type="datetimeFigureOut">
              <a:rPr lang="en-US" smtClean="0"/>
              <a:pPr/>
              <a:t>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1FC063-5EA9-49AF-AFAF-D68C9E82B23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C3F878-F5E8-489B-AC8A-64F2A7E22C28}" type="datetimeFigureOut">
              <a:rPr lang="en-US" smtClean="0"/>
              <a:pPr/>
              <a:t>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1FC063-5EA9-49AF-AFAF-D68C9E82B23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B7C3F878-F5E8-489B-AC8A-64F2A7E22C28}" type="datetimeFigureOut">
              <a:rPr lang="en-US" smtClean="0"/>
              <a:pPr/>
              <a:t>2/6/25</a:t>
            </a:fld>
            <a:endParaRPr lang="en-US" dirty="0"/>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dirty="0"/>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651FC063-5EA9-49AF-AFAF-D68C9E82B23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jpg"/><Relationship Id="rId4" Type="http://schemas.openxmlformats.org/officeDocument/2006/relationships/image" Target="../media/image10.jpg"/></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15911" y="1128185"/>
            <a:ext cx="5723468" cy="1828090"/>
          </a:xfrm>
        </p:spPr>
        <p:txBody>
          <a:bodyPr/>
          <a:lstStyle/>
          <a:p>
            <a:r>
              <a:rPr lang="en-US" dirty="0"/>
              <a:t>Stage sound systems</a:t>
            </a:r>
          </a:p>
        </p:txBody>
      </p:sp>
      <p:sp>
        <p:nvSpPr>
          <p:cNvPr id="3" name="Subtitle 2"/>
          <p:cNvSpPr>
            <a:spLocks noGrp="1"/>
          </p:cNvSpPr>
          <p:nvPr>
            <p:ph type="subTitle" idx="1"/>
          </p:nvPr>
        </p:nvSpPr>
        <p:spPr>
          <a:xfrm>
            <a:off x="1715911" y="2994021"/>
            <a:ext cx="5712179" cy="2355853"/>
          </a:xfrm>
        </p:spPr>
        <p:txBody>
          <a:bodyPr>
            <a:normAutofit fontScale="92500" lnSpcReduction="20000"/>
          </a:bodyPr>
          <a:lstStyle/>
          <a:p>
            <a:r>
              <a:rPr lang="en-US" dirty="0"/>
              <a:t>An introduction to equipment, staff and techniques</a:t>
            </a:r>
          </a:p>
          <a:p>
            <a:endParaRPr lang="en-US" dirty="0"/>
          </a:p>
          <a:p>
            <a:endParaRPr lang="en-US" dirty="0"/>
          </a:p>
          <a:p>
            <a:r>
              <a:rPr lang="en-US" i="1" dirty="0"/>
              <a:t>If you can’t mix then you will be replaced. The minute you decide you are irreplaceable is the minute when you start to lie to yourself. </a:t>
            </a:r>
          </a:p>
          <a:p>
            <a:endParaRPr lang="en-US" dirty="0"/>
          </a:p>
        </p:txBody>
      </p:sp>
    </p:spTree>
    <p:extLst>
      <p:ext uri="{BB962C8B-B14F-4D97-AF65-F5344CB8AC3E}">
        <p14:creationId xmlns:p14="http://schemas.microsoft.com/office/powerpoint/2010/main" val="902380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People</a:t>
            </a:r>
          </a:p>
        </p:txBody>
      </p:sp>
      <p:sp>
        <p:nvSpPr>
          <p:cNvPr id="3" name="Content Placeholder 2"/>
          <p:cNvSpPr>
            <a:spLocks noGrp="1"/>
          </p:cNvSpPr>
          <p:nvPr>
            <p:ph idx="1"/>
          </p:nvPr>
        </p:nvSpPr>
        <p:spPr/>
        <p:txBody>
          <a:bodyPr/>
          <a:lstStyle/>
          <a:p>
            <a:r>
              <a:rPr lang="en-US" dirty="0"/>
              <a:t>Sound designer</a:t>
            </a:r>
          </a:p>
          <a:p>
            <a:r>
              <a:rPr lang="en-US" dirty="0"/>
              <a:t>Sound operator No1</a:t>
            </a:r>
          </a:p>
          <a:p>
            <a:r>
              <a:rPr lang="en-US" dirty="0"/>
              <a:t>Sound operator no2</a:t>
            </a:r>
          </a:p>
          <a:p>
            <a:r>
              <a:rPr lang="en-US" dirty="0"/>
              <a:t>Sound designer no3</a:t>
            </a:r>
          </a:p>
          <a:p>
            <a:r>
              <a:rPr lang="en-US" dirty="0"/>
              <a:t>Crew</a:t>
            </a:r>
          </a:p>
          <a:p>
            <a:r>
              <a:rPr lang="en-US" dirty="0"/>
              <a:t>Desk mixer</a:t>
            </a:r>
          </a:p>
          <a:p>
            <a:r>
              <a:rPr lang="en-US" dirty="0"/>
              <a:t>Monitor mixer</a:t>
            </a:r>
          </a:p>
          <a:p>
            <a:r>
              <a:rPr lang="en-US" dirty="0"/>
              <a:t>Foley artist</a:t>
            </a:r>
          </a:p>
        </p:txBody>
      </p:sp>
    </p:spTree>
    <p:extLst>
      <p:ext uri="{BB962C8B-B14F-4D97-AF65-F5344CB8AC3E}">
        <p14:creationId xmlns:p14="http://schemas.microsoft.com/office/powerpoint/2010/main" val="2793544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Sound designer</a:t>
            </a:r>
          </a:p>
        </p:txBody>
      </p:sp>
      <p:sp>
        <p:nvSpPr>
          <p:cNvPr id="3" name="Content Placeholder 2"/>
          <p:cNvSpPr>
            <a:spLocks noGrp="1"/>
          </p:cNvSpPr>
          <p:nvPr>
            <p:ph idx="1"/>
          </p:nvPr>
        </p:nvSpPr>
        <p:spPr/>
        <p:txBody>
          <a:bodyPr>
            <a:normAutofit fontScale="92500" lnSpcReduction="20000"/>
          </a:bodyPr>
          <a:lstStyle/>
          <a:p>
            <a:r>
              <a:rPr lang="en-US" dirty="0"/>
              <a:t>Straight plays:</a:t>
            </a:r>
          </a:p>
          <a:p>
            <a:pPr lvl="1"/>
            <a:r>
              <a:rPr lang="en-US" dirty="0"/>
              <a:t>Using your own composition</a:t>
            </a:r>
          </a:p>
          <a:p>
            <a:pPr lvl="1"/>
            <a:r>
              <a:rPr lang="en-US" dirty="0"/>
              <a:t>Creating your own effects</a:t>
            </a:r>
          </a:p>
          <a:p>
            <a:pPr lvl="1"/>
            <a:r>
              <a:rPr lang="en-US" dirty="0"/>
              <a:t>Works with the director to create the unified vision for the mood and atmosphere for the show. </a:t>
            </a:r>
          </a:p>
          <a:p>
            <a:pPr marL="365760" lvl="1" indent="0">
              <a:buNone/>
            </a:pPr>
            <a:endParaRPr lang="en-US" dirty="0"/>
          </a:p>
          <a:p>
            <a:r>
              <a:rPr lang="en-US" dirty="0"/>
              <a:t>Musical theatre:</a:t>
            </a:r>
          </a:p>
          <a:p>
            <a:pPr lvl="1"/>
            <a:r>
              <a:rPr lang="en-US" dirty="0"/>
              <a:t>designing band </a:t>
            </a:r>
            <a:r>
              <a:rPr lang="en-US" dirty="0" err="1"/>
              <a:t>mics</a:t>
            </a:r>
            <a:r>
              <a:rPr lang="en-US" dirty="0"/>
              <a:t>, radio </a:t>
            </a:r>
            <a:r>
              <a:rPr lang="en-US" dirty="0" err="1"/>
              <a:t>mics</a:t>
            </a:r>
            <a:endParaRPr lang="en-US" dirty="0"/>
          </a:p>
          <a:p>
            <a:pPr lvl="1"/>
            <a:r>
              <a:rPr lang="en-US" dirty="0"/>
              <a:t>Bring the composers sound to reality</a:t>
            </a:r>
          </a:p>
          <a:p>
            <a:pPr lvl="1"/>
            <a:r>
              <a:rPr lang="en-US" dirty="0"/>
              <a:t>Works with the director and music director  create the unified vision for the mood and atmosphere for the show. </a:t>
            </a:r>
          </a:p>
          <a:p>
            <a:pPr lvl="1"/>
            <a:endParaRPr lang="en-US" dirty="0"/>
          </a:p>
          <a:p>
            <a:pPr marL="365760" lvl="1" indent="0">
              <a:buNone/>
            </a:pPr>
            <a:endParaRPr lang="en-US" dirty="0"/>
          </a:p>
          <a:p>
            <a:endParaRPr lang="en-US" dirty="0"/>
          </a:p>
        </p:txBody>
      </p:sp>
    </p:spTree>
    <p:extLst>
      <p:ext uri="{BB962C8B-B14F-4D97-AF65-F5344CB8AC3E}">
        <p14:creationId xmlns:p14="http://schemas.microsoft.com/office/powerpoint/2010/main" val="3626393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Sound operator No 1</a:t>
            </a:r>
          </a:p>
        </p:txBody>
      </p:sp>
      <p:sp>
        <p:nvSpPr>
          <p:cNvPr id="3" name="Content Placeholder 2"/>
          <p:cNvSpPr>
            <a:spLocks noGrp="1"/>
          </p:cNvSpPr>
          <p:nvPr>
            <p:ph idx="1"/>
          </p:nvPr>
        </p:nvSpPr>
        <p:spPr>
          <a:xfrm>
            <a:off x="1463040" y="2119256"/>
            <a:ext cx="6196405" cy="3786243"/>
          </a:xfrm>
        </p:spPr>
        <p:txBody>
          <a:bodyPr>
            <a:normAutofit lnSpcReduction="10000"/>
          </a:bodyPr>
          <a:lstStyle/>
          <a:p>
            <a:r>
              <a:rPr lang="en-US" dirty="0"/>
              <a:t>The best ears in the room</a:t>
            </a:r>
          </a:p>
          <a:p>
            <a:r>
              <a:rPr lang="en-US" dirty="0"/>
              <a:t>Stands at the desk on the faders</a:t>
            </a:r>
          </a:p>
          <a:p>
            <a:r>
              <a:rPr lang="en-US" dirty="0"/>
              <a:t>Remains in the auditorium</a:t>
            </a:r>
          </a:p>
          <a:p>
            <a:r>
              <a:rPr lang="en-US" dirty="0"/>
              <a:t>Will relay instructions to no2 &amp;no3</a:t>
            </a:r>
          </a:p>
          <a:p>
            <a:r>
              <a:rPr lang="en-US" dirty="0"/>
              <a:t>The go-to for the designer</a:t>
            </a:r>
          </a:p>
          <a:p>
            <a:r>
              <a:rPr lang="en-US" dirty="0"/>
              <a:t>Will mix the show</a:t>
            </a:r>
          </a:p>
          <a:p>
            <a:pPr lvl="1"/>
            <a:r>
              <a:rPr lang="en-US" dirty="0"/>
              <a:t>Levels</a:t>
            </a:r>
          </a:p>
          <a:p>
            <a:pPr lvl="1"/>
            <a:r>
              <a:rPr lang="en-US" dirty="0" err="1"/>
              <a:t>Eq</a:t>
            </a:r>
            <a:endParaRPr lang="en-US" dirty="0"/>
          </a:p>
          <a:p>
            <a:pPr lvl="1"/>
            <a:r>
              <a:rPr lang="en-US" dirty="0"/>
              <a:t>monitors</a:t>
            </a:r>
          </a:p>
          <a:p>
            <a:endParaRPr lang="en-US" dirty="0"/>
          </a:p>
        </p:txBody>
      </p:sp>
    </p:spTree>
    <p:extLst>
      <p:ext uri="{BB962C8B-B14F-4D97-AF65-F5344CB8AC3E}">
        <p14:creationId xmlns:p14="http://schemas.microsoft.com/office/powerpoint/2010/main" val="1302257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Sound operator No 2</a:t>
            </a:r>
          </a:p>
        </p:txBody>
      </p:sp>
      <p:sp>
        <p:nvSpPr>
          <p:cNvPr id="3" name="Content Placeholder 2"/>
          <p:cNvSpPr>
            <a:spLocks noGrp="1"/>
          </p:cNvSpPr>
          <p:nvPr>
            <p:ph idx="1"/>
          </p:nvPr>
        </p:nvSpPr>
        <p:spPr/>
        <p:txBody>
          <a:bodyPr>
            <a:normAutofit fontScale="92500" lnSpcReduction="10000"/>
          </a:bodyPr>
          <a:lstStyle/>
          <a:p>
            <a:r>
              <a:rPr lang="en-US" dirty="0"/>
              <a:t>Traditionally a </a:t>
            </a:r>
            <a:r>
              <a:rPr lang="en-US" dirty="0" err="1"/>
              <a:t>mic</a:t>
            </a:r>
            <a:r>
              <a:rPr lang="en-US" dirty="0"/>
              <a:t> tech, or effects tech in some cases</a:t>
            </a:r>
          </a:p>
          <a:p>
            <a:r>
              <a:rPr lang="en-US" dirty="0"/>
              <a:t>Prepare, manage, maintain microphones</a:t>
            </a:r>
          </a:p>
          <a:p>
            <a:r>
              <a:rPr lang="en-US" dirty="0" err="1"/>
              <a:t>Mic</a:t>
            </a:r>
            <a:r>
              <a:rPr lang="en-US" dirty="0"/>
              <a:t> the actors</a:t>
            </a:r>
          </a:p>
          <a:p>
            <a:r>
              <a:rPr lang="en-US" dirty="0"/>
              <a:t>Technical problem solvers</a:t>
            </a:r>
          </a:p>
          <a:p>
            <a:r>
              <a:rPr lang="en-US" dirty="0"/>
              <a:t>Preventative maintenance</a:t>
            </a:r>
          </a:p>
          <a:p>
            <a:r>
              <a:rPr lang="en-US" dirty="0"/>
              <a:t>Will liaise with costume / wardrobe to positioning of belt packs and </a:t>
            </a:r>
            <a:r>
              <a:rPr lang="en-US" dirty="0" err="1"/>
              <a:t>mics</a:t>
            </a:r>
            <a:r>
              <a:rPr lang="en-US" dirty="0"/>
              <a:t> on heads / costumes</a:t>
            </a:r>
          </a:p>
          <a:p>
            <a:r>
              <a:rPr lang="en-US" dirty="0" err="1"/>
              <a:t>Labelling</a:t>
            </a:r>
            <a:endParaRPr lang="en-US" dirty="0"/>
          </a:p>
        </p:txBody>
      </p:sp>
    </p:spTree>
    <p:extLst>
      <p:ext uri="{BB962C8B-B14F-4D97-AF65-F5344CB8AC3E}">
        <p14:creationId xmlns:p14="http://schemas.microsoft.com/office/powerpoint/2010/main" val="2186776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Sound operator No 3</a:t>
            </a:r>
          </a:p>
        </p:txBody>
      </p:sp>
      <p:sp>
        <p:nvSpPr>
          <p:cNvPr id="3" name="Content Placeholder 2"/>
          <p:cNvSpPr>
            <a:spLocks noGrp="1"/>
          </p:cNvSpPr>
          <p:nvPr>
            <p:ph idx="1"/>
          </p:nvPr>
        </p:nvSpPr>
        <p:spPr/>
        <p:txBody>
          <a:bodyPr/>
          <a:lstStyle/>
          <a:p>
            <a:r>
              <a:rPr lang="en-US" dirty="0"/>
              <a:t>General assistant</a:t>
            </a:r>
          </a:p>
          <a:p>
            <a:r>
              <a:rPr lang="en-US" dirty="0"/>
              <a:t>Will be the runner to assist No2 &amp; No1</a:t>
            </a:r>
          </a:p>
          <a:p>
            <a:r>
              <a:rPr lang="en-US" dirty="0"/>
              <a:t>Will bounce between FOH &amp; BOH</a:t>
            </a:r>
          </a:p>
          <a:p>
            <a:r>
              <a:rPr lang="en-US" dirty="0"/>
              <a:t>Remains free and to hand to help problem solve</a:t>
            </a:r>
          </a:p>
          <a:p>
            <a:r>
              <a:rPr lang="en-US" dirty="0"/>
              <a:t>Newest in the team usually</a:t>
            </a:r>
          </a:p>
        </p:txBody>
      </p:sp>
    </p:spTree>
    <p:extLst>
      <p:ext uri="{BB962C8B-B14F-4D97-AF65-F5344CB8AC3E}">
        <p14:creationId xmlns:p14="http://schemas.microsoft.com/office/powerpoint/2010/main" val="2186776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Sound crew / in house staff</a:t>
            </a:r>
          </a:p>
        </p:txBody>
      </p:sp>
      <p:sp>
        <p:nvSpPr>
          <p:cNvPr id="3" name="Content Placeholder 2"/>
          <p:cNvSpPr>
            <a:spLocks noGrp="1"/>
          </p:cNvSpPr>
          <p:nvPr>
            <p:ph idx="1"/>
          </p:nvPr>
        </p:nvSpPr>
        <p:spPr/>
        <p:txBody>
          <a:bodyPr/>
          <a:lstStyle/>
          <a:p>
            <a:r>
              <a:rPr lang="en-US" dirty="0"/>
              <a:t>Resident staff / in house staff / local crew are people from the venue you are visiting, if you are touring to. </a:t>
            </a:r>
          </a:p>
          <a:p>
            <a:r>
              <a:rPr lang="en-US" dirty="0"/>
              <a:t>Will know the house patch and kit if you are using it.</a:t>
            </a:r>
          </a:p>
          <a:p>
            <a:r>
              <a:rPr lang="en-US" dirty="0"/>
              <a:t>Everyone MUST ask local crew before plugging up / unplugging venue equipment</a:t>
            </a:r>
          </a:p>
        </p:txBody>
      </p:sp>
    </p:spTree>
    <p:extLst>
      <p:ext uri="{BB962C8B-B14F-4D97-AF65-F5344CB8AC3E}">
        <p14:creationId xmlns:p14="http://schemas.microsoft.com/office/powerpoint/2010/main" val="1547749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Desk mixer</a:t>
            </a:r>
          </a:p>
        </p:txBody>
      </p:sp>
      <p:sp>
        <p:nvSpPr>
          <p:cNvPr id="3" name="Content Placeholder 2"/>
          <p:cNvSpPr>
            <a:spLocks noGrp="1"/>
          </p:cNvSpPr>
          <p:nvPr>
            <p:ph idx="1"/>
          </p:nvPr>
        </p:nvSpPr>
        <p:spPr/>
        <p:txBody>
          <a:bodyPr/>
          <a:lstStyle/>
          <a:p>
            <a:r>
              <a:rPr lang="en-US" dirty="0"/>
              <a:t>Some places and venues have just a mixer who has a perfect ear for sound.</a:t>
            </a:r>
          </a:p>
          <a:p>
            <a:r>
              <a:rPr lang="en-US" dirty="0"/>
              <a:t>Usually a musician.</a:t>
            </a:r>
          </a:p>
          <a:p>
            <a:r>
              <a:rPr lang="en-US" dirty="0"/>
              <a:t>Some bands will hire their own mixer to tour with them, who will adjust equipment all ready set up to best suit the band. Typically festivals. </a:t>
            </a:r>
          </a:p>
          <a:p>
            <a:pPr marL="0" indent="0">
              <a:buNone/>
            </a:pPr>
            <a:endParaRPr lang="en-US" dirty="0"/>
          </a:p>
          <a:p>
            <a:endParaRPr lang="en-US" dirty="0"/>
          </a:p>
        </p:txBody>
      </p:sp>
    </p:spTree>
    <p:extLst>
      <p:ext uri="{BB962C8B-B14F-4D97-AF65-F5344CB8AC3E}">
        <p14:creationId xmlns:p14="http://schemas.microsoft.com/office/powerpoint/2010/main" val="2538896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Monitor mixer</a:t>
            </a:r>
          </a:p>
        </p:txBody>
      </p:sp>
      <p:sp>
        <p:nvSpPr>
          <p:cNvPr id="3" name="Content Placeholder 2"/>
          <p:cNvSpPr>
            <a:spLocks noGrp="1"/>
          </p:cNvSpPr>
          <p:nvPr>
            <p:ph idx="1"/>
          </p:nvPr>
        </p:nvSpPr>
        <p:spPr/>
        <p:txBody>
          <a:bodyPr>
            <a:normAutofit lnSpcReduction="10000"/>
          </a:bodyPr>
          <a:lstStyle/>
          <a:p>
            <a:r>
              <a:rPr lang="en-US" dirty="0"/>
              <a:t>Thick skinned. </a:t>
            </a:r>
          </a:p>
          <a:p>
            <a:r>
              <a:rPr lang="en-US" dirty="0"/>
              <a:t>Communicative and has very fast response to imbalanced sound</a:t>
            </a:r>
          </a:p>
          <a:p>
            <a:r>
              <a:rPr lang="en-US" dirty="0"/>
              <a:t>Again has the best ears in the room but no ego.</a:t>
            </a:r>
          </a:p>
          <a:p>
            <a:r>
              <a:rPr lang="en-US" dirty="0"/>
              <a:t>Will mix what each band member / performer hears in the monitors. </a:t>
            </a:r>
          </a:p>
          <a:p>
            <a:r>
              <a:rPr lang="en-US" dirty="0"/>
              <a:t>A bands performance can be hindered by a bad mix</a:t>
            </a:r>
          </a:p>
        </p:txBody>
      </p:sp>
    </p:spTree>
    <p:extLst>
      <p:ext uri="{BB962C8B-B14F-4D97-AF65-F5344CB8AC3E}">
        <p14:creationId xmlns:p14="http://schemas.microsoft.com/office/powerpoint/2010/main" val="775231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Foley artist</a:t>
            </a:r>
          </a:p>
        </p:txBody>
      </p:sp>
      <p:sp>
        <p:nvSpPr>
          <p:cNvPr id="3" name="Content Placeholder 2"/>
          <p:cNvSpPr>
            <a:spLocks noGrp="1"/>
          </p:cNvSpPr>
          <p:nvPr>
            <p:ph idx="1"/>
          </p:nvPr>
        </p:nvSpPr>
        <p:spPr/>
        <p:txBody>
          <a:bodyPr/>
          <a:lstStyle/>
          <a:p>
            <a:r>
              <a:rPr lang="en-US" dirty="0"/>
              <a:t>Usually removed from the theatre space</a:t>
            </a:r>
          </a:p>
          <a:p>
            <a:r>
              <a:rPr lang="en-US" dirty="0"/>
              <a:t>Typically works in radio and film</a:t>
            </a:r>
          </a:p>
          <a:p>
            <a:r>
              <a:rPr lang="en-US" dirty="0"/>
              <a:t>Re imagines certain sound effects </a:t>
            </a:r>
          </a:p>
          <a:p>
            <a:r>
              <a:rPr lang="en-US" dirty="0"/>
              <a:t>Creates the specific brief of the script or sound designer</a:t>
            </a:r>
          </a:p>
          <a:p>
            <a:pPr marL="0" indent="0">
              <a:buNone/>
            </a:pPr>
            <a:endParaRPr lang="en-US" dirty="0"/>
          </a:p>
        </p:txBody>
      </p:sp>
    </p:spTree>
    <p:extLst>
      <p:ext uri="{BB962C8B-B14F-4D97-AF65-F5344CB8AC3E}">
        <p14:creationId xmlns:p14="http://schemas.microsoft.com/office/powerpoint/2010/main" val="2197023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equipment</a:t>
            </a:r>
          </a:p>
        </p:txBody>
      </p:sp>
      <p:sp>
        <p:nvSpPr>
          <p:cNvPr id="7" name="Content Placeholder 2"/>
          <p:cNvSpPr>
            <a:spLocks noGrp="1"/>
          </p:cNvSpPr>
          <p:nvPr>
            <p:ph idx="1"/>
          </p:nvPr>
        </p:nvSpPr>
        <p:spPr>
          <a:xfrm>
            <a:off x="1463040" y="2119257"/>
            <a:ext cx="6196405" cy="3603812"/>
          </a:xfrm>
        </p:spPr>
        <p:txBody>
          <a:bodyPr/>
          <a:lstStyle/>
          <a:p>
            <a:r>
              <a:rPr lang="en-US" dirty="0"/>
              <a:t>Mixing desk (central)</a:t>
            </a:r>
          </a:p>
          <a:p>
            <a:r>
              <a:rPr lang="en-US" dirty="0"/>
              <a:t>Laptops (input)</a:t>
            </a:r>
          </a:p>
          <a:p>
            <a:r>
              <a:rPr lang="en-US" dirty="0"/>
              <a:t>Musical instruments (input)</a:t>
            </a:r>
          </a:p>
          <a:p>
            <a:r>
              <a:rPr lang="en-US" dirty="0"/>
              <a:t>Microphones (input)</a:t>
            </a:r>
          </a:p>
          <a:p>
            <a:r>
              <a:rPr lang="en-US" dirty="0"/>
              <a:t>DI Boxes</a:t>
            </a:r>
          </a:p>
          <a:p>
            <a:r>
              <a:rPr lang="en-US" dirty="0"/>
              <a:t>Cables </a:t>
            </a:r>
          </a:p>
          <a:p>
            <a:r>
              <a:rPr lang="en-US" dirty="0"/>
              <a:t>Amplifier (output)</a:t>
            </a:r>
          </a:p>
          <a:p>
            <a:r>
              <a:rPr lang="en-US" dirty="0"/>
              <a:t>Speakers (output)</a:t>
            </a:r>
          </a:p>
          <a:p>
            <a:endParaRPr lang="en-US" dirty="0"/>
          </a:p>
        </p:txBody>
      </p:sp>
    </p:spTree>
    <p:extLst>
      <p:ext uri="{BB962C8B-B14F-4D97-AF65-F5344CB8AC3E}">
        <p14:creationId xmlns:p14="http://schemas.microsoft.com/office/powerpoint/2010/main" val="1959671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Mixing desks </a:t>
            </a:r>
            <a:r>
              <a:rPr lang="mr-IN" dirty="0"/>
              <a:t>–</a:t>
            </a:r>
            <a:r>
              <a:rPr lang="en-US" dirty="0"/>
              <a:t> analog and digital</a:t>
            </a:r>
          </a:p>
        </p:txBody>
      </p:sp>
      <p:sp>
        <p:nvSpPr>
          <p:cNvPr id="3" name="Content Placeholder 2"/>
          <p:cNvSpPr>
            <a:spLocks noGrp="1"/>
          </p:cNvSpPr>
          <p:nvPr>
            <p:ph idx="1"/>
          </p:nvPr>
        </p:nvSpPr>
        <p:spPr/>
        <p:txBody>
          <a:bodyPr/>
          <a:lstStyle/>
          <a:p>
            <a:r>
              <a:rPr lang="en-US" dirty="0"/>
              <a:t>Are the central point for the PA / sound system</a:t>
            </a:r>
          </a:p>
          <a:p>
            <a:r>
              <a:rPr lang="en-US" dirty="0"/>
              <a:t>Inputs plug into the desk, as well as outputs</a:t>
            </a:r>
          </a:p>
          <a:p>
            <a:r>
              <a:rPr lang="en-US" dirty="0"/>
              <a:t>Each entity can be controlled at this central point</a:t>
            </a:r>
          </a:p>
          <a:p>
            <a:r>
              <a:rPr lang="en-US" dirty="0"/>
              <a:t>Analogue, digital, studio, theatre</a:t>
            </a:r>
          </a:p>
        </p:txBody>
      </p:sp>
    </p:spTree>
    <p:extLst>
      <p:ext uri="{BB962C8B-B14F-4D97-AF65-F5344CB8AC3E}">
        <p14:creationId xmlns:p14="http://schemas.microsoft.com/office/powerpoint/2010/main" val="24554290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Analogue - Digital</a:t>
            </a:r>
          </a:p>
        </p:txBody>
      </p:sp>
      <p:pic>
        <p:nvPicPr>
          <p:cNvPr id="6" name="Picture 5" descr="10534861_80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33875" y="3244850"/>
            <a:ext cx="4064000" cy="3012440"/>
          </a:xfrm>
          <a:prstGeom prst="rect">
            <a:avLst/>
          </a:prstGeom>
          <a:ln>
            <a:noFill/>
          </a:ln>
          <a:effectLst>
            <a:softEdge rad="112500"/>
          </a:effectLst>
        </p:spPr>
      </p:pic>
      <p:pic>
        <p:nvPicPr>
          <p:cNvPr id="7" name="Picture 6" descr="ZED22FX-larg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477" y="1825625"/>
            <a:ext cx="3841898" cy="2771289"/>
          </a:xfrm>
          <a:prstGeom prst="rect">
            <a:avLst/>
          </a:prstGeom>
        </p:spPr>
      </p:pic>
    </p:spTree>
    <p:extLst>
      <p:ext uri="{BB962C8B-B14F-4D97-AF65-F5344CB8AC3E}">
        <p14:creationId xmlns:p14="http://schemas.microsoft.com/office/powerpoint/2010/main" val="1747200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Laptops / phones</a:t>
            </a:r>
          </a:p>
        </p:txBody>
      </p:sp>
      <p:sp>
        <p:nvSpPr>
          <p:cNvPr id="3" name="Content Placeholder 2"/>
          <p:cNvSpPr>
            <a:spLocks noGrp="1"/>
          </p:cNvSpPr>
          <p:nvPr>
            <p:ph idx="1"/>
          </p:nvPr>
        </p:nvSpPr>
        <p:spPr/>
        <p:txBody>
          <a:bodyPr/>
          <a:lstStyle/>
          <a:p>
            <a:r>
              <a:rPr lang="en-US" dirty="0"/>
              <a:t>Computer media is now commonplace as an input for sound</a:t>
            </a:r>
          </a:p>
          <a:p>
            <a:r>
              <a:rPr lang="en-US" dirty="0" err="1"/>
              <a:t>Qlab</a:t>
            </a:r>
            <a:r>
              <a:rPr lang="en-US" dirty="0"/>
              <a:t> is the industry standard for running sound effects cues</a:t>
            </a:r>
          </a:p>
          <a:p>
            <a:r>
              <a:rPr lang="en-US" dirty="0"/>
              <a:t>Will need to be </a:t>
            </a:r>
            <a:r>
              <a:rPr lang="en-US" dirty="0" err="1"/>
              <a:t>DI’d</a:t>
            </a:r>
            <a:endParaRPr lang="en-US" dirty="0"/>
          </a:p>
          <a:p>
            <a:endParaRPr lang="en-US" dirty="0"/>
          </a:p>
        </p:txBody>
      </p:sp>
    </p:spTree>
    <p:extLst>
      <p:ext uri="{BB962C8B-B14F-4D97-AF65-F5344CB8AC3E}">
        <p14:creationId xmlns:p14="http://schemas.microsoft.com/office/powerpoint/2010/main" val="633675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lectric_acoustic.png"/>
          <p:cNvPicPr>
            <a:picLocks noChangeAspect="1"/>
          </p:cNvPicPr>
          <p:nvPr/>
        </p:nvPicPr>
        <p:blipFill rotWithShape="1">
          <a:blip r:embed="rId2">
            <a:alphaModFix amt="30000"/>
            <a:extLst>
              <a:ext uri="{28A0092B-C50C-407E-A947-70E740481C1C}">
                <a14:useLocalDpi xmlns:a14="http://schemas.microsoft.com/office/drawing/2010/main" val="0"/>
              </a:ext>
            </a:extLst>
          </a:blip>
          <a:srcRect t="18783" b="5678"/>
          <a:stretch/>
        </p:blipFill>
        <p:spPr>
          <a:xfrm rot="19471434">
            <a:off x="721199" y="1778000"/>
            <a:ext cx="7613175" cy="2936875"/>
          </a:xfrm>
          <a:prstGeom prst="rect">
            <a:avLst/>
          </a:prstGeom>
          <a:ln>
            <a:noFill/>
          </a:ln>
          <a:effectLst>
            <a:softEdge rad="112500"/>
          </a:effectLst>
        </p:spPr>
      </p:pic>
      <p:sp>
        <p:nvSpPr>
          <p:cNvPr id="2" name="Title 1"/>
          <p:cNvSpPr>
            <a:spLocks noGrp="1"/>
          </p:cNvSpPr>
          <p:nvPr>
            <p:ph type="title"/>
          </p:nvPr>
        </p:nvSpPr>
        <p:spPr/>
        <p:txBody>
          <a:bodyPr/>
          <a:lstStyle/>
          <a:p>
            <a:r>
              <a:rPr lang="en-US" dirty="0"/>
              <a:t>Musical instruments</a:t>
            </a:r>
          </a:p>
        </p:txBody>
      </p:sp>
      <p:sp>
        <p:nvSpPr>
          <p:cNvPr id="3" name="Content Placeholder 2"/>
          <p:cNvSpPr>
            <a:spLocks noGrp="1"/>
          </p:cNvSpPr>
          <p:nvPr>
            <p:ph idx="1"/>
          </p:nvPr>
        </p:nvSpPr>
        <p:spPr/>
        <p:txBody>
          <a:bodyPr/>
          <a:lstStyle/>
          <a:p>
            <a:r>
              <a:rPr lang="en-US" dirty="0"/>
              <a:t>All electrical instruments will need to be </a:t>
            </a:r>
            <a:r>
              <a:rPr lang="en-US" dirty="0" err="1"/>
              <a:t>DI’d</a:t>
            </a:r>
            <a:endParaRPr lang="en-US" dirty="0"/>
          </a:p>
          <a:p>
            <a:r>
              <a:rPr lang="en-US" dirty="0"/>
              <a:t>Some will have a stereo or mono output</a:t>
            </a:r>
          </a:p>
          <a:p>
            <a:r>
              <a:rPr lang="en-US" dirty="0"/>
              <a:t>Some may need to be microphones </a:t>
            </a:r>
            <a:r>
              <a:rPr lang="mr-IN" dirty="0"/>
              <a:t>–</a:t>
            </a:r>
            <a:r>
              <a:rPr lang="en-US" dirty="0"/>
              <a:t> too many to mention!</a:t>
            </a:r>
          </a:p>
          <a:p>
            <a:r>
              <a:rPr lang="en-US" dirty="0"/>
              <a:t>Very precious to the performer and must be checked with when plugging / unplugging.</a:t>
            </a:r>
          </a:p>
        </p:txBody>
      </p:sp>
    </p:spTree>
    <p:extLst>
      <p:ext uri="{BB962C8B-B14F-4D97-AF65-F5344CB8AC3E}">
        <p14:creationId xmlns:p14="http://schemas.microsoft.com/office/powerpoint/2010/main" val="952149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Microphones</a:t>
            </a:r>
          </a:p>
        </p:txBody>
      </p:sp>
      <p:sp>
        <p:nvSpPr>
          <p:cNvPr id="3" name="Content Placeholder 2"/>
          <p:cNvSpPr>
            <a:spLocks noGrp="1"/>
          </p:cNvSpPr>
          <p:nvPr>
            <p:ph idx="1"/>
          </p:nvPr>
        </p:nvSpPr>
        <p:spPr/>
        <p:txBody>
          <a:bodyPr>
            <a:normAutofit fontScale="92500" lnSpcReduction="20000"/>
          </a:bodyPr>
          <a:lstStyle/>
          <a:p>
            <a:r>
              <a:rPr lang="en-US" dirty="0"/>
              <a:t>3 main types in music </a:t>
            </a:r>
            <a:r>
              <a:rPr lang="mr-IN" dirty="0"/>
              <a:t>–</a:t>
            </a:r>
            <a:r>
              <a:rPr lang="en-US" dirty="0"/>
              <a:t> Dynamic / condenser / ribbon </a:t>
            </a:r>
            <a:r>
              <a:rPr lang="mr-IN" dirty="0"/>
              <a:t>–</a:t>
            </a:r>
            <a:r>
              <a:rPr lang="en-US" dirty="0"/>
              <a:t> all require phantom power 48V</a:t>
            </a:r>
          </a:p>
          <a:p>
            <a:r>
              <a:rPr lang="en-US" dirty="0"/>
              <a:t>Vocals</a:t>
            </a:r>
          </a:p>
          <a:p>
            <a:r>
              <a:rPr lang="en-US" dirty="0"/>
              <a:t>Instrumental</a:t>
            </a:r>
          </a:p>
          <a:p>
            <a:r>
              <a:rPr lang="en-US" dirty="0"/>
              <a:t>Radio</a:t>
            </a:r>
          </a:p>
          <a:p>
            <a:r>
              <a:rPr lang="en-US" dirty="0"/>
              <a:t>Polar patterns</a:t>
            </a:r>
          </a:p>
          <a:p>
            <a:pPr lvl="1"/>
            <a:r>
              <a:rPr lang="en-US" dirty="0"/>
              <a:t>Cardioid</a:t>
            </a:r>
          </a:p>
          <a:p>
            <a:pPr lvl="1"/>
            <a:r>
              <a:rPr lang="en-US" dirty="0"/>
              <a:t>Super cardioid</a:t>
            </a:r>
          </a:p>
          <a:p>
            <a:pPr lvl="1"/>
            <a:r>
              <a:rPr lang="en-US" dirty="0"/>
              <a:t>Omni directional</a:t>
            </a:r>
          </a:p>
          <a:p>
            <a:pPr lvl="1"/>
            <a:r>
              <a:rPr lang="en-US" dirty="0"/>
              <a:t>Figure 8</a:t>
            </a:r>
          </a:p>
          <a:p>
            <a:pPr lvl="1"/>
            <a:r>
              <a:rPr lang="en-US" dirty="0"/>
              <a:t>Shotgun</a:t>
            </a:r>
          </a:p>
          <a:p>
            <a:pPr marL="0" indent="0">
              <a:buNone/>
            </a:pPr>
            <a:endParaRPr lang="en-US" dirty="0"/>
          </a:p>
          <a:p>
            <a:endParaRPr lang="en-US" dirty="0"/>
          </a:p>
        </p:txBody>
      </p:sp>
    </p:spTree>
    <p:extLst>
      <p:ext uri="{BB962C8B-B14F-4D97-AF65-F5344CB8AC3E}">
        <p14:creationId xmlns:p14="http://schemas.microsoft.com/office/powerpoint/2010/main" val="2242485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41CP4Sor-fL._SY300_QL70_.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84876" y="4036065"/>
            <a:ext cx="1714499" cy="2226622"/>
          </a:xfrm>
          <a:prstGeom prst="rect">
            <a:avLst/>
          </a:prstGeom>
          <a:ln>
            <a:noFill/>
          </a:ln>
          <a:effectLst>
            <a:softEdge rad="112500"/>
          </a:effectLst>
        </p:spPr>
      </p:pic>
      <p:pic>
        <p:nvPicPr>
          <p:cNvPr id="5" name="Picture 4" descr="270101000000000-00-290x290.jpg"/>
          <p:cNvPicPr>
            <a:picLocks noChangeAspect="1"/>
          </p:cNvPicPr>
          <p:nvPr/>
        </p:nvPicPr>
        <p:blipFill rotWithShape="1">
          <a:blip r:embed="rId3">
            <a:extLst>
              <a:ext uri="{28A0092B-C50C-407E-A947-70E740481C1C}">
                <a14:useLocalDpi xmlns:a14="http://schemas.microsoft.com/office/drawing/2010/main" val="0"/>
              </a:ext>
            </a:extLst>
          </a:blip>
          <a:srcRect l="28994" r="27218"/>
          <a:stretch/>
        </p:blipFill>
        <p:spPr>
          <a:xfrm>
            <a:off x="873126" y="2949574"/>
            <a:ext cx="1405528" cy="3209923"/>
          </a:xfrm>
          <a:prstGeom prst="rect">
            <a:avLst/>
          </a:prstGeom>
          <a:ln>
            <a:noFill/>
          </a:ln>
          <a:effectLst>
            <a:softEdge rad="112500"/>
          </a:effectLst>
        </p:spPr>
      </p:pic>
      <p:pic>
        <p:nvPicPr>
          <p:cNvPr id="6" name="Picture 5" descr="AT897-563x353.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21250" y="1930325"/>
            <a:ext cx="3251200" cy="2038497"/>
          </a:xfrm>
          <a:prstGeom prst="rect">
            <a:avLst/>
          </a:prstGeom>
          <a:ln>
            <a:noFill/>
          </a:ln>
          <a:effectLst>
            <a:softEdge rad="112500"/>
          </a:effectLst>
        </p:spPr>
      </p:pic>
      <p:pic>
        <p:nvPicPr>
          <p:cNvPr id="7" name="Picture 6" descr="ImgW.ashx.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43161" y="2949574"/>
            <a:ext cx="2268346" cy="3209923"/>
          </a:xfrm>
          <a:prstGeom prst="rect">
            <a:avLst/>
          </a:prstGeom>
          <a:ln>
            <a:noFill/>
          </a:ln>
          <a:effectLst>
            <a:softEdge rad="112500"/>
          </a:effectLst>
        </p:spPr>
      </p:pic>
      <p:pic>
        <p:nvPicPr>
          <p:cNvPr id="8" name="Picture 7" descr="microphone_a_lavalier_4.png"/>
          <p:cNvPicPr>
            <a:picLocks noChangeAspect="1"/>
          </p:cNvPicPr>
          <p:nvPr/>
        </p:nvPicPr>
        <p:blipFill rotWithShape="1">
          <a:blip r:embed="rId6">
            <a:extLst>
              <a:ext uri="{28A0092B-C50C-407E-A947-70E740481C1C}">
                <a14:useLocalDpi xmlns:a14="http://schemas.microsoft.com/office/drawing/2010/main" val="0"/>
              </a:ext>
            </a:extLst>
          </a:blip>
          <a:srcRect r="17079" b="59735"/>
          <a:stretch/>
        </p:blipFill>
        <p:spPr>
          <a:xfrm>
            <a:off x="1301749" y="634810"/>
            <a:ext cx="6397626" cy="1174940"/>
          </a:xfrm>
          <a:prstGeom prst="rect">
            <a:avLst/>
          </a:prstGeom>
          <a:ln>
            <a:noFill/>
          </a:ln>
          <a:effectLst>
            <a:softEdge rad="112500"/>
          </a:effectLst>
        </p:spPr>
      </p:pic>
    </p:spTree>
    <p:extLst>
      <p:ext uri="{BB962C8B-B14F-4D97-AF65-F5344CB8AC3E}">
        <p14:creationId xmlns:p14="http://schemas.microsoft.com/office/powerpoint/2010/main" val="2679066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itting, white, black, table&#10;&#10;Description automatically generated">
            <a:extLst>
              <a:ext uri="{FF2B5EF4-FFF2-40B4-BE49-F238E27FC236}">
                <a16:creationId xmlns:a16="http://schemas.microsoft.com/office/drawing/2014/main" id="{DC376858-57C4-D840-ACE2-01ECF1AE6E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0813" y="607919"/>
            <a:ext cx="12335551" cy="6357136"/>
          </a:xfrm>
          <a:prstGeom prst="rect">
            <a:avLst/>
          </a:prstGeom>
        </p:spPr>
      </p:pic>
      <p:sp>
        <p:nvSpPr>
          <p:cNvPr id="6" name="TextBox 5">
            <a:extLst>
              <a:ext uri="{FF2B5EF4-FFF2-40B4-BE49-F238E27FC236}">
                <a16:creationId xmlns:a16="http://schemas.microsoft.com/office/drawing/2014/main" id="{904E08E0-323D-804F-A8E9-B4C78644B1D6}"/>
              </a:ext>
            </a:extLst>
          </p:cNvPr>
          <p:cNvSpPr txBox="1"/>
          <p:nvPr/>
        </p:nvSpPr>
        <p:spPr>
          <a:xfrm>
            <a:off x="5088194" y="1224116"/>
            <a:ext cx="3080395" cy="646331"/>
          </a:xfrm>
          <a:prstGeom prst="rect">
            <a:avLst/>
          </a:prstGeom>
          <a:noFill/>
        </p:spPr>
        <p:txBody>
          <a:bodyPr wrap="none" rtlCol="0">
            <a:spAutoFit/>
          </a:bodyPr>
          <a:lstStyle/>
          <a:p>
            <a:r>
              <a:rPr lang="en-US" dirty="0"/>
              <a:t>Polar pattern (area of pick-up)</a:t>
            </a:r>
          </a:p>
          <a:p>
            <a:r>
              <a:rPr lang="en-US" dirty="0"/>
              <a:t>Cardioid</a:t>
            </a:r>
          </a:p>
        </p:txBody>
      </p:sp>
    </p:spTree>
    <p:extLst>
      <p:ext uri="{BB962C8B-B14F-4D97-AF65-F5344CB8AC3E}">
        <p14:creationId xmlns:p14="http://schemas.microsoft.com/office/powerpoint/2010/main" val="3491949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at&#10;&#10;Description automatically generated">
            <a:extLst>
              <a:ext uri="{FF2B5EF4-FFF2-40B4-BE49-F238E27FC236}">
                <a16:creationId xmlns:a16="http://schemas.microsoft.com/office/drawing/2014/main" id="{EFB0AEB9-4137-4248-8EBC-20D9139588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250" y="1746455"/>
            <a:ext cx="7429500" cy="4191000"/>
          </a:xfrm>
          <a:prstGeom prst="rect">
            <a:avLst/>
          </a:prstGeom>
        </p:spPr>
      </p:pic>
      <p:sp>
        <p:nvSpPr>
          <p:cNvPr id="6" name="TextBox 5">
            <a:extLst>
              <a:ext uri="{FF2B5EF4-FFF2-40B4-BE49-F238E27FC236}">
                <a16:creationId xmlns:a16="http://schemas.microsoft.com/office/drawing/2014/main" id="{409F6ACE-6757-AD4E-A342-C382036ABBC3}"/>
              </a:ext>
            </a:extLst>
          </p:cNvPr>
          <p:cNvSpPr txBox="1"/>
          <p:nvPr/>
        </p:nvSpPr>
        <p:spPr>
          <a:xfrm>
            <a:off x="1548581" y="840658"/>
            <a:ext cx="987258" cy="369332"/>
          </a:xfrm>
          <a:prstGeom prst="rect">
            <a:avLst/>
          </a:prstGeom>
          <a:noFill/>
        </p:spPr>
        <p:txBody>
          <a:bodyPr wrap="none" rtlCol="0">
            <a:spAutoFit/>
          </a:bodyPr>
          <a:lstStyle/>
          <a:p>
            <a:r>
              <a:rPr lang="en-US" dirty="0"/>
              <a:t>Cardioid</a:t>
            </a:r>
          </a:p>
        </p:txBody>
      </p:sp>
    </p:spTree>
    <p:extLst>
      <p:ext uri="{BB962C8B-B14F-4D97-AF65-F5344CB8AC3E}">
        <p14:creationId xmlns:p14="http://schemas.microsoft.com/office/powerpoint/2010/main" val="23695263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device&#10;&#10;Description automatically generated">
            <a:extLst>
              <a:ext uri="{FF2B5EF4-FFF2-40B4-BE49-F238E27FC236}">
                <a16:creationId xmlns:a16="http://schemas.microsoft.com/office/drawing/2014/main" id="{E80EA2FE-1DA0-DA46-B6DA-7FC8BE48D9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9035" y="1308612"/>
            <a:ext cx="6839960" cy="4240775"/>
          </a:xfrm>
          <a:prstGeom prst="rect">
            <a:avLst/>
          </a:prstGeom>
        </p:spPr>
      </p:pic>
    </p:spTree>
    <p:extLst>
      <p:ext uri="{BB962C8B-B14F-4D97-AF65-F5344CB8AC3E}">
        <p14:creationId xmlns:p14="http://schemas.microsoft.com/office/powerpoint/2010/main" val="2276314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n object&#10;&#10;Description automatically generated">
            <a:extLst>
              <a:ext uri="{FF2B5EF4-FFF2-40B4-BE49-F238E27FC236}">
                <a16:creationId xmlns:a16="http://schemas.microsoft.com/office/drawing/2014/main" id="{E5E66272-CF56-7B47-86DF-1BBF111ACE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9824" y="1183251"/>
            <a:ext cx="7244352" cy="4491498"/>
          </a:xfrm>
          <a:prstGeom prst="rect">
            <a:avLst/>
          </a:prstGeom>
        </p:spPr>
      </p:pic>
    </p:spTree>
    <p:extLst>
      <p:ext uri="{BB962C8B-B14F-4D97-AF65-F5344CB8AC3E}">
        <p14:creationId xmlns:p14="http://schemas.microsoft.com/office/powerpoint/2010/main" val="37022026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device&#10;&#10;Description automatically generated">
            <a:extLst>
              <a:ext uri="{FF2B5EF4-FFF2-40B4-BE49-F238E27FC236}">
                <a16:creationId xmlns:a16="http://schemas.microsoft.com/office/drawing/2014/main" id="{0C6189F1-40F9-4747-96B9-D0BAF7DAA75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96413" y="1597039"/>
            <a:ext cx="7595419" cy="4340239"/>
          </a:xfrm>
        </p:spPr>
      </p:pic>
    </p:spTree>
    <p:extLst>
      <p:ext uri="{BB962C8B-B14F-4D97-AF65-F5344CB8AC3E}">
        <p14:creationId xmlns:p14="http://schemas.microsoft.com/office/powerpoint/2010/main" val="11863436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B2E61-FEF8-2441-9FE7-790DC0EF5291}"/>
              </a:ext>
            </a:extLst>
          </p:cNvPr>
          <p:cNvSpPr>
            <a:spLocks noGrp="1"/>
          </p:cNvSpPr>
          <p:nvPr>
            <p:ph type="title"/>
          </p:nvPr>
        </p:nvSpPr>
        <p:spPr/>
        <p:txBody>
          <a:bodyPr>
            <a:normAutofit fontScale="90000"/>
          </a:bodyPr>
          <a:lstStyle/>
          <a:p>
            <a:r>
              <a:rPr lang="en-US" dirty="0"/>
              <a:t>So, what's significant about polar patterns?</a:t>
            </a:r>
          </a:p>
        </p:txBody>
      </p:sp>
      <p:pic>
        <p:nvPicPr>
          <p:cNvPr id="5" name="Content Placeholder 4" descr="A picture containing clock&#10;&#10;Description automatically generated">
            <a:extLst>
              <a:ext uri="{FF2B5EF4-FFF2-40B4-BE49-F238E27FC236}">
                <a16:creationId xmlns:a16="http://schemas.microsoft.com/office/drawing/2014/main" id="{A34C168B-366A-BB4C-A969-996FA5D95A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06895" y="2256504"/>
            <a:ext cx="7551618" cy="3347884"/>
          </a:xfrm>
        </p:spPr>
      </p:pic>
    </p:spTree>
    <p:extLst>
      <p:ext uri="{BB962C8B-B14F-4D97-AF65-F5344CB8AC3E}">
        <p14:creationId xmlns:p14="http://schemas.microsoft.com/office/powerpoint/2010/main" val="2444034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7B3DD-5D56-F44C-8832-EF8DFC9F25CA}"/>
              </a:ext>
            </a:extLst>
          </p:cNvPr>
          <p:cNvSpPr>
            <a:spLocks noGrp="1"/>
          </p:cNvSpPr>
          <p:nvPr>
            <p:ph type="title"/>
          </p:nvPr>
        </p:nvSpPr>
        <p:spPr/>
        <p:txBody>
          <a:bodyPr/>
          <a:lstStyle/>
          <a:p>
            <a:r>
              <a:rPr lang="en-US" dirty="0"/>
              <a:t>Speaker placement</a:t>
            </a:r>
          </a:p>
        </p:txBody>
      </p:sp>
      <p:pic>
        <p:nvPicPr>
          <p:cNvPr id="5" name="Content Placeholder 4" descr="A close up of a logo&#10;&#10;Description automatically generated">
            <a:extLst>
              <a:ext uri="{FF2B5EF4-FFF2-40B4-BE49-F238E27FC236}">
                <a16:creationId xmlns:a16="http://schemas.microsoft.com/office/drawing/2014/main" id="{9F6BDF23-090E-774F-9013-BC5B988847C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4903" y="1678290"/>
            <a:ext cx="7403332" cy="4516033"/>
          </a:xfrm>
        </p:spPr>
      </p:pic>
    </p:spTree>
    <p:extLst>
      <p:ext uri="{BB962C8B-B14F-4D97-AF65-F5344CB8AC3E}">
        <p14:creationId xmlns:p14="http://schemas.microsoft.com/office/powerpoint/2010/main" val="611331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B9686-7755-6744-B45E-D35A16912586}"/>
              </a:ext>
            </a:extLst>
          </p:cNvPr>
          <p:cNvSpPr>
            <a:spLocks noGrp="1"/>
          </p:cNvSpPr>
          <p:nvPr>
            <p:ph type="title"/>
          </p:nvPr>
        </p:nvSpPr>
        <p:spPr>
          <a:xfrm>
            <a:off x="1089377" y="434022"/>
            <a:ext cx="6965245" cy="1202485"/>
          </a:xfrm>
        </p:spPr>
        <p:txBody>
          <a:bodyPr/>
          <a:lstStyle/>
          <a:p>
            <a:r>
              <a:rPr lang="en-US" dirty="0"/>
              <a:t>In reality</a:t>
            </a:r>
          </a:p>
        </p:txBody>
      </p:sp>
      <p:pic>
        <p:nvPicPr>
          <p:cNvPr id="5" name="Content Placeholder 4" descr="A group of people on a beach&#10;&#10;Description automatically generated">
            <a:extLst>
              <a:ext uri="{FF2B5EF4-FFF2-40B4-BE49-F238E27FC236}">
                <a16:creationId xmlns:a16="http://schemas.microsoft.com/office/drawing/2014/main" id="{76402C79-D939-E54A-BAB2-6E4A1B1F9AD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97510" y="1667449"/>
            <a:ext cx="6748980" cy="4469325"/>
          </a:xfrm>
        </p:spPr>
      </p:pic>
    </p:spTree>
    <p:extLst>
      <p:ext uri="{BB962C8B-B14F-4D97-AF65-F5344CB8AC3E}">
        <p14:creationId xmlns:p14="http://schemas.microsoft.com/office/powerpoint/2010/main" val="4093790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Cables</a:t>
            </a:r>
          </a:p>
        </p:txBody>
      </p:sp>
      <p:sp>
        <p:nvSpPr>
          <p:cNvPr id="3" name="Content Placeholder 2"/>
          <p:cNvSpPr>
            <a:spLocks noGrp="1"/>
          </p:cNvSpPr>
          <p:nvPr>
            <p:ph idx="1"/>
          </p:nvPr>
        </p:nvSpPr>
        <p:spPr/>
        <p:txBody>
          <a:bodyPr>
            <a:normAutofit/>
          </a:bodyPr>
          <a:lstStyle/>
          <a:p>
            <a:r>
              <a:rPr lang="en-US" dirty="0"/>
              <a:t>Speaker cable </a:t>
            </a:r>
            <a:r>
              <a:rPr lang="mr-IN" dirty="0"/>
              <a:t>–</a:t>
            </a:r>
            <a:r>
              <a:rPr lang="en-US" dirty="0"/>
              <a:t> Balanced and unbalanced </a:t>
            </a:r>
          </a:p>
          <a:p>
            <a:r>
              <a:rPr lang="en-US" dirty="0"/>
              <a:t>XLR</a:t>
            </a:r>
          </a:p>
          <a:p>
            <a:r>
              <a:rPr lang="en-US" dirty="0" err="1"/>
              <a:t>Speakon</a:t>
            </a:r>
            <a:endParaRPr lang="en-US" dirty="0"/>
          </a:p>
          <a:p>
            <a:r>
              <a:rPr lang="en-US" dirty="0" err="1"/>
              <a:t>Powercon</a:t>
            </a:r>
            <a:endParaRPr lang="en-US" dirty="0"/>
          </a:p>
          <a:p>
            <a:r>
              <a:rPr lang="en-US" dirty="0"/>
              <a:t>Mini jack / ¼ inch jack</a:t>
            </a:r>
          </a:p>
          <a:p>
            <a:r>
              <a:rPr lang="en-US" dirty="0"/>
              <a:t>Big jack / ¾ inch jack</a:t>
            </a:r>
          </a:p>
          <a:p>
            <a:endParaRPr lang="en-US" dirty="0"/>
          </a:p>
          <a:p>
            <a:endParaRPr lang="en-US" dirty="0"/>
          </a:p>
        </p:txBody>
      </p:sp>
    </p:spTree>
    <p:extLst>
      <p:ext uri="{BB962C8B-B14F-4D97-AF65-F5344CB8AC3E}">
        <p14:creationId xmlns:p14="http://schemas.microsoft.com/office/powerpoint/2010/main" val="37089754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Balanced </a:t>
            </a:r>
            <a:r>
              <a:rPr lang="en-US" dirty="0" err="1"/>
              <a:t>Vs</a:t>
            </a:r>
            <a:r>
              <a:rPr lang="en-US" dirty="0"/>
              <a:t> Unbalanced</a:t>
            </a:r>
          </a:p>
        </p:txBody>
      </p:sp>
      <p:sp>
        <p:nvSpPr>
          <p:cNvPr id="4" name="TextBox 3"/>
          <p:cNvSpPr txBox="1"/>
          <p:nvPr/>
        </p:nvSpPr>
        <p:spPr>
          <a:xfrm>
            <a:off x="952499" y="1793875"/>
            <a:ext cx="7445375" cy="3600985"/>
          </a:xfrm>
          <a:prstGeom prst="rect">
            <a:avLst/>
          </a:prstGeom>
          <a:noFill/>
        </p:spPr>
        <p:txBody>
          <a:bodyPr wrap="square" rtlCol="0">
            <a:spAutoFit/>
          </a:bodyPr>
          <a:lstStyle/>
          <a:p>
            <a:r>
              <a:rPr lang="en-US" sz="1200" dirty="0"/>
              <a:t>Now that we know why signals of opposite polarity cancel each other out, we can talk about balanced leads, a very clever trick that is used in pro audio to remove most of the noise that is normally picked up by cables. A normal audio connection requires two conductors: the central conductor that carries the signal, and the ground, which surrounds the central connector. The ground acts both as a shield for the conductor, and as the link that completes the electrical circuit.</a:t>
            </a:r>
          </a:p>
          <a:p>
            <a:endParaRPr lang="en-US" sz="1200" dirty="0"/>
          </a:p>
          <a:p>
            <a:r>
              <a:rPr lang="en-US" sz="1200" b="1" u="sng" dirty="0"/>
              <a:t>Unbalanced. </a:t>
            </a:r>
            <a:r>
              <a:rPr lang="en-US" sz="1200" dirty="0">
                <a:solidFill>
                  <a:srgbClr val="535353"/>
                </a:solidFill>
                <a:latin typeface="Poppins-Regular"/>
              </a:rPr>
              <a:t>This works pretty well in many cases, particularly on short cable runs. If the signal strength is high, the impedance is low, the cable is of high quality, and there are no nearby sources of interference, an unbalanced connection is all you need. However, on long runs or in places with high electromagnetic interference, the cable will add a noticeable amount of noise to the signal.</a:t>
            </a:r>
            <a:endParaRPr lang="en-US" sz="1200" b="1" u="sng" dirty="0"/>
          </a:p>
          <a:p>
            <a:endParaRPr lang="en-US" sz="1200" b="1" dirty="0"/>
          </a:p>
          <a:p>
            <a:r>
              <a:rPr lang="en-US" sz="1200" b="1" u="sng" dirty="0"/>
              <a:t>Balanced. </a:t>
            </a:r>
            <a:r>
              <a:rPr lang="en-US" sz="1200" dirty="0">
                <a:solidFill>
                  <a:srgbClr val="535353"/>
                </a:solidFill>
                <a:latin typeface="Poppins-Regular"/>
              </a:rPr>
              <a:t>A balanced connection sends the signal twice, on two separate conductors instead of only one. These are called “hot” and “cold”, with the former usually having red insulation for easy identification.</a:t>
            </a:r>
          </a:p>
          <a:p>
            <a:r>
              <a:rPr lang="en-US" sz="1200" dirty="0">
                <a:solidFill>
                  <a:srgbClr val="535353"/>
                </a:solidFill>
                <a:latin typeface="Poppins-Regular"/>
              </a:rPr>
              <a:t>However, the polarity is reversed on the “cold” conductor, in the same way as explained above. When the cable is subjected to interference, noise is added to both conductors, which are so close together that said noise is basically the same on both.</a:t>
            </a:r>
          </a:p>
          <a:p>
            <a:r>
              <a:rPr lang="en-US" sz="1200" dirty="0">
                <a:solidFill>
                  <a:srgbClr val="535353"/>
                </a:solidFill>
                <a:latin typeface="Poppins-Regular"/>
              </a:rPr>
              <a:t>Here is the clever bit: in the input of a balanced connection, the polarity of the “cold” signal is reversed again, and then added to the “hot” one. The original signal is added to itself, therefore getting louder, and the noise, which is now at opposite polarity, cancels itself out.</a:t>
            </a:r>
            <a:endParaRPr lang="en-US" sz="1200" b="1" u="sng" dirty="0"/>
          </a:p>
        </p:txBody>
      </p:sp>
    </p:spTree>
    <p:extLst>
      <p:ext uri="{BB962C8B-B14F-4D97-AF65-F5344CB8AC3E}">
        <p14:creationId xmlns:p14="http://schemas.microsoft.com/office/powerpoint/2010/main" val="22442415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23" y="-333375"/>
            <a:ext cx="6965245" cy="1202485"/>
          </a:xfrm>
        </p:spPr>
        <p:txBody>
          <a:bodyPr/>
          <a:lstStyle/>
          <a:p>
            <a:r>
              <a:rPr lang="en-US" dirty="0"/>
              <a:t>Balanced / unbalanced</a:t>
            </a:r>
          </a:p>
        </p:txBody>
      </p:sp>
      <p:pic>
        <p:nvPicPr>
          <p:cNvPr id="8" name="Picture 7" descr="Balanced-1024x45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6499" y="618365"/>
            <a:ext cx="7064375" cy="2604260"/>
          </a:xfrm>
          <a:prstGeom prst="rect">
            <a:avLst/>
          </a:prstGeom>
        </p:spPr>
      </p:pic>
      <p:pic>
        <p:nvPicPr>
          <p:cNvPr id="9" name="Picture 8" descr="Unbalanced-1024x45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6499" y="3222626"/>
            <a:ext cx="7064375" cy="2847794"/>
          </a:xfrm>
          <a:prstGeom prst="rect">
            <a:avLst/>
          </a:prstGeom>
        </p:spPr>
      </p:pic>
    </p:spTree>
    <p:extLst>
      <p:ext uri="{BB962C8B-B14F-4D97-AF65-F5344CB8AC3E}">
        <p14:creationId xmlns:p14="http://schemas.microsoft.com/office/powerpoint/2010/main" val="4587710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N000118-3-pin-XLR-5m.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87499" y="603250"/>
            <a:ext cx="5857875" cy="5651500"/>
          </a:xfrm>
          <a:prstGeom prst="rect">
            <a:avLst/>
          </a:prstGeom>
        </p:spPr>
      </p:pic>
    </p:spTree>
    <p:extLst>
      <p:ext uri="{BB962C8B-B14F-4D97-AF65-F5344CB8AC3E}">
        <p14:creationId xmlns:p14="http://schemas.microsoft.com/office/powerpoint/2010/main" val="36233599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RH-YS231L-B-YS224-1m.jpg"/>
          <p:cNvPicPr>
            <a:picLocks noChangeAspect="1"/>
          </p:cNvPicPr>
          <p:nvPr/>
        </p:nvPicPr>
        <p:blipFill rotWithShape="1">
          <a:blip r:embed="rId2">
            <a:extLst>
              <a:ext uri="{28A0092B-C50C-407E-A947-70E740481C1C}">
                <a14:useLocalDpi xmlns:a14="http://schemas.microsoft.com/office/drawing/2010/main" val="0"/>
              </a:ext>
            </a:extLst>
          </a:blip>
          <a:srcRect l="5787" b="18981"/>
          <a:stretch/>
        </p:blipFill>
        <p:spPr>
          <a:xfrm>
            <a:off x="1571625" y="650721"/>
            <a:ext cx="6516686" cy="5604029"/>
          </a:xfrm>
          <a:prstGeom prst="rect">
            <a:avLst/>
          </a:prstGeom>
          <a:ln>
            <a:noFill/>
          </a:ln>
          <a:effectLst>
            <a:softEdge rad="112500"/>
          </a:effectLst>
        </p:spPr>
      </p:pic>
    </p:spTree>
    <p:extLst>
      <p:ext uri="{BB962C8B-B14F-4D97-AF65-F5344CB8AC3E}">
        <p14:creationId xmlns:p14="http://schemas.microsoft.com/office/powerpoint/2010/main" val="27673146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owerCON-connector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3625" y="792482"/>
            <a:ext cx="4604109" cy="5446393"/>
          </a:xfrm>
          <a:prstGeom prst="rect">
            <a:avLst/>
          </a:prstGeom>
        </p:spPr>
      </p:pic>
    </p:spTree>
    <p:extLst>
      <p:ext uri="{BB962C8B-B14F-4D97-AF65-F5344CB8AC3E}">
        <p14:creationId xmlns:p14="http://schemas.microsoft.com/office/powerpoint/2010/main" val="36013457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peakON-connectors.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00300" y="0"/>
            <a:ext cx="4342455" cy="6858000"/>
          </a:xfrm>
          <a:prstGeom prst="rect">
            <a:avLst/>
          </a:prstGeom>
        </p:spPr>
      </p:pic>
    </p:spTree>
    <p:extLst>
      <p:ext uri="{BB962C8B-B14F-4D97-AF65-F5344CB8AC3E}">
        <p14:creationId xmlns:p14="http://schemas.microsoft.com/office/powerpoint/2010/main" val="37488663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Amplifiers</a:t>
            </a:r>
          </a:p>
        </p:txBody>
      </p:sp>
      <p:sp>
        <p:nvSpPr>
          <p:cNvPr id="3" name="Content Placeholder 2"/>
          <p:cNvSpPr>
            <a:spLocks noGrp="1"/>
          </p:cNvSpPr>
          <p:nvPr>
            <p:ph idx="1"/>
          </p:nvPr>
        </p:nvSpPr>
        <p:spPr/>
        <p:txBody>
          <a:bodyPr/>
          <a:lstStyle/>
          <a:p>
            <a:r>
              <a:rPr lang="en-US" dirty="0"/>
              <a:t>Rated in wattage</a:t>
            </a:r>
          </a:p>
          <a:p>
            <a:r>
              <a:rPr lang="en-US" dirty="0"/>
              <a:t>Need to be well suited to the speakers you are using</a:t>
            </a:r>
          </a:p>
          <a:p>
            <a:r>
              <a:rPr lang="en-US" dirty="0"/>
              <a:t>Another way to control sound output (‘volume’)</a:t>
            </a:r>
          </a:p>
        </p:txBody>
      </p:sp>
    </p:spTree>
    <p:extLst>
      <p:ext uri="{BB962C8B-B14F-4D97-AF65-F5344CB8AC3E}">
        <p14:creationId xmlns:p14="http://schemas.microsoft.com/office/powerpoint/2010/main" val="37050475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l1000.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9625" y="1429258"/>
            <a:ext cx="7628860" cy="3936492"/>
          </a:xfrm>
          <a:prstGeom prst="rect">
            <a:avLst/>
          </a:prstGeom>
        </p:spPr>
      </p:pic>
    </p:spTree>
    <p:extLst>
      <p:ext uri="{BB962C8B-B14F-4D97-AF65-F5344CB8AC3E}">
        <p14:creationId xmlns:p14="http://schemas.microsoft.com/office/powerpoint/2010/main" val="369099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Speakers</a:t>
            </a:r>
          </a:p>
        </p:txBody>
      </p:sp>
      <p:sp>
        <p:nvSpPr>
          <p:cNvPr id="3" name="Content Placeholder 2"/>
          <p:cNvSpPr>
            <a:spLocks noGrp="1"/>
          </p:cNvSpPr>
          <p:nvPr>
            <p:ph idx="1"/>
          </p:nvPr>
        </p:nvSpPr>
        <p:spPr/>
        <p:txBody>
          <a:bodyPr/>
          <a:lstStyle/>
          <a:p>
            <a:r>
              <a:rPr lang="en-US" dirty="0"/>
              <a:t>Active (needs power for the internal)</a:t>
            </a:r>
          </a:p>
          <a:p>
            <a:r>
              <a:rPr lang="en-US" dirty="0"/>
              <a:t>Passive (powered by a separate amplifier)</a:t>
            </a:r>
          </a:p>
          <a:p>
            <a:r>
              <a:rPr lang="en-US" dirty="0"/>
              <a:t>Tops (generate the HF)</a:t>
            </a:r>
          </a:p>
          <a:p>
            <a:r>
              <a:rPr lang="en-US" dirty="0"/>
              <a:t>Mid range (generate the mid range frequencies)</a:t>
            </a:r>
          </a:p>
          <a:p>
            <a:r>
              <a:rPr lang="en-US" dirty="0"/>
              <a:t>Subs (generate the LF)</a:t>
            </a:r>
          </a:p>
          <a:p>
            <a:r>
              <a:rPr lang="en-US" dirty="0"/>
              <a:t>Come in a variety of sizes</a:t>
            </a:r>
          </a:p>
          <a:p>
            <a:r>
              <a:rPr lang="en-US" dirty="0"/>
              <a:t>Line array</a:t>
            </a:r>
          </a:p>
        </p:txBody>
      </p:sp>
    </p:spTree>
    <p:extLst>
      <p:ext uri="{BB962C8B-B14F-4D97-AF65-F5344CB8AC3E}">
        <p14:creationId xmlns:p14="http://schemas.microsoft.com/office/powerpoint/2010/main" val="25173638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2196667_800.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5650" y="985632"/>
            <a:ext cx="1625600" cy="5300868"/>
          </a:xfrm>
          <a:prstGeom prst="rect">
            <a:avLst/>
          </a:prstGeom>
        </p:spPr>
      </p:pic>
      <p:pic>
        <p:nvPicPr>
          <p:cNvPr id="5" name="Picture 4" descr="ILAv2_6_2_SubsTop_hi.jpg"/>
          <p:cNvPicPr>
            <a:picLocks noChangeAspect="1"/>
          </p:cNvPicPr>
          <p:nvPr/>
        </p:nvPicPr>
        <p:blipFill rotWithShape="1">
          <a:blip r:embed="rId3" cstate="print">
            <a:extLst>
              <a:ext uri="{28A0092B-C50C-407E-A947-70E740481C1C}">
                <a14:useLocalDpi xmlns:a14="http://schemas.microsoft.com/office/drawing/2010/main" val="0"/>
              </a:ext>
            </a:extLst>
          </a:blip>
          <a:srcRect l="14100" t="7277" r="12533" b="-3070"/>
          <a:stretch/>
        </p:blipFill>
        <p:spPr>
          <a:xfrm>
            <a:off x="6461125" y="889000"/>
            <a:ext cx="1952625" cy="5566391"/>
          </a:xfrm>
          <a:prstGeom prst="rect">
            <a:avLst/>
          </a:prstGeom>
        </p:spPr>
      </p:pic>
      <p:pic>
        <p:nvPicPr>
          <p:cNvPr id="6" name="Picture 5" descr="TA12.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81250" y="2190749"/>
            <a:ext cx="4095750" cy="4095750"/>
          </a:xfrm>
          <a:prstGeom prst="rect">
            <a:avLst/>
          </a:prstGeom>
        </p:spPr>
      </p:pic>
    </p:spTree>
    <p:extLst>
      <p:ext uri="{BB962C8B-B14F-4D97-AF65-F5344CB8AC3E}">
        <p14:creationId xmlns:p14="http://schemas.microsoft.com/office/powerpoint/2010/main" val="2357856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Techniques</a:t>
            </a:r>
          </a:p>
        </p:txBody>
      </p:sp>
      <p:sp>
        <p:nvSpPr>
          <p:cNvPr id="3" name="Content Placeholder 2"/>
          <p:cNvSpPr>
            <a:spLocks noGrp="1"/>
          </p:cNvSpPr>
          <p:nvPr>
            <p:ph idx="1"/>
          </p:nvPr>
        </p:nvSpPr>
        <p:spPr/>
        <p:txBody>
          <a:bodyPr/>
          <a:lstStyle/>
          <a:p>
            <a:r>
              <a:rPr lang="en-US" dirty="0" err="1"/>
              <a:t>Qlab</a:t>
            </a:r>
            <a:endParaRPr lang="en-US" dirty="0"/>
          </a:p>
          <a:p>
            <a:r>
              <a:rPr lang="en-US" dirty="0"/>
              <a:t>How to set up equipment</a:t>
            </a:r>
          </a:p>
          <a:p>
            <a:r>
              <a:rPr lang="en-US" dirty="0"/>
              <a:t>The room you are in and acoustics</a:t>
            </a:r>
          </a:p>
          <a:p>
            <a:r>
              <a:rPr lang="en-US" dirty="0"/>
              <a:t>What to do in rehearsals, get ins, technical rehearsal and shows</a:t>
            </a:r>
          </a:p>
          <a:p>
            <a:r>
              <a:rPr lang="en-US" dirty="0"/>
              <a:t>How to lay a cable</a:t>
            </a:r>
            <a:r>
              <a:rPr lang="mr-IN" dirty="0"/>
              <a:t>……</a:t>
            </a:r>
            <a:r>
              <a:rPr lang="en-US" dirty="0"/>
              <a:t>.and coil one</a:t>
            </a:r>
          </a:p>
          <a:p>
            <a:r>
              <a:rPr lang="en-US" dirty="0"/>
              <a:t>Paperwork</a:t>
            </a:r>
          </a:p>
        </p:txBody>
      </p:sp>
    </p:spTree>
    <p:extLst>
      <p:ext uri="{BB962C8B-B14F-4D97-AF65-F5344CB8AC3E}">
        <p14:creationId xmlns:p14="http://schemas.microsoft.com/office/powerpoint/2010/main" val="426884864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xresdefaul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124" y="1952625"/>
            <a:ext cx="7693377" cy="4327524"/>
          </a:xfrm>
          <a:prstGeom prst="rect">
            <a:avLst/>
          </a:prstGeom>
        </p:spPr>
      </p:pic>
    </p:spTree>
    <p:extLst>
      <p:ext uri="{BB962C8B-B14F-4D97-AF65-F5344CB8AC3E}">
        <p14:creationId xmlns:p14="http://schemas.microsoft.com/office/powerpoint/2010/main" val="39642700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peter-pan-sound-cue-sheet-1-728.jpg"/>
          <p:cNvPicPr>
            <a:picLocks noChangeAspect="1"/>
          </p:cNvPicPr>
          <p:nvPr/>
        </p:nvPicPr>
        <p:blipFill rotWithShape="1">
          <a:blip r:embed="rId2">
            <a:extLst>
              <a:ext uri="{28A0092B-C50C-407E-A947-70E740481C1C}">
                <a14:useLocalDpi xmlns:a14="http://schemas.microsoft.com/office/drawing/2010/main" val="0"/>
              </a:ext>
            </a:extLst>
          </a:blip>
          <a:srcRect l="9671" r="6996" b="7710"/>
          <a:stretch/>
        </p:blipFill>
        <p:spPr>
          <a:xfrm>
            <a:off x="1142999" y="725066"/>
            <a:ext cx="7000875" cy="5485341"/>
          </a:xfrm>
          <a:prstGeom prst="rect">
            <a:avLst/>
          </a:prstGeom>
        </p:spPr>
      </p:pic>
    </p:spTree>
    <p:extLst>
      <p:ext uri="{BB962C8B-B14F-4D97-AF65-F5344CB8AC3E}">
        <p14:creationId xmlns:p14="http://schemas.microsoft.com/office/powerpoint/2010/main" val="32305564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ndCueBreakdown_Top-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900" y="1381125"/>
            <a:ext cx="7790272" cy="4565777"/>
          </a:xfrm>
          <a:prstGeom prst="rect">
            <a:avLst/>
          </a:prstGeom>
        </p:spPr>
      </p:pic>
    </p:spTree>
    <p:extLst>
      <p:ext uri="{BB962C8B-B14F-4D97-AF65-F5344CB8AC3E}">
        <p14:creationId xmlns:p14="http://schemas.microsoft.com/office/powerpoint/2010/main" val="82747843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Pushpin.thmx</Template>
  <TotalTime>1792</TotalTime>
  <Words>1092</Words>
  <Application>Microsoft Macintosh PowerPoint</Application>
  <PresentationFormat>On-screen Show (4:3)</PresentationFormat>
  <Paragraphs>144</Paragraphs>
  <Slides>40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Brush Script MT</vt:lpstr>
      <vt:lpstr>Constantia</vt:lpstr>
      <vt:lpstr>Franklin Gothic Book</vt:lpstr>
      <vt:lpstr>Poppins-Regular</vt:lpstr>
      <vt:lpstr>Rage Italic</vt:lpstr>
      <vt:lpstr>Pushpin</vt:lpstr>
      <vt:lpstr>Stage sound systems</vt:lpstr>
      <vt:lpstr>The People</vt:lpstr>
      <vt:lpstr>Sound designer</vt:lpstr>
      <vt:lpstr>Sound operator No 1</vt:lpstr>
      <vt:lpstr>Sound operator No 2</vt:lpstr>
      <vt:lpstr>Sound operator No 3</vt:lpstr>
      <vt:lpstr>Sound crew / in house staff</vt:lpstr>
      <vt:lpstr>Desk mixer</vt:lpstr>
      <vt:lpstr>Monitor mixer</vt:lpstr>
      <vt:lpstr>Foley artist</vt:lpstr>
      <vt:lpstr>The equipment</vt:lpstr>
      <vt:lpstr>Mixing desks – analog and digital</vt:lpstr>
      <vt:lpstr>Analogue - Digital</vt:lpstr>
      <vt:lpstr>Laptops / phones</vt:lpstr>
      <vt:lpstr>Musical instruments</vt:lpstr>
      <vt:lpstr>Microphones</vt:lpstr>
      <vt:lpstr>PowerPoint Presentation</vt:lpstr>
      <vt:lpstr>PowerPoint Presentation</vt:lpstr>
      <vt:lpstr>PowerPoint Presentation</vt:lpstr>
      <vt:lpstr>PowerPoint Presentation</vt:lpstr>
      <vt:lpstr>PowerPoint Presentation</vt:lpstr>
      <vt:lpstr>PowerPoint Presentation</vt:lpstr>
      <vt:lpstr>So, what's significant about polar patterns?</vt:lpstr>
      <vt:lpstr>Speaker placement</vt:lpstr>
      <vt:lpstr>In reality</vt:lpstr>
      <vt:lpstr>Cables</vt:lpstr>
      <vt:lpstr>Balanced Vs Unbalanced</vt:lpstr>
      <vt:lpstr>Balanced / unbalanced</vt:lpstr>
      <vt:lpstr>PowerPoint Presentation</vt:lpstr>
      <vt:lpstr>PowerPoint Presentation</vt:lpstr>
      <vt:lpstr>PowerPoint Presentation</vt:lpstr>
      <vt:lpstr>PowerPoint Presentation</vt:lpstr>
      <vt:lpstr>Amplifiers</vt:lpstr>
      <vt:lpstr>PowerPoint Presentation</vt:lpstr>
      <vt:lpstr>Speakers</vt:lpstr>
      <vt:lpstr>PowerPoint Presentation</vt:lpstr>
      <vt:lpstr>Techniques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Stage sound systems</dc:title>
  <dc:creator>Dave Atkinson</dc:creator>
  <cp:lastModifiedBy>David Atkinson</cp:lastModifiedBy>
  <cp:revision>20</cp:revision>
  <dcterms:created xsi:type="dcterms:W3CDTF">2019-03-20T16:37:49Z</dcterms:created>
  <dcterms:modified xsi:type="dcterms:W3CDTF">2025-02-06T14:28:55Z</dcterms:modified>
</cp:coreProperties>
</file>