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0" r:id="rId3"/>
    <p:sldId id="261" r:id="rId4"/>
    <p:sldId id="262" r:id="rId5"/>
    <p:sldId id="263" r:id="rId6"/>
    <p:sldId id="264" r:id="rId7"/>
    <p:sldId id="266" r:id="rId8"/>
    <p:sldId id="265"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 id="284" r:id="rId27"/>
    <p:sldId id="285" r:id="rId28"/>
    <p:sldId id="286" r:id="rId29"/>
    <p:sldId id="287" r:id="rId30"/>
    <p:sldId id="288" r:id="rId31"/>
    <p:sldId id="289" r:id="rId32"/>
    <p:sldId id="290" r:id="rId33"/>
    <p:sldId id="291" r:id="rId34"/>
    <p:sldId id="257" r:id="rId35"/>
    <p:sldId id="258" r:id="rId36"/>
    <p:sldId id="259"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086" y="-9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E672B509-6254-4492-9E27-DE2F9DCA8F1C}" type="datetimeFigureOut">
              <a:rPr lang="en-GB" smtClean="0"/>
              <a:t>25/04/2013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4B560-236C-4AA2-91E9-68F0B0FA41AC}" type="slidenum">
              <a:rPr lang="en-GB" smtClean="0"/>
              <a:t>‹#›</a:t>
            </a:fld>
            <a:endParaRPr lang="en-GB"/>
          </a:p>
        </p:txBody>
      </p:sp>
    </p:spTree>
    <p:extLst>
      <p:ext uri="{BB962C8B-B14F-4D97-AF65-F5344CB8AC3E}">
        <p14:creationId xmlns:p14="http://schemas.microsoft.com/office/powerpoint/2010/main" val="2856021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72B509-6254-4492-9E27-DE2F9DCA8F1C}" type="datetimeFigureOut">
              <a:rPr lang="en-GB" smtClean="0"/>
              <a:t>25/04/2013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4B560-236C-4AA2-91E9-68F0B0FA41AC}" type="slidenum">
              <a:rPr lang="en-GB" smtClean="0"/>
              <a:t>‹#›</a:t>
            </a:fld>
            <a:endParaRPr lang="en-GB"/>
          </a:p>
        </p:txBody>
      </p:sp>
    </p:spTree>
    <p:extLst>
      <p:ext uri="{BB962C8B-B14F-4D97-AF65-F5344CB8AC3E}">
        <p14:creationId xmlns:p14="http://schemas.microsoft.com/office/powerpoint/2010/main" val="456713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672B509-6254-4492-9E27-DE2F9DCA8F1C}" type="datetimeFigureOut">
              <a:rPr lang="en-GB" smtClean="0"/>
              <a:t>25/04/2013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4B560-236C-4AA2-91E9-68F0B0FA41AC}" type="slidenum">
              <a:rPr lang="en-GB" smtClean="0"/>
              <a:t>‹#›</a:t>
            </a:fld>
            <a:endParaRPr lang="en-GB"/>
          </a:p>
        </p:txBody>
      </p:sp>
    </p:spTree>
    <p:extLst>
      <p:ext uri="{BB962C8B-B14F-4D97-AF65-F5344CB8AC3E}">
        <p14:creationId xmlns:p14="http://schemas.microsoft.com/office/powerpoint/2010/main" val="3240503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E672B509-6254-4492-9E27-DE2F9DCA8F1C}" type="datetimeFigureOut">
              <a:rPr lang="en-GB" smtClean="0"/>
              <a:t>25/04/2013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4B560-236C-4AA2-91E9-68F0B0FA41AC}" type="slidenum">
              <a:rPr lang="en-GB" smtClean="0"/>
              <a:t>‹#›</a:t>
            </a:fld>
            <a:endParaRPr lang="en-GB"/>
          </a:p>
        </p:txBody>
      </p:sp>
    </p:spTree>
    <p:extLst>
      <p:ext uri="{BB962C8B-B14F-4D97-AF65-F5344CB8AC3E}">
        <p14:creationId xmlns:p14="http://schemas.microsoft.com/office/powerpoint/2010/main" val="11567541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E672B509-6254-4492-9E27-DE2F9DCA8F1C}" type="datetimeFigureOut">
              <a:rPr lang="en-GB" smtClean="0"/>
              <a:t>25/04/2013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524B560-236C-4AA2-91E9-68F0B0FA41AC}" type="slidenum">
              <a:rPr lang="en-GB" smtClean="0"/>
              <a:t>‹#›</a:t>
            </a:fld>
            <a:endParaRPr lang="en-GB"/>
          </a:p>
        </p:txBody>
      </p:sp>
    </p:spTree>
    <p:extLst>
      <p:ext uri="{BB962C8B-B14F-4D97-AF65-F5344CB8AC3E}">
        <p14:creationId xmlns:p14="http://schemas.microsoft.com/office/powerpoint/2010/main" val="36243045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E672B509-6254-4492-9E27-DE2F9DCA8F1C}" type="datetimeFigureOut">
              <a:rPr lang="en-GB" smtClean="0"/>
              <a:t>25/04/2013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524B560-236C-4AA2-91E9-68F0B0FA41AC}" type="slidenum">
              <a:rPr lang="en-GB" smtClean="0"/>
              <a:t>‹#›</a:t>
            </a:fld>
            <a:endParaRPr lang="en-GB"/>
          </a:p>
        </p:txBody>
      </p:sp>
    </p:spTree>
    <p:extLst>
      <p:ext uri="{BB962C8B-B14F-4D97-AF65-F5344CB8AC3E}">
        <p14:creationId xmlns:p14="http://schemas.microsoft.com/office/powerpoint/2010/main" val="2660955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72B509-6254-4492-9E27-DE2F9DCA8F1C}" type="datetimeFigureOut">
              <a:rPr lang="en-GB" smtClean="0"/>
              <a:t>25/04/2013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524B560-236C-4AA2-91E9-68F0B0FA41AC}" type="slidenum">
              <a:rPr lang="en-GB" smtClean="0"/>
              <a:t>‹#›</a:t>
            </a:fld>
            <a:endParaRPr lang="en-GB"/>
          </a:p>
        </p:txBody>
      </p:sp>
    </p:spTree>
    <p:extLst>
      <p:ext uri="{BB962C8B-B14F-4D97-AF65-F5344CB8AC3E}">
        <p14:creationId xmlns:p14="http://schemas.microsoft.com/office/powerpoint/2010/main" val="3189141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72B509-6254-4492-9E27-DE2F9DCA8F1C}" type="datetimeFigureOut">
              <a:rPr lang="en-GB" smtClean="0"/>
              <a:t>25/04/2013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4B560-236C-4AA2-91E9-68F0B0FA41AC}" type="slidenum">
              <a:rPr lang="en-GB" smtClean="0"/>
              <a:t>‹#›</a:t>
            </a:fld>
            <a:endParaRPr lang="en-GB"/>
          </a:p>
        </p:txBody>
      </p:sp>
    </p:spTree>
    <p:extLst>
      <p:ext uri="{BB962C8B-B14F-4D97-AF65-F5344CB8AC3E}">
        <p14:creationId xmlns:p14="http://schemas.microsoft.com/office/powerpoint/2010/main" val="20860046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672B509-6254-4492-9E27-DE2F9DCA8F1C}" type="datetimeFigureOut">
              <a:rPr lang="en-GB" smtClean="0"/>
              <a:t>25/04/2013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524B560-236C-4AA2-91E9-68F0B0FA41AC}" type="slidenum">
              <a:rPr lang="en-GB" smtClean="0"/>
              <a:t>‹#›</a:t>
            </a:fld>
            <a:endParaRPr lang="en-GB"/>
          </a:p>
        </p:txBody>
      </p:sp>
    </p:spTree>
    <p:extLst>
      <p:ext uri="{BB962C8B-B14F-4D97-AF65-F5344CB8AC3E}">
        <p14:creationId xmlns:p14="http://schemas.microsoft.com/office/powerpoint/2010/main" val="37371510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72B509-6254-4492-9E27-DE2F9DCA8F1C}" type="datetimeFigureOut">
              <a:rPr lang="en-GB" smtClean="0"/>
              <a:t>25/04/2013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4B560-236C-4AA2-91E9-68F0B0FA41AC}" type="slidenum">
              <a:rPr lang="en-GB" smtClean="0"/>
              <a:t>‹#›</a:t>
            </a:fld>
            <a:endParaRPr lang="en-GB"/>
          </a:p>
        </p:txBody>
      </p:sp>
    </p:spTree>
    <p:extLst>
      <p:ext uri="{BB962C8B-B14F-4D97-AF65-F5344CB8AC3E}">
        <p14:creationId xmlns:p14="http://schemas.microsoft.com/office/powerpoint/2010/main" val="19765845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E672B509-6254-4492-9E27-DE2F9DCA8F1C}" type="datetimeFigureOut">
              <a:rPr lang="en-GB" smtClean="0"/>
              <a:t>25/04/2013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524B560-236C-4AA2-91E9-68F0B0FA41AC}" type="slidenum">
              <a:rPr lang="en-GB" smtClean="0"/>
              <a:t>‹#›</a:t>
            </a:fld>
            <a:endParaRPr lang="en-GB"/>
          </a:p>
        </p:txBody>
      </p:sp>
    </p:spTree>
    <p:extLst>
      <p:ext uri="{BB962C8B-B14F-4D97-AF65-F5344CB8AC3E}">
        <p14:creationId xmlns:p14="http://schemas.microsoft.com/office/powerpoint/2010/main" val="20624401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672B509-6254-4492-9E27-DE2F9DCA8F1C}" type="datetimeFigureOut">
              <a:rPr lang="en-GB" smtClean="0"/>
              <a:t>25/04/2013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24B560-236C-4AA2-91E9-68F0B0FA41AC}" type="slidenum">
              <a:rPr lang="en-GB" smtClean="0"/>
              <a:t>‹#›</a:t>
            </a:fld>
            <a:endParaRPr lang="en-GB"/>
          </a:p>
        </p:txBody>
      </p:sp>
    </p:spTree>
    <p:extLst>
      <p:ext uri="{BB962C8B-B14F-4D97-AF65-F5344CB8AC3E}">
        <p14:creationId xmlns:p14="http://schemas.microsoft.com/office/powerpoint/2010/main" val="22413967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klassphil.uni-muenchen.de/extras/downloads/index.ht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Augustan Lovers</a:t>
            </a:r>
            <a:endParaRPr lang="en-GB" dirty="0"/>
          </a:p>
        </p:txBody>
      </p:sp>
      <p:sp>
        <p:nvSpPr>
          <p:cNvPr id="3" name="Subtitle 2"/>
          <p:cNvSpPr>
            <a:spLocks noGrp="1"/>
          </p:cNvSpPr>
          <p:nvPr>
            <p:ph type="subTitle" idx="1"/>
          </p:nvPr>
        </p:nvSpPr>
        <p:spPr/>
        <p:txBody>
          <a:bodyPr/>
          <a:lstStyle/>
          <a:p>
            <a:r>
              <a:rPr lang="en-GB" dirty="0" smtClean="0"/>
              <a:t>The Presentation</a:t>
            </a:r>
            <a:endParaRPr lang="en-GB" dirty="0"/>
          </a:p>
        </p:txBody>
      </p:sp>
    </p:spTree>
    <p:extLst>
      <p:ext uri="{BB962C8B-B14F-4D97-AF65-F5344CB8AC3E}">
        <p14:creationId xmlns:p14="http://schemas.microsoft.com/office/powerpoint/2010/main" val="243426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presentation</a:t>
            </a:r>
            <a:endParaRPr lang="en-GB" dirty="0"/>
          </a:p>
        </p:txBody>
      </p:sp>
      <p:sp>
        <p:nvSpPr>
          <p:cNvPr id="3" name="Content Placeholder 2"/>
          <p:cNvSpPr>
            <a:spLocks noGrp="1"/>
          </p:cNvSpPr>
          <p:nvPr>
            <p:ph idx="1"/>
          </p:nvPr>
        </p:nvSpPr>
        <p:spPr/>
        <p:txBody>
          <a:bodyPr/>
          <a:lstStyle/>
          <a:p>
            <a:r>
              <a:rPr lang="en-GB" dirty="0" smtClean="0"/>
              <a:t>A 20 minute presentation of a previously agreed topic relating to four broad subject areas</a:t>
            </a:r>
          </a:p>
          <a:p>
            <a:r>
              <a:rPr lang="en-GB" dirty="0" smtClean="0"/>
              <a:t>It accounts for 50% of the module mark</a:t>
            </a:r>
          </a:p>
          <a:p>
            <a:endParaRPr lang="en-GB" dirty="0"/>
          </a:p>
          <a:p>
            <a:r>
              <a:rPr lang="en-GB" dirty="0" smtClean="0"/>
              <a:t>Scheduling:</a:t>
            </a:r>
          </a:p>
          <a:p>
            <a:pPr lvl="1"/>
            <a:r>
              <a:rPr lang="en-GB" dirty="0" smtClean="0"/>
              <a:t>Presentations will be scheduled for Tuesday 21 and Wednesday 22 May</a:t>
            </a:r>
            <a:endParaRPr lang="en-GB" dirty="0"/>
          </a:p>
        </p:txBody>
      </p:sp>
    </p:spTree>
    <p:extLst>
      <p:ext uri="{BB962C8B-B14F-4D97-AF65-F5344CB8AC3E}">
        <p14:creationId xmlns:p14="http://schemas.microsoft.com/office/powerpoint/2010/main" val="8478479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topics</a:t>
            </a:r>
            <a:endParaRPr lang="en-GB" dirty="0"/>
          </a:p>
        </p:txBody>
      </p:sp>
      <p:sp>
        <p:nvSpPr>
          <p:cNvPr id="3" name="Content Placeholder 2"/>
          <p:cNvSpPr>
            <a:spLocks noGrp="1"/>
          </p:cNvSpPr>
          <p:nvPr>
            <p:ph idx="1"/>
          </p:nvPr>
        </p:nvSpPr>
        <p:spPr/>
        <p:txBody>
          <a:bodyPr/>
          <a:lstStyle/>
          <a:p>
            <a:r>
              <a:rPr lang="en-GB" dirty="0" smtClean="0"/>
              <a:t>The technical side of the presentation is important – you will know this from the Dissertation module… …and some of you from Armies &amp; Navies</a:t>
            </a:r>
          </a:p>
          <a:p>
            <a:r>
              <a:rPr lang="en-GB" dirty="0" smtClean="0"/>
              <a:t>…but the academic content of your presentation is crucial</a:t>
            </a:r>
            <a:endParaRPr lang="en-GB" dirty="0"/>
          </a:p>
        </p:txBody>
      </p:sp>
    </p:spTree>
    <p:extLst>
      <p:ext uri="{BB962C8B-B14F-4D97-AF65-F5344CB8AC3E}">
        <p14:creationId xmlns:p14="http://schemas.microsoft.com/office/powerpoint/2010/main" val="38213124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Presentation is not Easier!</a:t>
            </a:r>
            <a:endParaRPr lang="en-GB" dirty="0"/>
          </a:p>
        </p:txBody>
      </p:sp>
      <p:sp>
        <p:nvSpPr>
          <p:cNvPr id="3" name="Content Placeholder 2"/>
          <p:cNvSpPr>
            <a:spLocks noGrp="1"/>
          </p:cNvSpPr>
          <p:nvPr>
            <p:ph idx="1"/>
          </p:nvPr>
        </p:nvSpPr>
        <p:spPr/>
        <p:txBody>
          <a:bodyPr>
            <a:normAutofit lnSpcReduction="10000"/>
          </a:bodyPr>
          <a:lstStyle/>
          <a:p>
            <a:r>
              <a:rPr lang="en-GB" dirty="0" smtClean="0"/>
              <a:t>The same demands on academic acumen applies to an orally presented paper as it does to an essay</a:t>
            </a:r>
          </a:p>
          <a:p>
            <a:r>
              <a:rPr lang="en-GB" dirty="0" smtClean="0"/>
              <a:t>This means that you need to meet the same standards as regards</a:t>
            </a:r>
          </a:p>
          <a:p>
            <a:pPr lvl="1"/>
            <a:r>
              <a:rPr lang="en-GB" dirty="0" smtClean="0"/>
              <a:t>Use of primary sources</a:t>
            </a:r>
          </a:p>
          <a:p>
            <a:pPr lvl="1"/>
            <a:r>
              <a:rPr lang="en-GB" dirty="0" smtClean="0"/>
              <a:t>Use of secondary sources</a:t>
            </a:r>
          </a:p>
          <a:p>
            <a:pPr lvl="1"/>
            <a:r>
              <a:rPr lang="en-GB" dirty="0" smtClean="0"/>
              <a:t>Contextualisation</a:t>
            </a:r>
          </a:p>
          <a:p>
            <a:pPr lvl="1"/>
            <a:r>
              <a:rPr lang="en-GB" dirty="0" smtClean="0"/>
              <a:t>Critical engagement</a:t>
            </a:r>
            <a:endParaRPr lang="en-GB" dirty="0"/>
          </a:p>
        </p:txBody>
      </p:sp>
    </p:spTree>
    <p:extLst>
      <p:ext uri="{BB962C8B-B14F-4D97-AF65-F5344CB8AC3E}">
        <p14:creationId xmlns:p14="http://schemas.microsoft.com/office/powerpoint/2010/main" val="34850150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Context when doing a close reading</a:t>
            </a:r>
            <a:endParaRPr lang="en-GB" dirty="0"/>
          </a:p>
        </p:txBody>
      </p:sp>
      <p:sp>
        <p:nvSpPr>
          <p:cNvPr id="3" name="Content Placeholder 2"/>
          <p:cNvSpPr>
            <a:spLocks noGrp="1"/>
          </p:cNvSpPr>
          <p:nvPr>
            <p:ph idx="1"/>
          </p:nvPr>
        </p:nvSpPr>
        <p:spPr/>
        <p:txBody>
          <a:bodyPr>
            <a:normAutofit lnSpcReduction="10000"/>
          </a:bodyPr>
          <a:lstStyle/>
          <a:p>
            <a:r>
              <a:rPr lang="en-GB" dirty="0" smtClean="0"/>
              <a:t>Especially when doing a close reading of a single poem, contextualisation takes significant work</a:t>
            </a:r>
          </a:p>
          <a:p>
            <a:r>
              <a:rPr lang="en-GB" dirty="0" smtClean="0"/>
              <a:t>You cannot limit yourself to a reading (however ingenious) of one single poem</a:t>
            </a:r>
          </a:p>
          <a:p>
            <a:r>
              <a:rPr lang="en-GB" dirty="0" smtClean="0"/>
              <a:t>You need to put the poem in the context of elegy as a whole</a:t>
            </a:r>
          </a:p>
          <a:p>
            <a:r>
              <a:rPr lang="en-GB" dirty="0" smtClean="0"/>
              <a:t>This applies both to your work with the primary source and with secondary literature</a:t>
            </a:r>
            <a:endParaRPr lang="en-GB" dirty="0"/>
          </a:p>
        </p:txBody>
      </p:sp>
    </p:spTree>
    <p:extLst>
      <p:ext uri="{BB962C8B-B14F-4D97-AF65-F5344CB8AC3E}">
        <p14:creationId xmlns:p14="http://schemas.microsoft.com/office/powerpoint/2010/main" val="478407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Engaging with scholarship</a:t>
            </a:r>
            <a:endParaRPr lang="en-GB" dirty="0"/>
          </a:p>
        </p:txBody>
      </p:sp>
      <p:sp>
        <p:nvSpPr>
          <p:cNvPr id="3" name="Content Placeholder 2"/>
          <p:cNvSpPr>
            <a:spLocks noGrp="1"/>
          </p:cNvSpPr>
          <p:nvPr>
            <p:ph idx="1"/>
          </p:nvPr>
        </p:nvSpPr>
        <p:spPr>
          <a:xfrm>
            <a:off x="457200" y="1600200"/>
            <a:ext cx="8229600" cy="4781128"/>
          </a:xfrm>
        </p:spPr>
        <p:txBody>
          <a:bodyPr>
            <a:normAutofit fontScale="70000" lnSpcReduction="20000"/>
          </a:bodyPr>
          <a:lstStyle/>
          <a:p>
            <a:r>
              <a:rPr lang="en-GB" dirty="0" smtClean="0"/>
              <a:t>How does your reading draw on and fit in with overarching debates/discussions/trends in elegy research?</a:t>
            </a:r>
          </a:p>
          <a:p>
            <a:pPr lvl="1"/>
            <a:r>
              <a:rPr lang="en-GB" dirty="0" smtClean="0"/>
              <a:t>Consider things like:</a:t>
            </a:r>
          </a:p>
          <a:p>
            <a:pPr lvl="2"/>
            <a:r>
              <a:rPr lang="en-GB" dirty="0" smtClean="0"/>
              <a:t>Are you influenced, explicitly or implicitly, by discussions of the fictional nature of the </a:t>
            </a:r>
            <a:r>
              <a:rPr lang="en-GB" dirty="0" err="1" smtClean="0"/>
              <a:t>puella</a:t>
            </a:r>
            <a:r>
              <a:rPr lang="en-GB" dirty="0" smtClean="0"/>
              <a:t>? </a:t>
            </a:r>
          </a:p>
          <a:p>
            <a:pPr lvl="3"/>
            <a:r>
              <a:rPr lang="en-GB" dirty="0" smtClean="0"/>
              <a:t>Does the work you’re using stem from the revival in elegy scholarship in the 1990s? </a:t>
            </a:r>
          </a:p>
          <a:p>
            <a:pPr lvl="2"/>
            <a:r>
              <a:rPr lang="en-GB" dirty="0" smtClean="0"/>
              <a:t>To what extent does the discussion of politics in elegy matter to your reading? </a:t>
            </a:r>
          </a:p>
          <a:p>
            <a:pPr lvl="2"/>
            <a:r>
              <a:rPr lang="en-GB" dirty="0" smtClean="0"/>
              <a:t>What scholars on elegy do you like? To whom are your readings complementary?</a:t>
            </a:r>
          </a:p>
          <a:p>
            <a:r>
              <a:rPr lang="en-GB" dirty="0" smtClean="0"/>
              <a:t>If your essay feedback suggested you need more work in this area, </a:t>
            </a:r>
            <a:r>
              <a:rPr lang="en-GB" u="sng" dirty="0" smtClean="0">
                <a:solidFill>
                  <a:srgbClr val="FF0000"/>
                </a:solidFill>
              </a:rPr>
              <a:t>do it</a:t>
            </a:r>
          </a:p>
          <a:p>
            <a:pPr lvl="1"/>
            <a:r>
              <a:rPr lang="en-GB" dirty="0" smtClean="0">
                <a:solidFill>
                  <a:srgbClr val="FF0000"/>
                </a:solidFill>
              </a:rPr>
              <a:t>This means your preparation for the presentation may encompass work on much more than the very limited presentation topic</a:t>
            </a:r>
          </a:p>
          <a:p>
            <a:pPr lvl="1"/>
            <a:r>
              <a:rPr lang="en-GB" dirty="0" smtClean="0">
                <a:solidFill>
                  <a:srgbClr val="FF0000"/>
                </a:solidFill>
              </a:rPr>
              <a:t>For a presentation you always need to have an answer to the random question only tangentially related to your reading up your sleeve</a:t>
            </a:r>
          </a:p>
        </p:txBody>
      </p:sp>
    </p:spTree>
    <p:extLst>
      <p:ext uri="{BB962C8B-B14F-4D97-AF65-F5344CB8AC3E}">
        <p14:creationId xmlns:p14="http://schemas.microsoft.com/office/powerpoint/2010/main" val="9513735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do it</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One way: Position yourself early: “I’ve been influenced by…”, “my interest in this poem was partly created by reading (insert scholar name)…” </a:t>
            </a:r>
            <a:r>
              <a:rPr lang="en-GB" dirty="0" smtClean="0"/>
              <a:t>– include references on the </a:t>
            </a:r>
            <a:r>
              <a:rPr lang="en-GB" dirty="0" err="1" smtClean="0"/>
              <a:t>handout</a:t>
            </a:r>
            <a:r>
              <a:rPr lang="en-GB" dirty="0" smtClean="0"/>
              <a:t>/</a:t>
            </a:r>
            <a:r>
              <a:rPr lang="en-GB" dirty="0" err="1" smtClean="0"/>
              <a:t>ppt</a:t>
            </a:r>
            <a:endParaRPr lang="en-GB" dirty="0" smtClean="0"/>
          </a:p>
          <a:p>
            <a:r>
              <a:rPr lang="en-GB" dirty="0" smtClean="0"/>
              <a:t>Another way: Note other readings: e.g. “</a:t>
            </a:r>
            <a:r>
              <a:rPr lang="en-GB" dirty="0" err="1" smtClean="0"/>
              <a:t>Wyke</a:t>
            </a:r>
            <a:r>
              <a:rPr lang="en-GB" dirty="0" smtClean="0"/>
              <a:t>, of course, has used this poem in a different way…” – include references on the </a:t>
            </a:r>
            <a:r>
              <a:rPr lang="en-GB" dirty="0" err="1" smtClean="0"/>
              <a:t>handout</a:t>
            </a:r>
            <a:r>
              <a:rPr lang="en-GB" dirty="0" smtClean="0"/>
              <a:t>/</a:t>
            </a:r>
            <a:r>
              <a:rPr lang="en-GB" dirty="0" err="1" smtClean="0"/>
              <a:t>ppt</a:t>
            </a:r>
            <a:endParaRPr lang="en-GB" dirty="0" smtClean="0"/>
          </a:p>
          <a:p>
            <a:r>
              <a:rPr lang="en-GB" dirty="0" smtClean="0"/>
              <a:t>Yet another way: Engage in direct debate</a:t>
            </a:r>
          </a:p>
          <a:p>
            <a:r>
              <a:rPr lang="en-GB" dirty="0" smtClean="0">
                <a:solidFill>
                  <a:srgbClr val="FF0000"/>
                </a:solidFill>
              </a:rPr>
              <a:t>Please note: A mention on your bibliography is not a get-out clause</a:t>
            </a:r>
            <a:endParaRPr lang="en-GB" dirty="0">
              <a:solidFill>
                <a:srgbClr val="FF0000"/>
              </a:solidFill>
            </a:endParaRPr>
          </a:p>
        </p:txBody>
      </p:sp>
    </p:spTree>
    <p:extLst>
      <p:ext uri="{BB962C8B-B14F-4D97-AF65-F5344CB8AC3E}">
        <p14:creationId xmlns:p14="http://schemas.microsoft.com/office/powerpoint/2010/main" val="7139959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Narrow Context</a:t>
            </a:r>
            <a:endParaRPr lang="en-GB" dirty="0"/>
          </a:p>
        </p:txBody>
      </p:sp>
      <p:sp>
        <p:nvSpPr>
          <p:cNvPr id="3" name="Content Placeholder 2"/>
          <p:cNvSpPr>
            <a:spLocks noGrp="1"/>
          </p:cNvSpPr>
          <p:nvPr>
            <p:ph idx="1"/>
          </p:nvPr>
        </p:nvSpPr>
        <p:spPr>
          <a:xfrm>
            <a:off x="457200" y="1412776"/>
            <a:ext cx="8229600" cy="4713387"/>
          </a:xfrm>
        </p:spPr>
        <p:txBody>
          <a:bodyPr>
            <a:normAutofit fontScale="92500" lnSpcReduction="20000"/>
          </a:bodyPr>
          <a:lstStyle/>
          <a:p>
            <a:r>
              <a:rPr lang="en-GB" dirty="0" smtClean="0"/>
              <a:t>How does it fit in with specific readings of your specific sources?</a:t>
            </a:r>
          </a:p>
          <a:p>
            <a:pPr lvl="1"/>
            <a:r>
              <a:rPr lang="en-GB" dirty="0" smtClean="0"/>
              <a:t>This means you need to know who else has worked with this poem, and that you need to acknowledge their work – even if you disagree, or if it takes a completely different approach</a:t>
            </a:r>
          </a:p>
          <a:p>
            <a:pPr lvl="1"/>
            <a:r>
              <a:rPr lang="en-GB" dirty="0" smtClean="0"/>
              <a:t>To do that, you need to be up to date on all research at least on your poet: do an ancient author search on </a:t>
            </a:r>
            <a:r>
              <a:rPr lang="en-GB" dirty="0" err="1" smtClean="0"/>
              <a:t>L’Annee</a:t>
            </a:r>
            <a:r>
              <a:rPr lang="en-GB" dirty="0" smtClean="0"/>
              <a:t> </a:t>
            </a:r>
            <a:r>
              <a:rPr lang="en-GB" dirty="0" err="1" smtClean="0"/>
              <a:t>Philologique</a:t>
            </a:r>
            <a:endParaRPr lang="en-GB" dirty="0" smtClean="0"/>
          </a:p>
          <a:p>
            <a:pPr lvl="1"/>
            <a:r>
              <a:rPr lang="en-GB" dirty="0" smtClean="0"/>
              <a:t>You may also use the </a:t>
            </a:r>
            <a:r>
              <a:rPr lang="en-GB" dirty="0" err="1" smtClean="0"/>
              <a:t>Holzberg</a:t>
            </a:r>
            <a:r>
              <a:rPr lang="en-GB" dirty="0" smtClean="0"/>
              <a:t> bibliographies: here: </a:t>
            </a:r>
            <a:r>
              <a:rPr lang="en-GB" dirty="0" smtClean="0">
                <a:hlinkClick r:id="rId2"/>
              </a:rPr>
              <a:t>http://www.klassphil.uni-muenchen.de/extras/downloads/index.html</a:t>
            </a:r>
            <a:r>
              <a:rPr lang="en-GB" dirty="0" smtClean="0"/>
              <a:t> (scroll down to </a:t>
            </a:r>
            <a:r>
              <a:rPr lang="sv-SE" dirty="0" smtClean="0"/>
              <a:t>Römische Liebeselegie)</a:t>
            </a:r>
            <a:endParaRPr lang="en-GB" dirty="0" smtClean="0"/>
          </a:p>
          <a:p>
            <a:endParaRPr lang="en-GB" dirty="0"/>
          </a:p>
        </p:txBody>
      </p:sp>
    </p:spTree>
    <p:extLst>
      <p:ext uri="{BB962C8B-B14F-4D97-AF65-F5344CB8AC3E}">
        <p14:creationId xmlns:p14="http://schemas.microsoft.com/office/powerpoint/2010/main" val="211433132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sv-SE" dirty="0" smtClean="0"/>
              <a:t>Technical stuff</a:t>
            </a:r>
            <a:endParaRPr lang="en-GB" dirty="0"/>
          </a:p>
        </p:txBody>
      </p:sp>
      <p:sp>
        <p:nvSpPr>
          <p:cNvPr id="3" name="Content Placeholder 2"/>
          <p:cNvSpPr>
            <a:spLocks noGrp="1"/>
          </p:cNvSpPr>
          <p:nvPr>
            <p:ph idx="1"/>
          </p:nvPr>
        </p:nvSpPr>
        <p:spPr/>
        <p:txBody>
          <a:bodyPr>
            <a:normAutofit lnSpcReduction="10000"/>
          </a:bodyPr>
          <a:lstStyle/>
          <a:p>
            <a:r>
              <a:rPr lang="sv-SE" dirty="0" smtClean="0"/>
              <a:t>The marking criteria stress the importance of time keeping, audience engagement and the use of visual aids</a:t>
            </a:r>
          </a:p>
          <a:p>
            <a:r>
              <a:rPr lang="sv-SE" dirty="0" smtClean="0"/>
              <a:t>For our subject, a clear handout may be as helpful as a powerpoint</a:t>
            </a:r>
          </a:p>
          <a:p>
            <a:r>
              <a:rPr lang="sv-SE" dirty="0" smtClean="0"/>
              <a:t>You may need to use a combination</a:t>
            </a:r>
          </a:p>
          <a:p>
            <a:pPr lvl="1"/>
            <a:r>
              <a:rPr lang="sv-SE" dirty="0" smtClean="0"/>
              <a:t>Cf. research papers</a:t>
            </a:r>
          </a:p>
          <a:p>
            <a:r>
              <a:rPr lang="sv-SE" dirty="0" smtClean="0"/>
              <a:t>Above all, doing a good presentation takes practice!!</a:t>
            </a:r>
            <a:endParaRPr lang="en-GB" dirty="0"/>
          </a:p>
        </p:txBody>
      </p:sp>
    </p:spTree>
    <p:extLst>
      <p:ext uri="{BB962C8B-B14F-4D97-AF65-F5344CB8AC3E}">
        <p14:creationId xmlns:p14="http://schemas.microsoft.com/office/powerpoint/2010/main" val="22960825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preparing</a:t>
            </a:r>
            <a:endParaRPr lang="en-GB" dirty="0"/>
          </a:p>
        </p:txBody>
      </p:sp>
      <p:sp>
        <p:nvSpPr>
          <p:cNvPr id="5" name="Text Placeholder 4"/>
          <p:cNvSpPr>
            <a:spLocks noGrp="1"/>
          </p:cNvSpPr>
          <p:nvPr>
            <p:ph type="body" idx="1"/>
          </p:nvPr>
        </p:nvSpPr>
        <p:spPr/>
        <p:txBody>
          <a:bodyPr/>
          <a:lstStyle/>
          <a:p>
            <a:r>
              <a:rPr lang="sv-SE" dirty="0" smtClean="0"/>
              <a:t>From your dissertation classes – a reminder!</a:t>
            </a:r>
            <a:endParaRPr lang="en-GB" dirty="0"/>
          </a:p>
        </p:txBody>
      </p:sp>
    </p:spTree>
    <p:extLst>
      <p:ext uri="{BB962C8B-B14F-4D97-AF65-F5344CB8AC3E}">
        <p14:creationId xmlns:p14="http://schemas.microsoft.com/office/powerpoint/2010/main" val="17553140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Preparation and timing</a:t>
            </a:r>
            <a:endParaRPr lang="en-GB" dirty="0"/>
          </a:p>
        </p:txBody>
      </p:sp>
      <p:sp>
        <p:nvSpPr>
          <p:cNvPr id="5" name="Content Placeholder 4"/>
          <p:cNvSpPr>
            <a:spLocks noGrp="1"/>
          </p:cNvSpPr>
          <p:nvPr>
            <p:ph idx="1"/>
          </p:nvPr>
        </p:nvSpPr>
        <p:spPr/>
        <p:txBody>
          <a:bodyPr/>
          <a:lstStyle/>
          <a:p>
            <a:r>
              <a:rPr lang="en-GB" dirty="0" smtClean="0"/>
              <a:t>You need to have mock presented your presentation several times</a:t>
            </a:r>
          </a:p>
          <a:p>
            <a:pPr lvl="1"/>
            <a:r>
              <a:rPr lang="en-GB" dirty="0" smtClean="0"/>
              <a:t>To time it. One iteration does not provide you with correct timing of the content</a:t>
            </a:r>
          </a:p>
          <a:p>
            <a:pPr lvl="1"/>
            <a:r>
              <a:rPr lang="en-GB" dirty="0" smtClean="0"/>
              <a:t>To know it as well as possible. you should not learn it by heart but you should not be surprised by it</a:t>
            </a:r>
            <a:endParaRPr lang="en-GB" dirty="0"/>
          </a:p>
        </p:txBody>
      </p:sp>
    </p:spTree>
    <p:extLst>
      <p:ext uri="{BB962C8B-B14F-4D97-AF65-F5344CB8AC3E}">
        <p14:creationId xmlns:p14="http://schemas.microsoft.com/office/powerpoint/2010/main" val="17345615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time your presentation</a:t>
            </a:r>
            <a:endParaRPr lang="en-GB" dirty="0"/>
          </a:p>
        </p:txBody>
      </p:sp>
      <p:sp>
        <p:nvSpPr>
          <p:cNvPr id="3" name="Content Placeholder 2"/>
          <p:cNvSpPr>
            <a:spLocks noGrp="1"/>
          </p:cNvSpPr>
          <p:nvPr>
            <p:ph idx="1"/>
          </p:nvPr>
        </p:nvSpPr>
        <p:spPr/>
        <p:txBody>
          <a:bodyPr>
            <a:normAutofit lnSpcReduction="10000"/>
          </a:bodyPr>
          <a:lstStyle/>
          <a:p>
            <a:r>
              <a:rPr lang="en-GB" dirty="0" smtClean="0"/>
              <a:t>Present it!</a:t>
            </a:r>
          </a:p>
          <a:p>
            <a:r>
              <a:rPr lang="en-GB" dirty="0" smtClean="0"/>
              <a:t>Do not simply read out loud.</a:t>
            </a:r>
          </a:p>
          <a:p>
            <a:r>
              <a:rPr lang="en-GB" dirty="0" smtClean="0"/>
              <a:t>Try to create a similar environment (i.e. use a loud voice and try to have an audience)</a:t>
            </a:r>
          </a:p>
          <a:p>
            <a:r>
              <a:rPr lang="en-GB" dirty="0" smtClean="0"/>
              <a:t>If you are using a PowerPoint, have it open and move the slides along as you would normally.</a:t>
            </a:r>
          </a:p>
          <a:p>
            <a:r>
              <a:rPr lang="en-GB" dirty="0" smtClean="0"/>
              <a:t>Time it several times, so that you have an accurate timing of it.</a:t>
            </a:r>
            <a:endParaRPr lang="en-GB" dirty="0"/>
          </a:p>
        </p:txBody>
      </p:sp>
    </p:spTree>
    <p:extLst>
      <p:ext uri="{BB962C8B-B14F-4D97-AF65-F5344CB8AC3E}">
        <p14:creationId xmlns:p14="http://schemas.microsoft.com/office/powerpoint/2010/main" val="420730147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Keeping to time</a:t>
            </a:r>
            <a:endParaRPr lang="en-GB" dirty="0"/>
          </a:p>
        </p:txBody>
      </p:sp>
      <p:sp>
        <p:nvSpPr>
          <p:cNvPr id="3" name="Content Placeholder 2"/>
          <p:cNvSpPr>
            <a:spLocks noGrp="1"/>
          </p:cNvSpPr>
          <p:nvPr>
            <p:ph idx="1"/>
          </p:nvPr>
        </p:nvSpPr>
        <p:spPr/>
        <p:txBody>
          <a:bodyPr/>
          <a:lstStyle/>
          <a:p>
            <a:r>
              <a:rPr lang="en-GB" dirty="0" smtClean="0"/>
              <a:t>In your notes/script, you should have progress points regarding time.</a:t>
            </a:r>
          </a:p>
          <a:p>
            <a:r>
              <a:rPr lang="en-GB" dirty="0" smtClean="0"/>
              <a:t>So you will know if you are on time, going fast or slow and hence can adjust your pace.</a:t>
            </a:r>
            <a:endParaRPr lang="en-GB" dirty="0"/>
          </a:p>
        </p:txBody>
      </p:sp>
    </p:spTree>
    <p:extLst>
      <p:ext uri="{BB962C8B-B14F-4D97-AF65-F5344CB8AC3E}">
        <p14:creationId xmlns:p14="http://schemas.microsoft.com/office/powerpoint/2010/main" val="37895544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Script or notes?</a:t>
            </a:r>
            <a:endParaRPr lang="en-GB" dirty="0"/>
          </a:p>
        </p:txBody>
      </p:sp>
      <p:sp>
        <p:nvSpPr>
          <p:cNvPr id="3" name="Content Placeholder 2"/>
          <p:cNvSpPr>
            <a:spLocks noGrp="1"/>
          </p:cNvSpPr>
          <p:nvPr>
            <p:ph idx="1"/>
          </p:nvPr>
        </p:nvSpPr>
        <p:spPr/>
        <p:txBody>
          <a:bodyPr/>
          <a:lstStyle/>
          <a:p>
            <a:r>
              <a:rPr lang="en-GB" dirty="0" smtClean="0"/>
              <a:t>This depends on what you are most comfortable with.</a:t>
            </a:r>
          </a:p>
          <a:p>
            <a:r>
              <a:rPr lang="en-GB" dirty="0" smtClean="0"/>
              <a:t>If you think you will be ok with notes, then use notes.</a:t>
            </a:r>
          </a:p>
          <a:p>
            <a:r>
              <a:rPr lang="en-GB" dirty="0" smtClean="0"/>
              <a:t>If you think that you are better off with a script, then use a script.</a:t>
            </a:r>
          </a:p>
          <a:p>
            <a:r>
              <a:rPr lang="en-GB" dirty="0" smtClean="0"/>
              <a:t>BE careful. If you are using notes, make certain that you time yourself very carefully. </a:t>
            </a:r>
            <a:endParaRPr lang="en-GB" dirty="0"/>
          </a:p>
        </p:txBody>
      </p:sp>
    </p:spTree>
    <p:extLst>
      <p:ext uri="{BB962C8B-B14F-4D97-AF65-F5344CB8AC3E}">
        <p14:creationId xmlns:p14="http://schemas.microsoft.com/office/powerpoint/2010/main" val="28769327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you have a script…</a:t>
            </a:r>
            <a:endParaRPr lang="en-GB" dirty="0"/>
          </a:p>
        </p:txBody>
      </p:sp>
      <p:sp>
        <p:nvSpPr>
          <p:cNvPr id="3" name="Content Placeholder 2"/>
          <p:cNvSpPr>
            <a:spLocks noGrp="1"/>
          </p:cNvSpPr>
          <p:nvPr>
            <p:ph idx="1"/>
          </p:nvPr>
        </p:nvSpPr>
        <p:spPr/>
        <p:txBody>
          <a:bodyPr/>
          <a:lstStyle/>
          <a:p>
            <a:r>
              <a:rPr lang="en-GB" dirty="0" smtClean="0"/>
              <a:t>Use a large font.</a:t>
            </a:r>
          </a:p>
          <a:p>
            <a:r>
              <a:rPr lang="en-GB" dirty="0" smtClean="0"/>
              <a:t>Page numbers are essential.</a:t>
            </a:r>
          </a:p>
          <a:p>
            <a:r>
              <a:rPr lang="en-GB" dirty="0" smtClean="0"/>
              <a:t>Use more paragraphs than usually, so that you don’t lose your place.</a:t>
            </a:r>
          </a:p>
          <a:p>
            <a:r>
              <a:rPr lang="en-GB" dirty="0" smtClean="0"/>
              <a:t>Put in directions for yourself and your listeners in relation to </a:t>
            </a:r>
            <a:r>
              <a:rPr lang="en-GB" dirty="0" err="1" smtClean="0"/>
              <a:t>ppt</a:t>
            </a:r>
            <a:r>
              <a:rPr lang="en-GB" dirty="0" smtClean="0"/>
              <a:t> or handout.</a:t>
            </a:r>
            <a:endParaRPr lang="en-GB" dirty="0"/>
          </a:p>
        </p:txBody>
      </p:sp>
    </p:spTree>
    <p:extLst>
      <p:ext uri="{BB962C8B-B14F-4D97-AF65-F5344CB8AC3E}">
        <p14:creationId xmlns:p14="http://schemas.microsoft.com/office/powerpoint/2010/main" val="30593089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you have notes…</a:t>
            </a:r>
            <a:endParaRPr lang="en-GB" dirty="0"/>
          </a:p>
        </p:txBody>
      </p:sp>
      <p:sp>
        <p:nvSpPr>
          <p:cNvPr id="3" name="Content Placeholder 2"/>
          <p:cNvSpPr>
            <a:spLocks noGrp="1"/>
          </p:cNvSpPr>
          <p:nvPr>
            <p:ph idx="1"/>
          </p:nvPr>
        </p:nvSpPr>
        <p:spPr/>
        <p:txBody>
          <a:bodyPr/>
          <a:lstStyle/>
          <a:p>
            <a:r>
              <a:rPr lang="en-GB" dirty="0" smtClean="0"/>
              <a:t>Large font again</a:t>
            </a:r>
          </a:p>
          <a:p>
            <a:r>
              <a:rPr lang="en-GB" dirty="0" smtClean="0"/>
              <a:t>Page numbers too</a:t>
            </a:r>
          </a:p>
          <a:p>
            <a:r>
              <a:rPr lang="en-GB" dirty="0" smtClean="0"/>
              <a:t>Put in directions for yourself and your listeners regarding </a:t>
            </a:r>
            <a:r>
              <a:rPr lang="en-GB" dirty="0" err="1" smtClean="0"/>
              <a:t>ppt</a:t>
            </a:r>
            <a:r>
              <a:rPr lang="en-GB" dirty="0" smtClean="0"/>
              <a:t>/handout</a:t>
            </a:r>
          </a:p>
          <a:p>
            <a:r>
              <a:rPr lang="en-GB" dirty="0" smtClean="0"/>
              <a:t>Your notes must be specific. You need to have everything you need in front of you.</a:t>
            </a:r>
            <a:endParaRPr lang="en-GB" dirty="0"/>
          </a:p>
        </p:txBody>
      </p:sp>
    </p:spTree>
    <p:extLst>
      <p:ext uri="{BB962C8B-B14F-4D97-AF65-F5344CB8AC3E}">
        <p14:creationId xmlns:p14="http://schemas.microsoft.com/office/powerpoint/2010/main" val="37219063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 PowerPoint users!</a:t>
            </a:r>
            <a:endParaRPr lang="en-GB" dirty="0"/>
          </a:p>
        </p:txBody>
      </p:sp>
      <p:sp>
        <p:nvSpPr>
          <p:cNvPr id="3" name="Content Placeholder 2"/>
          <p:cNvSpPr>
            <a:spLocks noGrp="1"/>
          </p:cNvSpPr>
          <p:nvPr>
            <p:ph idx="1"/>
          </p:nvPr>
        </p:nvSpPr>
        <p:spPr/>
        <p:txBody>
          <a:bodyPr/>
          <a:lstStyle/>
          <a:p>
            <a:r>
              <a:rPr lang="en-GB" dirty="0" smtClean="0"/>
              <a:t>Put in your script or notes, the precise point where you need to change the slide or click on the mouse for an effect.</a:t>
            </a:r>
            <a:endParaRPr lang="en-GB" dirty="0"/>
          </a:p>
        </p:txBody>
      </p:sp>
    </p:spTree>
    <p:extLst>
      <p:ext uri="{BB962C8B-B14F-4D97-AF65-F5344CB8AC3E}">
        <p14:creationId xmlns:p14="http://schemas.microsoft.com/office/powerpoint/2010/main" val="36901581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voice</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86613400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Slow or Fast?</a:t>
            </a:r>
            <a:endParaRPr lang="en-GB" dirty="0"/>
          </a:p>
        </p:txBody>
      </p:sp>
      <p:sp>
        <p:nvSpPr>
          <p:cNvPr id="5" name="Content Placeholder 4"/>
          <p:cNvSpPr>
            <a:spLocks noGrp="1"/>
          </p:cNvSpPr>
          <p:nvPr>
            <p:ph idx="1"/>
          </p:nvPr>
        </p:nvSpPr>
        <p:spPr/>
        <p:txBody>
          <a:bodyPr/>
          <a:lstStyle/>
          <a:p>
            <a:r>
              <a:rPr lang="en-GB" dirty="0" smtClean="0"/>
              <a:t>Neither … nor.</a:t>
            </a:r>
          </a:p>
          <a:p>
            <a:r>
              <a:rPr lang="en-GB" dirty="0" smtClean="0"/>
              <a:t>Use the pace that is most comfortable to you and is most understandable to your listeners.</a:t>
            </a:r>
            <a:endParaRPr lang="en-GB" dirty="0"/>
          </a:p>
        </p:txBody>
      </p:sp>
    </p:spTree>
    <p:extLst>
      <p:ext uri="{BB962C8B-B14F-4D97-AF65-F5344CB8AC3E}">
        <p14:creationId xmlns:p14="http://schemas.microsoft.com/office/powerpoint/2010/main" val="3378357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Tips </a:t>
            </a:r>
            <a:endParaRPr lang="en-GB" dirty="0"/>
          </a:p>
        </p:txBody>
      </p:sp>
      <p:sp>
        <p:nvSpPr>
          <p:cNvPr id="3" name="Content Placeholder 2"/>
          <p:cNvSpPr>
            <a:spLocks noGrp="1"/>
          </p:cNvSpPr>
          <p:nvPr>
            <p:ph idx="1"/>
          </p:nvPr>
        </p:nvSpPr>
        <p:spPr/>
        <p:txBody>
          <a:bodyPr/>
          <a:lstStyle/>
          <a:p>
            <a:r>
              <a:rPr lang="en-GB" dirty="0" smtClean="0"/>
              <a:t>Have water with you.</a:t>
            </a:r>
          </a:p>
          <a:p>
            <a:r>
              <a:rPr lang="en-GB" dirty="0" smtClean="0"/>
              <a:t>Make sure that you have timed your presentation with adequate water delays.</a:t>
            </a:r>
          </a:p>
          <a:p>
            <a:r>
              <a:rPr lang="en-GB" dirty="0" smtClean="0"/>
              <a:t>Train to speak loudly (but you do not need to shout as if you are on the football pitch)</a:t>
            </a:r>
            <a:endParaRPr lang="en-GB" dirty="0"/>
          </a:p>
        </p:txBody>
      </p:sp>
    </p:spTree>
    <p:extLst>
      <p:ext uri="{BB962C8B-B14F-4D97-AF65-F5344CB8AC3E}">
        <p14:creationId xmlns:p14="http://schemas.microsoft.com/office/powerpoint/2010/main" val="8388163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monotone!</a:t>
            </a:r>
            <a:endParaRPr lang="en-GB" dirty="0"/>
          </a:p>
        </p:txBody>
      </p:sp>
      <p:sp>
        <p:nvSpPr>
          <p:cNvPr id="3" name="Content Placeholder 2"/>
          <p:cNvSpPr>
            <a:spLocks noGrp="1"/>
          </p:cNvSpPr>
          <p:nvPr>
            <p:ph idx="1"/>
          </p:nvPr>
        </p:nvSpPr>
        <p:spPr/>
        <p:txBody>
          <a:bodyPr/>
          <a:lstStyle/>
          <a:p>
            <a:r>
              <a:rPr lang="en-GB" dirty="0" smtClean="0"/>
              <a:t>Do not present in a monotone.</a:t>
            </a:r>
          </a:p>
          <a:p>
            <a:r>
              <a:rPr lang="en-GB" dirty="0" smtClean="0"/>
              <a:t>Your audience will fall asleep.</a:t>
            </a:r>
          </a:p>
          <a:p>
            <a:r>
              <a:rPr lang="en-GB" dirty="0" smtClean="0"/>
              <a:t>Modulate your voice according to what you are saying.</a:t>
            </a:r>
          </a:p>
          <a:p>
            <a:r>
              <a:rPr lang="en-GB" dirty="0" smtClean="0"/>
              <a:t>Practice modulating your voice, so that it is done automatically.</a:t>
            </a:r>
            <a:endParaRPr lang="en-GB" dirty="0"/>
          </a:p>
        </p:txBody>
      </p:sp>
    </p:spTree>
    <p:extLst>
      <p:ext uri="{BB962C8B-B14F-4D97-AF65-F5344CB8AC3E}">
        <p14:creationId xmlns:p14="http://schemas.microsoft.com/office/powerpoint/2010/main" val="34911362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eyes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41315800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Eye contact</a:t>
            </a:r>
            <a:endParaRPr lang="en-GB" dirty="0"/>
          </a:p>
        </p:txBody>
      </p:sp>
      <p:sp>
        <p:nvSpPr>
          <p:cNvPr id="5" name="Content Placeholder 4"/>
          <p:cNvSpPr>
            <a:spLocks noGrp="1"/>
          </p:cNvSpPr>
          <p:nvPr>
            <p:ph idx="1"/>
          </p:nvPr>
        </p:nvSpPr>
        <p:spPr/>
        <p:txBody>
          <a:bodyPr/>
          <a:lstStyle/>
          <a:p>
            <a:r>
              <a:rPr lang="en-GB" dirty="0" smtClean="0"/>
              <a:t>You need to be able to look at your audience.</a:t>
            </a:r>
          </a:p>
          <a:p>
            <a:r>
              <a:rPr lang="en-GB" dirty="0" smtClean="0"/>
              <a:t>Practice on moving from script/notes to audience and back (without losing your place!)</a:t>
            </a:r>
          </a:p>
          <a:p>
            <a:r>
              <a:rPr lang="en-GB" dirty="0" smtClean="0"/>
              <a:t>Eye-contact is a big part of good presenting!</a:t>
            </a:r>
          </a:p>
          <a:p>
            <a:r>
              <a:rPr lang="en-GB" dirty="0" smtClean="0"/>
              <a:t>Eye-contact keeps your audience connected to you!</a:t>
            </a:r>
            <a:endParaRPr lang="en-GB" dirty="0"/>
          </a:p>
        </p:txBody>
      </p:sp>
    </p:spTree>
    <p:extLst>
      <p:ext uri="{BB962C8B-B14F-4D97-AF65-F5344CB8AC3E}">
        <p14:creationId xmlns:p14="http://schemas.microsoft.com/office/powerpoint/2010/main" val="3231490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Not on the PowerPoint </a:t>
            </a:r>
            <a:endParaRPr lang="en-GB" dirty="0"/>
          </a:p>
        </p:txBody>
      </p:sp>
      <p:sp>
        <p:nvSpPr>
          <p:cNvPr id="3" name="Content Placeholder 2"/>
          <p:cNvSpPr>
            <a:spLocks noGrp="1"/>
          </p:cNvSpPr>
          <p:nvPr>
            <p:ph idx="1"/>
          </p:nvPr>
        </p:nvSpPr>
        <p:spPr/>
        <p:txBody>
          <a:bodyPr/>
          <a:lstStyle/>
          <a:p>
            <a:r>
              <a:rPr lang="en-GB" dirty="0" smtClean="0"/>
              <a:t>Do not look at your PowerPoint the whole time.</a:t>
            </a:r>
          </a:p>
          <a:p>
            <a:r>
              <a:rPr lang="en-GB" dirty="0" smtClean="0"/>
              <a:t>The PowerPoint is there for your audience, not for you!</a:t>
            </a:r>
          </a:p>
          <a:p>
            <a:r>
              <a:rPr lang="en-GB" dirty="0" smtClean="0"/>
              <a:t>The only reason for you to check the PowerPoint is to check if the slide has changed.</a:t>
            </a:r>
          </a:p>
          <a:p>
            <a:endParaRPr lang="en-GB" dirty="0"/>
          </a:p>
        </p:txBody>
      </p:sp>
    </p:spTree>
    <p:extLst>
      <p:ext uri="{BB962C8B-B14F-4D97-AF65-F5344CB8AC3E}">
        <p14:creationId xmlns:p14="http://schemas.microsoft.com/office/powerpoint/2010/main" val="7827533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hands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396939655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Gestures?</a:t>
            </a:r>
            <a:endParaRPr lang="en-GB" dirty="0"/>
          </a:p>
        </p:txBody>
      </p:sp>
      <p:sp>
        <p:nvSpPr>
          <p:cNvPr id="5" name="Content Placeholder 4"/>
          <p:cNvSpPr>
            <a:spLocks noGrp="1"/>
          </p:cNvSpPr>
          <p:nvPr>
            <p:ph idx="1"/>
          </p:nvPr>
        </p:nvSpPr>
        <p:spPr/>
        <p:txBody>
          <a:bodyPr/>
          <a:lstStyle/>
          <a:p>
            <a:r>
              <a:rPr lang="en-GB" dirty="0" smtClean="0"/>
              <a:t>You can use gestures but only to an extent</a:t>
            </a:r>
          </a:p>
          <a:p>
            <a:r>
              <a:rPr lang="en-GB" dirty="0" smtClean="0"/>
              <a:t>Gestures are there to focus your audience to what you are saying.</a:t>
            </a:r>
          </a:p>
          <a:p>
            <a:r>
              <a:rPr lang="en-GB" dirty="0" smtClean="0"/>
              <a:t>Do not allow them to be distracting or jerky!</a:t>
            </a:r>
            <a:endParaRPr lang="en-GB" dirty="0"/>
          </a:p>
        </p:txBody>
      </p:sp>
    </p:spTree>
    <p:extLst>
      <p:ext uri="{BB962C8B-B14F-4D97-AF65-F5344CB8AC3E}">
        <p14:creationId xmlns:p14="http://schemas.microsoft.com/office/powerpoint/2010/main" val="16442716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Pockets?</a:t>
            </a:r>
            <a:endParaRPr lang="en-GB" dirty="0"/>
          </a:p>
        </p:txBody>
      </p:sp>
      <p:sp>
        <p:nvSpPr>
          <p:cNvPr id="3" name="Content Placeholder 2"/>
          <p:cNvSpPr>
            <a:spLocks noGrp="1"/>
          </p:cNvSpPr>
          <p:nvPr>
            <p:ph idx="1"/>
          </p:nvPr>
        </p:nvSpPr>
        <p:spPr/>
        <p:txBody>
          <a:bodyPr/>
          <a:lstStyle/>
          <a:p>
            <a:r>
              <a:rPr lang="en-GB" dirty="0" smtClean="0"/>
              <a:t>No!</a:t>
            </a:r>
          </a:p>
          <a:p>
            <a:r>
              <a:rPr lang="en-GB" dirty="0" smtClean="0"/>
              <a:t>It shows the completely wrong image and makes you look nervous.</a:t>
            </a:r>
            <a:endParaRPr lang="en-GB" dirty="0"/>
          </a:p>
        </p:txBody>
      </p:sp>
    </p:spTree>
    <p:extLst>
      <p:ext uri="{BB962C8B-B14F-4D97-AF65-F5344CB8AC3E}">
        <p14:creationId xmlns:p14="http://schemas.microsoft.com/office/powerpoint/2010/main" val="12007314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feet</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92644092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Stand or sit?</a:t>
            </a:r>
            <a:endParaRPr lang="en-GB" dirty="0"/>
          </a:p>
        </p:txBody>
      </p:sp>
      <p:sp>
        <p:nvSpPr>
          <p:cNvPr id="5" name="Content Placeholder 4"/>
          <p:cNvSpPr>
            <a:spLocks noGrp="1"/>
          </p:cNvSpPr>
          <p:nvPr>
            <p:ph idx="1"/>
          </p:nvPr>
        </p:nvSpPr>
        <p:spPr/>
        <p:txBody>
          <a:bodyPr/>
          <a:lstStyle/>
          <a:p>
            <a:r>
              <a:rPr lang="en-GB" dirty="0" smtClean="0"/>
              <a:t>Better to stand than to sit but you can sit if you prefer.</a:t>
            </a:r>
          </a:p>
          <a:p>
            <a:r>
              <a:rPr lang="en-GB" dirty="0" smtClean="0"/>
              <a:t>If you are sitting, make sure that you are presenting yourself to the audience clearly. I.e. do not hunch over your papers trying to hide.</a:t>
            </a:r>
            <a:endParaRPr lang="en-GB" dirty="0"/>
          </a:p>
        </p:txBody>
      </p:sp>
    </p:spTree>
    <p:extLst>
      <p:ext uri="{BB962C8B-B14F-4D97-AF65-F5344CB8AC3E}">
        <p14:creationId xmlns:p14="http://schemas.microsoft.com/office/powerpoint/2010/main" val="157698021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Moving…</a:t>
            </a:r>
            <a:endParaRPr lang="en-GB" dirty="0"/>
          </a:p>
        </p:txBody>
      </p:sp>
      <p:sp>
        <p:nvSpPr>
          <p:cNvPr id="3" name="Content Placeholder 2"/>
          <p:cNvSpPr>
            <a:spLocks noGrp="1"/>
          </p:cNvSpPr>
          <p:nvPr>
            <p:ph idx="1"/>
          </p:nvPr>
        </p:nvSpPr>
        <p:spPr/>
        <p:txBody>
          <a:bodyPr/>
          <a:lstStyle/>
          <a:p>
            <a:r>
              <a:rPr lang="en-GB" dirty="0" smtClean="0"/>
              <a:t>If you stand, then do not move around or move in place.</a:t>
            </a:r>
          </a:p>
          <a:p>
            <a:r>
              <a:rPr lang="en-GB" dirty="0" smtClean="0"/>
              <a:t>It is distracting.</a:t>
            </a:r>
          </a:p>
          <a:p>
            <a:r>
              <a:rPr lang="en-GB" dirty="0" smtClean="0"/>
              <a:t>Stand on your own two feet and present clearly.</a:t>
            </a:r>
            <a:endParaRPr lang="en-GB" dirty="0"/>
          </a:p>
        </p:txBody>
      </p:sp>
    </p:spTree>
    <p:extLst>
      <p:ext uri="{BB962C8B-B14F-4D97-AF65-F5344CB8AC3E}">
        <p14:creationId xmlns:p14="http://schemas.microsoft.com/office/powerpoint/2010/main" val="42584785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Tips and tricks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19983891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If you cannot look at others…</a:t>
            </a:r>
            <a:endParaRPr lang="en-GB" dirty="0"/>
          </a:p>
        </p:txBody>
      </p:sp>
      <p:sp>
        <p:nvSpPr>
          <p:cNvPr id="5" name="Content Placeholder 4"/>
          <p:cNvSpPr>
            <a:spLocks noGrp="1"/>
          </p:cNvSpPr>
          <p:nvPr>
            <p:ph idx="1"/>
          </p:nvPr>
        </p:nvSpPr>
        <p:spPr/>
        <p:txBody>
          <a:bodyPr/>
          <a:lstStyle/>
          <a:p>
            <a:r>
              <a:rPr lang="en-GB" dirty="0" smtClean="0"/>
              <a:t>If looking at others while you are presenting makes you nervous then:</a:t>
            </a:r>
          </a:p>
          <a:p>
            <a:pPr lvl="1"/>
            <a:r>
              <a:rPr lang="en-GB" dirty="0" smtClean="0"/>
              <a:t>Look at a point immediately over their heads (not too high or it will be noticed).</a:t>
            </a:r>
          </a:p>
          <a:p>
            <a:pPr lvl="1"/>
            <a:r>
              <a:rPr lang="en-GB" dirty="0" smtClean="0"/>
              <a:t>It is the eyes that usually make you nervous, so looking at people’s heads makes them feel you are looking at them but you are not really</a:t>
            </a:r>
            <a:endParaRPr lang="en-GB" dirty="0"/>
          </a:p>
        </p:txBody>
      </p:sp>
    </p:spTree>
    <p:extLst>
      <p:ext uri="{BB962C8B-B14F-4D97-AF65-F5344CB8AC3E}">
        <p14:creationId xmlns:p14="http://schemas.microsoft.com/office/powerpoint/2010/main" val="10382308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If you get confused</a:t>
            </a:r>
            <a:endParaRPr lang="en-GB" dirty="0"/>
          </a:p>
        </p:txBody>
      </p:sp>
      <p:sp>
        <p:nvSpPr>
          <p:cNvPr id="3" name="Content Placeholder 2"/>
          <p:cNvSpPr>
            <a:spLocks noGrp="1"/>
          </p:cNvSpPr>
          <p:nvPr>
            <p:ph idx="1"/>
          </p:nvPr>
        </p:nvSpPr>
        <p:spPr/>
        <p:txBody>
          <a:bodyPr/>
          <a:lstStyle/>
          <a:p>
            <a:r>
              <a:rPr lang="en-GB" dirty="0" smtClean="0"/>
              <a:t>Stop.</a:t>
            </a:r>
          </a:p>
          <a:p>
            <a:r>
              <a:rPr lang="en-GB" dirty="0" smtClean="0"/>
              <a:t>apologise if the confusion is big.</a:t>
            </a:r>
          </a:p>
          <a:p>
            <a:r>
              <a:rPr lang="en-GB" dirty="0" smtClean="0"/>
              <a:t>Start again from the beginning of the sentence or paragraph</a:t>
            </a:r>
            <a:r>
              <a:rPr lang="en-GB" dirty="0" smtClean="0"/>
              <a:t>.</a:t>
            </a:r>
          </a:p>
          <a:p>
            <a:r>
              <a:rPr lang="sv-SE" smtClean="0"/>
              <a:t>...it’s not necessarily a big deal: all scholars get carried away sometimes!</a:t>
            </a:r>
            <a:endParaRPr lang="en-GB" dirty="0"/>
          </a:p>
        </p:txBody>
      </p:sp>
    </p:spTree>
    <p:extLst>
      <p:ext uri="{BB962C8B-B14F-4D97-AF65-F5344CB8AC3E}">
        <p14:creationId xmlns:p14="http://schemas.microsoft.com/office/powerpoint/2010/main" val="226511622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Marking Criteria: “No-</a:t>
            </a:r>
            <a:r>
              <a:rPr lang="en-GB" dirty="0" err="1" smtClean="0"/>
              <a:t>nos</a:t>
            </a:r>
            <a:r>
              <a:rPr lang="en-GB" dirty="0" smtClean="0"/>
              <a:t>”</a:t>
            </a:r>
            <a:endParaRPr lang="en-GB" dirty="0"/>
          </a:p>
        </p:txBody>
      </p:sp>
      <p:sp>
        <p:nvSpPr>
          <p:cNvPr id="5" name="Content Placeholder 4"/>
          <p:cNvSpPr>
            <a:spLocks noGrp="1"/>
          </p:cNvSpPr>
          <p:nvPr>
            <p:ph idx="1"/>
          </p:nvPr>
        </p:nvSpPr>
        <p:spPr/>
        <p:txBody>
          <a:bodyPr>
            <a:normAutofit fontScale="47500" lnSpcReduction="20000"/>
          </a:bodyPr>
          <a:lstStyle/>
          <a:p>
            <a:r>
              <a:rPr lang="en-GB" b="1" dirty="0" smtClean="0"/>
              <a:t>Fail (30-39%) </a:t>
            </a:r>
            <a:r>
              <a:rPr lang="en-GB" dirty="0" smtClean="0"/>
              <a:t>Work which is poorly structured and of very limited relevance to the question. It may be distinguished by a lack of supporting evidence, misunderstandings, a failure to address the question asked, substantial generalisation and the lack of any argument. </a:t>
            </a:r>
            <a:r>
              <a:rPr lang="en-GB" b="1" dirty="0" smtClean="0"/>
              <a:t>The presentation excessively deviates from the specified </a:t>
            </a:r>
            <a:r>
              <a:rPr lang="en-GB" b="1" dirty="0" smtClean="0">
                <a:solidFill>
                  <a:srgbClr val="FF0000"/>
                </a:solidFill>
              </a:rPr>
              <a:t>time limit</a:t>
            </a:r>
            <a:r>
              <a:rPr lang="en-GB" b="1" dirty="0" smtClean="0"/>
              <a:t>, or is considerably too short. There is lack of use of </a:t>
            </a:r>
            <a:r>
              <a:rPr lang="en-GB" b="1" dirty="0" smtClean="0">
                <a:solidFill>
                  <a:srgbClr val="FF0000"/>
                </a:solidFill>
              </a:rPr>
              <a:t>presentational aids </a:t>
            </a:r>
            <a:r>
              <a:rPr lang="en-GB" b="1" dirty="0" smtClean="0"/>
              <a:t>and lack of </a:t>
            </a:r>
            <a:r>
              <a:rPr lang="en-GB" b="1" dirty="0" smtClean="0">
                <a:solidFill>
                  <a:srgbClr val="FF0000"/>
                </a:solidFill>
              </a:rPr>
              <a:t>audience engagement</a:t>
            </a:r>
            <a:r>
              <a:rPr lang="en-GB" b="1" dirty="0" smtClean="0"/>
              <a:t>. </a:t>
            </a:r>
          </a:p>
          <a:p>
            <a:r>
              <a:rPr lang="en-GB" dirty="0" smtClean="0"/>
              <a:t> </a:t>
            </a:r>
          </a:p>
          <a:p>
            <a:r>
              <a:rPr lang="en-GB" b="1" dirty="0" smtClean="0"/>
              <a:t> </a:t>
            </a:r>
            <a:endParaRPr lang="en-GB" dirty="0" smtClean="0"/>
          </a:p>
          <a:p>
            <a:r>
              <a:rPr lang="en-GB" b="1" dirty="0" smtClean="0"/>
              <a:t>Clear Fail (20-29%) </a:t>
            </a:r>
            <a:r>
              <a:rPr lang="en-GB" dirty="0" smtClean="0"/>
              <a:t>Work which shows little or no real understanding of the question and which displays little or no evidence of learning. </a:t>
            </a:r>
            <a:r>
              <a:rPr lang="en-GB" b="1" dirty="0" smtClean="0"/>
              <a:t>The presentation excessively deviates from the specified time limit, or is considerably too short. There is lack of use of presentational aids and lack of audience engagement. </a:t>
            </a:r>
          </a:p>
          <a:p>
            <a:r>
              <a:rPr lang="en-GB" b="1" dirty="0" smtClean="0"/>
              <a:t> </a:t>
            </a:r>
            <a:endParaRPr lang="en-GB" dirty="0" smtClean="0"/>
          </a:p>
          <a:p>
            <a:r>
              <a:rPr lang="en-GB" b="1" dirty="0" smtClean="0"/>
              <a:t>Bad Fail (10-19%) </a:t>
            </a:r>
            <a:r>
              <a:rPr lang="en-GB" dirty="0" smtClean="0"/>
              <a:t>Work which fails on all criteria. </a:t>
            </a:r>
            <a:r>
              <a:rPr lang="en-GB" b="1" dirty="0" smtClean="0"/>
              <a:t>The presentation excessively deviates from the specified time limit, or is considerably too short. There is lack of use of presentational aids and lack of audience engagement. </a:t>
            </a:r>
          </a:p>
          <a:p>
            <a:r>
              <a:rPr lang="en-GB" dirty="0" smtClean="0"/>
              <a:t> </a:t>
            </a:r>
          </a:p>
          <a:p>
            <a:r>
              <a:rPr lang="en-GB" b="1" dirty="0" smtClean="0"/>
              <a:t>Outright Fail (0-9%) </a:t>
            </a:r>
            <a:r>
              <a:rPr lang="en-GB" dirty="0" smtClean="0"/>
              <a:t>Incomplete work, or work with absolutely no relevance to the question. </a:t>
            </a:r>
            <a:r>
              <a:rPr lang="en-GB" b="1" dirty="0" smtClean="0"/>
              <a:t>The presentation excessively deviates from the specified time limit, or is considerably too short. There is lack of use of presentational aids and lack of audience engagement. A mark of 0 will be awarded for plagiarism or failure to attend the session.</a:t>
            </a:r>
            <a:endParaRPr lang="en-GB" b="1" dirty="0"/>
          </a:p>
        </p:txBody>
      </p:sp>
    </p:spTree>
    <p:extLst>
      <p:ext uri="{BB962C8B-B14F-4D97-AF65-F5344CB8AC3E}">
        <p14:creationId xmlns:p14="http://schemas.microsoft.com/office/powerpoint/2010/main" val="191737035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Marking criteria: Devil in the Detail</a:t>
            </a:r>
            <a:endParaRPr lang="en-GB" dirty="0"/>
          </a:p>
        </p:txBody>
      </p:sp>
      <p:sp>
        <p:nvSpPr>
          <p:cNvPr id="3" name="Content Placeholder 2"/>
          <p:cNvSpPr>
            <a:spLocks noGrp="1"/>
          </p:cNvSpPr>
          <p:nvPr>
            <p:ph idx="1"/>
          </p:nvPr>
        </p:nvSpPr>
        <p:spPr/>
        <p:txBody>
          <a:bodyPr>
            <a:normAutofit fontScale="47500" lnSpcReduction="20000"/>
          </a:bodyPr>
          <a:lstStyle/>
          <a:p>
            <a:r>
              <a:rPr lang="en-GB" b="1" dirty="0" smtClean="0"/>
              <a:t>Very Good (60-69%) </a:t>
            </a:r>
            <a:r>
              <a:rPr lang="en-GB" dirty="0" smtClean="0"/>
              <a:t>Clearly structured work displaying an ability to deal with the concepts, sources and arguments relevant to the topic under discussion and critical judgement in selecting, evaluating and organising material. In the 64-60 range the work will display some of the qualities of excellence outlined above, although some aspects will be less fully realised. The 69-65 range represents a degree of achievement in all or most respects</a:t>
            </a:r>
            <a:r>
              <a:rPr lang="en-GB" i="1" dirty="0" smtClean="0"/>
              <a:t>. </a:t>
            </a:r>
            <a:r>
              <a:rPr lang="en-GB" b="1" dirty="0" smtClean="0"/>
              <a:t>Presentation is structured and </a:t>
            </a:r>
            <a:r>
              <a:rPr lang="en-GB" b="1" dirty="0" smtClean="0">
                <a:solidFill>
                  <a:srgbClr val="FF0000"/>
                </a:solidFill>
              </a:rPr>
              <a:t>within the specified </a:t>
            </a:r>
            <a:r>
              <a:rPr lang="en-GB" b="1" dirty="0" smtClean="0"/>
              <a:t>time limit. There is </a:t>
            </a:r>
            <a:r>
              <a:rPr lang="en-GB" b="1" dirty="0" smtClean="0">
                <a:solidFill>
                  <a:srgbClr val="FF0000"/>
                </a:solidFill>
              </a:rPr>
              <a:t>good and interactive use </a:t>
            </a:r>
            <a:r>
              <a:rPr lang="en-GB" b="1" dirty="0" smtClean="0"/>
              <a:t>of presentational aids. The presentation achieves </a:t>
            </a:r>
            <a:r>
              <a:rPr lang="en-GB" b="1" dirty="0" smtClean="0">
                <a:solidFill>
                  <a:srgbClr val="FF0000"/>
                </a:solidFill>
              </a:rPr>
              <a:t>effective audience engagement occasionally</a:t>
            </a:r>
            <a:r>
              <a:rPr lang="en-GB" b="1" dirty="0" smtClean="0"/>
              <a:t>. </a:t>
            </a:r>
          </a:p>
          <a:p>
            <a:r>
              <a:rPr lang="en-GB" b="1" dirty="0" smtClean="0"/>
              <a:t>Good (50-59%) </a:t>
            </a:r>
            <a:r>
              <a:rPr lang="en-GB" dirty="0" smtClean="0"/>
              <a:t>Sound and competent work which covers the subject matter and is appropriately organised and presented. May tend to some narrative and description rather than analysis but does attempt to answer the question. Work in the 54-50 band is likely to be factually sound but to show only a general grasp of the issues which the question is raising, and to be weak in critical awareness and analytical qualities. There may be some evidence of the inclusion of irrelevant material, a certain lack of focus in the discussion or deficiencies in the evidence used to support the argument. </a:t>
            </a:r>
            <a:r>
              <a:rPr lang="en-GB" b="1" dirty="0" smtClean="0"/>
              <a:t>The presentation may </a:t>
            </a:r>
            <a:r>
              <a:rPr lang="en-GB" b="1" dirty="0" smtClean="0">
                <a:solidFill>
                  <a:srgbClr val="FF0000"/>
                </a:solidFill>
              </a:rPr>
              <a:t>deviate slightly </a:t>
            </a:r>
            <a:r>
              <a:rPr lang="en-GB" b="1" dirty="0" smtClean="0"/>
              <a:t>from the specified time limit. There is </a:t>
            </a:r>
            <a:r>
              <a:rPr lang="en-GB" b="1" dirty="0" smtClean="0">
                <a:solidFill>
                  <a:srgbClr val="FF0000"/>
                </a:solidFill>
              </a:rPr>
              <a:t>some use </a:t>
            </a:r>
            <a:r>
              <a:rPr lang="en-GB" b="1" dirty="0" smtClean="0"/>
              <a:t>of presentational aids. The presentation achieves </a:t>
            </a:r>
            <a:r>
              <a:rPr lang="en-GB" b="1" dirty="0" smtClean="0">
                <a:solidFill>
                  <a:srgbClr val="FF0000"/>
                </a:solidFill>
              </a:rPr>
              <a:t>sporadic audience engagement</a:t>
            </a:r>
            <a:r>
              <a:rPr lang="en-GB" b="1" dirty="0" smtClean="0"/>
              <a:t>.</a:t>
            </a:r>
            <a:endParaRPr lang="en-GB" dirty="0" smtClean="0"/>
          </a:p>
          <a:p>
            <a:r>
              <a:rPr lang="en-GB" b="1" dirty="0" smtClean="0"/>
              <a:t>Pass (40-49%) </a:t>
            </a:r>
            <a:r>
              <a:rPr lang="en-GB" dirty="0" smtClean="0"/>
              <a:t>Work which is adequate but limited. It may include irrelevant material and be too descriptive and narrative. Some aspects of the question may be answered competently, but others will be ignored because of omissions in the reading, factual inaccuracy, difficulty in identifying the key issues and arguments. </a:t>
            </a:r>
            <a:r>
              <a:rPr lang="en-GB" b="1" dirty="0" smtClean="0"/>
              <a:t>The presentation deviates from the specified </a:t>
            </a:r>
            <a:r>
              <a:rPr lang="en-GB" b="1" dirty="0" smtClean="0">
                <a:solidFill>
                  <a:srgbClr val="FF0000"/>
                </a:solidFill>
              </a:rPr>
              <a:t>time limit</a:t>
            </a:r>
            <a:r>
              <a:rPr lang="en-GB" b="1" dirty="0" smtClean="0"/>
              <a:t>, or is too short. There is </a:t>
            </a:r>
            <a:r>
              <a:rPr lang="en-GB" b="1" dirty="0" smtClean="0">
                <a:solidFill>
                  <a:srgbClr val="FF0000"/>
                </a:solidFill>
              </a:rPr>
              <a:t>poor use </a:t>
            </a:r>
            <a:r>
              <a:rPr lang="en-GB" b="1" dirty="0" smtClean="0"/>
              <a:t>of presentational aids. There is </a:t>
            </a:r>
            <a:r>
              <a:rPr lang="en-GB" b="1" dirty="0" smtClean="0">
                <a:solidFill>
                  <a:srgbClr val="FF0000"/>
                </a:solidFill>
              </a:rPr>
              <a:t>some effort to eng</a:t>
            </a:r>
            <a:r>
              <a:rPr lang="en-GB" b="1" dirty="0" smtClean="0"/>
              <a:t>age the audience. </a:t>
            </a:r>
          </a:p>
          <a:p>
            <a:endParaRPr lang="en-GB" dirty="0"/>
          </a:p>
        </p:txBody>
      </p:sp>
    </p:spTree>
    <p:extLst>
      <p:ext uri="{BB962C8B-B14F-4D97-AF65-F5344CB8AC3E}">
        <p14:creationId xmlns:p14="http://schemas.microsoft.com/office/powerpoint/2010/main" val="22604860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Marking criteria: See what’s valued</a:t>
            </a:r>
            <a:endParaRPr lang="en-GB" dirty="0"/>
          </a:p>
        </p:txBody>
      </p:sp>
      <p:sp>
        <p:nvSpPr>
          <p:cNvPr id="3" name="Content Placeholder 2"/>
          <p:cNvSpPr>
            <a:spLocks noGrp="1"/>
          </p:cNvSpPr>
          <p:nvPr>
            <p:ph idx="1"/>
          </p:nvPr>
        </p:nvSpPr>
        <p:spPr/>
        <p:txBody>
          <a:bodyPr>
            <a:normAutofit fontScale="47500" lnSpcReduction="20000"/>
          </a:bodyPr>
          <a:lstStyle/>
          <a:p>
            <a:r>
              <a:rPr lang="en-GB" b="1" dirty="0" smtClean="0"/>
              <a:t>Exceptional (90-100%) </a:t>
            </a:r>
            <a:r>
              <a:rPr lang="en-GB" dirty="0" smtClean="0"/>
              <a:t>EXCEPTIONAL FIRST CLASS. An answer that fulfils all of the criteria for Outstanding and in addition shows an exceptional degree of insight and independent thought, together with flair in tackling issues. Work displaying the highest level of scholarship and originality attainable at level 6</a:t>
            </a:r>
            <a:r>
              <a:rPr lang="en-GB" b="1" dirty="0" smtClean="0"/>
              <a:t>. Presentation is clearly structured and within the specified time limit. There is excellent and interactive use of presentational aids. The presentation achieved highly effective audience engagement throughout. </a:t>
            </a:r>
          </a:p>
          <a:p>
            <a:r>
              <a:rPr lang="en-GB" b="1" dirty="0" smtClean="0"/>
              <a:t>Outstanding (80-89%) </a:t>
            </a:r>
            <a:r>
              <a:rPr lang="en-GB" dirty="0" smtClean="0"/>
              <a:t>CLEAR FIRST CLASS. An authoritative answer that provides a fully effective response to the question. It should show a firm command of the literature and an ability to integrate that literature and go beyond it. The analysis must achieve a high level of quality early on and sustain it through to the conclusion. Sources should be used accurately and concisely to inform the answer but not dominate it. There should be a sense of a critical and committed argument, mindful of other interpretations but not afraid to question them. </a:t>
            </a:r>
            <a:r>
              <a:rPr lang="en-GB" b="1" dirty="0" smtClean="0"/>
              <a:t>Presentation is clearly structured and within the specified time limit. There is excellent and interactive use of presentational aids. The presentation achieved highly effective audience engagement throughout. </a:t>
            </a:r>
          </a:p>
          <a:p>
            <a:r>
              <a:rPr lang="en-GB" b="1" dirty="0" smtClean="0"/>
              <a:t>Excellent (70-79%) </a:t>
            </a:r>
            <a:r>
              <a:rPr lang="en-GB" dirty="0" smtClean="0"/>
              <a:t>LOW FIRST CLASS. A sharply-focused answer of high intellectual quality, which adopts a comprehensive approach to the question and maintains a sophisticated level of analysis throughout. It should show a willingness to engage critically with the literature and move beyond it, using sources creatively to arrive at its own independent conclusions</a:t>
            </a:r>
            <a:r>
              <a:rPr lang="en-GB" b="1" dirty="0" smtClean="0"/>
              <a:t>. Presentation is clearly structured and </a:t>
            </a:r>
            <a:r>
              <a:rPr lang="en-GB" b="1" dirty="0" smtClean="0">
                <a:solidFill>
                  <a:srgbClr val="FF0000"/>
                </a:solidFill>
              </a:rPr>
              <a:t>within the specified </a:t>
            </a:r>
            <a:r>
              <a:rPr lang="en-GB" b="1" dirty="0" smtClean="0"/>
              <a:t>time limit. There is </a:t>
            </a:r>
            <a:r>
              <a:rPr lang="en-GB" b="1" dirty="0" smtClean="0">
                <a:solidFill>
                  <a:srgbClr val="FF0000"/>
                </a:solidFill>
              </a:rPr>
              <a:t>excellent and interactive use </a:t>
            </a:r>
            <a:r>
              <a:rPr lang="en-GB" b="1" dirty="0" smtClean="0"/>
              <a:t>of presentational aids. The presentation achieves </a:t>
            </a:r>
            <a:r>
              <a:rPr lang="en-GB" b="1" dirty="0" smtClean="0">
                <a:solidFill>
                  <a:srgbClr val="FF0000"/>
                </a:solidFill>
              </a:rPr>
              <a:t>highly effective audience engagement throughout</a:t>
            </a:r>
            <a:r>
              <a:rPr lang="en-GB" dirty="0" smtClean="0"/>
              <a:t>. </a:t>
            </a:r>
          </a:p>
          <a:p>
            <a:endParaRPr lang="en-GB" dirty="0"/>
          </a:p>
        </p:txBody>
      </p:sp>
    </p:spTree>
    <p:extLst>
      <p:ext uri="{BB962C8B-B14F-4D97-AF65-F5344CB8AC3E}">
        <p14:creationId xmlns:p14="http://schemas.microsoft.com/office/powerpoint/2010/main" val="34074102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43</TotalTime>
  <Words>2081</Words>
  <Application>Microsoft Office PowerPoint</Application>
  <PresentationFormat>On-screen Show (4:3)</PresentationFormat>
  <Paragraphs>147</Paragraphs>
  <Slides>36</Slides>
  <Notes>0</Notes>
  <HiddenSlides>0</HiddenSlides>
  <MMClips>0</MMClips>
  <ScaleCrop>false</ScaleCrop>
  <HeadingPairs>
    <vt:vector size="4" baseType="variant">
      <vt:variant>
        <vt:lpstr>Theme</vt:lpstr>
      </vt:variant>
      <vt:variant>
        <vt:i4>1</vt:i4>
      </vt:variant>
      <vt:variant>
        <vt:lpstr>Slide Titles</vt:lpstr>
      </vt:variant>
      <vt:variant>
        <vt:i4>36</vt:i4>
      </vt:variant>
    </vt:vector>
  </HeadingPairs>
  <TitlesOfParts>
    <vt:vector size="37" baseType="lpstr">
      <vt:lpstr>Office Theme</vt:lpstr>
      <vt:lpstr>Augustan Lovers</vt:lpstr>
      <vt:lpstr>The presentation</vt:lpstr>
      <vt:lpstr>The topics</vt:lpstr>
      <vt:lpstr>A Presentation is not Easier!</vt:lpstr>
      <vt:lpstr>Context when doing a close reading</vt:lpstr>
      <vt:lpstr>Engaging with scholarship</vt:lpstr>
      <vt:lpstr>How to do it</vt:lpstr>
      <vt:lpstr>Narrow Context</vt:lpstr>
      <vt:lpstr>Technical stuff</vt:lpstr>
      <vt:lpstr>preparing</vt:lpstr>
      <vt:lpstr>Preparation and timing</vt:lpstr>
      <vt:lpstr>How to time your presentation</vt:lpstr>
      <vt:lpstr>Keeping to time</vt:lpstr>
      <vt:lpstr>Script or notes?</vt:lpstr>
      <vt:lpstr>If you have a script…</vt:lpstr>
      <vt:lpstr>If you have notes…</vt:lpstr>
      <vt:lpstr>For PowerPoint users!</vt:lpstr>
      <vt:lpstr>voice</vt:lpstr>
      <vt:lpstr>Slow or Fast?</vt:lpstr>
      <vt:lpstr>Tips </vt:lpstr>
      <vt:lpstr>The monotone!</vt:lpstr>
      <vt:lpstr>eyes</vt:lpstr>
      <vt:lpstr>Eye contact</vt:lpstr>
      <vt:lpstr>Not on the PowerPoint </vt:lpstr>
      <vt:lpstr>hands</vt:lpstr>
      <vt:lpstr>Gestures?</vt:lpstr>
      <vt:lpstr>Pockets?</vt:lpstr>
      <vt:lpstr>feet</vt:lpstr>
      <vt:lpstr>Stand or sit?</vt:lpstr>
      <vt:lpstr>Moving…</vt:lpstr>
      <vt:lpstr>Tips and tricks</vt:lpstr>
      <vt:lpstr>If you cannot look at others…</vt:lpstr>
      <vt:lpstr>If you get confused</vt:lpstr>
      <vt:lpstr>Marking Criteria: “No-nos”</vt:lpstr>
      <vt:lpstr>Marking criteria: Devil in the Detail</vt:lpstr>
      <vt:lpstr>Marking criteria: See what’s valued</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Augustan Lovers</dc:title>
  <dc:creator>Magdalena Ohrman</dc:creator>
  <cp:lastModifiedBy>Magdalena Ohrman</cp:lastModifiedBy>
  <cp:revision>5</cp:revision>
  <dcterms:created xsi:type="dcterms:W3CDTF">2013-04-25T08:07:37Z</dcterms:created>
  <dcterms:modified xsi:type="dcterms:W3CDTF">2013-04-25T08:51:00Z</dcterms:modified>
</cp:coreProperties>
</file>