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4013" r:id="rId4"/>
  </p:sldMasterIdLst>
  <p:notesMasterIdLst>
    <p:notesMasterId r:id="rId22"/>
  </p:notesMasterIdLst>
  <p:handoutMasterIdLst>
    <p:handoutMasterId r:id="rId23"/>
  </p:handoutMasterIdLst>
  <p:sldIdLst>
    <p:sldId id="261" r:id="rId5"/>
    <p:sldId id="302" r:id="rId6"/>
    <p:sldId id="303" r:id="rId7"/>
    <p:sldId id="309" r:id="rId8"/>
    <p:sldId id="318" r:id="rId9"/>
    <p:sldId id="319" r:id="rId10"/>
    <p:sldId id="306" r:id="rId11"/>
    <p:sldId id="312" r:id="rId12"/>
    <p:sldId id="313" r:id="rId13"/>
    <p:sldId id="314" r:id="rId14"/>
    <p:sldId id="308" r:id="rId15"/>
    <p:sldId id="304" r:id="rId16"/>
    <p:sldId id="273" r:id="rId17"/>
    <p:sldId id="315" r:id="rId18"/>
    <p:sldId id="316" r:id="rId19"/>
    <p:sldId id="317" r:id="rId20"/>
    <p:sldId id="30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EEEE"/>
    <a:srgbClr val="87175F"/>
    <a:srgbClr val="EEC621"/>
    <a:srgbClr val="E58C09"/>
    <a:srgbClr val="43467B"/>
    <a:srgbClr val="AEA422"/>
    <a:srgbClr val="F69E1D"/>
    <a:srgbClr val="E19E6B"/>
    <a:srgbClr val="75503A"/>
    <a:srgbClr val="DDB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62FF2D-6D73-CF54-8E2F-090F5D4C7628}" v="600" dt="2026-06-13T22:54:42.814"/>
    <p1510:client id="{437D65FB-EC4E-7A41-8AC8-6FDEBBAD4FE8}" v="593" dt="2026-06-14T14:28:14.115"/>
    <p1510:client id="{48EB7CED-AD27-C998-E3F3-FEA1C163D160}" v="29" dt="2026-06-14T12:32:29.123"/>
    <p1510:client id="{663DF465-3DD6-EBD5-9257-5C96142D05B2}" v="42" dt="2026-06-14T14:18:40.993"/>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4472-DAE5-4012-9A5A-CB432293B44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latin typeface="Tw Cen MT" panose="020B0602020104020603" pitchFamily="34" charset="0"/>
            </a:endParaRPr>
          </a:p>
        </p:txBody>
      </p:sp>
      <p:sp>
        <p:nvSpPr>
          <p:cNvPr id="3" name="Date Placeholder 2">
            <a:extLst>
              <a:ext uri="{FF2B5EF4-FFF2-40B4-BE49-F238E27FC236}">
                <a16:creationId xmlns:a16="http://schemas.microsoft.com/office/drawing/2014/main" id="{0586DB41-0314-4E22-8F5A-547FA67B06A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233E32-5603-440A-ACDD-7442C88C5FED}" type="datetimeFigureOut">
              <a:rPr lang="en-US" smtClean="0">
                <a:latin typeface="Tw Cen MT" panose="020B0602020104020603" pitchFamily="34" charset="0"/>
              </a:rPr>
              <a:t>6/14/2026</a:t>
            </a:fld>
            <a:endParaRPr lang="en-US">
              <a:latin typeface="Tw Cen MT" panose="020B0602020104020603" pitchFamily="34" charset="0"/>
            </a:endParaRPr>
          </a:p>
        </p:txBody>
      </p:sp>
      <p:sp>
        <p:nvSpPr>
          <p:cNvPr id="4" name="Footer Placeholder 3">
            <a:extLst>
              <a:ext uri="{FF2B5EF4-FFF2-40B4-BE49-F238E27FC236}">
                <a16:creationId xmlns:a16="http://schemas.microsoft.com/office/drawing/2014/main" id="{D563188E-D235-4A3B-823C-E0E10F336C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latin typeface="Tw Cen MT" panose="020B0602020104020603" pitchFamily="34" charset="0"/>
            </a:endParaRPr>
          </a:p>
        </p:txBody>
      </p:sp>
      <p:sp>
        <p:nvSpPr>
          <p:cNvPr id="5" name="Slide Number Placeholder 4">
            <a:extLst>
              <a:ext uri="{FF2B5EF4-FFF2-40B4-BE49-F238E27FC236}">
                <a16:creationId xmlns:a16="http://schemas.microsoft.com/office/drawing/2014/main" id="{04D3A68C-A1CC-4704-8503-01E13B0AED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BB1589-0F8A-400D-AEF4-57688446A2F5}" type="slidenum">
              <a:rPr lang="en-US" smtClean="0">
                <a:latin typeface="Tw Cen MT" panose="020B0602020104020603" pitchFamily="34" charset="0"/>
              </a:rPr>
              <a:t>‹#›</a:t>
            </a:fld>
            <a:endParaRPr lang="en-US">
              <a:latin typeface="Tw Cen MT" panose="020B0602020104020603" pitchFamily="34" charset="0"/>
            </a:endParaRPr>
          </a:p>
        </p:txBody>
      </p:sp>
    </p:spTree>
    <p:extLst>
      <p:ext uri="{BB962C8B-B14F-4D97-AF65-F5344CB8AC3E}">
        <p14:creationId xmlns:p14="http://schemas.microsoft.com/office/powerpoint/2010/main" val="2821910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w Cen MT" panose="020B0602020104020603" pitchFamily="34" charset="0"/>
              </a:defRPr>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w Cen MT" panose="020B0602020104020603" pitchFamily="34" charset="0"/>
              </a:defRPr>
            </a:lvl1pPr>
          </a:lstStyle>
          <a:p>
            <a:fld id="{AF4A386A-BFE4-4655-9801-CBB04655F27A}" type="datetimeFigureOut">
              <a:rPr lang="en-US" noProof="0" smtClean="0"/>
              <a:pPr/>
              <a:t>6/14/2026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w Cen MT" panose="020B0602020104020603" pitchFamily="34" charset="0"/>
              </a:defRPr>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w Cen MT" panose="020B0602020104020603" pitchFamily="34" charset="0"/>
              </a:defRPr>
            </a:lvl1pPr>
          </a:lstStyle>
          <a:p>
            <a:fld id="{DAE5FABD-26C8-4F74-B1E3-45BC91BC9D7B}" type="slidenum">
              <a:rPr lang="en-US" noProof="0" smtClean="0"/>
              <a:pPr/>
              <a:t>‹#›</a:t>
            </a:fld>
            <a:endParaRPr lang="en-US" noProof="0"/>
          </a:p>
        </p:txBody>
      </p:sp>
    </p:spTree>
    <p:extLst>
      <p:ext uri="{BB962C8B-B14F-4D97-AF65-F5344CB8AC3E}">
        <p14:creationId xmlns:p14="http://schemas.microsoft.com/office/powerpoint/2010/main" val="2507753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w Cen MT" panose="020B0602020104020603" pitchFamily="34" charset="0"/>
        <a:ea typeface="+mn-ea"/>
        <a:cs typeface="+mn-cs"/>
      </a:defRPr>
    </a:lvl1pPr>
    <a:lvl2pPr marL="457200" algn="l" defTabSz="914400" rtl="0" eaLnBrk="1" latinLnBrk="0" hangingPunct="1">
      <a:defRPr sz="1200" kern="1200">
        <a:solidFill>
          <a:schemeClr val="tx1"/>
        </a:solidFill>
        <a:latin typeface="Tw Cen MT" panose="020B0602020104020603" pitchFamily="34" charset="0"/>
        <a:ea typeface="+mn-ea"/>
        <a:cs typeface="+mn-cs"/>
      </a:defRPr>
    </a:lvl2pPr>
    <a:lvl3pPr marL="914400" algn="l" defTabSz="914400" rtl="0" eaLnBrk="1" latinLnBrk="0" hangingPunct="1">
      <a:defRPr sz="1200" kern="1200">
        <a:solidFill>
          <a:schemeClr val="tx1"/>
        </a:solidFill>
        <a:latin typeface="Tw Cen MT" panose="020B0602020104020603" pitchFamily="34" charset="0"/>
        <a:ea typeface="+mn-ea"/>
        <a:cs typeface="+mn-cs"/>
      </a:defRPr>
    </a:lvl3pPr>
    <a:lvl4pPr marL="1371600" algn="l" defTabSz="914400" rtl="0" eaLnBrk="1" latinLnBrk="0" hangingPunct="1">
      <a:defRPr sz="1200" kern="1200">
        <a:solidFill>
          <a:schemeClr val="tx1"/>
        </a:solidFill>
        <a:latin typeface="Tw Cen MT" panose="020B0602020104020603" pitchFamily="34" charset="0"/>
        <a:ea typeface="+mn-ea"/>
        <a:cs typeface="+mn-cs"/>
      </a:defRPr>
    </a:lvl4pPr>
    <a:lvl5pPr marL="1828800" algn="l" defTabSz="914400" rtl="0" eaLnBrk="1" latinLnBrk="0" hangingPunct="1">
      <a:defRPr sz="1200" kern="1200">
        <a:solidFill>
          <a:schemeClr val="tx1"/>
        </a:solidFill>
        <a:latin typeface="Tw Cen MT" panose="020B0602020104020603"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a:t>
            </a:fld>
            <a:endParaRPr lang="en-US" noProof="0"/>
          </a:p>
        </p:txBody>
      </p:sp>
    </p:spTree>
    <p:extLst>
      <p:ext uri="{BB962C8B-B14F-4D97-AF65-F5344CB8AC3E}">
        <p14:creationId xmlns:p14="http://schemas.microsoft.com/office/powerpoint/2010/main" val="314798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13</a:t>
            </a:fld>
            <a:endParaRPr lang="en-US" noProof="0"/>
          </a:p>
        </p:txBody>
      </p:sp>
    </p:spTree>
    <p:extLst>
      <p:ext uri="{BB962C8B-B14F-4D97-AF65-F5344CB8AC3E}">
        <p14:creationId xmlns:p14="http://schemas.microsoft.com/office/powerpoint/2010/main" val="74491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17</a:t>
            </a:fld>
            <a:endParaRPr lang="en-US" noProof="0"/>
          </a:p>
        </p:txBody>
      </p:sp>
    </p:spTree>
    <p:extLst>
      <p:ext uri="{BB962C8B-B14F-4D97-AF65-F5344CB8AC3E}">
        <p14:creationId xmlns:p14="http://schemas.microsoft.com/office/powerpoint/2010/main" val="111184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6/14/2026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512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6/14/2026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42339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6/14/2026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71588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6/14/2026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41154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6/14/2026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32262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6/14/2026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58094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6/14/2026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177929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6/14/2026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535590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6/14/2026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7880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6/14/2026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52191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6/14/2026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575102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a:t>Insert Image</a:t>
            </a:r>
            <a:endParaRPr lang="en-GB"/>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a:t>I</a:t>
            </a:r>
            <a:endParaRPr lang="en-GB"/>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a:t>I</a:t>
            </a:r>
            <a:endParaRPr lang="en-GB"/>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GB"/>
              <a:t>Click to edit Master title style</a:t>
            </a:r>
            <a:endParaRPr lang="en-US"/>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a:p>
        </p:txBody>
      </p:sp>
    </p:spTree>
    <p:extLst>
      <p:ext uri="{BB962C8B-B14F-4D97-AF65-F5344CB8AC3E}">
        <p14:creationId xmlns:p14="http://schemas.microsoft.com/office/powerpoint/2010/main" val="497983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a:t>I</a:t>
            </a:r>
            <a:endParaRPr lang="en-GB"/>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a:t>I</a:t>
            </a:r>
            <a:endParaRPr lang="en-GB"/>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GB"/>
              <a:t>Click to edit Master title style</a:t>
            </a:r>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a:t>I</a:t>
            </a:r>
            <a:endParaRPr lang="en-GB"/>
          </a:p>
        </p:txBody>
      </p:sp>
    </p:spTree>
    <p:extLst>
      <p:ext uri="{BB962C8B-B14F-4D97-AF65-F5344CB8AC3E}">
        <p14:creationId xmlns:p14="http://schemas.microsoft.com/office/powerpoint/2010/main" val="1526159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GB" noProof="0"/>
              <a:t>Click to edit Master title style</a:t>
            </a:r>
            <a:endParaRPr lang="en-US" noProof="0"/>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a:p>
        </p:txBody>
      </p:sp>
    </p:spTree>
    <p:extLst>
      <p:ext uri="{BB962C8B-B14F-4D97-AF65-F5344CB8AC3E}">
        <p14:creationId xmlns:p14="http://schemas.microsoft.com/office/powerpoint/2010/main" val="254076340"/>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6/14/2026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475159489"/>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 id="2147484025" r:id="rId12"/>
    <p:sldLayoutId id="2147484026" r:id="rId13"/>
    <p:sldLayoutId id="2147484027" r:id="rId14"/>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www.westgatehealthcare.co.uk/care-homes/riverdale-care-home/?utm_source=chatgpt.com"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14.xml"/><Relationship Id="rId5" Type="http://schemas.openxmlformats.org/officeDocument/2006/relationships/hyperlink" Target="https://carelearning.org.uk/qualifications/level-3-diploma-care/unit-16-digital-skills/" TargetMode="External"/><Relationship Id="rId4" Type="http://schemas.openxmlformats.org/officeDocument/2006/relationships/hyperlink" Target="https://www.scie.org.uk/providing-care/dignity-in-care/communication/?utm_source=chatgpt.co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onedrive"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14.xml"/><Relationship Id="rId6" Type="http://schemas.openxmlformats.org/officeDocument/2006/relationships/hyperlink" Target="https://www.westgatehealthcare.co.uk/care-homes/riverdale-care-home/?utm_source=chatgpt.com" TargetMode="External"/><Relationship Id="rId5" Type="http://schemas.openxmlformats.org/officeDocument/2006/relationships/hyperlink" Target="https://carelearning.org.uk/qualifications/level-3-diploma-care/unit-16-digital-skills/" TargetMode="External"/><Relationship Id="rId4" Type="http://schemas.openxmlformats.org/officeDocument/2006/relationships/hyperlink" Target="https://www.scie.org.uk/providing-care/dignity-in-care/communication/?utm_source=chatgpt.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canva.com" TargetMode="External"/><Relationship Id="rId1" Type="http://schemas.openxmlformats.org/officeDocument/2006/relationships/slideLayout" Target="../slideLayouts/slideLayout14.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9890287-4DB6-4C87-AEAF-17E9594F401B}"/>
              </a:ext>
              <a:ext uri="{C183D7F6-B498-43B3-948B-1728B52AA6E4}">
                <adec:decorative xmlns:adec="http://schemas.microsoft.com/office/drawing/2017/decorative" val="1"/>
              </a:ext>
            </a:extLst>
          </p:cNvPr>
          <p:cNvPicPr>
            <a:picLocks noGrp="1" noChangeAspect="1"/>
          </p:cNvPicPr>
          <p:nvPr>
            <p:ph type="pic" sz="quarter" idx="11"/>
          </p:nvPr>
        </p:nvPicPr>
        <p:blipFill>
          <a:blip r:embed="rId3"/>
          <a:srcRect t="7813" b="7813"/>
          <a:stretch>
            <a:fillRect/>
          </a:stretch>
        </p:blipFill>
        <p:spPr>
          <a:xfrm>
            <a:off x="138317" y="-276634"/>
            <a:ext cx="12192000" cy="6858000"/>
          </a:xfrm>
        </p:spPr>
      </p:pic>
      <p:sp>
        <p:nvSpPr>
          <p:cNvPr id="285" name="Text Placeholder 284">
            <a:extLst>
              <a:ext uri="{FF2B5EF4-FFF2-40B4-BE49-F238E27FC236}">
                <a16:creationId xmlns:a16="http://schemas.microsoft.com/office/drawing/2014/main" id="{C0BF9B80-F084-4423-8C1C-E79BE829875F}"/>
              </a:ext>
              <a:ext uri="{C183D7F6-B498-43B3-948B-1728B52AA6E4}">
                <adec:decorative xmlns:adec="http://schemas.microsoft.com/office/drawing/2017/decorative" val="1"/>
              </a:ext>
            </a:extLst>
          </p:cNvPr>
          <p:cNvSpPr>
            <a:spLocks noGrp="1"/>
          </p:cNvSpPr>
          <p:nvPr>
            <p:ph type="body" sz="quarter" idx="13"/>
          </p:nvPr>
        </p:nvSpPr>
        <p:spPr>
          <a:xfrm rot="10800000" flipH="1" flipV="1">
            <a:off x="7921782" y="3055545"/>
            <a:ext cx="2240432" cy="3192855"/>
          </a:xfrm>
        </p:spPr>
        <p:txBody>
          <a:bodyPr/>
          <a:lstStyle/>
          <a:p>
            <a:endParaRPr lang="en-US"/>
          </a:p>
        </p:txBody>
      </p:sp>
      <p:sp>
        <p:nvSpPr>
          <p:cNvPr id="286" name="Text Placeholder 285">
            <a:extLst>
              <a:ext uri="{FF2B5EF4-FFF2-40B4-BE49-F238E27FC236}">
                <a16:creationId xmlns:a16="http://schemas.microsoft.com/office/drawing/2014/main" id="{9626180B-FF05-48CF-BFB3-C95C9B5DAB99}"/>
              </a:ext>
              <a:ext uri="{C183D7F6-B498-43B3-948B-1728B52AA6E4}">
                <adec:decorative xmlns:adec="http://schemas.microsoft.com/office/drawing/2017/decorative" val="1"/>
              </a:ext>
            </a:extLst>
          </p:cNvPr>
          <p:cNvSpPr>
            <a:spLocks noGrp="1"/>
          </p:cNvSpPr>
          <p:nvPr>
            <p:ph type="body" sz="quarter" idx="15"/>
          </p:nvPr>
        </p:nvSpPr>
        <p:spPr>
          <a:xfrm>
            <a:off x="2190750" y="609600"/>
            <a:ext cx="7810500" cy="4910499"/>
          </a:xfrm>
        </p:spPr>
        <p:txBody>
          <a:bodyPr/>
          <a:lstStyle/>
          <a:p>
            <a:endParaRPr lang="en-US"/>
          </a:p>
        </p:txBody>
      </p:sp>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a:xfrm>
            <a:off x="3163809" y="1208544"/>
            <a:ext cx="5864382" cy="2905105"/>
          </a:xfrm>
        </p:spPr>
        <p:txBody>
          <a:bodyPr>
            <a:normAutofit fontScale="90000"/>
          </a:bodyPr>
          <a:lstStyle/>
          <a:p>
            <a:r>
              <a:rPr lang="ga-IE"/>
              <a:t>LCHS4007</a:t>
            </a:r>
            <a:br>
              <a:rPr lang="ga-IE"/>
            </a:br>
            <a:r>
              <a:rPr lang="ga-IE" i="1"/>
              <a:t>Digital </a:t>
            </a:r>
            <a:r>
              <a:rPr lang="ga-IE" i="1" err="1"/>
              <a:t>skills</a:t>
            </a:r>
            <a:r>
              <a:rPr lang="ga-IE" i="1"/>
              <a:t> an</a:t>
            </a:r>
            <a:r>
              <a:rPr lang="en-GB" i="1"/>
              <a:t>d</a:t>
            </a:r>
            <a:r>
              <a:rPr lang="ga-IE" i="1"/>
              <a:t> </a:t>
            </a:r>
            <a:r>
              <a:rPr lang="ga-IE" i="1" err="1"/>
              <a:t>research</a:t>
            </a:r>
            <a:r>
              <a:rPr lang="ga-IE" i="1"/>
              <a:t> </a:t>
            </a:r>
            <a:r>
              <a:rPr lang="en-GB" i="1"/>
              <a:t>methods</a:t>
            </a:r>
            <a:br>
              <a:rPr lang="en-GB" i="1"/>
            </a:br>
            <a:r>
              <a:rPr lang="en-GB" b="1" i="1"/>
              <a:t>Bianca </a:t>
            </a:r>
            <a:r>
              <a:rPr lang="en-GB" b="1" i="1" err="1"/>
              <a:t>dodgen</a:t>
            </a:r>
            <a:br>
              <a:rPr lang="en-GB" i="1"/>
            </a:br>
            <a:endParaRPr lang="en-US"/>
          </a:p>
        </p:txBody>
      </p:sp>
      <p:sp>
        <p:nvSpPr>
          <p:cNvPr id="7" name="Subtitle 6">
            <a:extLst>
              <a:ext uri="{FF2B5EF4-FFF2-40B4-BE49-F238E27FC236}">
                <a16:creationId xmlns:a16="http://schemas.microsoft.com/office/drawing/2014/main" id="{606F8B2E-A7F5-4413-BEED-BFF7C3D9FF78}"/>
              </a:ext>
            </a:extLst>
          </p:cNvPr>
          <p:cNvSpPr>
            <a:spLocks noGrp="1"/>
          </p:cNvSpPr>
          <p:nvPr>
            <p:ph type="subTitle" idx="1"/>
          </p:nvPr>
        </p:nvSpPr>
        <p:spPr/>
        <p:txBody>
          <a:bodyPr/>
          <a:lstStyle/>
          <a:p>
            <a:endParaRPr lang="en-US"/>
          </a:p>
          <a:p>
            <a:endParaRPr lang="en-US"/>
          </a:p>
        </p:txBody>
      </p:sp>
    </p:spTree>
    <p:extLst>
      <p:ext uri="{BB962C8B-B14F-4D97-AF65-F5344CB8AC3E}">
        <p14:creationId xmlns:p14="http://schemas.microsoft.com/office/powerpoint/2010/main" val="31352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329AF252-17C4-FBD8-F7AC-D628B7FE4798}"/>
              </a:ext>
            </a:extLst>
          </p:cNvPr>
          <p:cNvSpPr>
            <a:spLocks noGrp="1"/>
          </p:cNvSpPr>
          <p:nvPr>
            <p:ph type="body" sz="quarter" idx="13"/>
          </p:nvPr>
        </p:nvSpPr>
        <p:spPr/>
        <p:txBody>
          <a:bodyPr/>
          <a:lstStyle/>
          <a:p>
            <a:r>
              <a:rPr lang="en-GB"/>
              <a:t>   </a:t>
            </a:r>
            <a:endParaRPr lang="en-US"/>
          </a:p>
        </p:txBody>
      </p:sp>
      <p:sp>
        <p:nvSpPr>
          <p:cNvPr id="9" name="Text Placeholder 8">
            <a:extLst>
              <a:ext uri="{FF2B5EF4-FFF2-40B4-BE49-F238E27FC236}">
                <a16:creationId xmlns:a16="http://schemas.microsoft.com/office/drawing/2014/main" id="{151BD630-E029-C4E7-7C99-D0BA9D6E0250}"/>
              </a:ext>
            </a:extLst>
          </p:cNvPr>
          <p:cNvSpPr>
            <a:spLocks noGrp="1"/>
          </p:cNvSpPr>
          <p:nvPr>
            <p:ph type="body" sz="quarter" idx="22"/>
          </p:nvPr>
        </p:nvSpPr>
        <p:spPr>
          <a:solidFill>
            <a:schemeClr val="bg1"/>
          </a:solidFill>
        </p:spPr>
        <p:txBody>
          <a:bodyPr/>
          <a:lstStyle/>
          <a:p>
            <a:endParaRPr lang="en-US"/>
          </a:p>
        </p:txBody>
      </p:sp>
      <p:sp>
        <p:nvSpPr>
          <p:cNvPr id="10" name="Title 9">
            <a:extLst>
              <a:ext uri="{FF2B5EF4-FFF2-40B4-BE49-F238E27FC236}">
                <a16:creationId xmlns:a16="http://schemas.microsoft.com/office/drawing/2014/main" id="{C7B54CA7-08B0-DD74-DFAE-3DFB110C10E3}"/>
              </a:ext>
            </a:extLst>
          </p:cNvPr>
          <p:cNvSpPr>
            <a:spLocks noGrp="1"/>
          </p:cNvSpPr>
          <p:nvPr>
            <p:ph type="title"/>
          </p:nvPr>
        </p:nvSpPr>
        <p:spPr/>
        <p:txBody>
          <a:bodyPr/>
          <a:lstStyle/>
          <a:p>
            <a:r>
              <a:rPr lang="en-GB" b="1" i="1"/>
              <a:t>Group members</a:t>
            </a:r>
            <a:endParaRPr lang="en-US" b="1" i="1"/>
          </a:p>
        </p:txBody>
      </p:sp>
      <p:sp>
        <p:nvSpPr>
          <p:cNvPr id="13" name="Text Placeholder 12">
            <a:extLst>
              <a:ext uri="{FF2B5EF4-FFF2-40B4-BE49-F238E27FC236}">
                <a16:creationId xmlns:a16="http://schemas.microsoft.com/office/drawing/2014/main" id="{2BF4878D-452A-749E-D5EB-AB6F8FCF0130}"/>
              </a:ext>
            </a:extLst>
          </p:cNvPr>
          <p:cNvSpPr>
            <a:spLocks noGrp="1"/>
          </p:cNvSpPr>
          <p:nvPr>
            <p:ph type="body" sz="quarter" idx="23"/>
          </p:nvPr>
        </p:nvSpPr>
        <p:spPr/>
        <p:txBody>
          <a:bodyPr/>
          <a:lstStyle/>
          <a:p>
            <a:endParaRPr lang="en-US"/>
          </a:p>
        </p:txBody>
      </p:sp>
      <p:sp>
        <p:nvSpPr>
          <p:cNvPr id="2" name="TextBox 1">
            <a:extLst>
              <a:ext uri="{FF2B5EF4-FFF2-40B4-BE49-F238E27FC236}">
                <a16:creationId xmlns:a16="http://schemas.microsoft.com/office/drawing/2014/main" id="{5042218A-E051-02DC-A488-7DF915392F6B}"/>
              </a:ext>
            </a:extLst>
          </p:cNvPr>
          <p:cNvSpPr txBox="1"/>
          <p:nvPr/>
        </p:nvSpPr>
        <p:spPr>
          <a:xfrm>
            <a:off x="5184115" y="2336045"/>
            <a:ext cx="1828800" cy="1828800"/>
          </a:xfrm>
          <a:prstGeom prst="rect">
            <a:avLst/>
          </a:prstGeom>
          <a:noFill/>
        </p:spPr>
        <p:txBody>
          <a:bodyPr wrap="square" rtlCol="0">
            <a:spAutoFit/>
          </a:bodyPr>
          <a:lstStyle/>
          <a:p>
            <a:pPr algn="l"/>
            <a:endParaRPr lang="en-US"/>
          </a:p>
        </p:txBody>
      </p:sp>
      <p:graphicFrame>
        <p:nvGraphicFramePr>
          <p:cNvPr id="5" name="Table 4">
            <a:extLst>
              <a:ext uri="{FF2B5EF4-FFF2-40B4-BE49-F238E27FC236}">
                <a16:creationId xmlns:a16="http://schemas.microsoft.com/office/drawing/2014/main" id="{7311B421-39F1-8539-20BE-9F9180F66B9E}"/>
              </a:ext>
            </a:extLst>
          </p:cNvPr>
          <p:cNvGraphicFramePr>
            <a:graphicFrameLocks noGrp="1"/>
          </p:cNvGraphicFramePr>
          <p:nvPr>
            <p:extLst>
              <p:ext uri="{D42A27DB-BD31-4B8C-83A1-F6EECF244321}">
                <p14:modId xmlns:p14="http://schemas.microsoft.com/office/powerpoint/2010/main" val="1313986872"/>
              </p:ext>
            </p:extLst>
          </p:nvPr>
        </p:nvGraphicFramePr>
        <p:xfrm>
          <a:off x="1143000" y="1881045"/>
          <a:ext cx="9405542" cy="2829210"/>
        </p:xfrm>
        <a:graphic>
          <a:graphicData uri="http://schemas.openxmlformats.org/drawingml/2006/table">
            <a:tbl>
              <a:tblPr firstRow="1" bandRow="1">
                <a:tableStyleId>{BDBED569-4797-4DF1-A0F4-6AAB3CD982D8}</a:tableStyleId>
              </a:tblPr>
              <a:tblGrid>
                <a:gridCol w="3135181">
                  <a:extLst>
                    <a:ext uri="{9D8B030D-6E8A-4147-A177-3AD203B41FA5}">
                      <a16:colId xmlns:a16="http://schemas.microsoft.com/office/drawing/2014/main" val="3187034268"/>
                    </a:ext>
                  </a:extLst>
                </a:gridCol>
                <a:gridCol w="3176953">
                  <a:extLst>
                    <a:ext uri="{9D8B030D-6E8A-4147-A177-3AD203B41FA5}">
                      <a16:colId xmlns:a16="http://schemas.microsoft.com/office/drawing/2014/main" val="1338210983"/>
                    </a:ext>
                  </a:extLst>
                </a:gridCol>
                <a:gridCol w="3093408">
                  <a:extLst>
                    <a:ext uri="{9D8B030D-6E8A-4147-A177-3AD203B41FA5}">
                      <a16:colId xmlns:a16="http://schemas.microsoft.com/office/drawing/2014/main" val="2490065668"/>
                    </a:ext>
                  </a:extLst>
                </a:gridCol>
              </a:tblGrid>
              <a:tr h="565842">
                <a:tc>
                  <a:txBody>
                    <a:bodyPr/>
                    <a:lstStyle/>
                    <a:p>
                      <a:r>
                        <a:rPr lang="en-GB" sz="3000" b="1">
                          <a:solidFill>
                            <a:schemeClr val="bg1">
                              <a:lumMod val="10000"/>
                            </a:schemeClr>
                          </a:solidFill>
                        </a:rPr>
                        <a:t>Sara</a:t>
                      </a:r>
                    </a:p>
                  </a:txBody>
                  <a:tcPr/>
                </a:tc>
                <a:tc>
                  <a:txBody>
                    <a:bodyPr/>
                    <a:lstStyle/>
                    <a:p>
                      <a:r>
                        <a:rPr lang="en-GB" sz="2700" err="1"/>
                        <a:t>Busuioc</a:t>
                      </a:r>
                      <a:endParaRPr lang="en-US" sz="2700"/>
                    </a:p>
                  </a:txBody>
                  <a:tcPr/>
                </a:tc>
                <a:tc>
                  <a:txBody>
                    <a:bodyPr/>
                    <a:lstStyle/>
                    <a:p>
                      <a:r>
                        <a:rPr lang="ga-IE"/>
                        <a:t>(</a:t>
                      </a:r>
                      <a:r>
                        <a:rPr lang="ga-IE" sz="2400"/>
                        <a:t>2536032</a:t>
                      </a:r>
                      <a:r>
                        <a:rPr lang="ga-IE"/>
                        <a:t>)</a:t>
                      </a:r>
                      <a:endParaRPr lang="en-US"/>
                    </a:p>
                  </a:txBody>
                  <a:tcPr/>
                </a:tc>
                <a:extLst>
                  <a:ext uri="{0D108BD9-81ED-4DB2-BD59-A6C34878D82A}">
                    <a16:rowId xmlns:a16="http://schemas.microsoft.com/office/drawing/2014/main" val="4194258175"/>
                  </a:ext>
                </a:extLst>
              </a:tr>
              <a:tr h="565842">
                <a:tc>
                  <a:txBody>
                    <a:bodyPr/>
                    <a:lstStyle/>
                    <a:p>
                      <a:r>
                        <a:rPr lang="en-GB" sz="2600" b="1" cap="none" spc="0" err="1">
                          <a:ln w="0"/>
                          <a:solidFill>
                            <a:schemeClr val="tx1"/>
                          </a:solidFill>
                          <a:effectLst>
                            <a:outerShdw blurRad="38100" dist="19050" dir="2700000" algn="tl" rotWithShape="0">
                              <a:schemeClr val="dk1">
                                <a:alpha val="40000"/>
                              </a:schemeClr>
                            </a:outerShdw>
                          </a:effectLst>
                        </a:rPr>
                        <a:t>Faiza</a:t>
                      </a:r>
                      <a:r>
                        <a:rPr lang="en-GB" b="1" cap="none" spc="0">
                          <a:ln w="0"/>
                          <a:solidFill>
                            <a:schemeClr val="tx1"/>
                          </a:solidFill>
                          <a:effectLst>
                            <a:outerShdw blurRad="38100" dist="19050" dir="2700000" algn="tl" rotWithShape="0">
                              <a:schemeClr val="dk1">
                                <a:alpha val="40000"/>
                              </a:schemeClr>
                            </a:outerShdw>
                          </a:effectLst>
                        </a:rPr>
                        <a:t> </a:t>
                      </a:r>
                      <a:endParaRPr lang="en-US" b="1"/>
                    </a:p>
                  </a:txBody>
                  <a:tcPr/>
                </a:tc>
                <a:tc>
                  <a:txBody>
                    <a:bodyPr/>
                    <a:lstStyle/>
                    <a:p>
                      <a:r>
                        <a:rPr lang="en-GB" sz="2900" b="1" cap="none" spc="0">
                          <a:ln w="0"/>
                          <a:solidFill>
                            <a:schemeClr val="tx1"/>
                          </a:solidFill>
                          <a:effectLst>
                            <a:outerShdw blurRad="38100" dist="19050" dir="2700000" algn="tl" rotWithShape="0">
                              <a:schemeClr val="dk1">
                                <a:alpha val="40000"/>
                              </a:schemeClr>
                            </a:outerShdw>
                          </a:effectLst>
                        </a:rPr>
                        <a:t>Bibi</a:t>
                      </a:r>
                      <a:endParaRPr lang="en-US" sz="2900" b="1"/>
                    </a:p>
                  </a:txBody>
                  <a:tcPr/>
                </a:tc>
                <a:tc>
                  <a:txBody>
                    <a:bodyPr/>
                    <a:lstStyle/>
                    <a:p>
                      <a:r>
                        <a:rPr lang="en-GB" b="1"/>
                        <a:t>(</a:t>
                      </a:r>
                      <a:r>
                        <a:rPr lang="en-GB" sz="2400" b="1"/>
                        <a:t>2534183</a:t>
                      </a:r>
                      <a:r>
                        <a:rPr lang="en-GB" b="1"/>
                        <a:t>)</a:t>
                      </a:r>
                      <a:endParaRPr lang="en-US" b="1"/>
                    </a:p>
                  </a:txBody>
                  <a:tcPr/>
                </a:tc>
                <a:extLst>
                  <a:ext uri="{0D108BD9-81ED-4DB2-BD59-A6C34878D82A}">
                    <a16:rowId xmlns:a16="http://schemas.microsoft.com/office/drawing/2014/main" val="4122694363"/>
                  </a:ext>
                </a:extLst>
              </a:tr>
              <a:tr h="565842">
                <a:tc>
                  <a:txBody>
                    <a:bodyPr/>
                    <a:lstStyle/>
                    <a:p>
                      <a:r>
                        <a:rPr lang="en-GB" sz="2500" b="1" cap="none" spc="0">
                          <a:ln w="0"/>
                          <a:solidFill>
                            <a:schemeClr val="tx1"/>
                          </a:solidFill>
                          <a:effectLst>
                            <a:outerShdw blurRad="38100" dist="19050" dir="2700000" algn="tl" rotWithShape="0">
                              <a:schemeClr val="dk1">
                                <a:alpha val="40000"/>
                              </a:schemeClr>
                            </a:outerShdw>
                          </a:effectLst>
                        </a:rPr>
                        <a:t>Macy Catherine</a:t>
                      </a:r>
                      <a:endParaRPr lang="en-US" sz="2500" b="1"/>
                    </a:p>
                  </a:txBody>
                  <a:tcPr/>
                </a:tc>
                <a:tc>
                  <a:txBody>
                    <a:bodyPr/>
                    <a:lstStyle/>
                    <a:p>
                      <a:r>
                        <a:rPr lang="en-GB" sz="2600" b="1" cap="none" spc="0" err="1">
                          <a:ln w="0"/>
                          <a:solidFill>
                            <a:schemeClr val="tx1"/>
                          </a:solidFill>
                          <a:effectLst>
                            <a:outerShdw blurRad="38100" dist="19050" dir="2700000" algn="tl" rotWithShape="0">
                              <a:schemeClr val="dk1">
                                <a:alpha val="40000"/>
                              </a:schemeClr>
                            </a:outerShdw>
                          </a:effectLst>
                        </a:rPr>
                        <a:t>Stanilaus</a:t>
                      </a:r>
                      <a:endParaRPr lang="en-US" sz="2600" b="1"/>
                    </a:p>
                  </a:txBody>
                  <a:tcPr/>
                </a:tc>
                <a:tc>
                  <a:txBody>
                    <a:bodyPr/>
                    <a:lstStyle/>
                    <a:p>
                      <a:r>
                        <a:rPr lang="en-GB" b="1"/>
                        <a:t>(</a:t>
                      </a:r>
                      <a:r>
                        <a:rPr lang="en-GB" sz="2300" b="1"/>
                        <a:t>2534168</a:t>
                      </a:r>
                      <a:r>
                        <a:rPr lang="en-GB" b="1"/>
                        <a:t>)</a:t>
                      </a:r>
                      <a:endParaRPr lang="en-US" b="1"/>
                    </a:p>
                  </a:txBody>
                  <a:tcPr/>
                </a:tc>
                <a:extLst>
                  <a:ext uri="{0D108BD9-81ED-4DB2-BD59-A6C34878D82A}">
                    <a16:rowId xmlns:a16="http://schemas.microsoft.com/office/drawing/2014/main" val="3008825216"/>
                  </a:ext>
                </a:extLst>
              </a:tr>
              <a:tr h="565842">
                <a:tc>
                  <a:txBody>
                    <a:bodyPr/>
                    <a:lstStyle/>
                    <a:p>
                      <a:r>
                        <a:rPr lang="en-GB" sz="2400" b="1" cap="none" spc="0">
                          <a:ln w="0"/>
                          <a:solidFill>
                            <a:schemeClr val="tx1"/>
                          </a:solidFill>
                          <a:effectLst>
                            <a:outerShdw blurRad="38100" dist="19050" dir="2700000" algn="tl" rotWithShape="0">
                              <a:schemeClr val="dk1">
                                <a:alpha val="40000"/>
                              </a:schemeClr>
                            </a:outerShdw>
                          </a:effectLst>
                        </a:rPr>
                        <a:t>Dalarno Tucker</a:t>
                      </a:r>
                      <a:endParaRPr lang="en-US" sz="2400" b="1"/>
                    </a:p>
                  </a:txBody>
                  <a:tcPr/>
                </a:tc>
                <a:tc>
                  <a:txBody>
                    <a:bodyPr/>
                    <a:lstStyle/>
                    <a:p>
                      <a:r>
                        <a:rPr lang="en-GB" sz="2600" b="1" cap="none" spc="0">
                          <a:ln w="0"/>
                          <a:solidFill>
                            <a:schemeClr val="tx1"/>
                          </a:solidFill>
                          <a:effectLst>
                            <a:outerShdw blurRad="38100" dist="19050" dir="2700000" algn="tl" rotWithShape="0">
                              <a:schemeClr val="dk1">
                                <a:alpha val="40000"/>
                              </a:schemeClr>
                            </a:outerShdw>
                          </a:effectLst>
                        </a:rPr>
                        <a:t>Clarke</a:t>
                      </a:r>
                      <a:endParaRPr lang="en-US" sz="2600" b="1"/>
                    </a:p>
                  </a:txBody>
                  <a:tcPr/>
                </a:tc>
                <a:tc>
                  <a:txBody>
                    <a:bodyPr/>
                    <a:lstStyle/>
                    <a:p>
                      <a:r>
                        <a:rPr lang="en-GB"/>
                        <a:t>(</a:t>
                      </a:r>
                      <a:r>
                        <a:rPr lang="en-GB" sz="2500" b="1"/>
                        <a:t>2523426</a:t>
                      </a:r>
                      <a:r>
                        <a:rPr lang="en-GB" b="1"/>
                        <a:t>)</a:t>
                      </a:r>
                      <a:endParaRPr lang="en-US"/>
                    </a:p>
                  </a:txBody>
                  <a:tcPr/>
                </a:tc>
                <a:extLst>
                  <a:ext uri="{0D108BD9-81ED-4DB2-BD59-A6C34878D82A}">
                    <a16:rowId xmlns:a16="http://schemas.microsoft.com/office/drawing/2014/main" val="3806050176"/>
                  </a:ext>
                </a:extLst>
              </a:tr>
              <a:tr h="565842">
                <a:tc>
                  <a:txBody>
                    <a:bodyPr/>
                    <a:lstStyle/>
                    <a:p>
                      <a:pPr lvl="0">
                        <a:buNone/>
                      </a:pPr>
                      <a:r>
                        <a:rPr lang="en-US" sz="2800" b="1"/>
                        <a:t>Najibb Ullah </a:t>
                      </a:r>
                    </a:p>
                  </a:txBody>
                  <a:tcPr>
                    <a:solidFill>
                      <a:schemeClr val="bg1"/>
                    </a:solidFill>
                  </a:tcPr>
                </a:tc>
                <a:tc>
                  <a:txBody>
                    <a:bodyPr/>
                    <a:lstStyle/>
                    <a:p>
                      <a:r>
                        <a:rPr lang="en-US" sz="2500" b="1"/>
                        <a:t>Khan</a:t>
                      </a:r>
                    </a:p>
                  </a:txBody>
                  <a:tcPr>
                    <a:solidFill>
                      <a:schemeClr val="bg1"/>
                    </a:solidFill>
                  </a:tcPr>
                </a:tc>
                <a:tc>
                  <a:txBody>
                    <a:bodyPr/>
                    <a:lstStyle/>
                    <a:p>
                      <a:r>
                        <a:rPr lang="en-US"/>
                        <a:t>(</a:t>
                      </a:r>
                      <a:r>
                        <a:rPr lang="en-US" sz="2800" b="1"/>
                        <a:t>2536048</a:t>
                      </a:r>
                      <a:r>
                        <a:rPr lang="en-US"/>
                        <a:t>)</a:t>
                      </a:r>
                      <a:endParaRPr lang="en-US" b="0"/>
                    </a:p>
                  </a:txBody>
                  <a:tcPr>
                    <a:solidFill>
                      <a:schemeClr val="bg1"/>
                    </a:solidFill>
                  </a:tcPr>
                </a:tc>
                <a:extLst>
                  <a:ext uri="{0D108BD9-81ED-4DB2-BD59-A6C34878D82A}">
                    <a16:rowId xmlns:a16="http://schemas.microsoft.com/office/drawing/2014/main" val="2002044811"/>
                  </a:ext>
                </a:extLst>
              </a:tr>
            </a:tbl>
          </a:graphicData>
        </a:graphic>
      </p:graphicFrame>
    </p:spTree>
    <p:extLst>
      <p:ext uri="{BB962C8B-B14F-4D97-AF65-F5344CB8AC3E}">
        <p14:creationId xmlns:p14="http://schemas.microsoft.com/office/powerpoint/2010/main" val="380853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11AA-6075-09AF-DEA0-6B975CE38D63}"/>
              </a:ext>
            </a:extLst>
          </p:cNvPr>
          <p:cNvSpPr>
            <a:spLocks noGrp="1"/>
          </p:cNvSpPr>
          <p:nvPr>
            <p:ph type="title"/>
          </p:nvPr>
        </p:nvSpPr>
        <p:spPr>
          <a:xfrm>
            <a:off x="0" y="152400"/>
            <a:ext cx="9053465" cy="712885"/>
          </a:xfrm>
        </p:spPr>
        <p:txBody>
          <a:bodyPr/>
          <a:lstStyle/>
          <a:p>
            <a:r>
              <a:rPr lang="en-GB" b="1"/>
              <a:t>Task 1 </a:t>
            </a:r>
            <a:r>
              <a:rPr lang="en-GB" b="1" err="1"/>
              <a:t>dalarno</a:t>
            </a:r>
            <a:endParaRPr lang="en-US"/>
          </a:p>
        </p:txBody>
      </p:sp>
      <p:sp>
        <p:nvSpPr>
          <p:cNvPr id="7" name="Content Placeholder 2">
            <a:extLst>
              <a:ext uri="{FF2B5EF4-FFF2-40B4-BE49-F238E27FC236}">
                <a16:creationId xmlns:a16="http://schemas.microsoft.com/office/drawing/2014/main" id="{F339FBA0-A59B-AFFA-9A60-5746F5DC57AB}"/>
              </a:ext>
            </a:extLst>
          </p:cNvPr>
          <p:cNvSpPr txBox="1">
            <a:spLocks noGrp="1"/>
          </p:cNvSpPr>
          <p:nvPr>
            <p:ph sz="quarter" idx="13"/>
          </p:nvPr>
        </p:nvSpPr>
        <p:spPr>
          <a:xfrm>
            <a:off x="273591" y="578091"/>
            <a:ext cx="8321110" cy="6710608"/>
          </a:xfrm>
          <a:prstGeom prst="rect">
            <a:avLst/>
          </a:prstGeom>
          <a:ln>
            <a:solidFill>
              <a:schemeClr val="bg1"/>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5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2000" b="1" i="0">
                <a:effectLst/>
                <a:latin typeface="UICTFontTextStyleBody"/>
              </a:rPr>
              <a:t>Staff Communication at </a:t>
            </a:r>
            <a:r>
              <a:rPr lang="en-GB" sz="2000" b="1" i="0" err="1">
                <a:effectLst/>
                <a:latin typeface="UICTFontTextStyleBody"/>
              </a:rPr>
              <a:t>Riverdale</a:t>
            </a:r>
            <a:r>
              <a:rPr lang="en-GB" sz="2000" b="1" i="0">
                <a:effectLst/>
                <a:latin typeface="UICTFontTextStyleBody"/>
              </a:rPr>
              <a:t> Care Home</a:t>
            </a:r>
            <a:endParaRPr lang="en-GB" sz="2000" b="1">
              <a:effectLst/>
              <a:latin typeface=".AppleSystemUIFont"/>
            </a:endParaRPr>
          </a:p>
          <a:p>
            <a:r>
              <a:rPr lang="en-GB" sz="2000" b="1" i="0">
                <a:effectLst/>
                <a:latin typeface="UICTFontTextStyleBody"/>
              </a:rPr>
              <a:t>What the Task Involves</a:t>
            </a:r>
            <a:br>
              <a:rPr lang="en-GB" sz="2000" b="1" i="0">
                <a:effectLst/>
                <a:latin typeface="UICTFontTextStyleBody"/>
              </a:rPr>
            </a:br>
            <a:r>
              <a:rPr lang="en-GB" sz="2000" b="1" i="0">
                <a:effectLst/>
                <a:latin typeface="UICTFontTextStyleBody"/>
              </a:rPr>
              <a:t>• Sharing updates with staff</a:t>
            </a:r>
            <a:br>
              <a:rPr lang="en-GB" sz="2000" b="1" i="0">
                <a:effectLst/>
                <a:latin typeface="UICTFontTextStyleBody"/>
              </a:rPr>
            </a:br>
            <a:r>
              <a:rPr lang="en-GB" sz="2000" b="1" i="0">
                <a:effectLst/>
                <a:latin typeface="UICTFontTextStyleBody"/>
              </a:rPr>
              <a:t>• Informing staff about shift changes</a:t>
            </a:r>
            <a:br>
              <a:rPr lang="en-GB" sz="2000" b="1" i="0">
                <a:effectLst/>
                <a:latin typeface="UICTFontTextStyleBody"/>
              </a:rPr>
            </a:br>
            <a:r>
              <a:rPr lang="en-GB" sz="2000" b="1" i="0">
                <a:effectLst/>
                <a:latin typeface="UICTFontTextStyleBody"/>
              </a:rPr>
              <a:t>• Sharing training and meeting information</a:t>
            </a:r>
            <a:br>
              <a:rPr lang="en-GB" sz="2000" b="1" i="0">
                <a:effectLst/>
                <a:latin typeface="UICTFontTextStyleBody"/>
              </a:rPr>
            </a:br>
            <a:r>
              <a:rPr lang="en-GB" sz="2000" b="1" i="0">
                <a:effectLst/>
                <a:latin typeface="UICTFontTextStyleBody"/>
              </a:rPr>
              <a:t>• Communicating important resident information</a:t>
            </a:r>
            <a:endParaRPr lang="en-GB" sz="2000" b="1">
              <a:effectLst/>
              <a:latin typeface=".AppleSystemUIFont"/>
            </a:endParaRPr>
          </a:p>
          <a:p>
            <a:r>
              <a:rPr lang="en-GB" sz="2000" b="1" i="0">
                <a:effectLst/>
                <a:latin typeface="UICTFontTextStyleBody"/>
              </a:rPr>
              <a:t>Staff communication helps everyone stay informed and provide good care for residents.</a:t>
            </a:r>
            <a:endParaRPr lang="en-GB" sz="2000" b="1">
              <a:effectLst/>
              <a:latin typeface=".AppleSystemUIFont"/>
            </a:endParaRPr>
          </a:p>
          <a:p>
            <a:r>
              <a:rPr lang="en-GB" sz="2000" b="1" i="0">
                <a:effectLst/>
                <a:latin typeface="UICTFontTextStyleBody"/>
              </a:rPr>
              <a:t>Microsoft 365 Tool: Microsoft Teams</a:t>
            </a:r>
            <a:br>
              <a:rPr lang="en-GB" sz="2000" b="1" i="0">
                <a:effectLst/>
                <a:latin typeface="UICTFontTextStyleBody"/>
              </a:rPr>
            </a:br>
            <a:r>
              <a:rPr lang="en-GB" sz="2000" b="1" i="0">
                <a:effectLst/>
                <a:latin typeface="UICTFontTextStyleBody"/>
              </a:rPr>
              <a:t>• Send messages</a:t>
            </a:r>
            <a:br>
              <a:rPr lang="en-GB" sz="2000" b="1" i="0">
                <a:effectLst/>
                <a:latin typeface="UICTFontTextStyleBody"/>
              </a:rPr>
            </a:br>
            <a:r>
              <a:rPr lang="en-GB" sz="2000" b="1" i="0">
                <a:effectLst/>
                <a:latin typeface="UICTFontTextStyleBody"/>
              </a:rPr>
              <a:t>• Share files</a:t>
            </a:r>
            <a:br>
              <a:rPr lang="en-GB" sz="2000" b="1" i="0">
                <a:effectLst/>
                <a:latin typeface="UICTFontTextStyleBody"/>
              </a:rPr>
            </a:br>
            <a:r>
              <a:rPr lang="en-GB" sz="2000" b="1" i="0">
                <a:effectLst/>
                <a:latin typeface="UICTFontTextStyleBody"/>
              </a:rPr>
              <a:t>• Group chats</a:t>
            </a:r>
            <a:br>
              <a:rPr lang="en-GB" sz="2000" b="1" i="0">
                <a:effectLst/>
                <a:latin typeface="UICTFontTextStyleBody"/>
              </a:rPr>
            </a:br>
            <a:r>
              <a:rPr lang="en-GB" sz="2000" b="1" i="0">
                <a:effectLst/>
                <a:latin typeface="UICTFontTextStyleBody"/>
              </a:rPr>
              <a:t>• Works on different devices</a:t>
            </a:r>
            <a:endParaRPr lang="en-GB" sz="2000" b="1">
              <a:effectLst/>
              <a:latin typeface=".AppleSystemUIFont"/>
            </a:endParaRPr>
          </a:p>
          <a:p>
            <a:r>
              <a:rPr lang="en-GB" sz="2000" b="1" i="0">
                <a:effectLst/>
                <a:latin typeface="UICTFontTextStyleBody"/>
              </a:rPr>
              <a:t>Microsoft Teams allows staff to communicate quickly and easily.</a:t>
            </a:r>
            <a:endParaRPr lang="en-GB" sz="1600">
              <a:effectLst/>
              <a:latin typeface=".AppleSystemUIFont"/>
            </a:endParaRPr>
          </a:p>
          <a:p>
            <a:r>
              <a:rPr lang="en-GB" sz="1800" b="1" i="0">
                <a:effectLst/>
                <a:latin typeface="UICTFontTextStyleBody"/>
              </a:rPr>
              <a:t>Staff communication is important in a care home. Staff need to tell each other important information about residents and work. I chose Microsoft Teams because it is easy to use and helps staff talk to each other. This helps everyone know what is happening and do their job properly.</a:t>
            </a:r>
            <a:endParaRPr lang="en-GB" sz="1800" b="1">
              <a:effectLst/>
              <a:latin typeface=".AppleSystemUIFont"/>
            </a:endParaRPr>
          </a:p>
          <a:p>
            <a:endParaRPr lang="en-GB" sz="1800" b="1" i="0">
              <a:effectLst/>
              <a:latin typeface="UICTFontTextStyleBody"/>
            </a:endParaRPr>
          </a:p>
          <a:p>
            <a:endParaRPr lang="en-GB" sz="2000">
              <a:effectLst/>
              <a:latin typeface=".AppleSystemUIFont"/>
            </a:endParaRPr>
          </a:p>
          <a:p>
            <a:endParaRPr lang="en-GB" sz="1700">
              <a:ln w="0"/>
              <a:effectLst>
                <a:outerShdw blurRad="38100" dist="19050" dir="2700000" algn="tl" rotWithShape="0">
                  <a:schemeClr val="dk1">
                    <a:alpha val="40000"/>
                  </a:schemeClr>
                </a:outerShdw>
              </a:effectLst>
              <a:latin typeface="Baskerville" panose="02020502070401020303" pitchFamily="18" charset="0"/>
              <a:ea typeface="Baskerville" panose="02020502070401020303" pitchFamily="18" charset="0"/>
              <a:cs typeface="Arial" panose="020B0604020202020204" pitchFamily="34" charset="0"/>
            </a:endParaRPr>
          </a:p>
          <a:p>
            <a:endParaRPr lang="en-GB" sz="1700">
              <a:ln w="0"/>
              <a:effectLst>
                <a:outerShdw blurRad="38100" dist="19050" dir="2700000" algn="tl" rotWithShape="0">
                  <a:schemeClr val="dk1">
                    <a:alpha val="40000"/>
                  </a:schemeClr>
                </a:outerShdw>
              </a:effectLst>
              <a:latin typeface="Baskerville" panose="02020502070401020303" pitchFamily="18" charset="0"/>
              <a:ea typeface="Baskerville" panose="02020502070401020303" pitchFamily="18" charset="0"/>
              <a:cs typeface="Arial" panose="020B0604020202020204" pitchFamily="34" charset="0"/>
            </a:endParaRPr>
          </a:p>
        </p:txBody>
      </p:sp>
      <p:sp>
        <p:nvSpPr>
          <p:cNvPr id="6" name="Slide Number Placeholder 5">
            <a:extLst>
              <a:ext uri="{FF2B5EF4-FFF2-40B4-BE49-F238E27FC236}">
                <a16:creationId xmlns:a16="http://schemas.microsoft.com/office/drawing/2014/main" id="{FBC37474-E5A9-AE31-AE61-A4AEAF6621C9}"/>
              </a:ext>
            </a:extLst>
          </p:cNvPr>
          <p:cNvSpPr>
            <a:spLocks noGrp="1"/>
          </p:cNvSpPr>
          <p:nvPr>
            <p:ph type="sldNum" sz="quarter" idx="4"/>
          </p:nvPr>
        </p:nvSpPr>
        <p:spPr/>
        <p:txBody>
          <a:bodyPr/>
          <a:lstStyle/>
          <a:p>
            <a:fld id="{4FAB73BC-B049-4115-A692-8D63A059BFB8}" type="slidenum">
              <a:rPr lang="en-US" noProof="0" smtClean="0"/>
              <a:pPr/>
              <a:t>3</a:t>
            </a:fld>
            <a:endParaRPr lang="en-US" noProof="0"/>
          </a:p>
        </p:txBody>
      </p:sp>
      <p:sp>
        <p:nvSpPr>
          <p:cNvPr id="4" name="TextBox 3">
            <a:extLst>
              <a:ext uri="{FF2B5EF4-FFF2-40B4-BE49-F238E27FC236}">
                <a16:creationId xmlns:a16="http://schemas.microsoft.com/office/drawing/2014/main" id="{9E6643C7-D24A-54A6-5B6D-683C188500B2}"/>
              </a:ext>
            </a:extLst>
          </p:cNvPr>
          <p:cNvSpPr txBox="1"/>
          <p:nvPr/>
        </p:nvSpPr>
        <p:spPr>
          <a:xfrm>
            <a:off x="3784852" y="254926"/>
            <a:ext cx="57967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Calibri" panose="020F0502020204030204" pitchFamily="34" charset="0"/>
                <a:cs typeface="Arial" panose="020B0604020202020204" pitchFamily="34" charset="0"/>
              </a:rPr>
              <a:t>Staff communication </a:t>
            </a:r>
            <a:endParaRPr lang="en-US" sz="3600" b="1">
              <a:latin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1CFC3DB-9D76-0692-A123-7D72ED3B9358}"/>
              </a:ext>
            </a:extLst>
          </p:cNvPr>
          <p:cNvPicPr>
            <a:picLocks noChangeAspect="1"/>
          </p:cNvPicPr>
          <p:nvPr/>
        </p:nvPicPr>
        <p:blipFill>
          <a:blip r:embed="rId2"/>
          <a:stretch>
            <a:fillRect/>
          </a:stretch>
        </p:blipFill>
        <p:spPr>
          <a:xfrm>
            <a:off x="8203075" y="476437"/>
            <a:ext cx="3868182" cy="3124332"/>
          </a:xfrm>
          <a:prstGeom prst="rect">
            <a:avLst/>
          </a:prstGeom>
        </p:spPr>
      </p:pic>
      <p:sp>
        <p:nvSpPr>
          <p:cNvPr id="5" name="TextBox 4">
            <a:extLst>
              <a:ext uri="{FF2B5EF4-FFF2-40B4-BE49-F238E27FC236}">
                <a16:creationId xmlns:a16="http://schemas.microsoft.com/office/drawing/2014/main" id="{A02A1060-6C8D-52A7-1B7E-CE967F57B2CA}"/>
              </a:ext>
            </a:extLst>
          </p:cNvPr>
          <p:cNvSpPr txBox="1"/>
          <p:nvPr/>
        </p:nvSpPr>
        <p:spPr>
          <a:xfrm>
            <a:off x="8739625" y="254926"/>
            <a:ext cx="2858617" cy="646331"/>
          </a:xfrm>
          <a:prstGeom prst="rect">
            <a:avLst/>
          </a:prstGeom>
          <a:noFill/>
        </p:spPr>
        <p:txBody>
          <a:bodyPr wrap="square" rtlCol="0">
            <a:spAutoFit/>
          </a:bodyPr>
          <a:lstStyle/>
          <a:p>
            <a:pPr algn="l"/>
            <a:r>
              <a:rPr lang="en-GB"/>
              <a:t>Staff communication all in one guide </a:t>
            </a:r>
            <a:endParaRPr lang="en-US"/>
          </a:p>
        </p:txBody>
      </p:sp>
      <p:pic>
        <p:nvPicPr>
          <p:cNvPr id="9" name="Picture 8">
            <a:extLst>
              <a:ext uri="{FF2B5EF4-FFF2-40B4-BE49-F238E27FC236}">
                <a16:creationId xmlns:a16="http://schemas.microsoft.com/office/drawing/2014/main" id="{097C7DCD-1467-5803-0D0C-5CADCDC08304}"/>
              </a:ext>
            </a:extLst>
          </p:cNvPr>
          <p:cNvPicPr>
            <a:picLocks noChangeAspect="1"/>
          </p:cNvPicPr>
          <p:nvPr/>
        </p:nvPicPr>
        <p:blipFill>
          <a:blip r:embed="rId3"/>
          <a:stretch>
            <a:fillRect/>
          </a:stretch>
        </p:blipFill>
        <p:spPr>
          <a:xfrm>
            <a:off x="8739625" y="3654013"/>
            <a:ext cx="3178784" cy="2026603"/>
          </a:xfrm>
          <a:prstGeom prst="rect">
            <a:avLst/>
          </a:prstGeom>
        </p:spPr>
      </p:pic>
    </p:spTree>
    <p:extLst>
      <p:ext uri="{BB962C8B-B14F-4D97-AF65-F5344CB8AC3E}">
        <p14:creationId xmlns:p14="http://schemas.microsoft.com/office/powerpoint/2010/main" val="1693428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2CCB2-3D37-DB0E-6BE4-D1259C4B3FE2}"/>
              </a:ext>
            </a:extLst>
          </p:cNvPr>
          <p:cNvSpPr>
            <a:spLocks noGrp="1"/>
          </p:cNvSpPr>
          <p:nvPr>
            <p:ph type="title"/>
          </p:nvPr>
        </p:nvSpPr>
        <p:spPr>
          <a:xfrm>
            <a:off x="0" y="818863"/>
            <a:ext cx="10805160" cy="402646"/>
          </a:xfrm>
        </p:spPr>
        <p:txBody>
          <a:bodyPr>
            <a:normAutofit fontScale="90000"/>
          </a:bodyPr>
          <a:lstStyle/>
          <a:p>
            <a:r>
              <a:rPr lang="en-GB" b="1" i="0" u="none" strike="noStrike">
                <a:solidFill>
                  <a:srgbClr val="000000"/>
                </a:solidFill>
                <a:effectLst/>
                <a:latin typeface="Calibri" panose="020F0502020204030204" pitchFamily="34" charset="0"/>
              </a:rPr>
              <a:t>How Microsoft Teams Improves Communication </a:t>
            </a:r>
            <a:endParaRPr lang="en-US"/>
          </a:p>
        </p:txBody>
      </p:sp>
      <p:sp>
        <p:nvSpPr>
          <p:cNvPr id="3" name="Content Placeholder 2">
            <a:extLst>
              <a:ext uri="{FF2B5EF4-FFF2-40B4-BE49-F238E27FC236}">
                <a16:creationId xmlns:a16="http://schemas.microsoft.com/office/drawing/2014/main" id="{C6F2E19D-CF45-FDED-CE0E-CC6224656D00}"/>
              </a:ext>
            </a:extLst>
          </p:cNvPr>
          <p:cNvSpPr>
            <a:spLocks noGrp="1"/>
          </p:cNvSpPr>
          <p:nvPr>
            <p:ph sz="quarter" idx="13"/>
          </p:nvPr>
        </p:nvSpPr>
        <p:spPr>
          <a:xfrm>
            <a:off x="189741" y="1373909"/>
            <a:ext cx="10288693" cy="5484091"/>
          </a:xfrm>
        </p:spPr>
        <p:txBody>
          <a:bodyPr>
            <a:normAutofit/>
          </a:bodyPr>
          <a:lstStyle/>
          <a:p>
            <a:r>
              <a:rPr lang="en-GB" sz="2200" b="1" i="0">
                <a:effectLst/>
                <a:latin typeface="Calibri" panose="020F0502020204030204" pitchFamily="34" charset="0"/>
              </a:rPr>
              <a:t>How Microsoft Teams Improves Communication</a:t>
            </a:r>
            <a:endParaRPr lang="en-GB" sz="2200" b="1">
              <a:effectLst/>
              <a:latin typeface="Calibri" panose="020F0502020204030204" pitchFamily="34" charset="0"/>
            </a:endParaRPr>
          </a:p>
          <a:p>
            <a:r>
              <a:rPr lang="en-GB" sz="2200" b="1" i="0">
                <a:effectLst/>
                <a:latin typeface="Calibri" panose="020F0502020204030204" pitchFamily="34" charset="0"/>
              </a:rPr>
              <a:t>• Staff receive messages instantly</a:t>
            </a:r>
            <a:br>
              <a:rPr lang="en-GB" sz="2200" b="1" i="0">
                <a:effectLst/>
                <a:latin typeface="Calibri" panose="020F0502020204030204" pitchFamily="34" charset="0"/>
              </a:rPr>
            </a:br>
            <a:r>
              <a:rPr lang="en-GB" sz="2200" b="1" i="0">
                <a:effectLst/>
                <a:latin typeface="Calibri" panose="020F0502020204030204" pitchFamily="34" charset="0"/>
              </a:rPr>
              <a:t>• Everyone gets the same information</a:t>
            </a:r>
            <a:br>
              <a:rPr lang="en-GB" sz="2200" b="1" i="0">
                <a:effectLst/>
                <a:latin typeface="Calibri" panose="020F0502020204030204" pitchFamily="34" charset="0"/>
              </a:rPr>
            </a:br>
            <a:r>
              <a:rPr lang="en-GB" sz="2200" b="1" i="0">
                <a:effectLst/>
                <a:latin typeface="Calibri" panose="020F0502020204030204" pitchFamily="34" charset="0"/>
              </a:rPr>
              <a:t>• Staff can communicate in group chats</a:t>
            </a:r>
            <a:br>
              <a:rPr lang="en-GB" sz="2200" b="1" i="0">
                <a:effectLst/>
                <a:latin typeface="Calibri" panose="020F0502020204030204" pitchFamily="34" charset="0"/>
              </a:rPr>
            </a:br>
            <a:r>
              <a:rPr lang="en-GB" sz="2200" b="1" i="0">
                <a:effectLst/>
                <a:latin typeface="Calibri" panose="020F0502020204030204" pitchFamily="34" charset="0"/>
              </a:rPr>
              <a:t>• Staff can ask questions easily</a:t>
            </a:r>
            <a:endParaRPr lang="en-GB" sz="2200" b="1">
              <a:effectLst/>
              <a:latin typeface="Calibri" panose="020F0502020204030204" pitchFamily="34" charset="0"/>
            </a:endParaRPr>
          </a:p>
          <a:p>
            <a:r>
              <a:rPr lang="en-GB" sz="2200" b="1" i="0">
                <a:effectLst/>
                <a:latin typeface="Calibri" panose="020F0502020204030204" pitchFamily="34" charset="0"/>
              </a:rPr>
              <a:t>How Microsoft Teams Improves Efficiency</a:t>
            </a:r>
            <a:endParaRPr lang="en-GB" sz="2200" b="1">
              <a:effectLst/>
              <a:latin typeface="Calibri" panose="020F0502020204030204" pitchFamily="34" charset="0"/>
            </a:endParaRPr>
          </a:p>
          <a:p>
            <a:r>
              <a:rPr lang="en-GB" sz="2200" b="1" i="0">
                <a:effectLst/>
                <a:latin typeface="Calibri" panose="020F0502020204030204" pitchFamily="34" charset="0"/>
              </a:rPr>
              <a:t>• Saves time</a:t>
            </a:r>
            <a:br>
              <a:rPr lang="en-GB" sz="2200" b="1" i="0">
                <a:effectLst/>
                <a:latin typeface="Calibri" panose="020F0502020204030204" pitchFamily="34" charset="0"/>
              </a:rPr>
            </a:br>
            <a:r>
              <a:rPr lang="en-GB" sz="2200" b="1" i="0">
                <a:effectLst/>
                <a:latin typeface="Calibri" panose="020F0502020204030204" pitchFamily="34" charset="0"/>
              </a:rPr>
              <a:t>• Shares information quickly</a:t>
            </a:r>
            <a:br>
              <a:rPr lang="en-GB" sz="2200" b="1" i="0">
                <a:effectLst/>
                <a:latin typeface="Calibri" panose="020F0502020204030204" pitchFamily="34" charset="0"/>
              </a:rPr>
            </a:br>
            <a:r>
              <a:rPr lang="en-GB" sz="2200" b="1" i="0">
                <a:effectLst/>
                <a:latin typeface="Calibri" panose="020F0502020204030204" pitchFamily="34" charset="0"/>
              </a:rPr>
              <a:t>• Documents can be updated instantly</a:t>
            </a:r>
            <a:br>
              <a:rPr lang="en-GB" sz="2200" b="1" i="0">
                <a:effectLst/>
                <a:latin typeface="Calibri" panose="020F0502020204030204" pitchFamily="34" charset="0"/>
              </a:rPr>
            </a:br>
            <a:r>
              <a:rPr lang="en-GB" sz="2200" b="1" i="0">
                <a:effectLst/>
                <a:latin typeface="Calibri" panose="020F0502020204030204" pitchFamily="34" charset="0"/>
              </a:rPr>
              <a:t>• Keeps information organised</a:t>
            </a:r>
            <a:endParaRPr lang="en-GB" sz="2200" b="1">
              <a:effectLst/>
              <a:latin typeface="Calibri" panose="020F0502020204030204" pitchFamily="34" charset="0"/>
            </a:endParaRPr>
          </a:p>
          <a:p>
            <a:r>
              <a:rPr lang="en-GB" sz="1900" b="1" i="0">
                <a:effectLst/>
                <a:latin typeface="UICTFontTextStyleBody"/>
              </a:rPr>
              <a:t>Microsoft Teams helps staff talk to each other quickly. Staff can send messages, share information, and ask questions. Everyone can see important updates at the same time. This helps staff work together and saves time.</a:t>
            </a:r>
            <a:endParaRPr lang="en-GB" sz="1900" b="1">
              <a:effectLst/>
              <a:latin typeface=".AppleSystemUIFont"/>
            </a:endParaRPr>
          </a:p>
          <a:p>
            <a:endParaRPr lang="en-US"/>
          </a:p>
        </p:txBody>
      </p:sp>
      <p:sp>
        <p:nvSpPr>
          <p:cNvPr id="4" name="Picture Placeholder 3">
            <a:extLst>
              <a:ext uri="{FF2B5EF4-FFF2-40B4-BE49-F238E27FC236}">
                <a16:creationId xmlns:a16="http://schemas.microsoft.com/office/drawing/2014/main" id="{DFC4714D-8D2A-0AFF-7F57-2427801F9162}"/>
              </a:ext>
            </a:extLst>
          </p:cNvPr>
          <p:cNvSpPr>
            <a:spLocks noGrp="1"/>
          </p:cNvSpPr>
          <p:nvPr>
            <p:ph type="pic" sz="quarter" idx="15"/>
          </p:nvPr>
        </p:nvSpPr>
        <p:spPr/>
      </p:sp>
      <p:sp>
        <p:nvSpPr>
          <p:cNvPr id="6" name="Slide Number Placeholder 5">
            <a:extLst>
              <a:ext uri="{FF2B5EF4-FFF2-40B4-BE49-F238E27FC236}">
                <a16:creationId xmlns:a16="http://schemas.microsoft.com/office/drawing/2014/main" id="{E9BDD2BB-E316-B664-B02F-B4A8845E7AA8}"/>
              </a:ext>
            </a:extLst>
          </p:cNvPr>
          <p:cNvSpPr>
            <a:spLocks noGrp="1"/>
          </p:cNvSpPr>
          <p:nvPr>
            <p:ph type="sldNum" sz="quarter" idx="4"/>
          </p:nvPr>
        </p:nvSpPr>
        <p:spPr/>
        <p:txBody>
          <a:bodyPr/>
          <a:lstStyle/>
          <a:p>
            <a:fld id="{4FAB73BC-B049-4115-A692-8D63A059BFB8}" type="slidenum">
              <a:rPr lang="en-US" noProof="0" smtClean="0"/>
              <a:pPr/>
              <a:t>4</a:t>
            </a:fld>
            <a:endParaRPr lang="en-US" noProof="0"/>
          </a:p>
        </p:txBody>
      </p:sp>
    </p:spTree>
    <p:extLst>
      <p:ext uri="{BB962C8B-B14F-4D97-AF65-F5344CB8AC3E}">
        <p14:creationId xmlns:p14="http://schemas.microsoft.com/office/powerpoint/2010/main" val="1345280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FC48-01CE-279A-3057-713E4F75F886}"/>
              </a:ext>
            </a:extLst>
          </p:cNvPr>
          <p:cNvSpPr>
            <a:spLocks noGrp="1"/>
          </p:cNvSpPr>
          <p:nvPr>
            <p:ph type="title"/>
          </p:nvPr>
        </p:nvSpPr>
        <p:spPr>
          <a:xfrm>
            <a:off x="392065" y="468682"/>
            <a:ext cx="10805160" cy="624380"/>
          </a:xfrm>
        </p:spPr>
        <p:txBody>
          <a:bodyPr>
            <a:normAutofit fontScale="90000"/>
          </a:bodyPr>
          <a:lstStyle/>
          <a:p>
            <a:r>
              <a:rPr lang="en-GB" sz="3600" b="1" i="0" u="none" strike="noStrike">
                <a:solidFill>
                  <a:srgbClr val="000000"/>
                </a:solidFill>
                <a:effectLst/>
                <a:latin typeface="Calibri" panose="020F0502020204030204" pitchFamily="34" charset="0"/>
              </a:rPr>
              <a:t>Advantages, Limitations </a:t>
            </a:r>
            <a:endParaRPr lang="en-US" sz="3600" b="1">
              <a:latin typeface="Calibri" panose="020F0502020204030204" pitchFamily="34" charset="0"/>
            </a:endParaRPr>
          </a:p>
        </p:txBody>
      </p:sp>
      <p:sp>
        <p:nvSpPr>
          <p:cNvPr id="3" name="Content Placeholder 2">
            <a:extLst>
              <a:ext uri="{FF2B5EF4-FFF2-40B4-BE49-F238E27FC236}">
                <a16:creationId xmlns:a16="http://schemas.microsoft.com/office/drawing/2014/main" id="{B135CB82-6478-84FE-621D-87B51FBD9252}"/>
              </a:ext>
            </a:extLst>
          </p:cNvPr>
          <p:cNvSpPr>
            <a:spLocks noGrp="1"/>
          </p:cNvSpPr>
          <p:nvPr>
            <p:ph sz="quarter" idx="13"/>
          </p:nvPr>
        </p:nvSpPr>
        <p:spPr>
          <a:xfrm>
            <a:off x="2921" y="930440"/>
            <a:ext cx="10288693" cy="5912033"/>
          </a:xfrm>
        </p:spPr>
        <p:txBody>
          <a:bodyPr vert="horz" lIns="91440" tIns="45720" rIns="91440" bIns="45720" rtlCol="0" anchor="t">
            <a:noAutofit/>
          </a:bodyPr>
          <a:lstStyle/>
          <a:p>
            <a:r>
              <a:rPr lang="en-GB" sz="1600" b="1" i="0">
                <a:effectLst/>
                <a:latin typeface="Calibri"/>
                <a:ea typeface="Calibri"/>
                <a:cs typeface="Calibri"/>
              </a:rPr>
              <a:t>Advantages and Limitations</a:t>
            </a:r>
            <a:endParaRPr lang="en-GB" sz="1600" b="1">
              <a:effectLst/>
              <a:latin typeface="Calibri"/>
              <a:ea typeface="Calibri"/>
              <a:cs typeface="Calibri"/>
            </a:endParaRPr>
          </a:p>
          <a:p>
            <a:r>
              <a:rPr lang="en-GB" sz="1600" b="1" i="0">
                <a:effectLst/>
                <a:latin typeface="Calibri"/>
                <a:ea typeface="Calibri"/>
                <a:cs typeface="Calibri"/>
              </a:rPr>
              <a:t>Advantages</a:t>
            </a:r>
            <a:br>
              <a:rPr lang="en-GB" sz="1600" b="1" i="0">
                <a:effectLst/>
                <a:latin typeface="Calibri" panose="020F0502020204030204" pitchFamily="34" charset="0"/>
              </a:rPr>
            </a:br>
            <a:r>
              <a:rPr lang="en-GB" sz="1600" b="1" i="0">
                <a:effectLst/>
                <a:latin typeface="Calibri"/>
                <a:ea typeface="Calibri"/>
                <a:cs typeface="Calibri"/>
              </a:rPr>
              <a:t>• Fast communication</a:t>
            </a:r>
            <a:br>
              <a:rPr lang="en-GB" sz="1600" b="1" i="0">
                <a:effectLst/>
                <a:latin typeface="Calibri" panose="020F0502020204030204" pitchFamily="34" charset="0"/>
              </a:rPr>
            </a:br>
            <a:r>
              <a:rPr lang="en-GB" sz="1600" b="1" i="0">
                <a:effectLst/>
                <a:latin typeface="Calibri"/>
                <a:ea typeface="Calibri"/>
                <a:cs typeface="Calibri"/>
              </a:rPr>
              <a:t>• Easy file sharing</a:t>
            </a:r>
            <a:br>
              <a:rPr lang="en-GB" sz="1600" b="1" i="0">
                <a:effectLst/>
                <a:latin typeface="Calibri" panose="020F0502020204030204" pitchFamily="34" charset="0"/>
              </a:rPr>
            </a:br>
            <a:r>
              <a:rPr lang="en-GB" sz="1600" b="1" i="0">
                <a:effectLst/>
                <a:latin typeface="Calibri"/>
                <a:ea typeface="Calibri"/>
                <a:cs typeface="Calibri"/>
              </a:rPr>
              <a:t>• Helps teamwork</a:t>
            </a:r>
            <a:br>
              <a:rPr lang="en-GB" sz="1600" b="1" i="0">
                <a:effectLst/>
                <a:latin typeface="Calibri" panose="020F0502020204030204" pitchFamily="34" charset="0"/>
              </a:rPr>
            </a:br>
            <a:r>
              <a:rPr lang="en-GB" sz="1600" b="1" i="0">
                <a:effectLst/>
                <a:latin typeface="Calibri"/>
                <a:ea typeface="Calibri"/>
                <a:cs typeface="Calibri"/>
              </a:rPr>
              <a:t>• Works on different devices</a:t>
            </a:r>
            <a:endParaRPr lang="en-GB" sz="1600" b="1">
              <a:effectLst/>
              <a:latin typeface="Calibri"/>
              <a:ea typeface="Calibri"/>
              <a:cs typeface="Calibri"/>
            </a:endParaRPr>
          </a:p>
          <a:p>
            <a:r>
              <a:rPr lang="en-GB" sz="1600" b="1" i="0">
                <a:effectLst/>
                <a:latin typeface="Calibri"/>
                <a:ea typeface="Calibri"/>
                <a:cs typeface="Calibri"/>
              </a:rPr>
              <a:t>These features help staff work more effectively.</a:t>
            </a:r>
            <a:endParaRPr lang="en-GB" sz="1600" b="1">
              <a:effectLst/>
              <a:latin typeface="Calibri"/>
              <a:ea typeface="Calibri"/>
              <a:cs typeface="Calibri"/>
            </a:endParaRPr>
          </a:p>
          <a:p>
            <a:r>
              <a:rPr lang="en-GB" sz="1600" b="1" i="0">
                <a:effectLst/>
                <a:latin typeface="Calibri"/>
                <a:ea typeface="Calibri"/>
                <a:cs typeface="Calibri"/>
              </a:rPr>
              <a:t>Limitations</a:t>
            </a:r>
            <a:br>
              <a:rPr lang="en-GB" sz="1600" b="1" i="0">
                <a:effectLst/>
                <a:latin typeface="Calibri" panose="020F0502020204030204" pitchFamily="34" charset="0"/>
              </a:rPr>
            </a:br>
            <a:r>
              <a:rPr lang="en-GB" sz="1600" b="1" i="0">
                <a:effectLst/>
                <a:latin typeface="Calibri"/>
                <a:ea typeface="Calibri"/>
                <a:cs typeface="Calibri"/>
              </a:rPr>
              <a:t>• Needs internet access</a:t>
            </a:r>
            <a:br>
              <a:rPr lang="en-GB" sz="1600" b="1" i="0">
                <a:effectLst/>
                <a:latin typeface="Calibri" panose="020F0502020204030204" pitchFamily="34" charset="0"/>
              </a:rPr>
            </a:br>
            <a:r>
              <a:rPr lang="en-GB" sz="1600" b="1" i="0">
                <a:effectLst/>
                <a:latin typeface="Calibri"/>
                <a:ea typeface="Calibri"/>
                <a:cs typeface="Calibri"/>
              </a:rPr>
              <a:t>• Some staff may need training</a:t>
            </a:r>
            <a:br>
              <a:rPr lang="en-GB" sz="1600" b="1" i="0">
                <a:effectLst/>
                <a:latin typeface="Calibri" panose="020F0502020204030204" pitchFamily="34" charset="0"/>
              </a:rPr>
            </a:br>
            <a:r>
              <a:rPr lang="en-GB" sz="1600" b="1" i="0">
                <a:effectLst/>
                <a:latin typeface="Calibri"/>
                <a:ea typeface="Calibri"/>
                <a:cs typeface="Calibri"/>
              </a:rPr>
              <a:t>• Messages can be missed</a:t>
            </a:r>
            <a:br>
              <a:rPr lang="en-GB" sz="1600" b="1" i="0">
                <a:effectLst/>
                <a:latin typeface="Calibri" panose="020F0502020204030204" pitchFamily="34" charset="0"/>
              </a:rPr>
            </a:br>
            <a:r>
              <a:rPr lang="en-GB" sz="1600" b="1" i="0">
                <a:effectLst/>
                <a:latin typeface="Calibri"/>
                <a:ea typeface="Calibri"/>
                <a:cs typeface="Calibri"/>
              </a:rPr>
              <a:t>• Technical issues can happen</a:t>
            </a:r>
            <a:endParaRPr lang="en-GB" sz="1600" b="1">
              <a:effectLst/>
              <a:latin typeface="Calibri"/>
              <a:ea typeface="Calibri"/>
              <a:cs typeface="Calibri"/>
            </a:endParaRPr>
          </a:p>
          <a:p>
            <a:r>
              <a:rPr lang="en-GB" sz="1600" b="1" i="0">
                <a:effectLst/>
                <a:latin typeface="Calibri"/>
                <a:ea typeface="Calibri"/>
                <a:cs typeface="Calibri"/>
              </a:rPr>
              <a:t>These issues can sometimes affect communication.</a:t>
            </a:r>
            <a:endParaRPr lang="en-GB" sz="1600" b="1">
              <a:effectLst/>
              <a:latin typeface="Calibri"/>
              <a:ea typeface="Calibri"/>
              <a:cs typeface="Calibri"/>
            </a:endParaRPr>
          </a:p>
          <a:p>
            <a:r>
              <a:rPr lang="en-GB" sz="1700" b="1" i="0">
                <a:effectLst/>
                <a:latin typeface="UICTFontTextStyleBody"/>
              </a:rPr>
              <a:t>Microsoft Teams is very good because it helps staff share information quickly and work as a team. One problem is that it needs internet and some people may need help learning how to use it. Overall, Teams is a good tool because it helps staff stay connected and informed.</a:t>
            </a:r>
            <a:endParaRPr lang="en-GB" sz="1700" b="1">
              <a:effectLst/>
              <a:latin typeface=".AppleSystemUIFont"/>
            </a:endParaRPr>
          </a:p>
          <a:p>
            <a:endParaRPr lang="en-US" sz="1100"/>
          </a:p>
        </p:txBody>
      </p:sp>
      <p:sp>
        <p:nvSpPr>
          <p:cNvPr id="4" name="Picture Placeholder 3">
            <a:extLst>
              <a:ext uri="{FF2B5EF4-FFF2-40B4-BE49-F238E27FC236}">
                <a16:creationId xmlns:a16="http://schemas.microsoft.com/office/drawing/2014/main" id="{51E64A35-8660-1327-7E1A-2EAC0A2AEEDC}"/>
              </a:ext>
            </a:extLst>
          </p:cNvPr>
          <p:cNvSpPr>
            <a:spLocks noGrp="1"/>
          </p:cNvSpPr>
          <p:nvPr>
            <p:ph type="pic" sz="quarter" idx="15"/>
          </p:nvPr>
        </p:nvSpPr>
        <p:spPr/>
      </p:sp>
    </p:spTree>
    <p:extLst>
      <p:ext uri="{BB962C8B-B14F-4D97-AF65-F5344CB8AC3E}">
        <p14:creationId xmlns:p14="http://schemas.microsoft.com/office/powerpoint/2010/main" val="3478716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553D-8E96-81AB-204B-2B39B33C8B74}"/>
              </a:ext>
            </a:extLst>
          </p:cNvPr>
          <p:cNvSpPr>
            <a:spLocks noGrp="1"/>
          </p:cNvSpPr>
          <p:nvPr>
            <p:ph type="title"/>
          </p:nvPr>
        </p:nvSpPr>
        <p:spPr/>
        <p:txBody>
          <a:bodyPr>
            <a:normAutofit/>
          </a:bodyPr>
          <a:lstStyle/>
          <a:p>
            <a:r>
              <a:rPr lang="en-GB" sz="3600" b="1">
                <a:latin typeface="Calibri" panose="020F0502020204030204" pitchFamily="34" charset="0"/>
              </a:rPr>
              <a:t>References for staff communication </a:t>
            </a:r>
            <a:endParaRPr lang="en-US" sz="3600" b="1">
              <a:latin typeface="Calibri" panose="020F0502020204030204" pitchFamily="34" charset="0"/>
            </a:endParaRPr>
          </a:p>
        </p:txBody>
      </p:sp>
      <p:sp>
        <p:nvSpPr>
          <p:cNvPr id="3" name="Content Placeholder 2">
            <a:extLst>
              <a:ext uri="{FF2B5EF4-FFF2-40B4-BE49-F238E27FC236}">
                <a16:creationId xmlns:a16="http://schemas.microsoft.com/office/drawing/2014/main" id="{071AC584-7364-DD17-EB78-3DD3ED67851C}"/>
              </a:ext>
            </a:extLst>
          </p:cNvPr>
          <p:cNvSpPr>
            <a:spLocks noGrp="1"/>
          </p:cNvSpPr>
          <p:nvPr>
            <p:ph sz="quarter" idx="13"/>
          </p:nvPr>
        </p:nvSpPr>
        <p:spPr>
          <a:xfrm>
            <a:off x="931069" y="1698487"/>
            <a:ext cx="10422732" cy="4641354"/>
          </a:xfrm>
        </p:spPr>
        <p:txBody>
          <a:bodyPr>
            <a:normAutofit fontScale="92500" lnSpcReduction="10000"/>
          </a:bodyPr>
          <a:lstStyle/>
          <a:p>
            <a:r>
              <a:rPr lang="en-GB" sz="1400" b="1" i="0">
                <a:effectLst/>
                <a:latin typeface="Calibri" panose="020F0502020204030204" pitchFamily="34" charset="0"/>
              </a:rPr>
              <a:t>Microsoft (n.d.) What is Microsoft Teams?</a:t>
            </a:r>
            <a:br>
              <a:rPr lang="en-GB" sz="1400" b="0" i="0">
                <a:effectLst/>
                <a:latin typeface="Calibri" panose="020F0502020204030204" pitchFamily="34" charset="0"/>
              </a:rPr>
            </a:br>
            <a:r>
              <a:rPr lang="en-GB" sz="1400" b="0" i="0" u="sng">
                <a:effectLst/>
                <a:latin typeface="Calibri" panose="020F0502020204030204" pitchFamily="34" charset="0"/>
                <a:hlinkClick r:id="rId2"/>
              </a:rPr>
              <a:t>https://support.microsoft.com/en-us/teams/platform/what-is-microsoft-teams</a:t>
            </a:r>
            <a:br>
              <a:rPr lang="en-GB" sz="1400" b="0" i="0">
                <a:effectLst/>
                <a:latin typeface="Calibri" panose="020F0502020204030204" pitchFamily="34" charset="0"/>
              </a:rPr>
            </a:br>
            <a:r>
              <a:rPr lang="en-GB" sz="1400" b="0" i="0">
                <a:effectLst/>
                <a:latin typeface="Calibri" panose="020F0502020204030204" pitchFamily="34" charset="0"/>
              </a:rPr>
              <a:t>This source explains what Microsoft Teams is and how it is used for communication and sharing information.</a:t>
            </a:r>
            <a:endParaRPr lang="en-GB" sz="1400">
              <a:effectLst/>
              <a:latin typeface="Calibri" panose="020F0502020204030204" pitchFamily="34" charset="0"/>
            </a:endParaRPr>
          </a:p>
          <a:p>
            <a:br>
              <a:rPr lang="en-GB" sz="1400">
                <a:effectLst/>
                <a:latin typeface="Calibri" panose="020F0502020204030204" pitchFamily="34" charset="0"/>
              </a:rPr>
            </a:br>
            <a:endParaRPr lang="en-GB" sz="1400">
              <a:effectLst/>
              <a:latin typeface="Calibri" panose="020F0502020204030204" pitchFamily="34" charset="0"/>
            </a:endParaRPr>
          </a:p>
          <a:p>
            <a:r>
              <a:rPr lang="en-GB" sz="1400" b="1" i="0">
                <a:effectLst/>
                <a:latin typeface="Calibri" panose="020F0502020204030204" pitchFamily="34" charset="0"/>
              </a:rPr>
              <a:t>Westgate Healthcare (n.d.) </a:t>
            </a:r>
            <a:r>
              <a:rPr lang="en-GB" sz="1400" b="1" i="0" err="1">
                <a:effectLst/>
                <a:latin typeface="Calibri" panose="020F0502020204030204" pitchFamily="34" charset="0"/>
              </a:rPr>
              <a:t>Riverdale</a:t>
            </a:r>
            <a:r>
              <a:rPr lang="en-GB" sz="1400" b="1" i="0">
                <a:effectLst/>
                <a:latin typeface="Calibri" panose="020F0502020204030204" pitchFamily="34" charset="0"/>
              </a:rPr>
              <a:t> Care Home</a:t>
            </a:r>
            <a:br>
              <a:rPr lang="en-GB" sz="1400" b="0" i="0">
                <a:effectLst/>
                <a:latin typeface="Calibri" panose="020F0502020204030204" pitchFamily="34" charset="0"/>
              </a:rPr>
            </a:br>
            <a:r>
              <a:rPr lang="en-GB" sz="1400" b="0" i="0" u="sng">
                <a:effectLst/>
                <a:latin typeface="Calibri" panose="020F0502020204030204" pitchFamily="34" charset="0"/>
                <a:hlinkClick r:id="rId3"/>
              </a:rPr>
              <a:t>https://www.westgatehealthcare.co.uk/care-homes/</a:t>
            </a:r>
            <a:r>
              <a:rPr lang="en-GB" sz="1400" b="0" i="0" u="sng" err="1">
                <a:effectLst/>
                <a:latin typeface="Calibri" panose="020F0502020204030204" pitchFamily="34" charset="0"/>
                <a:hlinkClick r:id="rId3"/>
              </a:rPr>
              <a:t>riverdale-care-home</a:t>
            </a:r>
            <a:r>
              <a:rPr lang="en-GB" sz="1400" b="0" i="0" u="sng">
                <a:effectLst/>
                <a:latin typeface="Calibri" panose="020F0502020204030204" pitchFamily="34" charset="0"/>
                <a:hlinkClick r:id="rId3"/>
              </a:rPr>
              <a:t>/</a:t>
            </a:r>
            <a:br>
              <a:rPr lang="en-GB" sz="1400" b="0" i="0">
                <a:effectLst/>
                <a:latin typeface="Calibri" panose="020F0502020204030204" pitchFamily="34" charset="0"/>
              </a:rPr>
            </a:br>
            <a:r>
              <a:rPr lang="en-GB" sz="1400" b="0" i="0">
                <a:effectLst/>
                <a:latin typeface="Calibri" panose="020F0502020204030204" pitchFamily="34" charset="0"/>
              </a:rPr>
              <a:t>This source gives information about </a:t>
            </a:r>
            <a:r>
              <a:rPr lang="en-GB" sz="1400" b="0" i="0" err="1">
                <a:effectLst/>
                <a:latin typeface="Calibri" panose="020F0502020204030204" pitchFamily="34" charset="0"/>
              </a:rPr>
              <a:t>Riverdale</a:t>
            </a:r>
            <a:r>
              <a:rPr lang="en-GB" sz="1400" b="0" i="0">
                <a:effectLst/>
                <a:latin typeface="Calibri" panose="020F0502020204030204" pitchFamily="34" charset="0"/>
              </a:rPr>
              <a:t> Care Home and its services.</a:t>
            </a:r>
            <a:endParaRPr lang="en-GB" sz="1400">
              <a:effectLst/>
              <a:latin typeface="Calibri" panose="020F0502020204030204" pitchFamily="34" charset="0"/>
            </a:endParaRPr>
          </a:p>
          <a:p>
            <a:br>
              <a:rPr lang="en-GB" sz="1400">
                <a:effectLst/>
                <a:latin typeface="Calibri" panose="020F0502020204030204" pitchFamily="34" charset="0"/>
              </a:rPr>
            </a:br>
            <a:endParaRPr lang="en-GB" sz="1400">
              <a:effectLst/>
              <a:latin typeface="Calibri" panose="020F0502020204030204" pitchFamily="34" charset="0"/>
            </a:endParaRPr>
          </a:p>
          <a:p>
            <a:r>
              <a:rPr lang="en-GB" sz="1400" b="1" i="0">
                <a:effectLst/>
                <a:latin typeface="Calibri" panose="020F0502020204030204" pitchFamily="34" charset="0"/>
              </a:rPr>
              <a:t>Social Care Institute for Excellence (SCIE) (2024) Communication in care</a:t>
            </a:r>
            <a:br>
              <a:rPr lang="en-GB" sz="1400" b="0" i="0">
                <a:effectLst/>
                <a:latin typeface="Calibri" panose="020F0502020204030204" pitchFamily="34" charset="0"/>
              </a:rPr>
            </a:br>
            <a:r>
              <a:rPr lang="en-GB" sz="1400" b="0" i="0" u="sng">
                <a:effectLst/>
                <a:latin typeface="Calibri" panose="020F0502020204030204" pitchFamily="34" charset="0"/>
                <a:hlinkClick r:id="rId4"/>
              </a:rPr>
              <a:t>https://</a:t>
            </a:r>
            <a:r>
              <a:rPr lang="en-GB" sz="1400" b="0" i="0" u="sng" err="1">
                <a:effectLst/>
                <a:latin typeface="Calibri" panose="020F0502020204030204" pitchFamily="34" charset="0"/>
                <a:hlinkClick r:id="rId4"/>
              </a:rPr>
              <a:t>www.scie.org.uk</a:t>
            </a:r>
            <a:r>
              <a:rPr lang="en-GB" sz="1400" b="0" i="0" u="sng">
                <a:effectLst/>
                <a:latin typeface="Calibri" panose="020F0502020204030204" pitchFamily="34" charset="0"/>
                <a:hlinkClick r:id="rId4"/>
              </a:rPr>
              <a:t>/providing-care/dignity-in-care/communication/</a:t>
            </a:r>
            <a:br>
              <a:rPr lang="en-GB" sz="1400" b="0" i="0">
                <a:effectLst/>
                <a:latin typeface="Calibri" panose="020F0502020204030204" pitchFamily="34" charset="0"/>
              </a:rPr>
            </a:br>
            <a:r>
              <a:rPr lang="en-GB" sz="1400" b="0" i="0">
                <a:effectLst/>
                <a:latin typeface="Calibri" panose="020F0502020204030204" pitchFamily="34" charset="0"/>
              </a:rPr>
              <a:t>This source explains why good communication is important in social care and how staff should share information clearly.</a:t>
            </a:r>
            <a:endParaRPr lang="en-GB" sz="1400">
              <a:effectLst/>
              <a:latin typeface="Calibri" panose="020F0502020204030204" pitchFamily="34" charset="0"/>
            </a:endParaRPr>
          </a:p>
          <a:p>
            <a:br>
              <a:rPr lang="en-GB" sz="1400">
                <a:effectLst/>
                <a:latin typeface="Calibri" panose="020F0502020204030204" pitchFamily="34" charset="0"/>
              </a:rPr>
            </a:br>
            <a:endParaRPr lang="en-GB" sz="1400">
              <a:effectLst/>
              <a:latin typeface="Calibri" panose="020F0502020204030204" pitchFamily="34" charset="0"/>
            </a:endParaRPr>
          </a:p>
          <a:p>
            <a:r>
              <a:rPr lang="en-GB" sz="1400" b="1" i="0">
                <a:effectLst/>
                <a:latin typeface="Calibri" panose="020F0502020204030204" pitchFamily="34" charset="0"/>
              </a:rPr>
              <a:t>Skills for Care (2023) Digital skills in adult social care</a:t>
            </a:r>
            <a:br>
              <a:rPr lang="en-GB" sz="1400" b="0" i="0">
                <a:effectLst/>
                <a:latin typeface="Calibri" panose="020F0502020204030204" pitchFamily="34" charset="0"/>
              </a:rPr>
            </a:br>
            <a:r>
              <a:rPr lang="en-GB" sz="1400" b="0" i="0" u="sng">
                <a:effectLst/>
                <a:latin typeface="Calibri" panose="020F0502020204030204" pitchFamily="34" charset="0"/>
                <a:hlinkClick r:id="rId5"/>
              </a:rPr>
              <a:t>https://</a:t>
            </a:r>
            <a:r>
              <a:rPr lang="en-GB" sz="1400" b="0" i="0" u="sng" err="1">
                <a:effectLst/>
                <a:latin typeface="Calibri" panose="020F0502020204030204" pitchFamily="34" charset="0"/>
                <a:hlinkClick r:id="rId5"/>
              </a:rPr>
              <a:t>carelearning.org.uk</a:t>
            </a:r>
            <a:r>
              <a:rPr lang="en-GB" sz="1400" b="0" i="0" u="sng">
                <a:effectLst/>
                <a:latin typeface="Calibri" panose="020F0502020204030204" pitchFamily="34" charset="0"/>
                <a:hlinkClick r:id="rId5"/>
              </a:rPr>
              <a:t>/qualifications/level-3-diploma-care/unit-16-digital-skills/</a:t>
            </a:r>
            <a:br>
              <a:rPr lang="en-GB" sz="1400" b="0" i="0">
                <a:effectLst/>
                <a:latin typeface="Calibri" panose="020F0502020204030204" pitchFamily="34" charset="0"/>
              </a:rPr>
            </a:br>
            <a:r>
              <a:rPr lang="en-GB" sz="1400" b="0" i="0">
                <a:effectLst/>
                <a:latin typeface="Calibri" panose="020F0502020204030204" pitchFamily="34" charset="0"/>
              </a:rPr>
              <a:t>This source explains how digital tools help care staff communicate and work together more effectively.</a:t>
            </a:r>
            <a:endParaRPr lang="en-GB" sz="1400">
              <a:effectLst/>
              <a:latin typeface="Calibri" panose="020F0502020204030204" pitchFamily="34" charset="0"/>
            </a:endParaRPr>
          </a:p>
          <a:p>
            <a:endParaRPr lang="en-GB" sz="1200" b="0" i="0">
              <a:effectLst/>
            </a:endParaRPr>
          </a:p>
        </p:txBody>
      </p:sp>
      <p:sp>
        <p:nvSpPr>
          <p:cNvPr id="4" name="Picture Placeholder 3">
            <a:extLst>
              <a:ext uri="{FF2B5EF4-FFF2-40B4-BE49-F238E27FC236}">
                <a16:creationId xmlns:a16="http://schemas.microsoft.com/office/drawing/2014/main" id="{FB3CD39F-5A1D-4C23-8377-8CF689099E65}"/>
              </a:ext>
            </a:extLst>
          </p:cNvPr>
          <p:cNvSpPr>
            <a:spLocks noGrp="1"/>
          </p:cNvSpPr>
          <p:nvPr>
            <p:ph type="pic" sz="quarter" idx="15"/>
          </p:nvPr>
        </p:nvSpPr>
        <p:spPr/>
      </p:sp>
      <p:sp>
        <p:nvSpPr>
          <p:cNvPr id="6" name="Slide Number Placeholder 5">
            <a:extLst>
              <a:ext uri="{FF2B5EF4-FFF2-40B4-BE49-F238E27FC236}">
                <a16:creationId xmlns:a16="http://schemas.microsoft.com/office/drawing/2014/main" id="{F70BEDFC-1137-376A-CF12-5F49339616CB}"/>
              </a:ext>
            </a:extLst>
          </p:cNvPr>
          <p:cNvSpPr>
            <a:spLocks noGrp="1"/>
          </p:cNvSpPr>
          <p:nvPr>
            <p:ph type="sldNum" sz="quarter" idx="4"/>
          </p:nvPr>
        </p:nvSpPr>
        <p:spPr/>
        <p:txBody>
          <a:bodyPr/>
          <a:lstStyle/>
          <a:p>
            <a:fld id="{4FAB73BC-B049-4115-A692-8D63A059BFB8}" type="slidenum">
              <a:rPr lang="en-US" noProof="0" smtClean="0"/>
              <a:pPr/>
              <a:t>6</a:t>
            </a:fld>
            <a:endParaRPr lang="en-US" noProof="0"/>
          </a:p>
        </p:txBody>
      </p:sp>
    </p:spTree>
    <p:extLst>
      <p:ext uri="{BB962C8B-B14F-4D97-AF65-F5344CB8AC3E}">
        <p14:creationId xmlns:p14="http://schemas.microsoft.com/office/powerpoint/2010/main" val="144559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2EF5C-BE92-20A8-D89F-913259306653}"/>
              </a:ext>
            </a:extLst>
          </p:cNvPr>
          <p:cNvSpPr>
            <a:spLocks noGrp="1"/>
          </p:cNvSpPr>
          <p:nvPr>
            <p:ph type="title"/>
          </p:nvPr>
        </p:nvSpPr>
        <p:spPr>
          <a:xfrm>
            <a:off x="511480" y="204592"/>
            <a:ext cx="11426868" cy="1183296"/>
          </a:xfrm>
        </p:spPr>
        <p:txBody>
          <a:bodyPr>
            <a:normAutofit fontScale="90000"/>
          </a:bodyPr>
          <a:lstStyle/>
          <a:p>
            <a:r>
              <a:rPr lang="en-GB" b="1">
                <a:latin typeface="Calibri" panose="020F0502020204030204" pitchFamily="34" charset="0"/>
              </a:rPr>
              <a:t>Task 2 Macy </a:t>
            </a:r>
            <a:br>
              <a:rPr lang="en-GB" b="1">
                <a:latin typeface="Calibri" panose="020F0502020204030204" pitchFamily="34" charset="0"/>
              </a:rPr>
            </a:br>
            <a:r>
              <a:rPr lang="en-GB" b="1">
                <a:latin typeface="Calibri" panose="020F0502020204030204" pitchFamily="34" charset="0"/>
              </a:rPr>
              <a:t>secure file and storage sharing (</a:t>
            </a:r>
            <a:r>
              <a:rPr lang="en-GB" b="1" err="1">
                <a:latin typeface="Calibri" panose="020F0502020204030204" pitchFamily="34" charset="0"/>
              </a:rPr>
              <a:t>Riverdale</a:t>
            </a:r>
            <a:r>
              <a:rPr lang="en-GB" b="1">
                <a:latin typeface="Calibri" panose="020F0502020204030204" pitchFamily="34" charset="0"/>
              </a:rPr>
              <a:t> care home)</a:t>
            </a:r>
          </a:p>
        </p:txBody>
      </p:sp>
      <p:sp>
        <p:nvSpPr>
          <p:cNvPr id="4" name="TextBox 3">
            <a:extLst>
              <a:ext uri="{FF2B5EF4-FFF2-40B4-BE49-F238E27FC236}">
                <a16:creationId xmlns:a16="http://schemas.microsoft.com/office/drawing/2014/main" id="{1FEE4277-31D6-2C35-F315-2FE91C15CF57}"/>
              </a:ext>
            </a:extLst>
          </p:cNvPr>
          <p:cNvSpPr txBox="1"/>
          <p:nvPr/>
        </p:nvSpPr>
        <p:spPr>
          <a:xfrm>
            <a:off x="5070946" y="2518372"/>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FA442030-7910-79B5-FA47-11B6E09D8CC0}"/>
              </a:ext>
            </a:extLst>
          </p:cNvPr>
          <p:cNvSpPr txBox="1"/>
          <p:nvPr/>
        </p:nvSpPr>
        <p:spPr>
          <a:xfrm>
            <a:off x="5070946" y="2518372"/>
            <a:ext cx="1828800" cy="1828800"/>
          </a:xfrm>
          <a:prstGeom prst="rect">
            <a:avLst/>
          </a:prstGeom>
          <a:noFill/>
        </p:spPr>
        <p:txBody>
          <a:bodyPr wrap="square" rtlCol="0">
            <a:spAutoFit/>
          </a:bodyPr>
          <a:lstStyle/>
          <a:p>
            <a:pPr algn="l"/>
            <a:endParaRPr lang="en-US"/>
          </a:p>
        </p:txBody>
      </p:sp>
      <p:sp>
        <p:nvSpPr>
          <p:cNvPr id="11" name="Content Placeholder 10">
            <a:extLst>
              <a:ext uri="{FF2B5EF4-FFF2-40B4-BE49-F238E27FC236}">
                <a16:creationId xmlns:a16="http://schemas.microsoft.com/office/drawing/2014/main" id="{D4AE11D7-8252-C6F4-22CD-8770C0A38E4F}"/>
              </a:ext>
            </a:extLst>
          </p:cNvPr>
          <p:cNvSpPr>
            <a:spLocks noGrp="1"/>
          </p:cNvSpPr>
          <p:nvPr>
            <p:ph sz="quarter" idx="13"/>
          </p:nvPr>
        </p:nvSpPr>
        <p:spPr>
          <a:xfrm>
            <a:off x="517325" y="1697418"/>
            <a:ext cx="11436912" cy="4640668"/>
          </a:xfrm>
        </p:spPr>
        <p:txBody>
          <a:bodyPr vert="horz" lIns="91440" tIns="45720" rIns="91440" bIns="45720" rtlCol="0" anchor="t">
            <a:normAutofit fontScale="47500" lnSpcReduction="20000"/>
          </a:bodyPr>
          <a:lstStyle/>
          <a:p>
            <a:r>
              <a:rPr lang="en-GB" b="1" i="0">
                <a:effectLst/>
                <a:latin typeface="UICTFontTextStyleBody"/>
              </a:rPr>
              <a:t>What it is used for</a:t>
            </a:r>
            <a:endParaRPr lang="en-GB">
              <a:effectLst/>
              <a:latin typeface=".AppleSystemUIFont"/>
            </a:endParaRPr>
          </a:p>
          <a:p>
            <a:r>
              <a:rPr lang="en-GB" b="0" i="0">
                <a:effectLst/>
                <a:latin typeface="UICTFontTextStyleBody"/>
              </a:rPr>
              <a:t>• Store staff information safely</a:t>
            </a:r>
            <a:br>
              <a:rPr lang="en-GB" b="0" i="0">
                <a:effectLst/>
                <a:latin typeface="UICTFontTextStyleBody"/>
              </a:rPr>
            </a:br>
            <a:r>
              <a:rPr lang="en-GB" b="0" i="0">
                <a:effectLst/>
                <a:latin typeface="UICTFontTextStyleBody"/>
              </a:rPr>
              <a:t>• Share care documents</a:t>
            </a:r>
            <a:br>
              <a:rPr lang="en-GB" b="0" i="0">
                <a:effectLst/>
                <a:latin typeface="UICTFontTextStyleBody"/>
              </a:rPr>
            </a:br>
            <a:r>
              <a:rPr lang="en-GB" b="0" i="0">
                <a:effectLst/>
                <a:latin typeface="UICTFontTextStyleBody"/>
              </a:rPr>
              <a:t>• Keep files in one place</a:t>
            </a:r>
            <a:br>
              <a:rPr lang="en-GB" b="0" i="0">
                <a:effectLst/>
                <a:latin typeface="UICTFontTextStyleBody"/>
              </a:rPr>
            </a:br>
            <a:r>
              <a:rPr lang="en-GB" b="0" i="0">
                <a:effectLst/>
                <a:latin typeface="UICTFontTextStyleBody"/>
              </a:rPr>
              <a:t>• Open files on any device</a:t>
            </a:r>
          </a:p>
          <a:p>
            <a:r>
              <a:rPr lang="en-GB" b="0" i="0" u="none" strike="noStrike">
                <a:solidFill>
                  <a:srgbClr val="000000"/>
                </a:solidFill>
                <a:effectLst/>
                <a:latin typeface="-webkit-standard"/>
              </a:rPr>
              <a:t>Secure file sharing is used to keep </a:t>
            </a:r>
            <a:r>
              <a:rPr lang="en-GB">
                <a:solidFill>
                  <a:srgbClr val="000000"/>
                </a:solidFill>
                <a:latin typeface="-webkit-standard"/>
              </a:rPr>
              <a:t>valuable</a:t>
            </a:r>
            <a:r>
              <a:rPr lang="en-GB" b="0" i="0" u="none" strike="noStrike">
                <a:solidFill>
                  <a:srgbClr val="000000"/>
                </a:solidFill>
                <a:effectLst/>
                <a:latin typeface="-webkit-standard"/>
              </a:rPr>
              <a:t> information in one safe system.</a:t>
            </a:r>
            <a:br>
              <a:rPr lang="en-GB"/>
            </a:br>
            <a:r>
              <a:rPr lang="en-GB" b="0" i="0" u="none" strike="noStrike">
                <a:solidFill>
                  <a:srgbClr val="000000"/>
                </a:solidFill>
                <a:effectLst/>
                <a:latin typeface="-webkit-standard"/>
              </a:rPr>
              <a:t>It helps staff find documents quickly when they need them.</a:t>
            </a:r>
            <a:br>
              <a:rPr lang="en-GB"/>
            </a:br>
            <a:r>
              <a:rPr lang="en-GB" b="0" i="0" u="none" strike="noStrike">
                <a:solidFill>
                  <a:srgbClr val="000000"/>
                </a:solidFill>
                <a:effectLst/>
                <a:latin typeface="-webkit-standard"/>
              </a:rPr>
              <a:t>In a care home, this can include care plans and staff rotas.</a:t>
            </a:r>
            <a:br>
              <a:rPr lang="en-GB"/>
            </a:br>
            <a:r>
              <a:rPr lang="en-GB" b="0" i="0" u="none" strike="noStrike">
                <a:solidFill>
                  <a:srgbClr val="000000"/>
                </a:solidFill>
                <a:effectLst/>
                <a:latin typeface="-webkit-standard"/>
              </a:rPr>
              <a:t>It makes sure information is not lost or mixed up</a:t>
            </a:r>
            <a:endParaRPr lang="en-GB">
              <a:effectLst/>
              <a:latin typeface=".AppleSystemUIFont"/>
            </a:endParaRPr>
          </a:p>
          <a:p>
            <a:r>
              <a:rPr lang="en-GB" b="1" i="0">
                <a:effectLst/>
                <a:latin typeface="UICTFontTextStyleBody"/>
              </a:rPr>
              <a:t>Microsoft 365 Tool</a:t>
            </a:r>
            <a:endParaRPr lang="en-GB">
              <a:effectLst/>
              <a:latin typeface=".AppleSystemUIFont"/>
            </a:endParaRPr>
          </a:p>
          <a:p>
            <a:r>
              <a:rPr lang="en-GB" b="0" i="0">
                <a:effectLst/>
                <a:latin typeface="UICTFontTextStyleBody"/>
              </a:rPr>
              <a:t>• Microsoft Teams / OneDrive</a:t>
            </a:r>
            <a:br>
              <a:rPr lang="en-GB" b="0" i="0">
                <a:effectLst/>
                <a:latin typeface="UICTFontTextStyleBody"/>
              </a:rPr>
            </a:br>
            <a:r>
              <a:rPr lang="en-GB" b="0" i="0">
                <a:effectLst/>
                <a:latin typeface="UICTFontTextStyleBody"/>
              </a:rPr>
              <a:t>• Files are stored online</a:t>
            </a:r>
            <a:br>
              <a:rPr lang="en-GB" b="0" i="0">
                <a:effectLst/>
                <a:latin typeface="UICTFontTextStyleBody"/>
              </a:rPr>
            </a:br>
            <a:r>
              <a:rPr lang="en-GB" b="0" i="0">
                <a:effectLst/>
                <a:latin typeface="UICTFontTextStyleBody"/>
              </a:rPr>
              <a:t>• Only staff can see them</a:t>
            </a:r>
            <a:br>
              <a:rPr lang="en-GB" b="0" i="0">
                <a:effectLst/>
                <a:latin typeface="UICTFontTextStyleBody"/>
              </a:rPr>
            </a:br>
            <a:r>
              <a:rPr lang="en-GB" b="0" i="0">
                <a:effectLst/>
                <a:latin typeface="UICTFontTextStyleBody"/>
              </a:rPr>
              <a:t>• Easy to share files</a:t>
            </a:r>
            <a:endParaRPr lang="en-GB">
              <a:effectLst/>
              <a:latin typeface=".AppleSystemUIFont"/>
            </a:endParaRPr>
          </a:p>
          <a:p>
            <a:r>
              <a:rPr lang="en-GB" b="0" i="0">
                <a:effectLst/>
                <a:latin typeface="UICTFontTextStyleBody"/>
              </a:rPr>
              <a:t>This helps keep information safe and easy to use.</a:t>
            </a:r>
          </a:p>
          <a:p>
            <a:r>
              <a:rPr lang="en-GB" b="0" i="0" u="none" strike="noStrike">
                <a:solidFill>
                  <a:srgbClr val="000000"/>
                </a:solidFill>
                <a:effectLst/>
                <a:latin typeface="-webkit-standard"/>
              </a:rPr>
              <a:t>Microsoft Teams and OneDrive are used to store and share files safely.</a:t>
            </a:r>
            <a:br>
              <a:rPr lang="en-GB"/>
            </a:br>
            <a:r>
              <a:rPr lang="en-GB" b="0" i="0" u="none" strike="noStrike">
                <a:solidFill>
                  <a:srgbClr val="000000"/>
                </a:solidFill>
                <a:effectLst/>
                <a:latin typeface="-webkit-standard"/>
              </a:rPr>
              <a:t>Files are saved online so they can be accessed anywhere.</a:t>
            </a:r>
            <a:br>
              <a:rPr lang="en-GB"/>
            </a:br>
            <a:r>
              <a:rPr lang="en-GB" b="0" i="0" u="none" strike="noStrike">
                <a:solidFill>
                  <a:srgbClr val="000000"/>
                </a:solidFill>
                <a:effectLst/>
                <a:latin typeface="-webkit-standard"/>
              </a:rPr>
              <a:t>Only authorised staff can view </a:t>
            </a:r>
            <a:r>
              <a:rPr lang="en-GB">
                <a:solidFill>
                  <a:srgbClr val="000000"/>
                </a:solidFill>
                <a:latin typeface="-webkit-standard"/>
              </a:rPr>
              <a:t>valuable</a:t>
            </a:r>
            <a:r>
              <a:rPr lang="en-GB" b="0" i="0" u="none" strike="noStrike">
                <a:solidFill>
                  <a:srgbClr val="000000"/>
                </a:solidFill>
                <a:effectLst/>
                <a:latin typeface="-webkit-standard"/>
              </a:rPr>
              <a:t> information.</a:t>
            </a:r>
            <a:br>
              <a:rPr lang="en-GB"/>
            </a:br>
            <a:r>
              <a:rPr lang="en-GB" b="0" i="0" u="none" strike="noStrike">
                <a:solidFill>
                  <a:srgbClr val="000000"/>
                </a:solidFill>
                <a:effectLst/>
                <a:latin typeface="-webkit-standard"/>
              </a:rPr>
              <a:t>This keeps data secure and organised.</a:t>
            </a:r>
            <a:endParaRPr lang="en-GB">
              <a:effectLst/>
              <a:latin typeface=".AppleSystemUIFont"/>
            </a:endParaRPr>
          </a:p>
          <a:p>
            <a:endParaRPr lang="en-GB"/>
          </a:p>
        </p:txBody>
      </p:sp>
    </p:spTree>
    <p:extLst>
      <p:ext uri="{BB962C8B-B14F-4D97-AF65-F5344CB8AC3E}">
        <p14:creationId xmlns:p14="http://schemas.microsoft.com/office/powerpoint/2010/main" val="2852210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21DC-8D5A-17D8-A17C-FFE2BE7E41A3}"/>
              </a:ext>
            </a:extLst>
          </p:cNvPr>
          <p:cNvSpPr>
            <a:spLocks noGrp="1"/>
          </p:cNvSpPr>
          <p:nvPr>
            <p:ph type="title"/>
          </p:nvPr>
        </p:nvSpPr>
        <p:spPr>
          <a:xfrm>
            <a:off x="154707" y="88616"/>
            <a:ext cx="10805160" cy="1208927"/>
          </a:xfrm>
        </p:spPr>
        <p:txBody>
          <a:bodyPr>
            <a:normAutofit fontScale="90000"/>
          </a:bodyPr>
          <a:lstStyle/>
          <a:p>
            <a:r>
              <a:rPr lang="en-GB"/>
              <a:t> </a:t>
            </a:r>
            <a:r>
              <a:rPr lang="en-GB" b="1" i="0">
                <a:solidFill>
                  <a:srgbClr val="000000"/>
                </a:solidFill>
                <a:effectLst/>
              </a:rPr>
              <a:t>Advantages and Limitations of Secure File Sharing</a:t>
            </a:r>
            <a:br>
              <a:rPr lang="en-GB" b="0" i="0">
                <a:solidFill>
                  <a:srgbClr val="000000"/>
                </a:solidFill>
                <a:effectLst/>
              </a:rPr>
            </a:br>
            <a:endParaRPr lang="en-GB"/>
          </a:p>
        </p:txBody>
      </p:sp>
      <p:sp>
        <p:nvSpPr>
          <p:cNvPr id="3" name="Content Placeholder 2">
            <a:extLst>
              <a:ext uri="{FF2B5EF4-FFF2-40B4-BE49-F238E27FC236}">
                <a16:creationId xmlns:a16="http://schemas.microsoft.com/office/drawing/2014/main" id="{29ADD944-B7C1-EB04-0B4C-B51902A40E0F}"/>
              </a:ext>
            </a:extLst>
          </p:cNvPr>
          <p:cNvSpPr>
            <a:spLocks noGrp="1"/>
          </p:cNvSpPr>
          <p:nvPr>
            <p:ph sz="quarter" idx="13"/>
          </p:nvPr>
        </p:nvSpPr>
        <p:spPr>
          <a:xfrm>
            <a:off x="151982" y="1300921"/>
            <a:ext cx="10184310" cy="5555826"/>
          </a:xfrm>
        </p:spPr>
        <p:txBody>
          <a:bodyPr vert="horz" lIns="91440" tIns="45720" rIns="91440" bIns="45720" rtlCol="0" anchor="t">
            <a:noAutofit/>
          </a:bodyPr>
          <a:lstStyle/>
          <a:p>
            <a:r>
              <a:rPr lang="en-GB" sz="1100" b="1">
                <a:latin typeface="Calibri"/>
                <a:ea typeface="Calibri"/>
                <a:cs typeface="Calibri"/>
              </a:rPr>
              <a:t>Advantages</a:t>
            </a:r>
            <a:endParaRPr lang="en-GB" sz="1100">
              <a:latin typeface="Calibri"/>
              <a:ea typeface="Calibri"/>
              <a:cs typeface="Calibri"/>
            </a:endParaRPr>
          </a:p>
          <a:p>
            <a:r>
              <a:rPr lang="en-GB" sz="1050">
                <a:latin typeface="Calibri"/>
                <a:ea typeface="Calibri"/>
                <a:cs typeface="Calibri"/>
              </a:rPr>
              <a:t>•</a:t>
            </a:r>
            <a:r>
              <a:rPr lang="en-GB" sz="1400">
                <a:latin typeface="Calibri"/>
                <a:ea typeface="Calibri"/>
                <a:cs typeface="Calibri"/>
              </a:rPr>
              <a:t> Files are safe online</a:t>
            </a:r>
            <a:br>
              <a:rPr lang="en-GB" sz="1400">
                <a:latin typeface="Calibri"/>
              </a:rPr>
            </a:br>
            <a:r>
              <a:rPr lang="en-GB" sz="1400">
                <a:latin typeface="Calibri"/>
                <a:ea typeface="Calibri"/>
                <a:cs typeface="Calibri"/>
              </a:rPr>
              <a:t>• Staff can access files fast</a:t>
            </a:r>
            <a:br>
              <a:rPr lang="en-GB" sz="1400">
                <a:latin typeface="Calibri"/>
              </a:rPr>
            </a:br>
            <a:r>
              <a:rPr lang="en-GB" sz="1400">
                <a:latin typeface="Calibri"/>
                <a:ea typeface="Calibri"/>
                <a:cs typeface="Calibri"/>
              </a:rPr>
              <a:t>• Easy to share information</a:t>
            </a:r>
            <a:br>
              <a:rPr lang="en-GB" sz="1400">
                <a:latin typeface="Calibri"/>
              </a:rPr>
            </a:br>
            <a:r>
              <a:rPr lang="en-GB" sz="1400">
                <a:latin typeface="Calibri"/>
                <a:ea typeface="Calibri"/>
                <a:cs typeface="Calibri"/>
              </a:rPr>
              <a:t>• Helps staff work together</a:t>
            </a:r>
            <a:br>
              <a:rPr lang="en-GB" sz="1400">
                <a:latin typeface="Calibri"/>
              </a:rPr>
            </a:br>
            <a:r>
              <a:rPr lang="en-GB" sz="1400">
                <a:latin typeface="Calibri"/>
                <a:ea typeface="Calibri"/>
                <a:cs typeface="Calibri"/>
              </a:rPr>
              <a:t>• Files can be updated quickly</a:t>
            </a:r>
          </a:p>
          <a:p>
            <a:r>
              <a:rPr lang="en-GB" sz="1400">
                <a:latin typeface="Calibri"/>
                <a:ea typeface="Calibri"/>
                <a:cs typeface="Calibri"/>
              </a:rPr>
              <a:t>Secure file sharing helps staff access information quickly.</a:t>
            </a:r>
            <a:br>
              <a:rPr lang="en-GB" sz="1400">
                <a:latin typeface="Calibri"/>
              </a:rPr>
            </a:br>
            <a:r>
              <a:rPr lang="en-GB" sz="1400">
                <a:latin typeface="Calibri"/>
                <a:ea typeface="Calibri"/>
                <a:cs typeface="Calibri"/>
              </a:rPr>
              <a:t>It improves teamwork because everyone sees the same documents.</a:t>
            </a:r>
            <a:br>
              <a:rPr lang="en-GB" sz="1400">
                <a:latin typeface="Calibri"/>
              </a:rPr>
            </a:br>
            <a:r>
              <a:rPr lang="en-GB" sz="1400">
                <a:latin typeface="Calibri"/>
                <a:ea typeface="Calibri"/>
                <a:cs typeface="Calibri"/>
              </a:rPr>
              <a:t>Files can be updated in real time, so information is always correct.</a:t>
            </a:r>
            <a:br>
              <a:rPr lang="en-GB" sz="1400">
                <a:latin typeface="Calibri"/>
              </a:rPr>
            </a:br>
            <a:r>
              <a:rPr lang="en-GB" sz="1400">
                <a:latin typeface="Calibri"/>
                <a:ea typeface="Calibri"/>
                <a:cs typeface="Calibri"/>
              </a:rPr>
              <a:t>It also saves time compared to using paper.</a:t>
            </a:r>
          </a:p>
          <a:p>
            <a:r>
              <a:rPr lang="en-GB" sz="1400" b="1">
                <a:latin typeface="Calibri"/>
                <a:ea typeface="Calibri"/>
                <a:cs typeface="Calibri"/>
              </a:rPr>
              <a:t>Limitations</a:t>
            </a:r>
            <a:endParaRPr lang="en-GB" sz="1400">
              <a:latin typeface="Calibri"/>
              <a:ea typeface="Calibri"/>
              <a:cs typeface="Calibri"/>
            </a:endParaRPr>
          </a:p>
          <a:p>
            <a:r>
              <a:rPr lang="en-GB" sz="1400">
                <a:latin typeface="Calibri"/>
                <a:ea typeface="Calibri"/>
                <a:cs typeface="Calibri"/>
              </a:rPr>
              <a:t>• Needs internet</a:t>
            </a:r>
            <a:br>
              <a:rPr lang="en-GB" sz="1400">
                <a:latin typeface="Calibri"/>
              </a:rPr>
            </a:br>
            <a:r>
              <a:rPr lang="en-GB" sz="1400">
                <a:latin typeface="Calibri"/>
                <a:ea typeface="Calibri"/>
                <a:cs typeface="Calibri"/>
              </a:rPr>
              <a:t>• Staff may need training</a:t>
            </a:r>
            <a:br>
              <a:rPr lang="en-GB" sz="1400">
                <a:latin typeface="Calibri"/>
              </a:rPr>
            </a:br>
            <a:r>
              <a:rPr lang="en-GB" sz="1400">
                <a:latin typeface="Calibri"/>
                <a:ea typeface="Calibri"/>
                <a:cs typeface="Calibri"/>
              </a:rPr>
              <a:t>• Mistakes can happen</a:t>
            </a:r>
            <a:br>
              <a:rPr lang="en-GB" sz="1400">
                <a:latin typeface="Calibri"/>
              </a:rPr>
            </a:br>
            <a:r>
              <a:rPr lang="en-GB" sz="1400">
                <a:latin typeface="Calibri"/>
                <a:ea typeface="Calibri"/>
                <a:cs typeface="Calibri"/>
              </a:rPr>
              <a:t>• Technical problems can occur</a:t>
            </a:r>
          </a:p>
          <a:p>
            <a:r>
              <a:rPr lang="en-GB" sz="1400">
                <a:latin typeface="Calibri"/>
                <a:ea typeface="Calibri"/>
                <a:cs typeface="Calibri"/>
              </a:rPr>
              <a:t>This can sometimes make it harder to use.</a:t>
            </a:r>
          </a:p>
          <a:p>
            <a:r>
              <a:rPr lang="en-GB" sz="1400">
                <a:latin typeface="Calibri"/>
                <a:ea typeface="Calibri"/>
                <a:cs typeface="Calibri"/>
              </a:rPr>
              <a:t>A limitation is that internet is needed to access files.</a:t>
            </a:r>
            <a:br>
              <a:rPr lang="en-GB" sz="1400">
                <a:latin typeface="Calibri"/>
              </a:rPr>
            </a:br>
            <a:r>
              <a:rPr lang="en-GB" sz="1400">
                <a:latin typeface="Calibri"/>
                <a:ea typeface="Calibri"/>
                <a:cs typeface="Calibri"/>
              </a:rPr>
              <a:t>Some staff may need training to use the system properly.</a:t>
            </a:r>
            <a:br>
              <a:rPr lang="en-GB" sz="1400">
                <a:latin typeface="Calibri"/>
              </a:rPr>
            </a:br>
            <a:r>
              <a:rPr lang="en-GB" sz="1400">
                <a:latin typeface="Calibri"/>
                <a:ea typeface="Calibri"/>
                <a:cs typeface="Calibri"/>
              </a:rPr>
              <a:t>If files are shared incorrectly, it can cause problems.</a:t>
            </a:r>
            <a:br>
              <a:rPr lang="en-GB" sz="1400">
                <a:latin typeface="Calibri"/>
              </a:rPr>
            </a:br>
            <a:r>
              <a:rPr lang="en-GB" sz="1400">
                <a:latin typeface="Calibri"/>
                <a:ea typeface="Calibri"/>
                <a:cs typeface="Calibri"/>
              </a:rPr>
              <a:t>Technical issues can also stop access to information</a:t>
            </a:r>
          </a:p>
          <a:p>
            <a:pPr marL="0" indent="0">
              <a:buNone/>
            </a:pPr>
            <a:endParaRPr lang="en-GB" sz="1100">
              <a:latin typeface="Calibri" panose="020F0502020204030204" pitchFamily="34" charset="0"/>
              <a:ea typeface="Calibri"/>
              <a:cs typeface="Calibri"/>
            </a:endParaRPr>
          </a:p>
        </p:txBody>
      </p:sp>
    </p:spTree>
    <p:extLst>
      <p:ext uri="{BB962C8B-B14F-4D97-AF65-F5344CB8AC3E}">
        <p14:creationId xmlns:p14="http://schemas.microsoft.com/office/powerpoint/2010/main" val="807402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1B9CA-6CA4-98B4-6ED0-50C10E93AF5B}"/>
              </a:ext>
            </a:extLst>
          </p:cNvPr>
          <p:cNvSpPr>
            <a:spLocks noGrp="1"/>
          </p:cNvSpPr>
          <p:nvPr>
            <p:ph type="title"/>
          </p:nvPr>
        </p:nvSpPr>
        <p:spPr/>
        <p:txBody>
          <a:bodyPr>
            <a:normAutofit fontScale="90000"/>
          </a:bodyPr>
          <a:lstStyle/>
          <a:p>
            <a:r>
              <a:rPr lang="en-GB" b="1" i="0" u="none" strike="noStrike">
                <a:solidFill>
                  <a:srgbClr val="000000"/>
                </a:solidFill>
                <a:effectLst/>
                <a:latin typeface="Calibri" panose="020F0502020204030204" pitchFamily="34" charset="0"/>
              </a:rPr>
              <a:t>Why Secure File Sharing is Important in Care Homes</a:t>
            </a:r>
            <a:endParaRPr lang="en-GB" b="1">
              <a:latin typeface="Calibri" panose="020F0502020204030204" pitchFamily="34" charset="0"/>
            </a:endParaRPr>
          </a:p>
        </p:txBody>
      </p:sp>
      <p:sp>
        <p:nvSpPr>
          <p:cNvPr id="3" name="Content Placeholder 2">
            <a:extLst>
              <a:ext uri="{FF2B5EF4-FFF2-40B4-BE49-F238E27FC236}">
                <a16:creationId xmlns:a16="http://schemas.microsoft.com/office/drawing/2014/main" id="{877F9331-D9FF-D04E-F457-63566EAEEEA5}"/>
              </a:ext>
            </a:extLst>
          </p:cNvPr>
          <p:cNvSpPr>
            <a:spLocks noGrp="1"/>
          </p:cNvSpPr>
          <p:nvPr>
            <p:ph sz="quarter" idx="13"/>
          </p:nvPr>
        </p:nvSpPr>
        <p:spPr>
          <a:xfrm>
            <a:off x="548640" y="2384286"/>
            <a:ext cx="10288693" cy="3943362"/>
          </a:xfrm>
        </p:spPr>
        <p:txBody>
          <a:bodyPr vert="horz" lIns="91440" tIns="45720" rIns="91440" bIns="45720" rtlCol="0" anchor="t">
            <a:normAutofit fontScale="77500" lnSpcReduction="20000"/>
          </a:bodyPr>
          <a:lstStyle/>
          <a:p>
            <a:r>
              <a:rPr lang="en-GB" b="1" i="0">
                <a:effectLst/>
                <a:latin typeface="UICTFontTextStyleBody"/>
              </a:rPr>
              <a:t>Why it is useful in Riverdale Care Home</a:t>
            </a:r>
            <a:endParaRPr lang="en-GB">
              <a:effectLst/>
              <a:latin typeface=".AppleSystemUIFont"/>
            </a:endParaRPr>
          </a:p>
          <a:p>
            <a:r>
              <a:rPr lang="en-GB" b="0" i="0">
                <a:effectLst/>
                <a:latin typeface="UICTFontTextStyleBody"/>
              </a:rPr>
              <a:t>• Keeps information safe</a:t>
            </a:r>
            <a:br>
              <a:rPr lang="en-GB" b="0" i="0">
                <a:effectLst/>
                <a:latin typeface="UICTFontTextStyleBody"/>
              </a:rPr>
            </a:br>
            <a:r>
              <a:rPr lang="en-GB" b="0" i="0">
                <a:effectLst/>
                <a:latin typeface="UICTFontTextStyleBody"/>
              </a:rPr>
              <a:t>• Helps staff work together</a:t>
            </a:r>
            <a:br>
              <a:rPr lang="en-GB" b="0" i="0">
                <a:effectLst/>
                <a:latin typeface="UICTFontTextStyleBody"/>
              </a:rPr>
            </a:br>
            <a:r>
              <a:rPr lang="en-GB" b="0" i="0">
                <a:effectLst/>
                <a:latin typeface="UICTFontTextStyleBody"/>
              </a:rPr>
              <a:t>• Makes communication faster</a:t>
            </a:r>
            <a:br>
              <a:rPr lang="en-GB" b="0" i="0">
                <a:effectLst/>
                <a:latin typeface="UICTFontTextStyleBody"/>
              </a:rPr>
            </a:br>
            <a:r>
              <a:rPr lang="en-GB" b="0" i="0">
                <a:effectLst/>
                <a:latin typeface="UICTFontTextStyleBody"/>
              </a:rPr>
              <a:t>• Reduces paper use</a:t>
            </a:r>
            <a:br>
              <a:rPr lang="en-GB" b="0" i="0">
                <a:effectLst/>
                <a:latin typeface="UICTFontTextStyleBody"/>
              </a:rPr>
            </a:br>
            <a:r>
              <a:rPr lang="en-GB" b="0" i="0">
                <a:effectLst/>
                <a:latin typeface="UICTFontTextStyleBody"/>
              </a:rPr>
              <a:t>• Helps </a:t>
            </a:r>
            <a:r>
              <a:rPr lang="en-GB">
                <a:latin typeface="UICTFontTextStyleBody"/>
              </a:rPr>
              <a:t>safe</a:t>
            </a:r>
            <a:r>
              <a:rPr lang="en-GB" b="0" i="0">
                <a:effectLst/>
                <a:latin typeface="UICTFontTextStyleBody"/>
              </a:rPr>
              <a:t> care for residents</a:t>
            </a:r>
            <a:endParaRPr lang="en-GB">
              <a:effectLst/>
              <a:latin typeface=".AppleSystemUIFont"/>
            </a:endParaRPr>
          </a:p>
          <a:p>
            <a:r>
              <a:rPr lang="en-GB" b="0" i="0">
                <a:effectLst/>
                <a:latin typeface="UICTFontTextStyleBody"/>
              </a:rPr>
              <a:t>This is important because staff need quick and safe access to information.</a:t>
            </a:r>
            <a:endParaRPr lang="en-GB">
              <a:effectLst/>
              <a:latin typeface=".AppleSystemUIFont"/>
            </a:endParaRPr>
          </a:p>
          <a:p>
            <a:r>
              <a:rPr lang="en-GB" b="0" i="0" u="none" strike="noStrike">
                <a:solidFill>
                  <a:srgbClr val="000000"/>
                </a:solidFill>
                <a:effectLst/>
                <a:latin typeface="-webkit-standard"/>
              </a:rPr>
              <a:t>Secure file sharing is important in Riverdale Care Home.</a:t>
            </a:r>
            <a:br>
              <a:rPr lang="en-GB"/>
            </a:br>
            <a:r>
              <a:rPr lang="en-GB" b="0" i="0" u="none" strike="noStrike">
                <a:solidFill>
                  <a:srgbClr val="000000"/>
                </a:solidFill>
                <a:effectLst/>
                <a:latin typeface="-webkit-standard"/>
              </a:rPr>
              <a:t>It helps staff access </a:t>
            </a:r>
            <a:r>
              <a:rPr lang="en-GB">
                <a:solidFill>
                  <a:srgbClr val="000000"/>
                </a:solidFill>
                <a:latin typeface="-webkit-standard"/>
              </a:rPr>
              <a:t>essential</a:t>
            </a:r>
            <a:r>
              <a:rPr lang="en-GB" b="0" i="0" u="none" strike="noStrike">
                <a:solidFill>
                  <a:srgbClr val="000000"/>
                </a:solidFill>
                <a:effectLst/>
                <a:latin typeface="-webkit-standard"/>
              </a:rPr>
              <a:t> information quickly and safely.</a:t>
            </a:r>
            <a:br>
              <a:rPr lang="en-GB"/>
            </a:br>
            <a:r>
              <a:rPr lang="en-GB" b="0" i="0" u="none" strike="noStrike">
                <a:solidFill>
                  <a:srgbClr val="000000"/>
                </a:solidFill>
                <a:effectLst/>
                <a:latin typeface="-webkit-standard"/>
              </a:rPr>
              <a:t>This improves communication between different staff members.</a:t>
            </a:r>
            <a:br>
              <a:rPr lang="en-GB"/>
            </a:br>
            <a:r>
              <a:rPr lang="en-GB" b="0" i="0" u="none" strike="noStrike">
                <a:solidFill>
                  <a:srgbClr val="000000"/>
                </a:solidFill>
                <a:effectLst/>
                <a:latin typeface="-webkit-standard"/>
              </a:rPr>
              <a:t>Overall, it helps provide better and safer care for residents.</a:t>
            </a:r>
            <a:endParaRPr lang="en-GB"/>
          </a:p>
        </p:txBody>
      </p:sp>
      <p:sp>
        <p:nvSpPr>
          <p:cNvPr id="4" name="Picture Placeholder 3">
            <a:extLst>
              <a:ext uri="{FF2B5EF4-FFF2-40B4-BE49-F238E27FC236}">
                <a16:creationId xmlns:a16="http://schemas.microsoft.com/office/drawing/2014/main" id="{D60FB452-4E90-0211-97CE-8E9EA4F077E9}"/>
              </a:ext>
            </a:extLst>
          </p:cNvPr>
          <p:cNvSpPr>
            <a:spLocks noGrp="1"/>
          </p:cNvSpPr>
          <p:nvPr>
            <p:ph type="pic" sz="quarter" idx="15"/>
          </p:nvPr>
        </p:nvSpPr>
        <p:spPr/>
      </p:sp>
      <p:sp>
        <p:nvSpPr>
          <p:cNvPr id="5" name="Text Placeholder 4">
            <a:extLst>
              <a:ext uri="{FF2B5EF4-FFF2-40B4-BE49-F238E27FC236}">
                <a16:creationId xmlns:a16="http://schemas.microsoft.com/office/drawing/2014/main" id="{06F2BED0-70CE-6D1F-E926-758338EB323A}"/>
              </a:ext>
            </a:extLst>
          </p:cNvPr>
          <p:cNvSpPr>
            <a:spLocks noGrp="1"/>
          </p:cNvSpPr>
          <p:nvPr>
            <p:ph type="body" sz="quarter" idx="16"/>
          </p:nvPr>
        </p:nvSpPr>
        <p:spPr/>
        <p:txBody>
          <a:bodyPr/>
          <a:lstStyle/>
          <a:p>
            <a:endParaRPr lang="en-GB"/>
          </a:p>
        </p:txBody>
      </p:sp>
    </p:spTree>
    <p:extLst>
      <p:ext uri="{BB962C8B-B14F-4D97-AF65-F5344CB8AC3E}">
        <p14:creationId xmlns:p14="http://schemas.microsoft.com/office/powerpoint/2010/main" val="3670169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A077-363D-6305-4758-E9B29A0C5B12}"/>
              </a:ext>
            </a:extLst>
          </p:cNvPr>
          <p:cNvSpPr>
            <a:spLocks noGrp="1"/>
          </p:cNvSpPr>
          <p:nvPr>
            <p:ph type="title"/>
          </p:nvPr>
        </p:nvSpPr>
        <p:spPr/>
        <p:txBody>
          <a:bodyPr>
            <a:normAutofit/>
          </a:bodyPr>
          <a:lstStyle/>
          <a:p>
            <a:r>
              <a:rPr lang="en-GB" sz="3600" b="1">
                <a:latin typeface="Calibri" panose="020F0502020204030204" pitchFamily="34" charset="0"/>
              </a:rPr>
              <a:t>References for secure file and storage sharing </a:t>
            </a:r>
          </a:p>
        </p:txBody>
      </p:sp>
      <p:sp>
        <p:nvSpPr>
          <p:cNvPr id="3" name="Content Placeholder 2">
            <a:extLst>
              <a:ext uri="{FF2B5EF4-FFF2-40B4-BE49-F238E27FC236}">
                <a16:creationId xmlns:a16="http://schemas.microsoft.com/office/drawing/2014/main" id="{BBAD172A-40FD-AFA3-5807-FC732486D5A0}"/>
              </a:ext>
            </a:extLst>
          </p:cNvPr>
          <p:cNvSpPr>
            <a:spLocks noGrp="1"/>
          </p:cNvSpPr>
          <p:nvPr>
            <p:ph sz="quarter" idx="13"/>
          </p:nvPr>
        </p:nvSpPr>
        <p:spPr/>
        <p:txBody>
          <a:bodyPr>
            <a:normAutofit fontScale="55000" lnSpcReduction="20000"/>
          </a:bodyPr>
          <a:lstStyle/>
          <a:p>
            <a:r>
              <a:rPr lang="en-GB" b="0" i="0">
                <a:solidFill>
                  <a:srgbClr val="000000"/>
                </a:solidFill>
                <a:effectLst/>
              </a:rPr>
              <a:t>Microsoft (n.d.) </a:t>
            </a:r>
            <a:r>
              <a:rPr lang="en-GB" b="0" i="1">
                <a:solidFill>
                  <a:srgbClr val="000000"/>
                </a:solidFill>
                <a:effectLst/>
              </a:rPr>
              <a:t>What is Microsoft Teams?</a:t>
            </a:r>
            <a:r>
              <a:rPr lang="en-GB" b="0" i="0">
                <a:solidFill>
                  <a:srgbClr val="000000"/>
                </a:solidFill>
                <a:effectLst/>
              </a:rPr>
              <a:t> Available at: </a:t>
            </a:r>
            <a:r>
              <a:rPr lang="en-GB" b="0" i="0">
                <a:solidFill>
                  <a:srgbClr val="000000"/>
                </a:solidFill>
                <a:effectLst/>
                <a:hlinkClick r:id="rId2"/>
              </a:rPr>
              <a:t>https://support.microsoft.com/en-us/teams/platform/what-is-microsoft-teams</a:t>
            </a:r>
            <a:r>
              <a:rPr lang="en-GB" b="0" i="0">
                <a:solidFill>
                  <a:srgbClr val="000000"/>
                </a:solidFill>
                <a:effectLst/>
              </a:rPr>
              <a:t> (Accessed: 14 June 2026).</a:t>
            </a:r>
          </a:p>
          <a:p>
            <a:r>
              <a:rPr lang="en-GB" b="0" i="0">
                <a:solidFill>
                  <a:srgbClr val="000000"/>
                </a:solidFill>
                <a:effectLst/>
              </a:rPr>
              <a:t>Microsoft (n.d.) </a:t>
            </a:r>
            <a:r>
              <a:rPr lang="en-GB" b="0" i="1">
                <a:solidFill>
                  <a:srgbClr val="000000"/>
                </a:solidFill>
                <a:effectLst/>
              </a:rPr>
              <a:t>OneDrive cloud storage and file sharing</a:t>
            </a:r>
            <a:r>
              <a:rPr lang="en-GB" b="0" i="0">
                <a:solidFill>
                  <a:srgbClr val="000000"/>
                </a:solidFill>
                <a:effectLst/>
              </a:rPr>
              <a:t>. Available at: </a:t>
            </a:r>
            <a:r>
              <a:rPr lang="en-GB" b="0" i="0">
                <a:solidFill>
                  <a:srgbClr val="000000"/>
                </a:solidFill>
                <a:effectLst/>
                <a:hlinkClick r:id="rId3"/>
              </a:rPr>
              <a:t>https://support.microsoft.com/en-us/</a:t>
            </a:r>
            <a:r>
              <a:rPr lang="en-GB" b="0" i="0" err="1">
                <a:solidFill>
                  <a:srgbClr val="000000"/>
                </a:solidFill>
                <a:effectLst/>
                <a:hlinkClick r:id="rId3"/>
              </a:rPr>
              <a:t>onedrive</a:t>
            </a:r>
            <a:r>
              <a:rPr lang="en-GB" b="0" i="0">
                <a:solidFill>
                  <a:srgbClr val="000000"/>
                </a:solidFill>
                <a:effectLst/>
              </a:rPr>
              <a:t>(Accessed: 14 June 2026).</a:t>
            </a:r>
          </a:p>
          <a:p>
            <a:r>
              <a:rPr lang="en-GB" b="0" i="0">
                <a:solidFill>
                  <a:srgbClr val="000000"/>
                </a:solidFill>
                <a:effectLst/>
              </a:rPr>
              <a:t>Social Care Institute for Excellence (SCIE) (2024) </a:t>
            </a:r>
            <a:r>
              <a:rPr lang="en-GB" b="0" i="1">
                <a:solidFill>
                  <a:srgbClr val="000000"/>
                </a:solidFill>
                <a:effectLst/>
              </a:rPr>
              <a:t>Communication in care</a:t>
            </a:r>
            <a:r>
              <a:rPr lang="en-GB" b="0" i="0">
                <a:solidFill>
                  <a:srgbClr val="000000"/>
                </a:solidFill>
                <a:effectLst/>
              </a:rPr>
              <a:t>. Available at: </a:t>
            </a:r>
            <a:r>
              <a:rPr lang="en-GB" b="0" i="0">
                <a:solidFill>
                  <a:srgbClr val="000000"/>
                </a:solidFill>
                <a:effectLst/>
                <a:hlinkClick r:id="rId4"/>
              </a:rPr>
              <a:t>https://</a:t>
            </a:r>
            <a:r>
              <a:rPr lang="en-GB" b="0" i="0" err="1">
                <a:solidFill>
                  <a:srgbClr val="000000"/>
                </a:solidFill>
                <a:effectLst/>
                <a:hlinkClick r:id="rId4"/>
              </a:rPr>
              <a:t>www.scie.org.uk</a:t>
            </a:r>
            <a:r>
              <a:rPr lang="en-GB" b="0" i="0">
                <a:solidFill>
                  <a:srgbClr val="000000"/>
                </a:solidFill>
                <a:effectLst/>
                <a:hlinkClick r:id="rId4"/>
              </a:rPr>
              <a:t>/providing-care/dignity-in-care/communication/</a:t>
            </a:r>
            <a:r>
              <a:rPr lang="en-GB" b="0" i="0">
                <a:solidFill>
                  <a:srgbClr val="000000"/>
                </a:solidFill>
                <a:effectLst/>
              </a:rPr>
              <a:t> (Accessed: 14 June 2026).</a:t>
            </a:r>
          </a:p>
          <a:p>
            <a:r>
              <a:rPr lang="en-GB" b="0" i="0">
                <a:solidFill>
                  <a:srgbClr val="000000"/>
                </a:solidFill>
                <a:effectLst/>
              </a:rPr>
              <a:t>Skills for Care (2023) </a:t>
            </a:r>
            <a:r>
              <a:rPr lang="en-GB" b="0" i="1">
                <a:solidFill>
                  <a:srgbClr val="000000"/>
                </a:solidFill>
                <a:effectLst/>
              </a:rPr>
              <a:t>Digital skills in adult social care</a:t>
            </a:r>
            <a:r>
              <a:rPr lang="en-GB" b="0" i="0">
                <a:solidFill>
                  <a:srgbClr val="000000"/>
                </a:solidFill>
                <a:effectLst/>
              </a:rPr>
              <a:t>. Available at: </a:t>
            </a:r>
            <a:r>
              <a:rPr lang="en-GB" b="0" i="0">
                <a:solidFill>
                  <a:srgbClr val="000000"/>
                </a:solidFill>
                <a:effectLst/>
                <a:hlinkClick r:id="rId5"/>
              </a:rPr>
              <a:t>https://</a:t>
            </a:r>
            <a:r>
              <a:rPr lang="en-GB" b="0" i="0" err="1">
                <a:solidFill>
                  <a:srgbClr val="000000"/>
                </a:solidFill>
                <a:effectLst/>
                <a:hlinkClick r:id="rId5"/>
              </a:rPr>
              <a:t>carelearning.org.uk</a:t>
            </a:r>
            <a:r>
              <a:rPr lang="en-GB" b="0" i="0">
                <a:solidFill>
                  <a:srgbClr val="000000"/>
                </a:solidFill>
                <a:effectLst/>
                <a:hlinkClick r:id="rId5"/>
              </a:rPr>
              <a:t>/qualifications/level-3-diploma-care/unit-16-digital-skills/</a:t>
            </a:r>
            <a:r>
              <a:rPr lang="en-GB" b="0" i="0">
                <a:solidFill>
                  <a:srgbClr val="000000"/>
                </a:solidFill>
                <a:effectLst/>
              </a:rPr>
              <a:t> (Accessed: 14 June 2026).</a:t>
            </a:r>
          </a:p>
          <a:p>
            <a:r>
              <a:rPr lang="en-GB" b="0" i="0">
                <a:solidFill>
                  <a:srgbClr val="000000"/>
                </a:solidFill>
                <a:effectLst/>
              </a:rPr>
              <a:t>Westgate Healthcare (n.d.) </a:t>
            </a:r>
            <a:r>
              <a:rPr lang="en-GB" b="0" i="1" err="1">
                <a:solidFill>
                  <a:srgbClr val="000000"/>
                </a:solidFill>
                <a:effectLst/>
              </a:rPr>
              <a:t>Riverdale</a:t>
            </a:r>
            <a:r>
              <a:rPr lang="en-GB" b="0" i="1">
                <a:solidFill>
                  <a:srgbClr val="000000"/>
                </a:solidFill>
                <a:effectLst/>
              </a:rPr>
              <a:t> Care Home</a:t>
            </a:r>
            <a:r>
              <a:rPr lang="en-GB" b="0" i="0">
                <a:solidFill>
                  <a:srgbClr val="000000"/>
                </a:solidFill>
                <a:effectLst/>
              </a:rPr>
              <a:t>. Available at: </a:t>
            </a:r>
            <a:r>
              <a:rPr lang="en-GB" b="0" i="0">
                <a:solidFill>
                  <a:srgbClr val="000000"/>
                </a:solidFill>
                <a:effectLst/>
                <a:hlinkClick r:id="rId6"/>
              </a:rPr>
              <a:t>https://www.westgatehealthcare.co.uk/care-homes/</a:t>
            </a:r>
            <a:r>
              <a:rPr lang="en-GB" b="0" i="0" err="1">
                <a:solidFill>
                  <a:srgbClr val="000000"/>
                </a:solidFill>
                <a:effectLst/>
                <a:hlinkClick r:id="rId6"/>
              </a:rPr>
              <a:t>riverdale-care-home</a:t>
            </a:r>
            <a:r>
              <a:rPr lang="en-GB" b="0" i="0">
                <a:solidFill>
                  <a:srgbClr val="000000"/>
                </a:solidFill>
                <a:effectLst/>
                <a:hlinkClick r:id="rId6"/>
              </a:rPr>
              <a:t>/</a:t>
            </a:r>
            <a:r>
              <a:rPr lang="en-GB" b="0" i="0">
                <a:solidFill>
                  <a:srgbClr val="000000"/>
                </a:solidFill>
                <a:effectLst/>
              </a:rPr>
              <a:t> (Accessed: 14 June 2026).</a:t>
            </a:r>
          </a:p>
          <a:p>
            <a:endParaRPr lang="en-GB"/>
          </a:p>
        </p:txBody>
      </p:sp>
      <p:sp>
        <p:nvSpPr>
          <p:cNvPr id="4" name="Picture Placeholder 3">
            <a:extLst>
              <a:ext uri="{FF2B5EF4-FFF2-40B4-BE49-F238E27FC236}">
                <a16:creationId xmlns:a16="http://schemas.microsoft.com/office/drawing/2014/main" id="{8464C497-4BDF-244B-979D-942FE45FE345}"/>
              </a:ext>
            </a:extLst>
          </p:cNvPr>
          <p:cNvSpPr>
            <a:spLocks noGrp="1"/>
          </p:cNvSpPr>
          <p:nvPr>
            <p:ph type="pic" sz="quarter" idx="15"/>
          </p:nvPr>
        </p:nvSpPr>
        <p:spPr/>
      </p:sp>
      <p:sp>
        <p:nvSpPr>
          <p:cNvPr id="5" name="Text Placeholder 4">
            <a:extLst>
              <a:ext uri="{FF2B5EF4-FFF2-40B4-BE49-F238E27FC236}">
                <a16:creationId xmlns:a16="http://schemas.microsoft.com/office/drawing/2014/main" id="{05FDE911-7E16-F413-7391-CD019406E242}"/>
              </a:ext>
            </a:extLst>
          </p:cNvPr>
          <p:cNvSpPr>
            <a:spLocks noGrp="1"/>
          </p:cNvSpPr>
          <p:nvPr>
            <p:ph type="body" sz="quarter" idx="16"/>
          </p:nvPr>
        </p:nvSpPr>
        <p:spPr/>
        <p:txBody>
          <a:bodyPr/>
          <a:lstStyle/>
          <a:p>
            <a:endParaRPr lang="en-GB"/>
          </a:p>
        </p:txBody>
      </p:sp>
    </p:spTree>
    <p:extLst>
      <p:ext uri="{BB962C8B-B14F-4D97-AF65-F5344CB8AC3E}">
        <p14:creationId xmlns:p14="http://schemas.microsoft.com/office/powerpoint/2010/main" val="599507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4FDD706-949A-17C8-F353-D4600A2C2F7D}"/>
              </a:ext>
            </a:extLst>
          </p:cNvPr>
          <p:cNvSpPr>
            <a:spLocks noGrp="1"/>
          </p:cNvSpPr>
          <p:nvPr>
            <p:ph type="title"/>
          </p:nvPr>
        </p:nvSpPr>
        <p:spPr>
          <a:xfrm>
            <a:off x="1115568" y="548640"/>
            <a:ext cx="10168128" cy="1179576"/>
          </a:xfrm>
        </p:spPr>
        <p:txBody>
          <a:bodyPr anchor="ctr">
            <a:normAutofit/>
          </a:bodyPr>
          <a:lstStyle/>
          <a:p>
            <a:r>
              <a:rPr lang="en-US"/>
              <a:t>TASK 3 </a:t>
            </a:r>
            <a:r>
              <a:rPr lang="en-US" err="1"/>
              <a:t>Najibb</a:t>
            </a:r>
            <a:r>
              <a:rPr lang="en-US"/>
              <a:t> Khan</a:t>
            </a:r>
          </a:p>
        </p:txBody>
      </p:sp>
      <p:sp>
        <p:nvSpPr>
          <p:cNvPr id="12" name="Text Placeholder 4">
            <a:extLst>
              <a:ext uri="{FF2B5EF4-FFF2-40B4-BE49-F238E27FC236}">
                <a16:creationId xmlns:a16="http://schemas.microsoft.com/office/drawing/2014/main" id="{404DA334-C4D3-E65F-9BEB-2ED387800D3F}"/>
              </a:ext>
            </a:extLst>
          </p:cNvPr>
          <p:cNvSpPr>
            <a:spLocks noGrp="1"/>
          </p:cNvSpPr>
          <p:nvPr>
            <p:ph type="body" idx="1"/>
          </p:nvPr>
        </p:nvSpPr>
        <p:spPr>
          <a:xfrm>
            <a:off x="1115568" y="2372650"/>
            <a:ext cx="4937760" cy="823912"/>
          </a:xfrm>
        </p:spPr>
        <p:txBody>
          <a:bodyPr vert="horz" lIns="640080" tIns="45720" rIns="91440" bIns="45720" rtlCol="0" anchor="b">
            <a:normAutofit/>
          </a:bodyPr>
          <a:lstStyle/>
          <a:p>
            <a:r>
              <a:rPr lang="en-US"/>
              <a:t>Care/documentation</a:t>
            </a:r>
          </a:p>
        </p:txBody>
      </p:sp>
      <p:sp>
        <p:nvSpPr>
          <p:cNvPr id="8" name="Content Placeholder 2">
            <a:extLst>
              <a:ext uri="{FF2B5EF4-FFF2-40B4-BE49-F238E27FC236}">
                <a16:creationId xmlns:a16="http://schemas.microsoft.com/office/drawing/2014/main" id="{AE75B30D-4041-01DD-4FA9-0CDB8A33A7CB}"/>
              </a:ext>
            </a:extLst>
          </p:cNvPr>
          <p:cNvSpPr>
            <a:spLocks noGrp="1"/>
          </p:cNvSpPr>
          <p:nvPr>
            <p:ph sz="half" idx="2"/>
          </p:nvPr>
        </p:nvSpPr>
        <p:spPr>
          <a:xfrm>
            <a:off x="1115568" y="3203688"/>
            <a:ext cx="4937760" cy="2968512"/>
          </a:xfrm>
        </p:spPr>
        <p:txBody>
          <a:bodyPr vert="horz" lIns="91440" tIns="45720" rIns="91440" bIns="45720" rtlCol="0">
            <a:normAutofit/>
          </a:bodyPr>
          <a:lstStyle/>
          <a:p>
            <a:pPr>
              <a:lnSpc>
                <a:spcPct val="100000"/>
              </a:lnSpc>
            </a:pPr>
            <a:r>
              <a:rPr lang="en-US" sz="1500"/>
              <a:t>Care documentation involves accurately recording and maintaining information about a patients health, wellbeing and support needs.</a:t>
            </a:r>
          </a:p>
          <a:p>
            <a:pPr>
              <a:lnSpc>
                <a:spcPct val="100000"/>
              </a:lnSpc>
            </a:pPr>
            <a:r>
              <a:rPr lang="en-US" sz="1500"/>
              <a:t>Microsoft </a:t>
            </a:r>
            <a:r>
              <a:rPr lang="en-US" sz="1500" err="1"/>
              <a:t>powerpoint</a:t>
            </a:r>
            <a:r>
              <a:rPr lang="en-US" sz="1500"/>
              <a:t> is suitable for presenting care documentation because you can create documents in a clear and </a:t>
            </a:r>
            <a:r>
              <a:rPr lang="en-US" sz="1500" err="1"/>
              <a:t>organised</a:t>
            </a:r>
            <a:r>
              <a:rPr lang="en-US" sz="1500"/>
              <a:t> way by creating slides.</a:t>
            </a:r>
          </a:p>
          <a:p>
            <a:pPr>
              <a:lnSpc>
                <a:spcPct val="100000"/>
              </a:lnSpc>
            </a:pPr>
            <a:r>
              <a:rPr lang="en-US" sz="1500"/>
              <a:t>Helps staff understand care procedures quickly</a:t>
            </a:r>
          </a:p>
          <a:p>
            <a:pPr>
              <a:lnSpc>
                <a:spcPct val="100000"/>
              </a:lnSpc>
            </a:pPr>
            <a:r>
              <a:rPr lang="en-US" sz="1500"/>
              <a:t>Documents can be shared securely with colleagues when necessary</a:t>
            </a:r>
          </a:p>
          <a:p>
            <a:pPr>
              <a:lnSpc>
                <a:spcPct val="100000"/>
              </a:lnSpc>
            </a:pPr>
            <a:r>
              <a:rPr lang="en-US" sz="1500"/>
              <a:t>Easy to update &amp; share with colleagues</a:t>
            </a:r>
          </a:p>
          <a:p>
            <a:pPr>
              <a:lnSpc>
                <a:spcPct val="100000"/>
              </a:lnSpc>
            </a:pPr>
            <a:endParaRPr lang="en-US" sz="1500"/>
          </a:p>
          <a:p>
            <a:pPr>
              <a:lnSpc>
                <a:spcPct val="100000"/>
              </a:lnSpc>
            </a:pPr>
            <a:endParaRPr lang="en-US" sz="1500"/>
          </a:p>
        </p:txBody>
      </p:sp>
      <p:sp>
        <p:nvSpPr>
          <p:cNvPr id="19" name="Text Placeholder 4">
            <a:extLst>
              <a:ext uri="{FF2B5EF4-FFF2-40B4-BE49-F238E27FC236}">
                <a16:creationId xmlns:a16="http://schemas.microsoft.com/office/drawing/2014/main" id="{5F8F47A7-45E1-6E22-8D56-028060114201}"/>
              </a:ext>
            </a:extLst>
          </p:cNvPr>
          <p:cNvSpPr>
            <a:spLocks noGrp="1"/>
          </p:cNvSpPr>
          <p:nvPr>
            <p:ph type="body" sz="quarter" idx="3"/>
          </p:nvPr>
        </p:nvSpPr>
        <p:spPr>
          <a:xfrm>
            <a:off x="6345936" y="2372650"/>
            <a:ext cx="4937760" cy="823912"/>
          </a:xfrm>
        </p:spPr>
        <p:txBody>
          <a:bodyPr/>
          <a:lstStyle/>
          <a:p>
            <a:r>
              <a:rPr lang="en-US"/>
              <a:t>CARE DOCUMENTATION</a:t>
            </a:r>
          </a:p>
        </p:txBody>
      </p:sp>
      <p:pic>
        <p:nvPicPr>
          <p:cNvPr id="7" name="Picture Placeholder 6" descr="A close-up of a word cloud&#10;&#10;AI-generated content may be incorrect.">
            <a:extLst>
              <a:ext uri="{FF2B5EF4-FFF2-40B4-BE49-F238E27FC236}">
                <a16:creationId xmlns:a16="http://schemas.microsoft.com/office/drawing/2014/main" id="{8DB5D650-3643-3AD0-293A-95222783D9C1}"/>
              </a:ext>
            </a:extLst>
          </p:cNvPr>
          <p:cNvPicPr>
            <a:picLocks noGrp="1" noChangeAspect="1"/>
          </p:cNvPicPr>
          <p:nvPr>
            <p:ph sz="quarter" idx="4"/>
          </p:nvPr>
        </p:nvPicPr>
        <p:blipFill>
          <a:blip r:embed="rId2"/>
          <a:srcRect t="1323" r="-3" b="3247"/>
          <a:stretch>
            <a:fillRect/>
          </a:stretch>
        </p:blipFill>
        <p:spPr>
          <a:xfrm>
            <a:off x="6345936" y="3203687"/>
            <a:ext cx="4937760" cy="2968511"/>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noFill/>
          <a:effectLst>
            <a:outerShdw blurRad="50800" dist="38100" dir="5400000" algn="t" rotWithShape="0">
              <a:prstClr val="black">
                <a:alpha val="40000"/>
              </a:prstClr>
            </a:outerShdw>
          </a:effectLst>
        </p:spPr>
      </p:pic>
      <p:sp>
        <p:nvSpPr>
          <p:cNvPr id="21" name="Date Placeholder 6">
            <a:extLst>
              <a:ext uri="{FF2B5EF4-FFF2-40B4-BE49-F238E27FC236}">
                <a16:creationId xmlns:a16="http://schemas.microsoft.com/office/drawing/2014/main" id="{EDB04A72-E37B-C37D-9E13-94BDA17D240E}"/>
              </a:ext>
            </a:extLst>
          </p:cNvPr>
          <p:cNvSpPr>
            <a:spLocks noGrp="1"/>
          </p:cNvSpPr>
          <p:nvPr>
            <p:ph type="dt" sz="half" idx="10"/>
          </p:nvPr>
        </p:nvSpPr>
        <p:spPr>
          <a:xfrm>
            <a:off x="1115568" y="6356350"/>
            <a:ext cx="2743200" cy="365125"/>
          </a:xfrm>
        </p:spPr>
        <p:txBody>
          <a:bodyPr/>
          <a:lstStyle/>
          <a:p>
            <a:pPr>
              <a:spcAft>
                <a:spcPts val="600"/>
              </a:spcAft>
            </a:pPr>
            <a:fld id="{B7248C72-6570-41CA-A9DD-3F7E101D9506}" type="datetime1">
              <a:rPr lang="en-US" smtClean="0"/>
              <a:pPr>
                <a:spcAft>
                  <a:spcPts val="600"/>
                </a:spcAft>
              </a:pPr>
              <a:t>6/14/2026</a:t>
            </a:fld>
            <a:endParaRPr lang="en-US"/>
          </a:p>
        </p:txBody>
      </p:sp>
      <p:sp>
        <p:nvSpPr>
          <p:cNvPr id="14" name="Slide Number Placeholder 5">
            <a:extLst>
              <a:ext uri="{FF2B5EF4-FFF2-40B4-BE49-F238E27FC236}">
                <a16:creationId xmlns:a16="http://schemas.microsoft.com/office/drawing/2014/main" id="{06519C54-52F2-9463-B981-887D74B790D3}"/>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4FAB73BC-B049-4115-A692-8D63A059BFB8}" type="slidenum">
              <a:rPr lang="en-US" noProof="0" smtClean="0"/>
              <a:pPr>
                <a:spcAft>
                  <a:spcPts val="600"/>
                </a:spcAft>
              </a:pPr>
              <a:t>11</a:t>
            </a:fld>
            <a:endParaRPr lang="en-US" noProof="0"/>
          </a:p>
        </p:txBody>
      </p:sp>
    </p:spTree>
    <p:extLst>
      <p:ext uri="{BB962C8B-B14F-4D97-AF65-F5344CB8AC3E}">
        <p14:creationId xmlns:p14="http://schemas.microsoft.com/office/powerpoint/2010/main" val="1498839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FA1E-9DCE-4C05-48A4-E9F62D9F660C}"/>
              </a:ext>
            </a:extLst>
          </p:cNvPr>
          <p:cNvSpPr>
            <a:spLocks noGrp="1"/>
          </p:cNvSpPr>
          <p:nvPr>
            <p:ph type="title"/>
          </p:nvPr>
        </p:nvSpPr>
        <p:spPr>
          <a:xfrm>
            <a:off x="211587" y="190847"/>
            <a:ext cx="11768826" cy="679010"/>
          </a:xfrm>
        </p:spPr>
        <p:txBody>
          <a:bodyPr/>
          <a:lstStyle/>
          <a:p>
            <a:r>
              <a:rPr lang="en-GB"/>
              <a:t>Task 4 </a:t>
            </a:r>
            <a:r>
              <a:rPr lang="en-GB" err="1"/>
              <a:t>Faiza</a:t>
            </a:r>
            <a:r>
              <a:rPr lang="en-GB"/>
              <a:t>          </a:t>
            </a:r>
            <a:r>
              <a:rPr lang="en-GB" b="1" i="1"/>
              <a:t>Staff scheduling </a:t>
            </a:r>
            <a:endParaRPr lang="en-US"/>
          </a:p>
        </p:txBody>
      </p:sp>
      <p:sp>
        <p:nvSpPr>
          <p:cNvPr id="8" name="Content Placeholder 7">
            <a:extLst>
              <a:ext uri="{FF2B5EF4-FFF2-40B4-BE49-F238E27FC236}">
                <a16:creationId xmlns:a16="http://schemas.microsoft.com/office/drawing/2014/main" id="{E05EE98F-2450-7270-3DBA-91F6730F85A6}"/>
              </a:ext>
            </a:extLst>
          </p:cNvPr>
          <p:cNvSpPr>
            <a:spLocks noGrp="1"/>
          </p:cNvSpPr>
          <p:nvPr>
            <p:ph sz="quarter" idx="13"/>
          </p:nvPr>
        </p:nvSpPr>
        <p:spPr>
          <a:xfrm>
            <a:off x="211587" y="5611393"/>
            <a:ext cx="8238032" cy="2911339"/>
          </a:xfrm>
        </p:spPr>
        <p:txBody>
          <a:bodyPr>
            <a:normAutofit/>
          </a:bodyPr>
          <a:lstStyle/>
          <a:p>
            <a:pPr marL="0" indent="0">
              <a:buNone/>
            </a:pPr>
            <a:r>
              <a:rPr lang="en-GB"/>
              <a:t>Reference </a:t>
            </a:r>
            <a:r>
              <a:rPr lang="en-GB" err="1">
                <a:hlinkClick r:id="rId2"/>
              </a:rPr>
              <a:t>www.canva.com</a:t>
            </a:r>
            <a:r>
              <a:rPr lang="en-GB"/>
              <a:t>, effective rota in care homes(12 February 2026) Accessed 06/06/2026</a:t>
            </a:r>
            <a:endParaRPr lang="en-US"/>
          </a:p>
        </p:txBody>
      </p:sp>
      <p:sp>
        <p:nvSpPr>
          <p:cNvPr id="6" name="Slide Number Placeholder 5">
            <a:extLst>
              <a:ext uri="{FF2B5EF4-FFF2-40B4-BE49-F238E27FC236}">
                <a16:creationId xmlns:a16="http://schemas.microsoft.com/office/drawing/2014/main" id="{9B1CC248-80FA-25AF-5700-140F603C474A}"/>
              </a:ext>
            </a:extLst>
          </p:cNvPr>
          <p:cNvSpPr>
            <a:spLocks noGrp="1"/>
          </p:cNvSpPr>
          <p:nvPr>
            <p:ph type="sldNum" sz="quarter" idx="4"/>
          </p:nvPr>
        </p:nvSpPr>
        <p:spPr/>
        <p:txBody>
          <a:bodyPr/>
          <a:lstStyle/>
          <a:p>
            <a:fld id="{4FAB73BC-B049-4115-A692-8D63A059BFB8}" type="slidenum">
              <a:rPr lang="en-US" noProof="0" smtClean="0"/>
              <a:pPr/>
              <a:t>12</a:t>
            </a:fld>
            <a:endParaRPr lang="en-US" noProof="0"/>
          </a:p>
        </p:txBody>
      </p:sp>
      <p:sp>
        <p:nvSpPr>
          <p:cNvPr id="5" name="TextBox 4">
            <a:extLst>
              <a:ext uri="{FF2B5EF4-FFF2-40B4-BE49-F238E27FC236}">
                <a16:creationId xmlns:a16="http://schemas.microsoft.com/office/drawing/2014/main" id="{FBE65226-A50B-5270-2F47-77BF5C83FE9E}"/>
              </a:ext>
            </a:extLst>
          </p:cNvPr>
          <p:cNvSpPr txBox="1"/>
          <p:nvPr/>
        </p:nvSpPr>
        <p:spPr>
          <a:xfrm>
            <a:off x="779928" y="1232158"/>
            <a:ext cx="9169101" cy="3970318"/>
          </a:xfrm>
          <a:prstGeom prst="rect">
            <a:avLst/>
          </a:prstGeom>
          <a:noFill/>
        </p:spPr>
        <p:txBody>
          <a:bodyPr wrap="square">
            <a:spAutoFit/>
          </a:bodyPr>
          <a:lstStyle/>
          <a:p>
            <a:r>
              <a:rPr lang="en-US"/>
              <a:t>it is important for staff to have a schedule set out at the nursing home</a:t>
            </a:r>
          </a:p>
          <a:p>
            <a:r>
              <a:rPr lang="en-US"/>
              <a:t>so they are aware of what to do when needed for exam</a:t>
            </a:r>
            <a:r>
              <a:rPr lang="en-GB" err="1"/>
              <a:t>ple</a:t>
            </a:r>
            <a:r>
              <a:rPr lang="en-US"/>
              <a:t> when</a:t>
            </a:r>
          </a:p>
          <a:p>
            <a:r>
              <a:rPr lang="en-US"/>
              <a:t>needed to give medication to the elderly at the care home </a:t>
            </a:r>
            <a:r>
              <a:rPr lang="en-GB"/>
              <a:t>needs</a:t>
            </a:r>
            <a:r>
              <a:rPr lang="en-US"/>
              <a:t> to be right</a:t>
            </a:r>
            <a:r>
              <a:rPr lang="en-GB"/>
              <a:t> and noted in documents </a:t>
            </a:r>
            <a:r>
              <a:rPr lang="en-US"/>
              <a:t> if given the</a:t>
            </a:r>
            <a:r>
              <a:rPr lang="en-GB"/>
              <a:t> </a:t>
            </a:r>
            <a:r>
              <a:rPr lang="en-US"/>
              <a:t>wrong medication or at the wrong time may cause harm and can lead to serious</a:t>
            </a:r>
            <a:r>
              <a:rPr lang="en-GB"/>
              <a:t> circumstances</a:t>
            </a:r>
            <a:r>
              <a:rPr lang="en-US"/>
              <a:t> at river dales they should have more of a organized schedule this can be</a:t>
            </a:r>
          </a:p>
          <a:p>
            <a:r>
              <a:rPr lang="en-US"/>
              <a:t>done by :</a:t>
            </a:r>
          </a:p>
          <a:p>
            <a:r>
              <a:rPr lang="en-GB"/>
              <a:t>• t</a:t>
            </a:r>
            <a:r>
              <a:rPr lang="en-US" err="1"/>
              <a:t>ry</a:t>
            </a:r>
            <a:r>
              <a:rPr lang="en-US"/>
              <a:t> avoiding last minute schedules talk to each other 2 weeks before so everyone has</a:t>
            </a:r>
          </a:p>
          <a:p>
            <a:r>
              <a:rPr lang="en-GB"/>
              <a:t>• a</a:t>
            </a:r>
            <a:r>
              <a:rPr lang="en-US"/>
              <a:t>n understanding on what's going to be done an who's assigned to what shifts </a:t>
            </a:r>
            <a:r>
              <a:rPr lang="en-US" err="1"/>
              <a:t>ec</a:t>
            </a:r>
            <a:r>
              <a:rPr lang="en-GB"/>
              <a:t>t..</a:t>
            </a:r>
          </a:p>
          <a:p>
            <a:endParaRPr lang="en-US"/>
          </a:p>
          <a:p>
            <a:r>
              <a:rPr lang="en-GB"/>
              <a:t>• </a:t>
            </a:r>
            <a:r>
              <a:rPr lang="en-US"/>
              <a:t>have meetings after the shifts are over and talk on what can be </a:t>
            </a:r>
            <a:r>
              <a:rPr lang="en-US" err="1"/>
              <a:t>bette</a:t>
            </a:r>
            <a:r>
              <a:rPr lang="en-GB"/>
              <a:t>r</a:t>
            </a:r>
          </a:p>
          <a:p>
            <a:endParaRPr lang="en-GB"/>
          </a:p>
          <a:p>
            <a:r>
              <a:rPr lang="en-GB"/>
              <a:t>• Set clear rules so each staff has a great understanding of what they need to follow </a:t>
            </a:r>
          </a:p>
          <a:p>
            <a:endParaRPr lang="en-GB"/>
          </a:p>
          <a:p>
            <a:r>
              <a:rPr lang="en-GB"/>
              <a:t>• get to know your team so you no more about them and what meets there needs </a:t>
            </a:r>
            <a:endParaRPr lang="en-US"/>
          </a:p>
        </p:txBody>
      </p:sp>
      <p:pic>
        <p:nvPicPr>
          <p:cNvPr id="3" name="Picture 2">
            <a:extLst>
              <a:ext uri="{FF2B5EF4-FFF2-40B4-BE49-F238E27FC236}">
                <a16:creationId xmlns:a16="http://schemas.microsoft.com/office/drawing/2014/main" id="{E1320423-B98C-32B7-59C3-DE865AB02166}"/>
              </a:ext>
            </a:extLst>
          </p:cNvPr>
          <p:cNvPicPr>
            <a:picLocks noChangeAspect="1"/>
          </p:cNvPicPr>
          <p:nvPr/>
        </p:nvPicPr>
        <p:blipFill>
          <a:blip r:embed="rId3"/>
          <a:stretch>
            <a:fillRect/>
          </a:stretch>
        </p:blipFill>
        <p:spPr>
          <a:xfrm>
            <a:off x="8811304" y="4660493"/>
            <a:ext cx="2751908" cy="2006660"/>
          </a:xfrm>
          <a:prstGeom prst="rect">
            <a:avLst/>
          </a:prstGeom>
        </p:spPr>
      </p:pic>
      <p:pic>
        <p:nvPicPr>
          <p:cNvPr id="4" name="Picture 3">
            <a:extLst>
              <a:ext uri="{FF2B5EF4-FFF2-40B4-BE49-F238E27FC236}">
                <a16:creationId xmlns:a16="http://schemas.microsoft.com/office/drawing/2014/main" id="{C39F1DB0-57B9-05D4-6409-778A0243A45A}"/>
              </a:ext>
            </a:extLst>
          </p:cNvPr>
          <p:cNvPicPr>
            <a:picLocks noChangeAspect="1"/>
          </p:cNvPicPr>
          <p:nvPr/>
        </p:nvPicPr>
        <p:blipFill>
          <a:blip r:embed="rId4"/>
          <a:stretch>
            <a:fillRect/>
          </a:stretch>
        </p:blipFill>
        <p:spPr>
          <a:xfrm>
            <a:off x="8899400" y="2061787"/>
            <a:ext cx="3081013" cy="2177200"/>
          </a:xfrm>
          <a:prstGeom prst="rect">
            <a:avLst/>
          </a:prstGeom>
        </p:spPr>
      </p:pic>
    </p:spTree>
    <p:extLst>
      <p:ext uri="{BB962C8B-B14F-4D97-AF65-F5344CB8AC3E}">
        <p14:creationId xmlns:p14="http://schemas.microsoft.com/office/powerpoint/2010/main" val="22769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0" y="457200"/>
            <a:ext cx="9518713" cy="599038"/>
          </a:xfrm>
        </p:spPr>
        <p:txBody>
          <a:bodyPr>
            <a:normAutofit fontScale="90000"/>
          </a:bodyPr>
          <a:lstStyle/>
          <a:p>
            <a:r>
              <a:rPr lang="en-GB"/>
              <a:t>Task 5 (Sara)                    </a:t>
            </a:r>
            <a:r>
              <a:rPr lang="en-GB" i="1"/>
              <a:t>Staff Training</a:t>
            </a:r>
            <a:endParaRPr lang="en-US"/>
          </a:p>
        </p:txBody>
      </p:sp>
      <p:sp>
        <p:nvSpPr>
          <p:cNvPr id="5" name="Content Placeholder 2">
            <a:extLst>
              <a:ext uri="{FF2B5EF4-FFF2-40B4-BE49-F238E27FC236}">
                <a16:creationId xmlns:a16="http://schemas.microsoft.com/office/drawing/2014/main" id="{EC8662ED-95CC-0E61-7151-2FD37D784588}"/>
              </a:ext>
            </a:extLst>
          </p:cNvPr>
          <p:cNvSpPr>
            <a:spLocks noGrp="1"/>
          </p:cNvSpPr>
          <p:nvPr>
            <p:ph sz="quarter" idx="13"/>
          </p:nvPr>
        </p:nvSpPr>
        <p:spPr>
          <a:xfrm>
            <a:off x="-2" y="1435570"/>
            <a:ext cx="9380396" cy="2992990"/>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r>
              <a:rPr lang="ro-RO" sz="6500">
                <a:latin typeface="Baskerville Old Face" panose="02020602080505020303" pitchFamily="18" charset="77"/>
                <a:cs typeface="Arial" panose="020B0604020202020204" pitchFamily="34" charset="0"/>
              </a:rPr>
              <a:t>Staff Training is to help a </a:t>
            </a:r>
            <a:r>
              <a:rPr lang="ro-RO" sz="6500" err="1">
                <a:latin typeface="Baskerville Old Face" panose="02020602080505020303" pitchFamily="18" charset="77"/>
                <a:cs typeface="Arial" panose="020B0604020202020204" pitchFamily="34" charset="0"/>
              </a:rPr>
              <a:t>colleague</a:t>
            </a:r>
            <a:r>
              <a:rPr lang="en-GB" sz="6500">
                <a:latin typeface="Baskerville Old Face" panose="02020602080505020303" pitchFamily="18" charset="77"/>
                <a:cs typeface="Arial" panose="020B0604020202020204" pitchFamily="34" charset="0"/>
              </a:rPr>
              <a:t> </a:t>
            </a:r>
            <a:r>
              <a:rPr lang="ro-RO" sz="6500">
                <a:latin typeface="Baskerville Old Face" panose="02020602080505020303" pitchFamily="18" charset="77"/>
                <a:cs typeface="Arial" panose="020B0604020202020204" pitchFamily="34" charset="0"/>
              </a:rPr>
              <a:t>that </a:t>
            </a:r>
            <a:r>
              <a:rPr lang="en-GB" sz="6500">
                <a:latin typeface="Baskerville Old Face" panose="02020602080505020303" pitchFamily="18" charset="77"/>
                <a:cs typeface="Arial" panose="020B0604020202020204" pitchFamily="34" charset="0"/>
              </a:rPr>
              <a:t>involves learning technical  skills such as how to use new software systems (e.g Microsoft Windows )and to be able to knowledge performing their roles efficiently.</a:t>
            </a:r>
          </a:p>
          <a:p>
            <a:endParaRPr lang="en-GB" sz="6500">
              <a:latin typeface="Baskerville Old Face" panose="02020602080505020303" pitchFamily="18" charset="77"/>
              <a:cs typeface="Arial" panose="020B0604020202020204" pitchFamily="34" charset="0"/>
            </a:endParaRPr>
          </a:p>
          <a:p>
            <a:r>
              <a:rPr lang="en-GB" sz="6500">
                <a:latin typeface="Baskerville Old Face" panose="02020602080505020303" pitchFamily="18" charset="77"/>
                <a:cs typeface="Arial" panose="020B0604020202020204" pitchFamily="34" charset="0"/>
              </a:rPr>
              <a:t>For this task I used power point and the reason I used is because it for better visual and makes information more easier for understanding (e.g. images audio and videos)</a:t>
            </a:r>
          </a:p>
          <a:p>
            <a:endParaRPr lang="en-GB" sz="6500">
              <a:latin typeface="Baskerville Old Face" panose="02020602080505020303" pitchFamily="18" charset="77"/>
              <a:cs typeface="Arial" panose="020B0604020202020204" pitchFamily="34" charset="0"/>
            </a:endParaRPr>
          </a:p>
          <a:p>
            <a:r>
              <a:rPr lang="en-GB" sz="6500">
                <a:latin typeface="Baskerville Old Face" panose="02020602080505020303" pitchFamily="18" charset="77"/>
                <a:cs typeface="Arial" panose="020B0604020202020204" pitchFamily="34" charset="0"/>
              </a:rPr>
              <a:t>Staff training is improved by lack of communication by listening, sharing information and experiential role playing by giving staff revise by themselves difficult trainings.</a:t>
            </a:r>
          </a:p>
          <a:p>
            <a:endParaRPr lang="en-GB" sz="6500">
              <a:latin typeface="Baskerville Old Face" panose="02020602080505020303" pitchFamily="18" charset="77"/>
              <a:cs typeface="Arial" panose="020B0604020202020204" pitchFamily="34" charset="0"/>
            </a:endParaRPr>
          </a:p>
          <a:p>
            <a:r>
              <a:rPr lang="en-GB" sz="6500">
                <a:latin typeface="Baskerville Old Face" panose="02020602080505020303" pitchFamily="18" charset="77"/>
                <a:cs typeface="Arial" panose="020B0604020202020204" pitchFamily="34" charset="0"/>
              </a:rPr>
              <a:t>The advantage of staff training is improves job satisfaction and engagement </a:t>
            </a:r>
          </a:p>
          <a:p>
            <a:r>
              <a:rPr lang="en-GB" sz="6500">
                <a:latin typeface="Baskerville Old Face" panose="02020602080505020303" pitchFamily="18" charset="77"/>
                <a:cs typeface="Arial" panose="020B0604020202020204" pitchFamily="34" charset="0"/>
              </a:rPr>
              <a:t>Better educated staff and to handle </a:t>
            </a:r>
            <a:r>
              <a:rPr lang="en-GB" sz="6500" err="1">
                <a:latin typeface="Baskerville Old Face" panose="02020602080505020303" pitchFamily="18" charset="77"/>
                <a:cs typeface="Arial" panose="020B0604020202020204" pitchFamily="34" charset="0"/>
              </a:rPr>
              <a:t>shitf</a:t>
            </a:r>
            <a:r>
              <a:rPr lang="en-GB" sz="6500">
                <a:latin typeface="Baskerville Old Face" panose="02020602080505020303" pitchFamily="18" charset="77"/>
                <a:cs typeface="Arial" panose="020B0604020202020204" pitchFamily="34" charset="0"/>
              </a:rPr>
              <a:t> queries easier.</a:t>
            </a:r>
          </a:p>
          <a:p>
            <a:endParaRPr lang="en-GB" sz="1800">
              <a:latin typeface="Baskerville Old Face" panose="02020602080505020303" pitchFamily="18" charset="77"/>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pic>
        <p:nvPicPr>
          <p:cNvPr id="10" name="Picture Placeholder 5">
            <a:extLst>
              <a:ext uri="{FF2B5EF4-FFF2-40B4-BE49-F238E27FC236}">
                <a16:creationId xmlns:a16="http://schemas.microsoft.com/office/drawing/2014/main" id="{D2A5B748-37FD-448D-997E-B1D3326587D6}"/>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t="88" b="88"/>
          <a:stretch/>
        </p:blipFill>
        <p:spPr/>
      </p:pic>
      <p:sp>
        <p:nvSpPr>
          <p:cNvPr id="17" name="Content Placeholder 2">
            <a:extLst>
              <a:ext uri="{FF2B5EF4-FFF2-40B4-BE49-F238E27FC236}">
                <a16:creationId xmlns:a16="http://schemas.microsoft.com/office/drawing/2014/main" id="{39273472-9A7C-9E54-B368-63A3FDCD15C6}"/>
              </a:ext>
            </a:extLst>
          </p:cNvPr>
          <p:cNvSpPr>
            <a:spLocks noGrp="1"/>
          </p:cNvSpPr>
          <p:nvPr>
            <p:ph type="body" sz="quarter" idx="16"/>
          </p:nvPr>
        </p:nvSpPr>
        <p:spPr>
          <a:xfrm>
            <a:off x="-1" y="5406930"/>
            <a:ext cx="6727229" cy="1451069"/>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None/>
            </a:pPr>
            <a:r>
              <a:rPr lang="en-GB" sz="2200">
                <a:latin typeface="Baskerville Old Face" panose="02020602080505020303" pitchFamily="18" charset="77"/>
                <a:cs typeface="Arial" panose="020B0604020202020204" pitchFamily="34" charset="0"/>
              </a:rPr>
              <a:t>Reference:</a:t>
            </a:r>
          </a:p>
          <a:p>
            <a:pPr marL="0" indent="0">
              <a:buNone/>
            </a:pPr>
            <a:r>
              <a:rPr lang="en-GB" sz="2200">
                <a:latin typeface="Baskerville Old Face" panose="02020602080505020303" pitchFamily="18" charset="77"/>
                <a:cs typeface="Arial" panose="020B0604020202020204" pitchFamily="34" charset="0"/>
              </a:rPr>
              <a:t>Jenn </a:t>
            </a:r>
            <a:r>
              <a:rPr lang="en-GB" sz="2200" err="1">
                <a:latin typeface="Baskerville Old Face" panose="02020602080505020303" pitchFamily="18" charset="77"/>
                <a:cs typeface="Arial" panose="020B0604020202020204" pitchFamily="34" charset="0"/>
              </a:rPr>
              <a:t>Hallem</a:t>
            </a:r>
            <a:r>
              <a:rPr lang="en-GB" sz="2200">
                <a:latin typeface="Baskerville Old Face" panose="02020602080505020303" pitchFamily="18" charset="77"/>
                <a:cs typeface="Arial" panose="020B0604020202020204" pitchFamily="34" charset="0"/>
              </a:rPr>
              <a:t> , Ken Lam (2010) </a:t>
            </a:r>
            <a:r>
              <a:rPr lang="en-GB" sz="2200" b="1" i="1">
                <a:latin typeface="Baskerville Old Face" panose="02020602080505020303" pitchFamily="18" charset="77"/>
                <a:cs typeface="Arial" panose="020B0604020202020204" pitchFamily="34" charset="0"/>
              </a:rPr>
              <a:t>Staff Relations in Healthcare , Available at </a:t>
            </a:r>
            <a:r>
              <a:rPr lang="ga-IE" sz="2200" b="1" i="1">
                <a:latin typeface="Baskerville Old Face" panose="02020602080505020303" pitchFamily="18" charset="77"/>
                <a:cs typeface="Arial" panose="020B0604020202020204" pitchFamily="34" charset="0"/>
              </a:rPr>
              <a:t>:</a:t>
            </a:r>
            <a:r>
              <a:rPr lang="en-GB" sz="2200" b="1" i="1">
                <a:latin typeface="Baskerville Old Face" panose="02020602080505020303" pitchFamily="18" charset="77"/>
                <a:cs typeface="Arial" panose="020B0604020202020204" pitchFamily="34" charset="0"/>
              </a:rPr>
              <a:t> video- </a:t>
            </a:r>
            <a:r>
              <a:rPr lang="en-GB" sz="2200" b="1" i="1" err="1">
                <a:latin typeface="Baskerville Old Face" panose="02020602080505020303" pitchFamily="18" charset="77"/>
                <a:cs typeface="Arial" panose="020B0604020202020204" pitchFamily="34" charset="0"/>
              </a:rPr>
              <a:t>alexanderstreet</a:t>
            </a:r>
            <a:r>
              <a:rPr lang="en-GB" sz="2200" b="1" i="1">
                <a:latin typeface="Baskerville Old Face" panose="02020602080505020303" pitchFamily="18" charset="77"/>
                <a:cs typeface="Arial" panose="020B0604020202020204" pitchFamily="34" charset="0"/>
              </a:rPr>
              <a:t> –</a:t>
            </a:r>
            <a:r>
              <a:rPr lang="en-GB" sz="2200" b="1" i="1" err="1">
                <a:latin typeface="Baskerville Old Face" panose="02020602080505020303" pitchFamily="18" charset="77"/>
                <a:cs typeface="Arial" panose="020B0604020202020204" pitchFamily="34" charset="0"/>
              </a:rPr>
              <a:t>com.uwstd.idm.oclc.or</a:t>
            </a:r>
            <a:r>
              <a:rPr lang="en-GB" sz="2200" b="1" i="1">
                <a:latin typeface="Baskerville Old Face" panose="02020602080505020303" pitchFamily="18" charset="77"/>
                <a:cs typeface="Arial" panose="020B0604020202020204" pitchFamily="34" charset="0"/>
              </a:rPr>
              <a:t>  (accessed 6 June 2026</a:t>
            </a:r>
            <a:endParaRPr lang="en-US" sz="2200">
              <a:latin typeface="Baskerville Old Face" panose="02020602080505020303" pitchFamily="18" charset="77"/>
              <a:cs typeface="Arial" panose="020B0604020202020204" pitchFamily="34" charset="0"/>
            </a:endParaRPr>
          </a:p>
        </p:txBody>
      </p:sp>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13</a:t>
            </a:fld>
            <a:endParaRPr lang="en-US"/>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a:p>
        </p:txBody>
      </p:sp>
      <p:pic>
        <p:nvPicPr>
          <p:cNvPr id="6" name="Picture 5">
            <a:extLst>
              <a:ext uri="{FF2B5EF4-FFF2-40B4-BE49-F238E27FC236}">
                <a16:creationId xmlns:a16="http://schemas.microsoft.com/office/drawing/2014/main" id="{0E4ECEE6-A42C-FD22-3A2D-6CA59D9DC9A2}"/>
              </a:ext>
            </a:extLst>
          </p:cNvPr>
          <p:cNvPicPr>
            <a:picLocks noChangeAspect="1"/>
          </p:cNvPicPr>
          <p:nvPr/>
        </p:nvPicPr>
        <p:blipFill>
          <a:blip r:embed="rId4"/>
          <a:stretch>
            <a:fillRect/>
          </a:stretch>
        </p:blipFill>
        <p:spPr>
          <a:xfrm>
            <a:off x="9380395" y="1102062"/>
            <a:ext cx="2807069" cy="1807539"/>
          </a:xfrm>
          <a:prstGeom prst="rect">
            <a:avLst/>
          </a:prstGeom>
        </p:spPr>
      </p:pic>
      <p:pic>
        <p:nvPicPr>
          <p:cNvPr id="8" name="Picture 7">
            <a:extLst>
              <a:ext uri="{FF2B5EF4-FFF2-40B4-BE49-F238E27FC236}">
                <a16:creationId xmlns:a16="http://schemas.microsoft.com/office/drawing/2014/main" id="{89DB351E-2814-9E55-B3DE-4B898C82A089}"/>
              </a:ext>
            </a:extLst>
          </p:cNvPr>
          <p:cNvPicPr>
            <a:picLocks noChangeAspect="1"/>
          </p:cNvPicPr>
          <p:nvPr/>
        </p:nvPicPr>
        <p:blipFill>
          <a:blip r:embed="rId5"/>
          <a:stretch>
            <a:fillRect/>
          </a:stretch>
        </p:blipFill>
        <p:spPr>
          <a:xfrm>
            <a:off x="6977171" y="3800716"/>
            <a:ext cx="4806447" cy="2992989"/>
          </a:xfrm>
          <a:prstGeom prst="rect">
            <a:avLst/>
          </a:prstGeom>
        </p:spPr>
      </p:pic>
      <p:sp>
        <p:nvSpPr>
          <p:cNvPr id="9" name="TextBox 8">
            <a:extLst>
              <a:ext uri="{FF2B5EF4-FFF2-40B4-BE49-F238E27FC236}">
                <a16:creationId xmlns:a16="http://schemas.microsoft.com/office/drawing/2014/main" id="{2C6BD418-2D69-B350-F027-09DADE95CDBD}"/>
              </a:ext>
            </a:extLst>
          </p:cNvPr>
          <p:cNvSpPr txBox="1"/>
          <p:nvPr/>
        </p:nvSpPr>
        <p:spPr>
          <a:xfrm>
            <a:off x="5089808" y="2512085"/>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6379CBD6-300E-F8F4-D873-6A3F52D447EB}"/>
              </a:ext>
            </a:extLst>
          </p:cNvPr>
          <p:cNvSpPr txBox="1"/>
          <p:nvPr/>
        </p:nvSpPr>
        <p:spPr>
          <a:xfrm>
            <a:off x="9518713" y="462282"/>
            <a:ext cx="2102668" cy="646331"/>
          </a:xfrm>
          <a:prstGeom prst="rect">
            <a:avLst/>
          </a:prstGeom>
          <a:noFill/>
        </p:spPr>
        <p:txBody>
          <a:bodyPr wrap="square" rtlCol="0">
            <a:spAutoFit/>
          </a:bodyPr>
          <a:lstStyle/>
          <a:p>
            <a:pPr algn="l"/>
            <a:r>
              <a:rPr lang="en-GB"/>
              <a:t>Staff training all in one guide</a:t>
            </a:r>
            <a:endParaRPr lang="en-US"/>
          </a:p>
        </p:txBody>
      </p:sp>
      <p:sp>
        <p:nvSpPr>
          <p:cNvPr id="13" name="TextBox 12">
            <a:extLst>
              <a:ext uri="{FF2B5EF4-FFF2-40B4-BE49-F238E27FC236}">
                <a16:creationId xmlns:a16="http://schemas.microsoft.com/office/drawing/2014/main" id="{159F37F4-F08F-4595-017E-D262774DF3EB}"/>
              </a:ext>
            </a:extLst>
          </p:cNvPr>
          <p:cNvSpPr txBox="1"/>
          <p:nvPr/>
        </p:nvSpPr>
        <p:spPr>
          <a:xfrm>
            <a:off x="8329613" y="3166305"/>
            <a:ext cx="1828800" cy="646331"/>
          </a:xfrm>
          <a:prstGeom prst="rect">
            <a:avLst/>
          </a:prstGeom>
          <a:noFill/>
        </p:spPr>
        <p:txBody>
          <a:bodyPr wrap="square" rtlCol="0">
            <a:spAutoFit/>
          </a:bodyPr>
          <a:lstStyle/>
          <a:p>
            <a:pPr algn="l"/>
            <a:r>
              <a:rPr lang="en-GB" err="1"/>
              <a:t>Mircroscoft</a:t>
            </a:r>
            <a:r>
              <a:rPr lang="en-GB"/>
              <a:t> 365 collaboration </a:t>
            </a:r>
            <a:endParaRPr lang="en-US"/>
          </a:p>
        </p:txBody>
      </p:sp>
    </p:spTree>
    <p:extLst>
      <p:ext uri="{BB962C8B-B14F-4D97-AF65-F5344CB8AC3E}">
        <p14:creationId xmlns:p14="http://schemas.microsoft.com/office/powerpoint/2010/main" val="1074725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7204-06B1-048D-0716-E4607EB949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D97994-C4FF-A322-E4EB-8077EF003E4D}"/>
              </a:ext>
            </a:extLst>
          </p:cNvPr>
          <p:cNvSpPr>
            <a:spLocks noGrp="1"/>
          </p:cNvSpPr>
          <p:nvPr>
            <p:ph sz="quarter" idx="13"/>
          </p:nvPr>
        </p:nvSpPr>
        <p:spPr/>
        <p:txBody>
          <a:bodyPr/>
          <a:lstStyle/>
          <a:p>
            <a:endParaRPr lang="en-GB"/>
          </a:p>
        </p:txBody>
      </p:sp>
      <p:sp>
        <p:nvSpPr>
          <p:cNvPr id="4" name="Picture Placeholder 3">
            <a:extLst>
              <a:ext uri="{FF2B5EF4-FFF2-40B4-BE49-F238E27FC236}">
                <a16:creationId xmlns:a16="http://schemas.microsoft.com/office/drawing/2014/main" id="{2DA4CCBC-4F62-9B1C-1232-7DA2CDA02E08}"/>
              </a:ext>
            </a:extLst>
          </p:cNvPr>
          <p:cNvSpPr>
            <a:spLocks noGrp="1"/>
          </p:cNvSpPr>
          <p:nvPr>
            <p:ph type="pic" sz="quarter" idx="15"/>
          </p:nvPr>
        </p:nvSpPr>
        <p:spPr/>
      </p:sp>
      <p:sp>
        <p:nvSpPr>
          <p:cNvPr id="5" name="Text Placeholder 4">
            <a:extLst>
              <a:ext uri="{FF2B5EF4-FFF2-40B4-BE49-F238E27FC236}">
                <a16:creationId xmlns:a16="http://schemas.microsoft.com/office/drawing/2014/main" id="{75EE11C6-5CFB-FBF7-95A2-47521CE0DBC1}"/>
              </a:ext>
            </a:extLst>
          </p:cNvPr>
          <p:cNvSpPr>
            <a:spLocks noGrp="1"/>
          </p:cNvSpPr>
          <p:nvPr>
            <p:ph type="body" sz="quarter" idx="16"/>
          </p:nvPr>
        </p:nvSpPr>
        <p:spPr/>
        <p:txBody>
          <a:bodyPr/>
          <a:lstStyle/>
          <a:p>
            <a:endParaRPr lang="en-GB"/>
          </a:p>
        </p:txBody>
      </p:sp>
      <p:sp>
        <p:nvSpPr>
          <p:cNvPr id="6" name="Slide Number Placeholder 5">
            <a:extLst>
              <a:ext uri="{FF2B5EF4-FFF2-40B4-BE49-F238E27FC236}">
                <a16:creationId xmlns:a16="http://schemas.microsoft.com/office/drawing/2014/main" id="{DE77EAE0-7603-70DF-CB39-DDF41921DA34}"/>
              </a:ext>
            </a:extLst>
          </p:cNvPr>
          <p:cNvSpPr>
            <a:spLocks noGrp="1"/>
          </p:cNvSpPr>
          <p:nvPr>
            <p:ph type="sldNum" sz="quarter" idx="4"/>
          </p:nvPr>
        </p:nvSpPr>
        <p:spPr/>
        <p:txBody>
          <a:bodyPr/>
          <a:lstStyle/>
          <a:p>
            <a:fld id="{4FAB73BC-B049-4115-A692-8D63A059BFB8}" type="slidenum">
              <a:rPr lang="en-US" noProof="0" smtClean="0"/>
              <a:pPr/>
              <a:t>14</a:t>
            </a:fld>
            <a:endParaRPr lang="en-US" noProof="0"/>
          </a:p>
        </p:txBody>
      </p:sp>
    </p:spTree>
    <p:extLst>
      <p:ext uri="{BB962C8B-B14F-4D97-AF65-F5344CB8AC3E}">
        <p14:creationId xmlns:p14="http://schemas.microsoft.com/office/powerpoint/2010/main" val="3432767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6B73-560C-5741-5CEF-9BCDB1CD2B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858C45-F0E5-F74E-BEEB-23041C36E38E}"/>
              </a:ext>
            </a:extLst>
          </p:cNvPr>
          <p:cNvSpPr>
            <a:spLocks noGrp="1"/>
          </p:cNvSpPr>
          <p:nvPr>
            <p:ph sz="quarter" idx="13"/>
          </p:nvPr>
        </p:nvSpPr>
        <p:spPr/>
        <p:txBody>
          <a:bodyPr/>
          <a:lstStyle/>
          <a:p>
            <a:endParaRPr lang="en-GB"/>
          </a:p>
        </p:txBody>
      </p:sp>
      <p:sp>
        <p:nvSpPr>
          <p:cNvPr id="4" name="Picture Placeholder 3">
            <a:extLst>
              <a:ext uri="{FF2B5EF4-FFF2-40B4-BE49-F238E27FC236}">
                <a16:creationId xmlns:a16="http://schemas.microsoft.com/office/drawing/2014/main" id="{B1456AC1-B5FF-5983-6529-5AB495D99593}"/>
              </a:ext>
            </a:extLst>
          </p:cNvPr>
          <p:cNvSpPr>
            <a:spLocks noGrp="1"/>
          </p:cNvSpPr>
          <p:nvPr>
            <p:ph type="pic" sz="quarter" idx="15"/>
          </p:nvPr>
        </p:nvSpPr>
        <p:spPr/>
      </p:sp>
      <p:sp>
        <p:nvSpPr>
          <p:cNvPr id="5" name="Text Placeholder 4">
            <a:extLst>
              <a:ext uri="{FF2B5EF4-FFF2-40B4-BE49-F238E27FC236}">
                <a16:creationId xmlns:a16="http://schemas.microsoft.com/office/drawing/2014/main" id="{31F1ECF6-F79E-BC2A-744A-EBBF3C021F70}"/>
              </a:ext>
            </a:extLst>
          </p:cNvPr>
          <p:cNvSpPr>
            <a:spLocks noGrp="1"/>
          </p:cNvSpPr>
          <p:nvPr>
            <p:ph type="body" sz="quarter" idx="16"/>
          </p:nvPr>
        </p:nvSpPr>
        <p:spPr/>
        <p:txBody>
          <a:bodyPr/>
          <a:lstStyle/>
          <a:p>
            <a:endParaRPr lang="en-GB"/>
          </a:p>
        </p:txBody>
      </p:sp>
      <p:sp>
        <p:nvSpPr>
          <p:cNvPr id="6" name="Slide Number Placeholder 5">
            <a:extLst>
              <a:ext uri="{FF2B5EF4-FFF2-40B4-BE49-F238E27FC236}">
                <a16:creationId xmlns:a16="http://schemas.microsoft.com/office/drawing/2014/main" id="{B5BF1AD2-753C-23C2-37C9-2EA9ED01B824}"/>
              </a:ext>
            </a:extLst>
          </p:cNvPr>
          <p:cNvSpPr>
            <a:spLocks noGrp="1"/>
          </p:cNvSpPr>
          <p:nvPr>
            <p:ph type="sldNum" sz="quarter" idx="4"/>
          </p:nvPr>
        </p:nvSpPr>
        <p:spPr/>
        <p:txBody>
          <a:bodyPr/>
          <a:lstStyle/>
          <a:p>
            <a:fld id="{4FAB73BC-B049-4115-A692-8D63A059BFB8}" type="slidenum">
              <a:rPr lang="en-US" noProof="0" smtClean="0"/>
              <a:pPr/>
              <a:t>15</a:t>
            </a:fld>
            <a:endParaRPr lang="en-US" noProof="0"/>
          </a:p>
        </p:txBody>
      </p:sp>
    </p:spTree>
    <p:extLst>
      <p:ext uri="{BB962C8B-B14F-4D97-AF65-F5344CB8AC3E}">
        <p14:creationId xmlns:p14="http://schemas.microsoft.com/office/powerpoint/2010/main" val="4029490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061CF-ED29-4A39-EE40-4DBF55DCAC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B7E202-DE31-9670-8E60-16A9804871A5}"/>
              </a:ext>
            </a:extLst>
          </p:cNvPr>
          <p:cNvSpPr>
            <a:spLocks noGrp="1"/>
          </p:cNvSpPr>
          <p:nvPr>
            <p:ph sz="quarter" idx="13"/>
          </p:nvPr>
        </p:nvSpPr>
        <p:spPr/>
        <p:txBody>
          <a:bodyPr/>
          <a:lstStyle/>
          <a:p>
            <a:endParaRPr lang="en-GB"/>
          </a:p>
        </p:txBody>
      </p:sp>
      <p:sp>
        <p:nvSpPr>
          <p:cNvPr id="4" name="Picture Placeholder 3">
            <a:extLst>
              <a:ext uri="{FF2B5EF4-FFF2-40B4-BE49-F238E27FC236}">
                <a16:creationId xmlns:a16="http://schemas.microsoft.com/office/drawing/2014/main" id="{7BAB3A62-BC10-1E87-2E3A-9E6FBC58D515}"/>
              </a:ext>
            </a:extLst>
          </p:cNvPr>
          <p:cNvSpPr>
            <a:spLocks noGrp="1"/>
          </p:cNvSpPr>
          <p:nvPr>
            <p:ph type="pic" sz="quarter" idx="15"/>
          </p:nvPr>
        </p:nvSpPr>
        <p:spPr/>
      </p:sp>
      <p:sp>
        <p:nvSpPr>
          <p:cNvPr id="5" name="Text Placeholder 4">
            <a:extLst>
              <a:ext uri="{FF2B5EF4-FFF2-40B4-BE49-F238E27FC236}">
                <a16:creationId xmlns:a16="http://schemas.microsoft.com/office/drawing/2014/main" id="{1A08DA11-E85A-665F-1D4E-F1FE9416ABC3}"/>
              </a:ext>
            </a:extLst>
          </p:cNvPr>
          <p:cNvSpPr>
            <a:spLocks noGrp="1"/>
          </p:cNvSpPr>
          <p:nvPr>
            <p:ph type="body" sz="quarter" idx="16"/>
          </p:nvPr>
        </p:nvSpPr>
        <p:spPr/>
        <p:txBody>
          <a:bodyPr/>
          <a:lstStyle/>
          <a:p>
            <a:endParaRPr lang="en-GB"/>
          </a:p>
        </p:txBody>
      </p:sp>
      <p:sp>
        <p:nvSpPr>
          <p:cNvPr id="6" name="Slide Number Placeholder 5">
            <a:extLst>
              <a:ext uri="{FF2B5EF4-FFF2-40B4-BE49-F238E27FC236}">
                <a16:creationId xmlns:a16="http://schemas.microsoft.com/office/drawing/2014/main" id="{A18BEC9C-1AF4-C03B-C1D2-3B4AA7F40A08}"/>
              </a:ext>
            </a:extLst>
          </p:cNvPr>
          <p:cNvSpPr>
            <a:spLocks noGrp="1"/>
          </p:cNvSpPr>
          <p:nvPr>
            <p:ph type="sldNum" sz="quarter" idx="4"/>
          </p:nvPr>
        </p:nvSpPr>
        <p:spPr/>
        <p:txBody>
          <a:bodyPr/>
          <a:lstStyle/>
          <a:p>
            <a:fld id="{4FAB73BC-B049-4115-A692-8D63A059BFB8}" type="slidenum">
              <a:rPr lang="en-US" noProof="0" smtClean="0"/>
              <a:pPr/>
              <a:t>16</a:t>
            </a:fld>
            <a:endParaRPr lang="en-US" noProof="0"/>
          </a:p>
        </p:txBody>
      </p:sp>
    </p:spTree>
    <p:extLst>
      <p:ext uri="{BB962C8B-B14F-4D97-AF65-F5344CB8AC3E}">
        <p14:creationId xmlns:p14="http://schemas.microsoft.com/office/powerpoint/2010/main" val="1943950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3A30B7E-D53D-5B69-0A81-344F479ED0CA}"/>
              </a:ext>
            </a:extLst>
          </p:cNvPr>
          <p:cNvSpPr>
            <a:spLocks noGrp="1"/>
          </p:cNvSpPr>
          <p:nvPr>
            <p:ph type="body" sz="quarter" idx="13"/>
          </p:nvPr>
        </p:nvSpPr>
        <p:spPr>
          <a:solidFill>
            <a:srgbClr val="EEEEEE"/>
          </a:solidFill>
        </p:spPr>
        <p:txBody>
          <a:bodyPr/>
          <a:lstStyle/>
          <a:p>
            <a:endParaRPr lang="en-US"/>
          </a:p>
        </p:txBody>
      </p:sp>
      <p:sp>
        <p:nvSpPr>
          <p:cNvPr id="3" name="Content Placeholder 2">
            <a:extLst>
              <a:ext uri="{FF2B5EF4-FFF2-40B4-BE49-F238E27FC236}">
                <a16:creationId xmlns:a16="http://schemas.microsoft.com/office/drawing/2014/main" id="{B15D94CF-758D-D0C3-DB27-5FF99CE04AB9}"/>
              </a:ext>
            </a:extLst>
          </p:cNvPr>
          <p:cNvSpPr>
            <a:spLocks noGrp="1"/>
          </p:cNvSpPr>
          <p:nvPr>
            <p:ph type="body" sz="quarter" idx="22"/>
          </p:nvPr>
        </p:nvSpPr>
        <p:spPr>
          <a:xfrm>
            <a:off x="266700" y="133350"/>
            <a:ext cx="11839049" cy="6591300"/>
          </a:xfrm>
          <a:solidFill>
            <a:schemeClr val="bg2">
              <a:lumMod val="75000"/>
            </a:schemeClr>
          </a:solidFill>
        </p:spPr>
        <p:txBody>
          <a:bodyPr/>
          <a:lstStyle/>
          <a:p>
            <a:endParaRPr lang="en-US"/>
          </a:p>
        </p:txBody>
      </p:sp>
      <p:sp>
        <p:nvSpPr>
          <p:cNvPr id="2" name="Title 1">
            <a:extLst>
              <a:ext uri="{FF2B5EF4-FFF2-40B4-BE49-F238E27FC236}">
                <a16:creationId xmlns:a16="http://schemas.microsoft.com/office/drawing/2014/main" id="{7F97FA22-05CF-B6D5-09E9-E08C53B36C7B}"/>
              </a:ext>
            </a:extLst>
          </p:cNvPr>
          <p:cNvSpPr>
            <a:spLocks noGrp="1"/>
          </p:cNvSpPr>
          <p:nvPr>
            <p:ph type="title"/>
          </p:nvPr>
        </p:nvSpPr>
        <p:spPr>
          <a:xfrm>
            <a:off x="3096482" y="963866"/>
            <a:ext cx="6179484" cy="4419764"/>
          </a:xfrm>
        </p:spPr>
        <p:txBody>
          <a:bodyPr>
            <a:normAutofit/>
          </a:bodyPr>
          <a:lstStyle/>
          <a:p>
            <a:r>
              <a:rPr lang="en-GB" sz="7400">
                <a:solidFill>
                  <a:schemeClr val="bg1">
                    <a:lumMod val="10000"/>
                  </a:schemeClr>
                </a:solidFill>
                <a:latin typeface="FangSong" panose="02010609060101010101" pitchFamily="49" charset="-122"/>
                <a:ea typeface="FangSong" panose="02010609060101010101" pitchFamily="49" charset="-122"/>
              </a:rPr>
              <a:t>4 Ways Group</a:t>
            </a:r>
            <a:endParaRPr lang="en-US" sz="7400">
              <a:solidFill>
                <a:schemeClr val="bg1">
                  <a:lumMod val="10000"/>
                </a:schemeClr>
              </a:solidFill>
              <a:latin typeface="FangSong" panose="02010609060101010101" pitchFamily="49" charset="-122"/>
              <a:ea typeface="FangSong" panose="02010609060101010101" pitchFamily="49" charset="-122"/>
            </a:endParaRPr>
          </a:p>
        </p:txBody>
      </p:sp>
      <p:sp>
        <p:nvSpPr>
          <p:cNvPr id="7" name="Text Placeholder 6">
            <a:extLst>
              <a:ext uri="{FF2B5EF4-FFF2-40B4-BE49-F238E27FC236}">
                <a16:creationId xmlns:a16="http://schemas.microsoft.com/office/drawing/2014/main" id="{12184197-4625-60BB-98FF-9D6E191BE874}"/>
              </a:ext>
            </a:extLst>
          </p:cNvPr>
          <p:cNvSpPr>
            <a:spLocks noGrp="1"/>
          </p:cNvSpPr>
          <p:nvPr>
            <p:ph type="body" sz="quarter" idx="23"/>
          </p:nvPr>
        </p:nvSpPr>
        <p:spPr>
          <a:solidFill>
            <a:schemeClr val="bg1"/>
          </a:solidFill>
        </p:spPr>
        <p:txBody>
          <a:bodyPr/>
          <a:lstStyle/>
          <a:p>
            <a:endParaRPr lang="en-US"/>
          </a:p>
        </p:txBody>
      </p:sp>
      <p:sp>
        <p:nvSpPr>
          <p:cNvPr id="6" name="Slide Number Placeholder 5">
            <a:extLst>
              <a:ext uri="{FF2B5EF4-FFF2-40B4-BE49-F238E27FC236}">
                <a16:creationId xmlns:a16="http://schemas.microsoft.com/office/drawing/2014/main" id="{DD664596-EE78-3008-BA32-ABCA25188D59}"/>
              </a:ext>
            </a:extLst>
          </p:cNvPr>
          <p:cNvSpPr>
            <a:spLocks noGrp="1"/>
          </p:cNvSpPr>
          <p:nvPr>
            <p:ph type="sldNum" sz="quarter" idx="4294967295"/>
          </p:nvPr>
        </p:nvSpPr>
        <p:spPr>
          <a:xfrm>
            <a:off x="0" y="6340475"/>
            <a:ext cx="303213" cy="365125"/>
          </a:xfrm>
          <a:prstGeom prst="rect">
            <a:avLst/>
          </a:prstGeom>
        </p:spPr>
        <p:txBody>
          <a:bodyPr/>
          <a:lstStyle/>
          <a:p>
            <a:fld id="{4FAB73BC-B049-4115-A692-8D63A059BFB8}" type="slidenum">
              <a:rPr lang="en-US" noProof="0" smtClean="0"/>
              <a:pPr/>
              <a:t>17</a:t>
            </a:fld>
            <a:endParaRPr lang="en-US" noProof="0"/>
          </a:p>
        </p:txBody>
      </p:sp>
      <p:sp>
        <p:nvSpPr>
          <p:cNvPr id="8" name="TextBox 7">
            <a:extLst>
              <a:ext uri="{FF2B5EF4-FFF2-40B4-BE49-F238E27FC236}">
                <a16:creationId xmlns:a16="http://schemas.microsoft.com/office/drawing/2014/main" id="{30A77FBA-BA17-7C42-EDE1-2E3173832EA7}"/>
              </a:ext>
            </a:extLst>
          </p:cNvPr>
          <p:cNvSpPr txBox="1"/>
          <p:nvPr/>
        </p:nvSpPr>
        <p:spPr>
          <a:xfrm>
            <a:off x="10280497" y="436774"/>
            <a:ext cx="2239430" cy="646331"/>
          </a:xfrm>
          <a:prstGeom prst="rect">
            <a:avLst/>
          </a:prstGeom>
          <a:noFill/>
        </p:spPr>
        <p:txBody>
          <a:bodyPr wrap="square" rtlCol="0">
            <a:spAutoFit/>
          </a:bodyPr>
          <a:lstStyle/>
          <a:p>
            <a:pPr algn="l"/>
            <a:r>
              <a:rPr lang="en-GB" sz="3600" b="1" err="1">
                <a:latin typeface="Baskerville" panose="02020502070401020303" pitchFamily="18" charset="0"/>
                <a:ea typeface="Baskerville" panose="02020502070401020303" pitchFamily="18" charset="0"/>
              </a:rPr>
              <a:t>Faiza</a:t>
            </a:r>
            <a:endParaRPr lang="en-US" sz="3600" b="1">
              <a:latin typeface="Baskerville" panose="02020502070401020303" pitchFamily="18" charset="0"/>
              <a:ea typeface="Baskerville" panose="02020502070401020303" pitchFamily="18" charset="0"/>
            </a:endParaRPr>
          </a:p>
        </p:txBody>
      </p:sp>
      <p:sp>
        <p:nvSpPr>
          <p:cNvPr id="10" name="TextBox 9">
            <a:extLst>
              <a:ext uri="{FF2B5EF4-FFF2-40B4-BE49-F238E27FC236}">
                <a16:creationId xmlns:a16="http://schemas.microsoft.com/office/drawing/2014/main" id="{63A8679E-9AA9-D3AA-FB1D-ABD0689D3BBD}"/>
              </a:ext>
            </a:extLst>
          </p:cNvPr>
          <p:cNvSpPr txBox="1"/>
          <p:nvPr/>
        </p:nvSpPr>
        <p:spPr>
          <a:xfrm>
            <a:off x="533399" y="436775"/>
            <a:ext cx="1890339" cy="646331"/>
          </a:xfrm>
          <a:prstGeom prst="rect">
            <a:avLst/>
          </a:prstGeom>
          <a:noFill/>
        </p:spPr>
        <p:txBody>
          <a:bodyPr wrap="square" rtlCol="0">
            <a:spAutoFit/>
          </a:bodyPr>
          <a:lstStyle/>
          <a:p>
            <a:pPr algn="l"/>
            <a:r>
              <a:rPr lang="en-GB" sz="3600" b="1">
                <a:latin typeface="Baskerville" panose="02020502070401020303" pitchFamily="18" charset="0"/>
                <a:ea typeface="Baskerville" panose="02020502070401020303" pitchFamily="18" charset="0"/>
              </a:rPr>
              <a:t>Sara</a:t>
            </a:r>
            <a:endParaRPr lang="en-US" sz="3600" b="1">
              <a:latin typeface="Baskerville" panose="02020502070401020303" pitchFamily="18" charset="0"/>
              <a:ea typeface="Baskerville" panose="02020502070401020303" pitchFamily="18" charset="0"/>
            </a:endParaRPr>
          </a:p>
        </p:txBody>
      </p:sp>
      <p:sp>
        <p:nvSpPr>
          <p:cNvPr id="12" name="TextBox 11">
            <a:extLst>
              <a:ext uri="{FF2B5EF4-FFF2-40B4-BE49-F238E27FC236}">
                <a16:creationId xmlns:a16="http://schemas.microsoft.com/office/drawing/2014/main" id="{F0E15301-B4B6-61E6-4FFB-465905335589}"/>
              </a:ext>
            </a:extLst>
          </p:cNvPr>
          <p:cNvSpPr txBox="1"/>
          <p:nvPr/>
        </p:nvSpPr>
        <p:spPr>
          <a:xfrm>
            <a:off x="367412" y="5837546"/>
            <a:ext cx="3111105" cy="646331"/>
          </a:xfrm>
          <a:prstGeom prst="rect">
            <a:avLst/>
          </a:prstGeom>
          <a:noFill/>
        </p:spPr>
        <p:txBody>
          <a:bodyPr wrap="square" rtlCol="0">
            <a:spAutoFit/>
          </a:bodyPr>
          <a:lstStyle/>
          <a:p>
            <a:pPr algn="l"/>
            <a:r>
              <a:rPr lang="en-GB" sz="3600" b="1">
                <a:latin typeface="Baskerville" panose="02020502070401020303" pitchFamily="18" charset="0"/>
                <a:ea typeface="Baskerville" panose="02020502070401020303" pitchFamily="18" charset="0"/>
              </a:rPr>
              <a:t>Dalarno</a:t>
            </a:r>
            <a:endParaRPr lang="en-US" sz="3600" b="1">
              <a:latin typeface="Baskerville" panose="02020502070401020303" pitchFamily="18" charset="0"/>
              <a:ea typeface="Baskerville" panose="02020502070401020303" pitchFamily="18" charset="0"/>
            </a:endParaRPr>
          </a:p>
        </p:txBody>
      </p:sp>
      <p:sp>
        <p:nvSpPr>
          <p:cNvPr id="14" name="TextBox 13">
            <a:extLst>
              <a:ext uri="{FF2B5EF4-FFF2-40B4-BE49-F238E27FC236}">
                <a16:creationId xmlns:a16="http://schemas.microsoft.com/office/drawing/2014/main" id="{1F705D8D-7501-895F-221A-54AF2D421ECD}"/>
              </a:ext>
            </a:extLst>
          </p:cNvPr>
          <p:cNvSpPr txBox="1"/>
          <p:nvPr/>
        </p:nvSpPr>
        <p:spPr>
          <a:xfrm>
            <a:off x="9909445" y="5938429"/>
            <a:ext cx="3111105" cy="646331"/>
          </a:xfrm>
          <a:prstGeom prst="rect">
            <a:avLst/>
          </a:prstGeom>
          <a:noFill/>
        </p:spPr>
        <p:txBody>
          <a:bodyPr wrap="square" rtlCol="0">
            <a:spAutoFit/>
          </a:bodyPr>
          <a:lstStyle/>
          <a:p>
            <a:pPr algn="l"/>
            <a:r>
              <a:rPr lang="en-GB" sz="3600" b="1">
                <a:latin typeface="Baskerville" panose="02020502070401020303" pitchFamily="18" charset="0"/>
                <a:ea typeface="Baskerville" panose="02020502070401020303" pitchFamily="18" charset="0"/>
              </a:rPr>
              <a:t>Macy</a:t>
            </a:r>
            <a:endParaRPr lang="en-US" sz="3600" b="1">
              <a:latin typeface="Baskerville" panose="02020502070401020303" pitchFamily="18" charset="0"/>
              <a:ea typeface="Baskerville" panose="02020502070401020303" pitchFamily="18" charset="0"/>
            </a:endParaRPr>
          </a:p>
        </p:txBody>
      </p:sp>
      <p:sp>
        <p:nvSpPr>
          <p:cNvPr id="4" name="TextBox 3">
            <a:extLst>
              <a:ext uri="{FF2B5EF4-FFF2-40B4-BE49-F238E27FC236}">
                <a16:creationId xmlns:a16="http://schemas.microsoft.com/office/drawing/2014/main" id="{33B2FF56-BB2B-E78E-CA7E-D6FA305483E5}"/>
              </a:ext>
            </a:extLst>
          </p:cNvPr>
          <p:cNvSpPr txBox="1"/>
          <p:nvPr/>
        </p:nvSpPr>
        <p:spPr>
          <a:xfrm>
            <a:off x="4919068" y="4513054"/>
            <a:ext cx="19490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err="1"/>
              <a:t>Najibb</a:t>
            </a:r>
          </a:p>
        </p:txBody>
      </p:sp>
    </p:spTree>
    <p:extLst>
      <p:ext uri="{BB962C8B-B14F-4D97-AF65-F5344CB8AC3E}">
        <p14:creationId xmlns:p14="http://schemas.microsoft.com/office/powerpoint/2010/main" val="2113440680"/>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FCA5F6-1A5A-4D78-BDE2-C793B61E0E12}">
  <ds:schemaRefs>
    <ds:schemaRef ds:uri="16c05727-aa75-4e4a-9b5f-8a80a1165891"/>
    <ds:schemaRef ds:uri="71af3243-3dd4-4a8d-8c0d-dd76da1f02a5"/>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86D9CC-0D9D-4BFE-B3F3-26F480BF8C8A}">
  <ds:schemaRefs>
    <ds:schemaRef ds:uri="71af3243-3dd4-4a8d-8c0d-dd76da1f02a5"/>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8106BD98-E608-40A1-98A8-93D5976215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3</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AccentBoxVTI</vt:lpstr>
      <vt:lpstr>LCHS4007 Digital skills and research methods Bianca dodgen </vt:lpstr>
      <vt:lpstr>Group members</vt:lpstr>
      <vt:lpstr>Task 1 dalarno</vt:lpstr>
      <vt:lpstr>How Microsoft Teams Improves Communication </vt:lpstr>
      <vt:lpstr>Advantages, Limitations </vt:lpstr>
      <vt:lpstr>References for staff communication </vt:lpstr>
      <vt:lpstr>Task 2 Macy  secure file and storage sharing (Riverdale care home)</vt:lpstr>
      <vt:lpstr> Advantages and Limitations of Secure File Sharing </vt:lpstr>
      <vt:lpstr>Why Secure File Sharing is Important in Care Homes</vt:lpstr>
      <vt:lpstr>References for secure file and storage sharing </vt:lpstr>
      <vt:lpstr>TASK 3 Najibb Khan</vt:lpstr>
      <vt:lpstr>Task 4 Faiza          Staff scheduling </vt:lpstr>
      <vt:lpstr>Task 5 (Sara)                    Staff Training</vt:lpstr>
      <vt:lpstr>PowerPoint Presentation</vt:lpstr>
      <vt:lpstr>PowerPoint Presentation</vt:lpstr>
      <vt:lpstr>PowerPoint Presentation</vt:lpstr>
      <vt:lpstr>4 Ways Group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Bianca dodgen </dc:title>
  <dc:creator>Sara Busuioc (2536032)</dc:creator>
  <cp:revision>2</cp:revision>
  <dcterms:created xsi:type="dcterms:W3CDTF">2026-06-05T23:56:45Z</dcterms:created>
  <dcterms:modified xsi:type="dcterms:W3CDTF">2026-06-14T17:01:20Z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