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24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5" r:id="rId9"/>
    <p:sldId id="266" r:id="rId10"/>
    <p:sldId id="267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2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120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13121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1532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25120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907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71486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76361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11/10/2020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40025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55622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17706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25620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58927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41414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953608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78060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69903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49599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1627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5" r:id="rId1"/>
    <p:sldLayoutId id="2147483826" r:id="rId2"/>
    <p:sldLayoutId id="2147483827" r:id="rId3"/>
    <p:sldLayoutId id="2147483828" r:id="rId4"/>
    <p:sldLayoutId id="2147483829" r:id="rId5"/>
    <p:sldLayoutId id="2147483830" r:id="rId6"/>
    <p:sldLayoutId id="2147483831" r:id="rId7"/>
    <p:sldLayoutId id="2147483832" r:id="rId8"/>
    <p:sldLayoutId id="2147483833" r:id="rId9"/>
    <p:sldLayoutId id="2147483834" r:id="rId10"/>
    <p:sldLayoutId id="2147483835" r:id="rId11"/>
    <p:sldLayoutId id="2147483836" r:id="rId12"/>
    <p:sldLayoutId id="2147483837" r:id="rId13"/>
    <p:sldLayoutId id="2147483838" r:id="rId14"/>
    <p:sldLayoutId id="2147483839" r:id="rId15"/>
    <p:sldLayoutId id="214748384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25E1FF-8CEB-4F5F-8C09-C80285194C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89213" y="954339"/>
            <a:ext cx="8915399" cy="2474662"/>
          </a:xfrm>
        </p:spPr>
        <p:txBody>
          <a:bodyPr>
            <a:normAutofit/>
          </a:bodyPr>
          <a:lstStyle/>
          <a:p>
            <a:r>
              <a:rPr lang="en-GB" sz="4900" dirty="0"/>
              <a:t>SJIE5005 – Session 1 -Introduction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A36B49-ADF3-4DC0-B09F-963C36C1DD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213" y="3429001"/>
            <a:ext cx="8915399" cy="1444082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chemeClr val="tx1"/>
                </a:solidFill>
              </a:rPr>
              <a:t>Children and Young People’s  Mental Health and Wellbeing</a:t>
            </a:r>
          </a:p>
        </p:txBody>
      </p:sp>
    </p:spTree>
    <p:extLst>
      <p:ext uri="{BB962C8B-B14F-4D97-AF65-F5344CB8AC3E}">
        <p14:creationId xmlns:p14="http://schemas.microsoft.com/office/powerpoint/2010/main" val="8619911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067E4-867D-4D23-88E3-2341966A37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942279"/>
          </a:xfrm>
        </p:spPr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5803C1-A78C-4287-B14B-77ED1F6A49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4211" y="2419815"/>
            <a:ext cx="8783173" cy="3534936"/>
          </a:xfrm>
        </p:spPr>
        <p:txBody>
          <a:bodyPr>
            <a:normAutofit/>
          </a:bodyPr>
          <a:lstStyle/>
          <a:p>
            <a:r>
              <a:rPr lang="en-GB" b="1" dirty="0"/>
              <a:t>AIM(S)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To enable students to gain an understanding of children’s mental health and its importance to their well-being.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 introduce students to a range of treatments and interventions used to improve children’s mental health.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33581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63B4A-06E9-4BBA-8B36-B7C064C6F6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212" y="685800"/>
            <a:ext cx="8001000" cy="1042640"/>
          </a:xfrm>
        </p:spPr>
        <p:txBody>
          <a:bodyPr/>
          <a:lstStyle/>
          <a:p>
            <a:r>
              <a:rPr lang="en-GB" dirty="0"/>
              <a:t>Module Content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8F697C-10A3-4B30-B3CE-044FCDA103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06859" y="1906859"/>
            <a:ext cx="8363413" cy="3884341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An introduction to the diversity of mental health issues children face, e.g. depression, ADHD and Autism.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An exploration of the challenges experienced by those with mental health issues e.g. the effect on academic achievement and relationships.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An introduction to the role of the professional in improving mental health and wellbeing in children e.g. educational psychologists, therapists, counsellors and medical treatments.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An overview of the ways to raise awareness and improve mental health and wellbeing in children.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99412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4DD51-9E35-44D8-B3B5-710681EB14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914758"/>
          </a:xfrm>
        </p:spPr>
        <p:txBody>
          <a:bodyPr/>
          <a:lstStyle/>
          <a:p>
            <a:r>
              <a:rPr lang="en-GB" dirty="0"/>
              <a:t>Assessment 1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775EF93-16BB-4C0D-B164-08CA1CC823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05055" y="1750742"/>
            <a:ext cx="2497872" cy="3166946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CFF59A7-DF28-4F00-A8FC-52A52284AE8C}"/>
              </a:ext>
            </a:extLst>
          </p:cNvPr>
          <p:cNvSpPr/>
          <p:nvPr/>
        </p:nvSpPr>
        <p:spPr>
          <a:xfrm>
            <a:off x="4237464" y="2551837"/>
            <a:ext cx="7722222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Essay (2500 words). 60%</a:t>
            </a:r>
          </a:p>
          <a:p>
            <a:endParaRPr lang="en-GB" dirty="0"/>
          </a:p>
          <a:p>
            <a:r>
              <a:rPr lang="en-GB" dirty="0"/>
              <a:t>Essay Question: Critically explore the issues that can have an impact on the Mental Health and Well-being in children and young people.</a:t>
            </a:r>
          </a:p>
          <a:p>
            <a:endParaRPr lang="en-GB" i="1" dirty="0"/>
          </a:p>
          <a:p>
            <a:r>
              <a:rPr lang="en-GB" dirty="0"/>
              <a:t>Submission Date: 10/1/2021 via Turnitin</a:t>
            </a:r>
          </a:p>
        </p:txBody>
      </p:sp>
    </p:spTree>
    <p:extLst>
      <p:ext uri="{BB962C8B-B14F-4D97-AF65-F5344CB8AC3E}">
        <p14:creationId xmlns:p14="http://schemas.microsoft.com/office/powerpoint/2010/main" val="2862860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AA936A-4582-4D57-9415-2709836B1B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97B7C8-26AF-41EA-8F45-64281C0E12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2650273"/>
          </a:xfrm>
        </p:spPr>
        <p:txBody>
          <a:bodyPr/>
          <a:lstStyle/>
          <a:p>
            <a:r>
              <a:rPr lang="en-GB" b="1" dirty="0"/>
              <a:t> </a:t>
            </a:r>
            <a:r>
              <a:rPr lang="en-GB" dirty="0"/>
              <a:t>Poster Presentation (Individual)  40%  – 12 minutes. </a:t>
            </a:r>
          </a:p>
          <a:p>
            <a:r>
              <a:rPr lang="en-GB" dirty="0"/>
              <a:t>Question – </a:t>
            </a:r>
            <a:r>
              <a:rPr lang="en-GB"/>
              <a:t>Design and Present </a:t>
            </a:r>
            <a:r>
              <a:rPr lang="en-GB" dirty="0"/>
              <a:t>a poster that raises awareness of anti-bullying     strategies in your own setting. Refer to theory, policy and practice.</a:t>
            </a:r>
          </a:p>
          <a:p>
            <a:r>
              <a:rPr lang="en-GB" dirty="0"/>
              <a:t>Poster to be submitted via Turnitin 17/1/2021</a:t>
            </a:r>
          </a:p>
          <a:p>
            <a:r>
              <a:rPr lang="en-GB" dirty="0"/>
              <a:t>Date of presentation – to commence after 17/1/2021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96628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3A4359-EF31-4CB3-971A-C1081E9CF2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MARKING 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0A1668-1112-4484-BDA4-99758BDC58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694985"/>
            <a:ext cx="8915400" cy="4216237"/>
          </a:xfrm>
        </p:spPr>
        <p:txBody>
          <a:bodyPr>
            <a:normAutofit fontScale="92500" lnSpcReduction="20000"/>
          </a:bodyPr>
          <a:lstStyle/>
          <a:p>
            <a:r>
              <a:rPr lang="en-GB" sz="1600" b="1" dirty="0"/>
              <a:t>Specific</a:t>
            </a:r>
          </a:p>
          <a:p>
            <a:r>
              <a:rPr lang="en-GB" sz="1700" dirty="0"/>
              <a:t>Demonstrate a critical understanding of the mental health issues children face </a:t>
            </a:r>
          </a:p>
          <a:p>
            <a:r>
              <a:rPr lang="en-GB" sz="1700" dirty="0"/>
              <a:t>Demonstrate a critical awareness of the importance of children’s poor mental health and its impact on their well-being, home and school life</a:t>
            </a:r>
          </a:p>
          <a:p>
            <a:r>
              <a:rPr lang="en-GB" sz="1700" dirty="0"/>
              <a:t>Identify appropriate treatments and interventions to improve mental health and wellbeing in children</a:t>
            </a:r>
          </a:p>
          <a:p>
            <a:r>
              <a:rPr lang="en-GB" sz="1600" b="1" dirty="0"/>
              <a:t>General</a:t>
            </a:r>
          </a:p>
          <a:p>
            <a:r>
              <a:rPr lang="en-GB" sz="1700" dirty="0"/>
              <a:t>Effective and clear introduction; Breadth of issues covered; Ability to answer the question; Structure and coherence of argument; Usefulness of the conclusion</a:t>
            </a:r>
          </a:p>
          <a:p>
            <a:r>
              <a:rPr lang="en-GB" sz="1700" dirty="0"/>
              <a:t>Appropriate use of relevant theoretical framework.</a:t>
            </a:r>
          </a:p>
          <a:p>
            <a:r>
              <a:rPr lang="en-GB" sz="1700" dirty="0"/>
              <a:t>Appropriate use of </a:t>
            </a:r>
            <a:r>
              <a:rPr lang="en-GB" sz="1700" dirty="0">
                <a:solidFill>
                  <a:schemeClr val="tx1"/>
                </a:solidFill>
              </a:rPr>
              <a:t>references and quotations; Use of supporting evidence; </a:t>
            </a:r>
          </a:p>
          <a:p>
            <a:r>
              <a:rPr lang="en-GB" sz="1700" dirty="0">
                <a:solidFill>
                  <a:schemeClr val="tx1"/>
                </a:solidFill>
              </a:rPr>
              <a:t>Fluency of writing; Spelling/grammar/punctuation; Presentation; Degree of conformity to required word limit; </a:t>
            </a:r>
          </a:p>
          <a:p>
            <a:r>
              <a:rPr lang="en-GB" sz="1700" dirty="0">
                <a:solidFill>
                  <a:schemeClr val="tx1"/>
                </a:solidFill>
              </a:rPr>
              <a:t>References/ Appendices/Bibliography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2785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14841-0F0B-4C6B-B4BB-7C927A9CCF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1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C4C91F-E60A-4227-B531-80D250A26F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Introduction: How are you going to tackle the question? What theories and policies will you use? Maybe a nice quote?</a:t>
            </a:r>
          </a:p>
          <a:p>
            <a:r>
              <a:rPr lang="en-GB" dirty="0"/>
              <a:t>How does it affect wellbeing? How does it affect mental health?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Focus on the role that schools can play. Link any strategies and        interventions to policy and back to the theories. </a:t>
            </a:r>
          </a:p>
          <a:p>
            <a:r>
              <a:rPr lang="en-GB" dirty="0"/>
              <a:t>Make it flow! Think of transition from paragraph to paragraph! </a:t>
            </a:r>
          </a:p>
          <a:p>
            <a:r>
              <a:rPr lang="en-GB" dirty="0"/>
              <a:t>Conclusion. What have you found? Take key findings from your research, what works, what doesn’t and why?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13895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C7847-B641-4805-BC24-9A423C2330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FDC1816-574F-430E-9F64-E765EBFBFF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15484" y="1349298"/>
            <a:ext cx="4047892" cy="4471639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5E515BB-C054-41AE-B08F-B5F77B98FBAF}"/>
              </a:ext>
            </a:extLst>
          </p:cNvPr>
          <p:cNvSpPr/>
          <p:nvPr/>
        </p:nvSpPr>
        <p:spPr>
          <a:xfrm>
            <a:off x="7460166" y="2846453"/>
            <a:ext cx="4259767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/>
              <a:t>Easily done.</a:t>
            </a:r>
            <a:br>
              <a:rPr lang="en-GB" sz="2000" dirty="0"/>
            </a:br>
            <a:endParaRPr lang="en-GB" sz="2000" dirty="0"/>
          </a:p>
          <a:p>
            <a:r>
              <a:rPr lang="en-GB" sz="2000" dirty="0"/>
              <a:t>Always go back to the question!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And…..</a:t>
            </a:r>
          </a:p>
        </p:txBody>
      </p:sp>
    </p:spTree>
    <p:extLst>
      <p:ext uri="{BB962C8B-B14F-4D97-AF65-F5344CB8AC3E}">
        <p14:creationId xmlns:p14="http://schemas.microsoft.com/office/powerpoint/2010/main" val="22706788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378465-4DD6-453A-86FD-5951A131D7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Again, think of these criteria for marking!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71EF5E-C626-4E55-84A0-41D7FE99B6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20790"/>
          </a:xfrm>
        </p:spPr>
        <p:txBody>
          <a:bodyPr/>
          <a:lstStyle/>
          <a:p>
            <a:r>
              <a:rPr lang="en-GB" dirty="0"/>
              <a:t>Demonstrate a critical understanding of the mental health issues children face </a:t>
            </a:r>
          </a:p>
          <a:p>
            <a:r>
              <a:rPr lang="en-GB" dirty="0"/>
              <a:t>Demonstrate a critical awareness of the importance of children’s poor mental health and its impact on their well-being, home and school life</a:t>
            </a:r>
          </a:p>
          <a:p>
            <a:r>
              <a:rPr lang="en-GB" dirty="0"/>
              <a:t>Identify appropriate treatments and interventions to improve mental health and wellbeing in children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06630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93835-0E46-43A0-8504-37C28BB55E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400" dirty="0"/>
              <a:t>Assessment 2: Design and </a:t>
            </a:r>
            <a:r>
              <a:rPr lang="en-US" sz="2400" dirty="0"/>
              <a:t>Present a poster that raises awareness of anti-bullying strategies in your own setting. Refer to theory, policy and practice.</a:t>
            </a:r>
            <a:r>
              <a:rPr lang="en-GB" sz="2400" dirty="0"/>
              <a:t>Refer to theory, policy and practice.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27F6F0D-F734-40E3-B9DA-32B380F467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 rot="20544149">
            <a:off x="648625" y="2353758"/>
            <a:ext cx="2211986" cy="252047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14BE582-351E-4A59-A8D2-189C0BD1D787}"/>
              </a:ext>
            </a:extLst>
          </p:cNvPr>
          <p:cNvSpPr/>
          <p:nvPr/>
        </p:nvSpPr>
        <p:spPr>
          <a:xfrm>
            <a:off x="3445997" y="2230893"/>
            <a:ext cx="8058615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Read the question carefully and ‘marry’ to the learning outcomes.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Decide on the audience: Is this for the CYP? Staff? Parents? Other?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Gather information, and make note of the sources.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Poster design? An academic poster must have references, and contain information, linked to policy and theory. But it must be visual: It’s a poster.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Ensure you have a useful introduction and conclusion.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If your poster does not contain theory or policies, because it is for the CYP, ensure that you produce a short hand-out, linking your poster to theories and policies.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Provide a full reference list</a:t>
            </a:r>
          </a:p>
        </p:txBody>
      </p:sp>
    </p:spTree>
    <p:extLst>
      <p:ext uri="{BB962C8B-B14F-4D97-AF65-F5344CB8AC3E}">
        <p14:creationId xmlns:p14="http://schemas.microsoft.com/office/powerpoint/2010/main" val="2821220789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301</TotalTime>
  <Words>672</Words>
  <Application>Microsoft Office PowerPoint</Application>
  <PresentationFormat>Widescreen</PresentationFormat>
  <Paragraphs>53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Century Gothic</vt:lpstr>
      <vt:lpstr>Wingdings</vt:lpstr>
      <vt:lpstr>Wingdings 3</vt:lpstr>
      <vt:lpstr>Wisp</vt:lpstr>
      <vt:lpstr>SJIE5005 – Session 1 -Introduction </vt:lpstr>
      <vt:lpstr>Introduction</vt:lpstr>
      <vt:lpstr>Module Content</vt:lpstr>
      <vt:lpstr>Assessment 1</vt:lpstr>
      <vt:lpstr>Assessment 2 </vt:lpstr>
      <vt:lpstr>MARKING CRITERIA</vt:lpstr>
      <vt:lpstr>Assignment 1 Guidance</vt:lpstr>
      <vt:lpstr>PowerPoint Presentation</vt:lpstr>
      <vt:lpstr>Again, think of these criteria for marking!</vt:lpstr>
      <vt:lpstr>Assessment 2: Design and Present a poster that raises awareness of anti-bullying strategies in your own setting. Refer to theory, policy and practice.Refer to theory, policy and practice.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SJIE5005 – Session 1 -Introduction </dc:title>
  <dc:creator>Cindy Hunt</dc:creator>
  <cp:lastModifiedBy>Cindy Hunt</cp:lastModifiedBy>
  <cp:revision>11</cp:revision>
  <dcterms:created xsi:type="dcterms:W3CDTF">2020-11-01T18:52:45Z</dcterms:created>
  <dcterms:modified xsi:type="dcterms:W3CDTF">2020-11-10T15:29:35Z</dcterms:modified>
</cp:coreProperties>
</file>