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0" r:id="rId1"/>
  </p:sldMasterIdLst>
  <p:notesMasterIdLst>
    <p:notesMasterId r:id="rId15"/>
  </p:notesMasterIdLst>
  <p:sldIdLst>
    <p:sldId id="256" r:id="rId2"/>
    <p:sldId id="257" r:id="rId3"/>
    <p:sldId id="258" r:id="rId4"/>
    <p:sldId id="259" r:id="rId5"/>
    <p:sldId id="269" r:id="rId6"/>
    <p:sldId id="272" r:id="rId7"/>
    <p:sldId id="271" r:id="rId8"/>
    <p:sldId id="277" r:id="rId9"/>
    <p:sldId id="273" r:id="rId10"/>
    <p:sldId id="274" r:id="rId11"/>
    <p:sldId id="275" r:id="rId12"/>
    <p:sldId id="276" r:id="rId13"/>
    <p:sldId id="278"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4489" autoAdjust="0"/>
  </p:normalViewPr>
  <p:slideViewPr>
    <p:cSldViewPr snapToGrid="0">
      <p:cViewPr varScale="1">
        <p:scale>
          <a:sx n="62" d="100"/>
          <a:sy n="62" d="100"/>
        </p:scale>
        <p:origin x="165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E240F1-45AF-4F5E-B351-0F3548BFB7DD}" type="datetimeFigureOut">
              <a:rPr lang="en-GB" smtClean="0"/>
              <a:t>04/02/2023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F4B97C-1D62-4457-9A29-E66E7514AE71}" type="slidenum">
              <a:rPr lang="en-GB" smtClean="0"/>
              <a:t>‹#›</a:t>
            </a:fld>
            <a:endParaRPr lang="en-GB"/>
          </a:p>
        </p:txBody>
      </p:sp>
    </p:spTree>
    <p:extLst>
      <p:ext uri="{BB962C8B-B14F-4D97-AF65-F5344CB8AC3E}">
        <p14:creationId xmlns:p14="http://schemas.microsoft.com/office/powerpoint/2010/main" val="4010411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presentation here aims to explore aspects related to </a:t>
            </a:r>
            <a:r>
              <a:rPr lang="en-GB" sz="1200" kern="1200" dirty="0" err="1" smtClean="0">
                <a:solidFill>
                  <a:schemeClr val="tx1"/>
                </a:solidFill>
                <a:effectLst/>
                <a:latin typeface="+mn-lt"/>
                <a:ea typeface="+mn-ea"/>
                <a:cs typeface="+mn-cs"/>
              </a:rPr>
              <a:t>Moxy</a:t>
            </a:r>
            <a:r>
              <a:rPr lang="en-GB" sz="1200" kern="1200" baseline="0" dirty="0" smtClean="0">
                <a:solidFill>
                  <a:schemeClr val="tx1"/>
                </a:solidFill>
                <a:effectLst/>
                <a:latin typeface="+mn-lt"/>
                <a:ea typeface="+mn-ea"/>
                <a:cs typeface="+mn-cs"/>
              </a:rPr>
              <a:t> Hotels and Resorts</a:t>
            </a:r>
            <a:r>
              <a:rPr lang="en-GB" sz="12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and its main consumers. The presentation also aims to explore the nature, scope and role of guest service at </a:t>
            </a:r>
            <a:r>
              <a:rPr lang="en-GB" sz="1200" kern="1200" dirty="0" err="1" smtClean="0">
                <a:solidFill>
                  <a:schemeClr val="tx1"/>
                </a:solidFill>
                <a:effectLst/>
                <a:latin typeface="+mn-lt"/>
                <a:ea typeface="+mn-ea"/>
                <a:cs typeface="+mn-cs"/>
              </a:rPr>
              <a:t>Moxy</a:t>
            </a:r>
            <a:r>
              <a:rPr lang="en-GB" sz="1200" kern="1200" baseline="0" dirty="0" smtClean="0">
                <a:solidFill>
                  <a:schemeClr val="tx1"/>
                </a:solidFill>
                <a:effectLst/>
                <a:latin typeface="+mn-lt"/>
                <a:ea typeface="+mn-ea"/>
                <a:cs typeface="+mn-cs"/>
              </a:rPr>
              <a:t> Hotels and Resorts</a:t>
            </a:r>
            <a:r>
              <a:rPr lang="en-GB" sz="12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It also enables aspects related to guest services and the importance of hospitality. </a:t>
            </a:r>
            <a:endParaRPr lang="en-IN"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DF4B97C-1D62-4457-9A29-E66E7514AE71}" type="slidenum">
              <a:rPr lang="en-GB" smtClean="0"/>
              <a:t>3</a:t>
            </a:fld>
            <a:endParaRPr lang="en-GB"/>
          </a:p>
        </p:txBody>
      </p:sp>
    </p:spTree>
    <p:extLst>
      <p:ext uri="{BB962C8B-B14F-4D97-AF65-F5344CB8AC3E}">
        <p14:creationId xmlns:p14="http://schemas.microsoft.com/office/powerpoint/2010/main" val="314148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Hotels is a subsidiary of Marriott International, catering to modern, budget-conscious travellers.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Hotels is a budget-friendly, trendy, and stylish hotel brand targeting millennials and modern travellers. The brand offers stylish, trendy and affordable accommodations with playful and vibrant designs.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Hotels focus on providing comfortable and spacious rooms with modern amenities, all while maintaining a fun and energetic atmosphere. </a:t>
            </a:r>
            <a:r>
              <a:rPr lang="en-GB" sz="1200" kern="1200" dirty="0" err="1" smtClean="0">
                <a:solidFill>
                  <a:schemeClr val="tx1"/>
                </a:solidFill>
                <a:effectLst/>
                <a:latin typeface="+mn-lt"/>
                <a:ea typeface="+mn-ea"/>
                <a:cs typeface="+mn-cs"/>
              </a:rPr>
              <a:t>Moxy's</a:t>
            </a:r>
            <a:r>
              <a:rPr lang="en-GB" sz="1200" kern="1200" dirty="0" smtClean="0">
                <a:solidFill>
                  <a:schemeClr val="tx1"/>
                </a:solidFill>
                <a:effectLst/>
                <a:latin typeface="+mn-lt"/>
                <a:ea typeface="+mn-ea"/>
                <a:cs typeface="+mn-cs"/>
              </a:rPr>
              <a:t> approach to hospitality is all about creating memorable experiences, offering an unconventional and youthful take on traditional hotel stays. Today, there are 70 locations in the three continents where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hotels are present. </a:t>
            </a:r>
            <a:endParaRPr lang="en-IN"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DF4B97C-1D62-4457-9A29-E66E7514AE71}" type="slidenum">
              <a:rPr lang="en-GB" smtClean="0"/>
              <a:t>4</a:t>
            </a:fld>
            <a:endParaRPr lang="en-GB"/>
          </a:p>
        </p:txBody>
      </p:sp>
    </p:spTree>
    <p:extLst>
      <p:ext uri="{BB962C8B-B14F-4D97-AF65-F5344CB8AC3E}">
        <p14:creationId xmlns:p14="http://schemas.microsoft.com/office/powerpoint/2010/main" val="16042260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main consumer target for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Hotels are millennials and modern travellers who prioritize style, comfort, and affordability in their accommodation choices. These consumers value a unique and vibrant atmosphere, as well as convenient and practical amenities.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Hotels target tech-savvy individuals who are looking for a fun and lively experience during their travels, without sacrificing quality and comfort. The brand appeals to travellers who are looking for a budget-friendly option that does not compromise on design, style, and atmosphere. </a:t>
            </a:r>
            <a:endParaRPr lang="en-GB" dirty="0"/>
          </a:p>
        </p:txBody>
      </p:sp>
      <p:sp>
        <p:nvSpPr>
          <p:cNvPr id="4" name="Slide Number Placeholder 3"/>
          <p:cNvSpPr>
            <a:spLocks noGrp="1"/>
          </p:cNvSpPr>
          <p:nvPr>
            <p:ph type="sldNum" sz="quarter" idx="10"/>
          </p:nvPr>
        </p:nvSpPr>
        <p:spPr/>
        <p:txBody>
          <a:bodyPr/>
          <a:lstStyle/>
          <a:p>
            <a:fld id="{ADF4B97C-1D62-4457-9A29-E66E7514AE71}" type="slidenum">
              <a:rPr lang="en-GB" smtClean="0"/>
              <a:t>5</a:t>
            </a:fld>
            <a:endParaRPr lang="en-GB"/>
          </a:p>
        </p:txBody>
      </p:sp>
    </p:spTree>
    <p:extLst>
      <p:ext uri="{BB962C8B-B14F-4D97-AF65-F5344CB8AC3E}">
        <p14:creationId xmlns:p14="http://schemas.microsoft.com/office/powerpoint/2010/main" val="883488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nature and scope of guest services at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Hotels and Resorts are to provide a comprehensive and seamless experience for guests, with a focus on convenience and comfort. The role of guest services is to assist guests with their needs and requests, ensuring that their stay is comfortable and enjoyable.</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At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Hotels, guest services play a crucial role in ensuring the brand's commitment to providing a fun, youthful, and memorable experience for guests. They strive to create a welcoming and personal atmosphere for guests, ensuring that their stay is enjoyable from start to finish. The guest services team at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Hotels is highly trained to provide quick and efficient assistance to guests, with a focus on providing excellent customer service.</a:t>
            </a:r>
            <a:endParaRPr lang="en-IN" sz="1200" kern="1200" dirty="0" smtClean="0">
              <a:solidFill>
                <a:schemeClr val="tx1"/>
              </a:solidFill>
              <a:effectLst/>
              <a:latin typeface="+mn-lt"/>
              <a:ea typeface="+mn-ea"/>
              <a:cs typeface="+mn-cs"/>
            </a:endParaRPr>
          </a:p>
          <a:p>
            <a:endParaRPr lang="en-GB" dirty="0" smtClean="0"/>
          </a:p>
        </p:txBody>
      </p:sp>
      <p:sp>
        <p:nvSpPr>
          <p:cNvPr id="4" name="Slide Number Placeholder 3"/>
          <p:cNvSpPr>
            <a:spLocks noGrp="1"/>
          </p:cNvSpPr>
          <p:nvPr>
            <p:ph type="sldNum" sz="quarter" idx="10"/>
          </p:nvPr>
        </p:nvSpPr>
        <p:spPr/>
        <p:txBody>
          <a:bodyPr/>
          <a:lstStyle/>
          <a:p>
            <a:fld id="{ADF4B97C-1D62-4457-9A29-E66E7514AE71}" type="slidenum">
              <a:rPr lang="en-GB" smtClean="0"/>
              <a:t>6</a:t>
            </a:fld>
            <a:endParaRPr lang="en-GB"/>
          </a:p>
        </p:txBody>
      </p:sp>
    </p:spTree>
    <p:extLst>
      <p:ext uri="{BB962C8B-B14F-4D97-AF65-F5344CB8AC3E}">
        <p14:creationId xmlns:p14="http://schemas.microsoft.com/office/powerpoint/2010/main" val="26442261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Hotels and Resorts provide a range of facilities to ensure that guests have a comfortable and enjoyable stay. Some of the facilities provided by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Hotels include:</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Guest Rooms:</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Hotels offers spacious and modern guest rooms, equipped with comfortable beds, ample storage, and essential amenities such as air conditioning and high-speed internet access.</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Food and Beverage</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Hotels often have on-site dining options, ranging from cafes and bars to full-service restaurants. They offer a variety of food and beverage options to suit the needs of all guests.</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Fitness Centres</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Hotels often have on-site fitness centres, offering guests the opportunity to maintain their fitness routines while on the road.</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Meeting and Event Spaces:</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Hotels provide meeting and event spaces for guests, including conference rooms and event venues. These spaces are equipped with the latest technology.</a:t>
            </a:r>
            <a:endParaRPr lang="en-IN" sz="1200" kern="1200" dirty="0" smtClean="0">
              <a:solidFill>
                <a:schemeClr val="tx1"/>
              </a:solidFill>
              <a:effectLst/>
              <a:latin typeface="+mn-lt"/>
              <a:ea typeface="+mn-ea"/>
              <a:cs typeface="+mn-cs"/>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ADF4B97C-1D62-4457-9A29-E66E7514AE71}" type="slidenum">
              <a:rPr lang="en-GB" smtClean="0"/>
              <a:t>7</a:t>
            </a:fld>
            <a:endParaRPr lang="en-GB"/>
          </a:p>
        </p:txBody>
      </p:sp>
    </p:spTree>
    <p:extLst>
      <p:ext uri="{BB962C8B-B14F-4D97-AF65-F5344CB8AC3E}">
        <p14:creationId xmlns:p14="http://schemas.microsoft.com/office/powerpoint/2010/main" val="3784675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role of guest services in the hospitality industry is to provide assistance and support to guests during their stay at a hotel, resort, or other hospitality property. The primary function of guest services is to ensure that guests have a comfortable and enjoyable experience during their visit. Guest services typically include a wide range of activities and responsibilities, including check-in and check-out procedures, providing information about the property and local area, etc. Guest services staff are typically the first point of contact for guests and play a critical role in creating a positive first impression. The role of guest services is to create a welcoming and hospitable environment for guests, ensuring that their stay is as pleasant and enjoyable as possible.</a:t>
            </a:r>
            <a:endParaRPr lang="en-IN"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DF4B97C-1D62-4457-9A29-E66E7514AE71}" type="slidenum">
              <a:rPr lang="en-GB" smtClean="0"/>
              <a:t>8</a:t>
            </a:fld>
            <a:endParaRPr lang="en-GB"/>
          </a:p>
        </p:txBody>
      </p:sp>
    </p:spTree>
    <p:extLst>
      <p:ext uri="{BB962C8B-B14F-4D97-AF65-F5344CB8AC3E}">
        <p14:creationId xmlns:p14="http://schemas.microsoft.com/office/powerpoint/2010/main" val="15298370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following are some of the reasons why hospitality is important:</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Customer satisfaction:</a:t>
            </a:r>
            <a:r>
              <a:rPr lang="en-GB" sz="1200" kern="1200" dirty="0" smtClean="0">
                <a:solidFill>
                  <a:schemeClr val="tx1"/>
                </a:solidFill>
                <a:effectLst/>
                <a:latin typeface="+mn-lt"/>
                <a:ea typeface="+mn-ea"/>
                <a:cs typeface="+mn-cs"/>
              </a:rPr>
              <a:t> Hospitality helps to create a welcoming and enjoyable environment for guests, leading to higher levels of customer satisfaction and repeat business.</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Building relationships</a:t>
            </a:r>
            <a:r>
              <a:rPr lang="en-GB" sz="1200" kern="1200" dirty="0" smtClean="0">
                <a:solidFill>
                  <a:schemeClr val="tx1"/>
                </a:solidFill>
                <a:effectLst/>
                <a:latin typeface="+mn-lt"/>
                <a:ea typeface="+mn-ea"/>
                <a:cs typeface="+mn-cs"/>
              </a:rPr>
              <a:t>: Good hospitality helps to build strong relationships with customers and clients, fostering loyalty and trust.</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Reputation</a:t>
            </a:r>
            <a:r>
              <a:rPr lang="en-GB" sz="1200" kern="1200" dirty="0" smtClean="0">
                <a:solidFill>
                  <a:schemeClr val="tx1"/>
                </a:solidFill>
                <a:effectLst/>
                <a:latin typeface="+mn-lt"/>
                <a:ea typeface="+mn-ea"/>
                <a:cs typeface="+mn-cs"/>
              </a:rPr>
              <a:t>: Excellent hospitality can enhance a company's reputation, attracting new business and positive word-of-mouth recommendations.</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Financial performance:</a:t>
            </a:r>
            <a:r>
              <a:rPr lang="en-GB" sz="1200" kern="1200" dirty="0" smtClean="0">
                <a:solidFill>
                  <a:schemeClr val="tx1"/>
                </a:solidFill>
                <a:effectLst/>
                <a:latin typeface="+mn-lt"/>
                <a:ea typeface="+mn-ea"/>
                <a:cs typeface="+mn-cs"/>
              </a:rPr>
              <a:t> Hospitality can directly impact a company's financial performance, as satisfied customers are more likely to return and recommend the business to others.</a:t>
            </a:r>
            <a:endParaRPr lang="en-IN"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DF4B97C-1D62-4457-9A29-E66E7514AE71}" type="slidenum">
              <a:rPr lang="en-GB" smtClean="0"/>
              <a:t>9</a:t>
            </a:fld>
            <a:endParaRPr lang="en-GB"/>
          </a:p>
        </p:txBody>
      </p:sp>
    </p:spTree>
    <p:extLst>
      <p:ext uri="{BB962C8B-B14F-4D97-AF65-F5344CB8AC3E}">
        <p14:creationId xmlns:p14="http://schemas.microsoft.com/office/powerpoint/2010/main" val="36366790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Meeting and exceeding guest expectations is crucial for the success of any hotel. The following are some of the ways that hotels can meet and exceed guest expectations:</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Personalised service:</a:t>
            </a:r>
            <a:r>
              <a:rPr lang="en-GB" sz="1200" kern="1200" dirty="0" smtClean="0">
                <a:solidFill>
                  <a:schemeClr val="tx1"/>
                </a:solidFill>
                <a:effectLst/>
                <a:latin typeface="+mn-lt"/>
                <a:ea typeface="+mn-ea"/>
                <a:cs typeface="+mn-cs"/>
              </a:rPr>
              <a:t> Providing personalised service and tailoring experiences to the specific needs of each guest can help to create a more memorable and enjoyable experience.</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Attention to detail</a:t>
            </a:r>
            <a:r>
              <a:rPr lang="en-GB" sz="1200" kern="1200" dirty="0" smtClean="0">
                <a:solidFill>
                  <a:schemeClr val="tx1"/>
                </a:solidFill>
                <a:effectLst/>
                <a:latin typeface="+mn-lt"/>
                <a:ea typeface="+mn-ea"/>
                <a:cs typeface="+mn-cs"/>
              </a:rPr>
              <a:t>: Paying attention to the smallest details, such as providing extra pillows or making sure the room is quiet, can help to enhance the guest experience and exceed expectations.</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Meeting special requests: </a:t>
            </a:r>
            <a:r>
              <a:rPr lang="en-GB" sz="1200" kern="1200" dirty="0" smtClean="0">
                <a:solidFill>
                  <a:schemeClr val="tx1"/>
                </a:solidFill>
                <a:effectLst/>
                <a:latin typeface="+mn-lt"/>
                <a:ea typeface="+mn-ea"/>
                <a:cs typeface="+mn-cs"/>
              </a:rPr>
              <a:t>Promptly fulfilling special requests, such as arranging for a specific type of room or providing dietary needs, can help to demonstrate a commitment to guest satisfaction.</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Providing excellent customer service:</a:t>
            </a:r>
            <a:r>
              <a:rPr lang="en-GB" sz="1200" kern="1200" dirty="0" smtClean="0">
                <a:solidFill>
                  <a:schemeClr val="tx1"/>
                </a:solidFill>
                <a:effectLst/>
                <a:latin typeface="+mn-lt"/>
                <a:ea typeface="+mn-ea"/>
                <a:cs typeface="+mn-cs"/>
              </a:rPr>
              <a:t> Providing excellent customer service, including prompt response times and a friendly and helpful attitude, can help to exceed guest expectations and create a more memorable experience.</a:t>
            </a:r>
            <a:endParaRPr lang="en-IN"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DF4B97C-1D62-4457-9A29-E66E7514AE71}" type="slidenum">
              <a:rPr lang="en-GB" smtClean="0"/>
              <a:t>10</a:t>
            </a:fld>
            <a:endParaRPr lang="en-GB"/>
          </a:p>
        </p:txBody>
      </p:sp>
    </p:spTree>
    <p:extLst>
      <p:ext uri="{BB962C8B-B14F-4D97-AF65-F5344CB8AC3E}">
        <p14:creationId xmlns:p14="http://schemas.microsoft.com/office/powerpoint/2010/main" val="33803866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In conclusion, aspects related to </a:t>
            </a:r>
            <a:r>
              <a:rPr lang="en-GB" sz="1200" kern="1200" dirty="0" err="1" smtClean="0">
                <a:solidFill>
                  <a:schemeClr val="tx1"/>
                </a:solidFill>
                <a:effectLst/>
                <a:latin typeface="+mn-lt"/>
                <a:ea typeface="+mn-ea"/>
                <a:cs typeface="+mn-cs"/>
              </a:rPr>
              <a:t>Moxy</a:t>
            </a:r>
            <a:r>
              <a:rPr lang="en-GB" sz="1200" kern="1200" baseline="0" dirty="0" smtClean="0">
                <a:solidFill>
                  <a:schemeClr val="tx1"/>
                </a:solidFill>
                <a:effectLst/>
                <a:latin typeface="+mn-lt"/>
                <a:ea typeface="+mn-ea"/>
                <a:cs typeface="+mn-cs"/>
              </a:rPr>
              <a:t> Hotels and Resorts</a:t>
            </a:r>
            <a:r>
              <a:rPr lang="en-GB" sz="12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and hospitality sector can be understood. The presentation here comprised a brief introduction to </a:t>
            </a:r>
            <a:r>
              <a:rPr lang="en-GB" sz="1200" kern="1200" dirty="0" err="1" smtClean="0">
                <a:solidFill>
                  <a:schemeClr val="tx1"/>
                </a:solidFill>
                <a:effectLst/>
                <a:latin typeface="+mn-lt"/>
                <a:ea typeface="+mn-ea"/>
                <a:cs typeface="+mn-cs"/>
              </a:rPr>
              <a:t>Moxy</a:t>
            </a:r>
            <a:r>
              <a:rPr lang="en-GB" sz="1200" kern="1200" baseline="0" dirty="0" smtClean="0">
                <a:solidFill>
                  <a:schemeClr val="tx1"/>
                </a:solidFill>
                <a:effectLst/>
                <a:latin typeface="+mn-lt"/>
                <a:ea typeface="+mn-ea"/>
                <a:cs typeface="+mn-cs"/>
              </a:rPr>
              <a:t> Hotels and Resorts</a:t>
            </a:r>
            <a:r>
              <a:rPr lang="en-GB" sz="12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The main consumers, nature, scope and role of the guest service of the </a:t>
            </a:r>
            <a:r>
              <a:rPr lang="en-GB" sz="1200" kern="1200" dirty="0" err="1" smtClean="0">
                <a:solidFill>
                  <a:schemeClr val="tx1"/>
                </a:solidFill>
                <a:effectLst/>
                <a:latin typeface="+mn-lt"/>
                <a:ea typeface="+mn-ea"/>
                <a:cs typeface="+mn-cs"/>
              </a:rPr>
              <a:t>Moxy</a:t>
            </a:r>
            <a:r>
              <a:rPr lang="en-GB" sz="1200" kern="1200" dirty="0" smtClean="0">
                <a:solidFill>
                  <a:schemeClr val="tx1"/>
                </a:solidFill>
                <a:effectLst/>
                <a:latin typeface="+mn-lt"/>
                <a:ea typeface="+mn-ea"/>
                <a:cs typeface="+mn-cs"/>
              </a:rPr>
              <a:t> Hotels </a:t>
            </a:r>
            <a:r>
              <a:rPr lang="en-GB" sz="1200" kern="1200" dirty="0" smtClean="0">
                <a:solidFill>
                  <a:schemeClr val="tx1"/>
                </a:solidFill>
                <a:effectLst/>
                <a:latin typeface="+mn-lt"/>
                <a:ea typeface="+mn-ea"/>
                <a:cs typeface="+mn-cs"/>
              </a:rPr>
              <a:t>are also included in the presentation. The general discussion of the need for guest services is also explored in the presentation. The importance of hospitality and the steps hotels take to meet the expectations of guest services is part of the presentation. </a:t>
            </a:r>
            <a:endParaRPr lang="en-IN"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DF4B97C-1D62-4457-9A29-E66E7514AE71}" type="slidenum">
              <a:rPr lang="en-GB" smtClean="0"/>
              <a:t>11</a:t>
            </a:fld>
            <a:endParaRPr lang="en-GB"/>
          </a:p>
        </p:txBody>
      </p:sp>
    </p:spTree>
    <p:extLst>
      <p:ext uri="{BB962C8B-B14F-4D97-AF65-F5344CB8AC3E}">
        <p14:creationId xmlns:p14="http://schemas.microsoft.com/office/powerpoint/2010/main" val="32088160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D32F57E3-98F4-459C-96F8-1C0457D4F413}" type="datetime1">
              <a:rPr lang="en-US" smtClean="0"/>
              <a:t>2/4/2023</a:t>
            </a:fld>
            <a:endParaRPr lang="en-US" dirty="0"/>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7897829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FB6CAE1-FBD4-4C0F-A8A0-BCD9EA357D53}" type="datetime1">
              <a:rPr lang="en-US" smtClean="0"/>
              <a:t>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406389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7177E38-56C8-43E5-9991-473E5545D493}" type="datetime1">
              <a:rPr lang="en-US" smtClean="0"/>
              <a:t>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0192451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smtClean="0"/>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8725970-CCD9-4043-BD20-207AF3AE6EC4}" type="datetime1">
              <a:rPr lang="en-US" smtClean="0"/>
              <a:t>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1928183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5E9713B-4045-4008-BF61-B719B9CD13B7}" type="datetime1">
              <a:rPr lang="en-US" smtClean="0"/>
              <a:t>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951401452"/>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85D74B7-BA44-4ECA-8C9B-ABA29833FA63}" type="datetime1">
              <a:rPr lang="en-US" smtClean="0"/>
              <a:t>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1999397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D0B0D04A-14F6-4220-B319-0961BFCA6C57}" type="datetime1">
              <a:rPr lang="en-US" smtClean="0"/>
              <a:t>2/4/2023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3680848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3C42B37-B703-4161-8316-EEA4CDE08748}" type="datetime1">
              <a:rPr lang="en-US" smtClean="0"/>
              <a:t>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4186504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77C8B0F-D30A-4B9D-8979-ABB154659C66}" type="datetime1">
              <a:rPr lang="en-US" smtClean="0"/>
              <a:t>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1289822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5E9713B-4045-4008-BF61-B719B9CD13B7}" type="datetime1">
              <a:rPr lang="en-US" smtClean="0"/>
              <a:t>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20513574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smtClean="0"/>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05E9713B-4045-4008-BF61-B719B9CD13B7}" type="datetime1">
              <a:rPr lang="en-US" smtClean="0"/>
              <a:t>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9675091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smtClean="0"/>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05E9713B-4045-4008-BF61-B719B9CD13B7}" type="datetime1">
              <a:rPr lang="en-US" smtClean="0"/>
              <a:t>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14943824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5E9713B-4045-4008-BF61-B719B9CD13B7}" type="datetime1">
              <a:rPr lang="en-US" smtClean="0"/>
              <a:t>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287158487"/>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5E9713B-4045-4008-BF61-B719B9CD13B7}" type="datetime1">
              <a:rPr lang="en-US" smtClean="0"/>
              <a:t>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895371330"/>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5E9713B-4045-4008-BF61-B719B9CD13B7}" type="datetime1">
              <a:rPr lang="en-US" smtClean="0"/>
              <a:t>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069154230"/>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621301" y="6387910"/>
            <a:ext cx="990599" cy="228659"/>
          </a:xfrm>
        </p:spPr>
        <p:txBody>
          <a:bodyPr/>
          <a:lstStyle/>
          <a:p>
            <a:fld id="{595E3746-B3E2-4837-8174-B6CDBF83F2BD}" type="datetime1">
              <a:rPr lang="en-US" smtClean="0"/>
              <a:t>2/4/2023</a:t>
            </a:fld>
            <a:endParaRPr lang="en-US" dirty="0"/>
          </a:p>
        </p:txBody>
      </p:sp>
      <p:sp>
        <p:nvSpPr>
          <p:cNvPr id="5" name="Footer Placeholder 4"/>
          <p:cNvSpPr>
            <a:spLocks noGrp="1"/>
          </p:cNvSpPr>
          <p:nvPr>
            <p:ph type="ftr" sz="quarter" idx="11"/>
          </p:nvPr>
        </p:nvSpPr>
        <p:spPr>
          <a:xfrm>
            <a:off x="516133" y="6387910"/>
            <a:ext cx="3859795" cy="228660"/>
          </a:xfrm>
        </p:spPr>
        <p:txBody>
          <a:bodyPr/>
          <a:lstStyle/>
          <a:p>
            <a:endParaRPr lang="en-US" dirty="0"/>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36129881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F585CEA-CB09-4E4C-BBE5-B75E4A8D0F89}" type="datetime1">
              <a:rPr lang="en-US" smtClean="0"/>
              <a:t>2/4/2023</a:t>
            </a:fld>
            <a:endParaRPr lang="en-US" dirty="0"/>
          </a:p>
        </p:txBody>
      </p:sp>
      <p:sp>
        <p:nvSpPr>
          <p:cNvPr id="5" name="Footer Placeholder 4"/>
          <p:cNvSpPr>
            <a:spLocks noGrp="1"/>
          </p:cNvSpPr>
          <p:nvPr>
            <p:ph type="ftr" sz="quarter" idx="11"/>
          </p:nvPr>
        </p:nvSpPr>
        <p:spPr>
          <a:xfrm>
            <a:off x="538546" y="6365498"/>
            <a:ext cx="3859795" cy="228660"/>
          </a:xfrm>
        </p:spPr>
        <p:txBody>
          <a:bodyPr/>
          <a:lstStyle/>
          <a:p>
            <a:endParaRPr lang="en-US" dirty="0"/>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2264837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05E9713B-4045-4008-BF61-B719B9CD13B7}" type="datetime1">
              <a:rPr lang="en-US" smtClean="0"/>
              <a:t>2/4/2023</a:t>
            </a:fld>
            <a:endParaRPr lang="en-US" dirty="0"/>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endParaRPr lang="en-US" dirty="0"/>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212285492"/>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hf hdr="0" ftr="0" dt="0"/>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moxy-hotels.marriott.com/"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www.shermanstravel.com/advice/5-things-you-should-know-about-moxy-hote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02240" y="1227909"/>
            <a:ext cx="6939520" cy="870857"/>
          </a:xfrm>
        </p:spPr>
        <p:txBody>
          <a:bodyPr/>
          <a:lstStyle/>
          <a:p>
            <a:r>
              <a:rPr lang="en-GB" sz="4400" dirty="0" smtClean="0"/>
              <a:t>Hospitality presentation</a:t>
            </a:r>
            <a:endParaRPr lang="en-GB" sz="4400" dirty="0"/>
          </a:p>
        </p:txBody>
      </p:sp>
      <p:sp>
        <p:nvSpPr>
          <p:cNvPr id="4" name="Slide Number Placeholder 3"/>
          <p:cNvSpPr>
            <a:spLocks noGrp="1"/>
          </p:cNvSpPr>
          <p:nvPr>
            <p:ph type="sldNum" sz="quarter" idx="12"/>
          </p:nvPr>
        </p:nvSpPr>
        <p:spPr/>
        <p:txBody>
          <a:bodyPr/>
          <a:lstStyle/>
          <a:p>
            <a:fld id="{8A7A6979-0714-4377-B894-6BE4C2D6E202}" type="slidenum">
              <a:rPr lang="en-US" smtClean="0"/>
              <a:pPr/>
              <a:t>1</a:t>
            </a:fld>
            <a:endParaRPr lang="en-US" dirty="0"/>
          </a:p>
        </p:txBody>
      </p:sp>
      <p:pic>
        <p:nvPicPr>
          <p:cNvPr id="3074" name="Picture 2" descr="How To Foster Employee Engagement In The Hospitality Indust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6949" y="2649614"/>
            <a:ext cx="6511668" cy="32199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84371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7017" y="478972"/>
            <a:ext cx="7811589" cy="1175658"/>
          </a:xfrm>
        </p:spPr>
        <p:txBody>
          <a:bodyPr/>
          <a:lstStyle/>
          <a:p>
            <a:r>
              <a:rPr lang="en-GB" dirty="0" smtClean="0"/>
              <a:t>Table OF contents</a:t>
            </a:r>
            <a:endParaRPr lang="en-GB" dirty="0"/>
          </a:p>
        </p:txBody>
      </p:sp>
      <p:sp>
        <p:nvSpPr>
          <p:cNvPr id="3" name="Content Placeholder 2"/>
          <p:cNvSpPr>
            <a:spLocks noGrp="1"/>
          </p:cNvSpPr>
          <p:nvPr>
            <p:ph idx="1"/>
          </p:nvPr>
        </p:nvSpPr>
        <p:spPr>
          <a:xfrm>
            <a:off x="627016" y="2290354"/>
            <a:ext cx="7811589" cy="4075612"/>
          </a:xfrm>
        </p:spPr>
        <p:txBody>
          <a:bodyPr>
            <a:normAutofit fontScale="92500"/>
          </a:bodyPr>
          <a:lstStyle/>
          <a:p>
            <a:r>
              <a:rPr lang="en-GB" dirty="0" smtClean="0"/>
              <a:t>Introduction……………………………………….……………………….….-3</a:t>
            </a:r>
          </a:p>
          <a:p>
            <a:r>
              <a:rPr lang="en-GB" dirty="0" smtClean="0"/>
              <a:t>Moxy hotels </a:t>
            </a:r>
            <a:r>
              <a:rPr lang="en-GB" dirty="0" smtClean="0"/>
              <a:t>and Resorts-</a:t>
            </a:r>
            <a:r>
              <a:rPr lang="en-GB" dirty="0"/>
              <a:t> </a:t>
            </a:r>
            <a:r>
              <a:rPr lang="en-GB" dirty="0" smtClean="0"/>
              <a:t>Introduction………………………………….-</a:t>
            </a:r>
            <a:r>
              <a:rPr lang="en-GB" dirty="0" smtClean="0"/>
              <a:t>4</a:t>
            </a:r>
          </a:p>
          <a:p>
            <a:r>
              <a:rPr lang="en-GB" dirty="0" smtClean="0"/>
              <a:t>Main </a:t>
            </a:r>
            <a:r>
              <a:rPr lang="en-GB" dirty="0" smtClean="0"/>
              <a:t>consumers of Moxy hotels……………………………….…….…-5-6</a:t>
            </a:r>
          </a:p>
          <a:p>
            <a:r>
              <a:rPr lang="en-GB" dirty="0" smtClean="0"/>
              <a:t>Nature, Scope and Role of Guest Services…………………….……..-7</a:t>
            </a:r>
          </a:p>
          <a:p>
            <a:r>
              <a:rPr lang="en-GB" dirty="0" smtClean="0"/>
              <a:t>Facilities </a:t>
            </a:r>
            <a:r>
              <a:rPr lang="en-GB" dirty="0" smtClean="0"/>
              <a:t>of Guest Services……………………………………....…...-8</a:t>
            </a:r>
          </a:p>
          <a:p>
            <a:r>
              <a:rPr lang="en-GB" smtClean="0"/>
              <a:t>Importance </a:t>
            </a:r>
            <a:r>
              <a:rPr lang="en-GB" dirty="0" smtClean="0"/>
              <a:t>of Hospitality………………………..………...….….-9</a:t>
            </a:r>
          </a:p>
          <a:p>
            <a:r>
              <a:rPr lang="en-GB" dirty="0" smtClean="0"/>
              <a:t>Hotels </a:t>
            </a:r>
            <a:r>
              <a:rPr lang="en-GB" dirty="0" smtClean="0"/>
              <a:t>and</a:t>
            </a:r>
            <a:r>
              <a:rPr lang="en-GB" dirty="0" smtClean="0"/>
              <a:t> </a:t>
            </a:r>
            <a:r>
              <a:rPr lang="en-GB" dirty="0" smtClean="0"/>
              <a:t>guest expectations</a:t>
            </a:r>
            <a:r>
              <a:rPr lang="en-GB" dirty="0" smtClean="0"/>
              <a:t>……..……………………………….…-</a:t>
            </a:r>
            <a:r>
              <a:rPr lang="en-GB" dirty="0" smtClean="0"/>
              <a:t>10</a:t>
            </a:r>
          </a:p>
          <a:p>
            <a:r>
              <a:rPr lang="en-GB" dirty="0" smtClean="0"/>
              <a:t>Conclusion</a:t>
            </a:r>
            <a:r>
              <a:rPr lang="en-GB" dirty="0" smtClean="0"/>
              <a:t>……………………………………………………………..………-</a:t>
            </a:r>
            <a:r>
              <a:rPr lang="en-GB" dirty="0" smtClean="0"/>
              <a:t>11</a:t>
            </a:r>
          </a:p>
          <a:p>
            <a:r>
              <a:rPr lang="en-GB" dirty="0" smtClean="0"/>
              <a:t>References…………………………………………………………………12-13</a:t>
            </a:r>
            <a:endParaRPr lang="en-GB"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2</a:t>
            </a:fld>
            <a:endParaRPr lang="en-US" dirty="0"/>
          </a:p>
        </p:txBody>
      </p:sp>
    </p:spTree>
    <p:extLst>
      <p:ext uri="{BB962C8B-B14F-4D97-AF65-F5344CB8AC3E}">
        <p14:creationId xmlns:p14="http://schemas.microsoft.com/office/powerpoint/2010/main" val="2082184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05393" y="539931"/>
            <a:ext cx="7759337" cy="1314995"/>
          </a:xfrm>
        </p:spPr>
        <p:txBody>
          <a:bodyPr/>
          <a:lstStyle/>
          <a:p>
            <a:r>
              <a:rPr lang="en-GB" dirty="0" smtClean="0"/>
              <a:t>Introduction</a:t>
            </a:r>
            <a:endParaRPr lang="en-GB" dirty="0"/>
          </a:p>
        </p:txBody>
      </p:sp>
      <p:sp>
        <p:nvSpPr>
          <p:cNvPr id="3" name="Content Placeholder 2"/>
          <p:cNvSpPr>
            <a:spLocks noGrp="1"/>
          </p:cNvSpPr>
          <p:nvPr>
            <p:ph idx="1"/>
          </p:nvPr>
        </p:nvSpPr>
        <p:spPr>
          <a:xfrm>
            <a:off x="809897" y="2364378"/>
            <a:ext cx="7430215" cy="2886892"/>
          </a:xfrm>
        </p:spPr>
        <p:txBody>
          <a:bodyPr/>
          <a:lstStyle/>
          <a:p>
            <a:endParaRPr lang="en-GB" dirty="0" smtClean="0"/>
          </a:p>
          <a:p>
            <a:pPr algn="just"/>
            <a:r>
              <a:rPr lang="en-GB" dirty="0" smtClean="0"/>
              <a:t>The presentation </a:t>
            </a:r>
            <a:r>
              <a:rPr lang="en-GB" dirty="0" smtClean="0"/>
              <a:t>aims </a:t>
            </a:r>
            <a:r>
              <a:rPr lang="en-GB" dirty="0" smtClean="0"/>
              <a:t>to explore important aspects related to Moxy hotels which is a subsidiary of Marriott </a:t>
            </a:r>
            <a:r>
              <a:rPr lang="en-GB" dirty="0" smtClean="0"/>
              <a:t>International </a:t>
            </a:r>
            <a:r>
              <a:rPr lang="en-GB" dirty="0" smtClean="0"/>
              <a:t>and its major consumers.</a:t>
            </a:r>
            <a:endParaRPr lang="en-IN" dirty="0" smtClean="0"/>
          </a:p>
          <a:p>
            <a:pPr algn="just"/>
            <a:r>
              <a:rPr lang="en-GB" dirty="0" smtClean="0"/>
              <a:t>The </a:t>
            </a:r>
            <a:r>
              <a:rPr lang="en-GB" dirty="0" smtClean="0"/>
              <a:t>presentation </a:t>
            </a:r>
            <a:r>
              <a:rPr lang="en-GB" dirty="0" smtClean="0"/>
              <a:t>here aims</a:t>
            </a:r>
            <a:r>
              <a:rPr lang="en-GB" dirty="0" smtClean="0"/>
              <a:t> </a:t>
            </a:r>
            <a:r>
              <a:rPr lang="en-GB" dirty="0" smtClean="0"/>
              <a:t>to describe the nature, scope and role of guest service at Moxy hotels.</a:t>
            </a:r>
            <a:endParaRPr lang="en-IN" dirty="0" smtClean="0"/>
          </a:p>
          <a:p>
            <a:pPr algn="just"/>
            <a:r>
              <a:rPr lang="en-GB" dirty="0" smtClean="0"/>
              <a:t>Its purpose is to include all aspects related to guest services and the importance of hospitality. </a:t>
            </a:r>
            <a:endParaRPr lang="en-IN" dirty="0" smtClean="0"/>
          </a:p>
          <a:p>
            <a:endParaRPr lang="en-GB"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3</a:t>
            </a:fld>
            <a:endParaRPr lang="en-US" dirty="0"/>
          </a:p>
        </p:txBody>
      </p:sp>
    </p:spTree>
    <p:extLst>
      <p:ext uri="{BB962C8B-B14F-4D97-AF65-F5344CB8AC3E}">
        <p14:creationId xmlns:p14="http://schemas.microsoft.com/office/powerpoint/2010/main" val="2285035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31520" y="775064"/>
            <a:ext cx="7759337" cy="1105988"/>
          </a:xfrm>
        </p:spPr>
        <p:txBody>
          <a:bodyPr>
            <a:normAutofit/>
          </a:bodyPr>
          <a:lstStyle/>
          <a:p>
            <a:r>
              <a:rPr lang="en-GB" dirty="0" err="1" smtClean="0"/>
              <a:t>Moxy</a:t>
            </a:r>
            <a:r>
              <a:rPr lang="en-GB" dirty="0" smtClean="0"/>
              <a:t> </a:t>
            </a:r>
            <a:r>
              <a:rPr lang="en-GB" dirty="0" smtClean="0"/>
              <a:t>Hotels and Resorts - </a:t>
            </a:r>
            <a:r>
              <a:rPr lang="en-GB" dirty="0" smtClean="0"/>
              <a:t>Introduction</a:t>
            </a:r>
            <a:endParaRPr lang="en-GB" dirty="0"/>
          </a:p>
        </p:txBody>
      </p:sp>
      <p:sp>
        <p:nvSpPr>
          <p:cNvPr id="3" name="Content Placeholder 2"/>
          <p:cNvSpPr>
            <a:spLocks noGrp="1"/>
          </p:cNvSpPr>
          <p:nvPr>
            <p:ph idx="1"/>
          </p:nvPr>
        </p:nvSpPr>
        <p:spPr>
          <a:xfrm>
            <a:off x="809897" y="2708365"/>
            <a:ext cx="7680960" cy="3378925"/>
          </a:xfrm>
        </p:spPr>
        <p:txBody>
          <a:bodyPr/>
          <a:lstStyle/>
          <a:p>
            <a:pPr algn="just"/>
            <a:endParaRPr lang="en-GB" dirty="0" smtClean="0"/>
          </a:p>
          <a:p>
            <a:pPr algn="just"/>
            <a:r>
              <a:rPr lang="en-GB" dirty="0" smtClean="0"/>
              <a:t>Moxy hotel was first opened in Milan in 2014 </a:t>
            </a:r>
            <a:r>
              <a:rPr lang="en-GB" dirty="0" smtClean="0"/>
              <a:t> and is a subsidiary of Marriot International. </a:t>
            </a:r>
          </a:p>
          <a:p>
            <a:pPr algn="just"/>
            <a:r>
              <a:rPr lang="en-GB" dirty="0" smtClean="0"/>
              <a:t>It </a:t>
            </a:r>
            <a:r>
              <a:rPr lang="en-GB" dirty="0" smtClean="0"/>
              <a:t>has been aimed </a:t>
            </a:r>
            <a:r>
              <a:rPr lang="en-GB" dirty="0" smtClean="0"/>
              <a:t>at </a:t>
            </a:r>
            <a:r>
              <a:rPr lang="en-GB" dirty="0" smtClean="0"/>
              <a:t>providing guests </a:t>
            </a:r>
            <a:r>
              <a:rPr lang="en-GB" dirty="0" smtClean="0"/>
              <a:t>with budget-friendly services </a:t>
            </a:r>
            <a:r>
              <a:rPr lang="en-GB" dirty="0" smtClean="0"/>
              <a:t>with </a:t>
            </a:r>
            <a:r>
              <a:rPr lang="en-GB" dirty="0" smtClean="0"/>
              <a:t>a trendy </a:t>
            </a:r>
            <a:r>
              <a:rPr lang="en-GB" dirty="0" smtClean="0"/>
              <a:t>and stylish brand.</a:t>
            </a:r>
            <a:endParaRPr lang="en-IN" dirty="0" smtClean="0"/>
          </a:p>
          <a:p>
            <a:pPr algn="just"/>
            <a:r>
              <a:rPr lang="en-US" dirty="0" smtClean="0"/>
              <a:t>Moxy hotels </a:t>
            </a:r>
            <a:r>
              <a:rPr lang="en-US" dirty="0" smtClean="0"/>
              <a:t>have </a:t>
            </a:r>
            <a:r>
              <a:rPr lang="en-US" dirty="0" smtClean="0"/>
              <a:t>become highly successful and open its 70 locations worldwide </a:t>
            </a:r>
            <a:r>
              <a:rPr lang="en-US" dirty="0" smtClean="0"/>
              <a:t>on </a:t>
            </a:r>
            <a:r>
              <a:rPr lang="en-US" dirty="0" smtClean="0"/>
              <a:t>three different continents.</a:t>
            </a:r>
            <a:endParaRPr lang="en-IN" dirty="0" smtClean="0"/>
          </a:p>
          <a:p>
            <a:pPr algn="just"/>
            <a:r>
              <a:rPr lang="en-GB" dirty="0" smtClean="0"/>
              <a:t>It provides modern and affordable amenities to its customer.</a:t>
            </a:r>
            <a:endParaRPr lang="en-IN" dirty="0" smtClean="0"/>
          </a:p>
          <a:p>
            <a:pPr algn="just"/>
            <a:endParaRPr lang="en-GB"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4</a:t>
            </a:fld>
            <a:endParaRPr lang="en-US" dirty="0"/>
          </a:p>
        </p:txBody>
      </p:sp>
    </p:spTree>
    <p:extLst>
      <p:ext uri="{BB962C8B-B14F-4D97-AF65-F5344CB8AC3E}">
        <p14:creationId xmlns:p14="http://schemas.microsoft.com/office/powerpoint/2010/main" val="321996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9897" y="792480"/>
            <a:ext cx="7680960" cy="1001486"/>
          </a:xfrm>
        </p:spPr>
        <p:txBody>
          <a:bodyPr/>
          <a:lstStyle/>
          <a:p>
            <a:r>
              <a:rPr lang="en-GB" dirty="0" smtClean="0"/>
              <a:t>Major consumers of Moxy hotels</a:t>
            </a:r>
            <a:endParaRPr lang="en-GB" dirty="0"/>
          </a:p>
        </p:txBody>
      </p:sp>
      <p:sp>
        <p:nvSpPr>
          <p:cNvPr id="3" name="Content Placeholder 2"/>
          <p:cNvSpPr>
            <a:spLocks noGrp="1"/>
          </p:cNvSpPr>
          <p:nvPr>
            <p:ph idx="1"/>
          </p:nvPr>
        </p:nvSpPr>
        <p:spPr>
          <a:xfrm>
            <a:off x="574765" y="2368731"/>
            <a:ext cx="4841967" cy="4049486"/>
          </a:xfrm>
        </p:spPr>
        <p:txBody>
          <a:bodyPr>
            <a:normAutofit/>
          </a:bodyPr>
          <a:lstStyle/>
          <a:p>
            <a:pPr algn="just"/>
            <a:r>
              <a:rPr lang="en-GB" dirty="0" smtClean="0"/>
              <a:t>Millennials and modern travellers are the main targeted consumer </a:t>
            </a:r>
            <a:r>
              <a:rPr lang="en-GB" dirty="0"/>
              <a:t>for </a:t>
            </a:r>
            <a:r>
              <a:rPr lang="en-GB" dirty="0" smtClean="0"/>
              <a:t>Moxy hotels.</a:t>
            </a:r>
            <a:endParaRPr lang="en-IN" dirty="0"/>
          </a:p>
          <a:p>
            <a:pPr algn="just"/>
            <a:r>
              <a:rPr lang="en-US" dirty="0" smtClean="0"/>
              <a:t>The brand is designed for </a:t>
            </a:r>
            <a:r>
              <a:rPr lang="en-US" dirty="0" err="1" smtClean="0"/>
              <a:t>travellers</a:t>
            </a:r>
            <a:r>
              <a:rPr lang="en-US" dirty="0" smtClean="0"/>
              <a:t> </a:t>
            </a:r>
            <a:r>
              <a:rPr lang="en-US" dirty="0" smtClean="0"/>
              <a:t>who are looking for a </a:t>
            </a:r>
            <a:r>
              <a:rPr lang="en-US" dirty="0" smtClean="0"/>
              <a:t>budget-friendly </a:t>
            </a:r>
            <a:r>
              <a:rPr lang="en-US" dirty="0" smtClean="0"/>
              <a:t>option without compromising amenities.</a:t>
            </a:r>
            <a:endParaRPr lang="en-IN" dirty="0"/>
          </a:p>
          <a:p>
            <a:pPr algn="just"/>
            <a:r>
              <a:rPr lang="en-US" dirty="0" smtClean="0"/>
              <a:t>Moxy hotels target </a:t>
            </a:r>
            <a:r>
              <a:rPr lang="en-US" dirty="0" smtClean="0"/>
              <a:t>a tech-savvy </a:t>
            </a:r>
            <a:r>
              <a:rPr lang="en-US" dirty="0" smtClean="0"/>
              <a:t>individual who wants fun and unique experience during their travels</a:t>
            </a:r>
            <a:endParaRPr lang="en-IN" dirty="0"/>
          </a:p>
          <a:p>
            <a:pPr algn="just"/>
            <a:r>
              <a:rPr lang="en-US" dirty="0" smtClean="0"/>
              <a:t>These hotel aims to provide memorable hospitality experience to young who seek value for their money.</a:t>
            </a:r>
            <a:endParaRPr lang="en-IN" dirty="0"/>
          </a:p>
          <a:p>
            <a:pPr algn="just"/>
            <a:endParaRPr lang="en-GB"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5</a:t>
            </a:fld>
            <a:endParaRPr lang="en-US" dirty="0"/>
          </a:p>
        </p:txBody>
      </p:sp>
      <p:pic>
        <p:nvPicPr>
          <p:cNvPr id="5" name="Picture 4"/>
          <p:cNvPicPr>
            <a:picLocks noChangeAspect="1"/>
          </p:cNvPicPr>
          <p:nvPr/>
        </p:nvPicPr>
        <p:blipFill>
          <a:blip r:embed="rId4"/>
          <a:stretch>
            <a:fillRect/>
          </a:stretch>
        </p:blipFill>
        <p:spPr>
          <a:xfrm>
            <a:off x="5869577" y="2299064"/>
            <a:ext cx="2952206" cy="4049485"/>
          </a:xfrm>
          <a:prstGeom prst="rect">
            <a:avLst/>
          </a:prstGeom>
        </p:spPr>
      </p:pic>
    </p:spTree>
    <p:extLst>
      <p:ext uri="{BB962C8B-B14F-4D97-AF65-F5344CB8AC3E}">
        <p14:creationId xmlns:p14="http://schemas.microsoft.com/office/powerpoint/2010/main" val="1426989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9897" y="670560"/>
            <a:ext cx="7680960" cy="1105990"/>
          </a:xfrm>
        </p:spPr>
        <p:txBody>
          <a:bodyPr/>
          <a:lstStyle/>
          <a:p>
            <a:r>
              <a:rPr lang="en-GB" dirty="0"/>
              <a:t>Nature, scope and role of guest </a:t>
            </a:r>
            <a:r>
              <a:rPr lang="en-GB" dirty="0" smtClean="0"/>
              <a:t>services</a:t>
            </a:r>
            <a:endParaRPr lang="en-GB" dirty="0"/>
          </a:p>
        </p:txBody>
      </p:sp>
      <p:sp>
        <p:nvSpPr>
          <p:cNvPr id="3" name="Content Placeholder 2"/>
          <p:cNvSpPr>
            <a:spLocks noGrp="1"/>
          </p:cNvSpPr>
          <p:nvPr>
            <p:ph idx="1"/>
          </p:nvPr>
        </p:nvSpPr>
        <p:spPr>
          <a:xfrm>
            <a:off x="809897" y="2299062"/>
            <a:ext cx="7680960" cy="4066903"/>
          </a:xfrm>
        </p:spPr>
        <p:txBody>
          <a:bodyPr>
            <a:normAutofit/>
          </a:bodyPr>
          <a:lstStyle/>
          <a:p>
            <a:pPr marL="0" indent="0">
              <a:buNone/>
            </a:pPr>
            <a:endParaRPr lang="en-GB" dirty="0" smtClean="0"/>
          </a:p>
          <a:p>
            <a:pPr algn="just"/>
            <a:r>
              <a:rPr lang="en-GB" dirty="0" smtClean="0"/>
              <a:t>Guest </a:t>
            </a:r>
            <a:r>
              <a:rPr lang="en-GB" dirty="0" smtClean="0"/>
              <a:t>services play a crucial role in ensuring the brand’s commitment to providing </a:t>
            </a:r>
            <a:r>
              <a:rPr lang="en-GB" dirty="0" smtClean="0"/>
              <a:t>a fun </a:t>
            </a:r>
            <a:r>
              <a:rPr lang="en-GB" dirty="0" smtClean="0"/>
              <a:t>and unique experience.</a:t>
            </a:r>
            <a:endParaRPr lang="en-IN" dirty="0"/>
          </a:p>
          <a:p>
            <a:pPr algn="just"/>
            <a:r>
              <a:rPr lang="en-US" dirty="0" smtClean="0"/>
              <a:t>The </a:t>
            </a:r>
            <a:r>
              <a:rPr lang="en-US" dirty="0" smtClean="0"/>
              <a:t>guest </a:t>
            </a:r>
            <a:r>
              <a:rPr lang="en-US" dirty="0" smtClean="0"/>
              <a:t>service team at </a:t>
            </a:r>
            <a:r>
              <a:rPr lang="en-US" dirty="0"/>
              <a:t>M</a:t>
            </a:r>
            <a:r>
              <a:rPr lang="en-US" dirty="0" smtClean="0"/>
              <a:t>oxy hotels is highly trained </a:t>
            </a:r>
            <a:r>
              <a:rPr lang="en-US" dirty="0" smtClean="0"/>
              <a:t>which </a:t>
            </a:r>
            <a:r>
              <a:rPr lang="en-US" dirty="0" smtClean="0"/>
              <a:t>helps to create </a:t>
            </a:r>
            <a:r>
              <a:rPr lang="en-US" dirty="0" smtClean="0"/>
              <a:t>a welcoming </a:t>
            </a:r>
            <a:r>
              <a:rPr lang="en-US" dirty="0" smtClean="0"/>
              <a:t>and personal atmosphere</a:t>
            </a:r>
            <a:r>
              <a:rPr lang="en-US" dirty="0" smtClean="0"/>
              <a:t>.</a:t>
            </a:r>
          </a:p>
          <a:p>
            <a:pPr algn="just"/>
            <a:r>
              <a:rPr lang="en-GB" dirty="0" err="1" smtClean="0"/>
              <a:t>Moxy</a:t>
            </a:r>
            <a:r>
              <a:rPr lang="en-GB" dirty="0" smtClean="0"/>
              <a:t> Hotels and Resorts </a:t>
            </a:r>
            <a:r>
              <a:rPr lang="en-GB" dirty="0"/>
              <a:t>provide all necessary amenities and ensures that the guest stay is enjoyable from start to end.</a:t>
            </a:r>
            <a:endParaRPr lang="en-IN" dirty="0"/>
          </a:p>
          <a:p>
            <a:pPr algn="just"/>
            <a:r>
              <a:rPr lang="en-GB" dirty="0"/>
              <a:t>The ultimate need is to create an experience that guests will remember positively and </a:t>
            </a:r>
            <a:r>
              <a:rPr lang="en-US" dirty="0"/>
              <a:t>focus on providing excellent customer service.</a:t>
            </a:r>
            <a:endParaRPr lang="en-IN" dirty="0"/>
          </a:p>
          <a:p>
            <a:pPr marL="0" indent="0">
              <a:buNone/>
            </a:pPr>
            <a:endParaRPr lang="en-GB" dirty="0"/>
          </a:p>
        </p:txBody>
      </p:sp>
      <p:sp>
        <p:nvSpPr>
          <p:cNvPr id="4" name="Slide Number Placeholder 3"/>
          <p:cNvSpPr>
            <a:spLocks noGrp="1"/>
          </p:cNvSpPr>
          <p:nvPr>
            <p:ph type="sldNum" sz="quarter" idx="12"/>
          </p:nvPr>
        </p:nvSpPr>
        <p:spPr/>
        <p:txBody>
          <a:bodyPr/>
          <a:lstStyle/>
          <a:p>
            <a:fld id="{8A7A6979-0714-4377-B894-6BE4C2D6E202}" type="slidenum">
              <a:rPr lang="en-US" smtClean="0"/>
              <a:pPr/>
              <a:t>6</a:t>
            </a:fld>
            <a:endParaRPr lang="en-US" dirty="0"/>
          </a:p>
        </p:txBody>
      </p:sp>
    </p:spTree>
    <p:extLst>
      <p:ext uri="{BB962C8B-B14F-4D97-AF65-F5344CB8AC3E}">
        <p14:creationId xmlns:p14="http://schemas.microsoft.com/office/powerpoint/2010/main" val="33014833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9897" y="775063"/>
            <a:ext cx="7680960" cy="1027611"/>
          </a:xfrm>
        </p:spPr>
        <p:txBody>
          <a:bodyPr/>
          <a:lstStyle/>
          <a:p>
            <a:r>
              <a:rPr lang="en-GB" dirty="0"/>
              <a:t>Facilities of guest services</a:t>
            </a:r>
            <a:endParaRPr lang="en-GB" dirty="0"/>
          </a:p>
        </p:txBody>
      </p:sp>
      <p:sp>
        <p:nvSpPr>
          <p:cNvPr id="3" name="Content Placeholder 2"/>
          <p:cNvSpPr>
            <a:spLocks noGrp="1"/>
          </p:cNvSpPr>
          <p:nvPr>
            <p:ph idx="1"/>
          </p:nvPr>
        </p:nvSpPr>
        <p:spPr>
          <a:xfrm>
            <a:off x="809897" y="2081349"/>
            <a:ext cx="7680960" cy="4441370"/>
          </a:xfrm>
        </p:spPr>
        <p:txBody>
          <a:bodyPr>
            <a:noAutofit/>
          </a:bodyPr>
          <a:lstStyle/>
          <a:p>
            <a:endParaRPr lang="en-GB" dirty="0" smtClean="0"/>
          </a:p>
          <a:p>
            <a:r>
              <a:rPr lang="en-GB" dirty="0" err="1" smtClean="0"/>
              <a:t>Moxy</a:t>
            </a:r>
            <a:r>
              <a:rPr lang="en-GB" dirty="0" smtClean="0"/>
              <a:t> </a:t>
            </a:r>
            <a:r>
              <a:rPr lang="en-GB" dirty="0" smtClean="0"/>
              <a:t>hotels </a:t>
            </a:r>
            <a:r>
              <a:rPr lang="en-GB" dirty="0" smtClean="0"/>
              <a:t>offer </a:t>
            </a:r>
            <a:r>
              <a:rPr lang="en-GB" dirty="0"/>
              <a:t>a range of room options </a:t>
            </a:r>
            <a:r>
              <a:rPr lang="en-GB" dirty="0" smtClean="0"/>
              <a:t>to </a:t>
            </a:r>
            <a:r>
              <a:rPr lang="en-GB" dirty="0" smtClean="0"/>
              <a:t>ensure </a:t>
            </a:r>
            <a:r>
              <a:rPr lang="en-GB" dirty="0" smtClean="0"/>
              <a:t>that guests have a comfortable and enjoyable stay.</a:t>
            </a:r>
            <a:endParaRPr lang="en-IN" dirty="0"/>
          </a:p>
          <a:p>
            <a:r>
              <a:rPr lang="en-US" dirty="0" smtClean="0"/>
              <a:t>Moxy hotels provide spacious and modern guest rooms with ample storage and essential amenities.</a:t>
            </a:r>
            <a:endParaRPr lang="en-IN" dirty="0"/>
          </a:p>
          <a:p>
            <a:r>
              <a:rPr lang="en-GB" dirty="0" smtClean="0"/>
              <a:t>Moxy hotels also </a:t>
            </a:r>
            <a:r>
              <a:rPr lang="en-GB" dirty="0" smtClean="0"/>
              <a:t>provide a </a:t>
            </a:r>
            <a:r>
              <a:rPr lang="en-GB" dirty="0" smtClean="0"/>
              <a:t>variety of food and </a:t>
            </a:r>
            <a:r>
              <a:rPr lang="en-GB" dirty="0" smtClean="0"/>
              <a:t>beverage </a:t>
            </a:r>
            <a:r>
              <a:rPr lang="en-GB" dirty="0" smtClean="0"/>
              <a:t>options to suit the needs of </a:t>
            </a:r>
            <a:r>
              <a:rPr lang="en-GB" dirty="0" smtClean="0"/>
              <a:t>guests </a:t>
            </a:r>
            <a:r>
              <a:rPr lang="en-GB" dirty="0" smtClean="0"/>
              <a:t>and often have on-site fitness centres.</a:t>
            </a:r>
            <a:endParaRPr lang="en-IN" dirty="0"/>
          </a:p>
          <a:p>
            <a:r>
              <a:rPr lang="en-GB" dirty="0"/>
              <a:t>The role of these services and facilities is to enhance the guest experience, making their stay as comfortable and convenient as possible.</a:t>
            </a:r>
            <a:endParaRPr lang="en-IN" dirty="0"/>
          </a:p>
          <a:p>
            <a:endParaRPr lang="en-IN" dirty="0" smtClean="0"/>
          </a:p>
          <a:p>
            <a:endParaRPr lang="en-GB" dirty="0"/>
          </a:p>
        </p:txBody>
      </p:sp>
      <p:sp>
        <p:nvSpPr>
          <p:cNvPr id="4" name="Slide Number Placeholder 3"/>
          <p:cNvSpPr>
            <a:spLocks noGrp="1"/>
          </p:cNvSpPr>
          <p:nvPr>
            <p:ph type="sldNum" sz="quarter" idx="12"/>
          </p:nvPr>
        </p:nvSpPr>
        <p:spPr/>
        <p:txBody>
          <a:bodyPr/>
          <a:lstStyle/>
          <a:p>
            <a:fld id="{8A7A6979-0714-4377-B894-6BE4C2D6E202}" type="slidenum">
              <a:rPr lang="en-US" smtClean="0"/>
              <a:pPr/>
              <a:t>7</a:t>
            </a:fld>
            <a:endParaRPr lang="en-US" dirty="0"/>
          </a:p>
        </p:txBody>
      </p:sp>
    </p:spTree>
    <p:extLst>
      <p:ext uri="{BB962C8B-B14F-4D97-AF65-F5344CB8AC3E}">
        <p14:creationId xmlns:p14="http://schemas.microsoft.com/office/powerpoint/2010/main" val="3319836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Role and Functions of Guest Services</a:t>
            </a:r>
            <a:endParaRPr lang="en-GB" dirty="0"/>
          </a:p>
        </p:txBody>
      </p:sp>
      <p:sp>
        <p:nvSpPr>
          <p:cNvPr id="3" name="Content Placeholder 2"/>
          <p:cNvSpPr>
            <a:spLocks noGrp="1"/>
          </p:cNvSpPr>
          <p:nvPr>
            <p:ph idx="1"/>
          </p:nvPr>
        </p:nvSpPr>
        <p:spPr>
          <a:xfrm>
            <a:off x="864382" y="2489200"/>
            <a:ext cx="7605542" cy="3530600"/>
          </a:xfrm>
        </p:spPr>
        <p:txBody>
          <a:bodyPr/>
          <a:lstStyle/>
          <a:p>
            <a:r>
              <a:rPr lang="en-GB" dirty="0"/>
              <a:t>The primary function of guest services is to ensure </a:t>
            </a:r>
            <a:r>
              <a:rPr lang="en-GB" dirty="0" smtClean="0"/>
              <a:t>a </a:t>
            </a:r>
            <a:r>
              <a:rPr lang="en-GB" dirty="0"/>
              <a:t>comfortable and enjoyable </a:t>
            </a:r>
            <a:r>
              <a:rPr lang="en-GB" dirty="0" smtClean="0"/>
              <a:t>experience.</a:t>
            </a:r>
          </a:p>
          <a:p>
            <a:r>
              <a:rPr lang="en-GB" dirty="0"/>
              <a:t>The role of guest services in the hospitality industry is to provide assistance and support to </a:t>
            </a:r>
            <a:r>
              <a:rPr lang="en-GB" dirty="0" smtClean="0"/>
              <a:t>guests.</a:t>
            </a:r>
          </a:p>
          <a:p>
            <a:r>
              <a:rPr lang="en-GB" dirty="0"/>
              <a:t>The role of guest services is to create a welcoming and hospitable environment for </a:t>
            </a:r>
            <a:r>
              <a:rPr lang="en-GB" dirty="0" smtClean="0"/>
              <a:t>guests.</a:t>
            </a:r>
          </a:p>
          <a:p>
            <a:r>
              <a:rPr lang="en-GB" dirty="0"/>
              <a:t>Guest services typically include a wide range of activities and </a:t>
            </a:r>
            <a:r>
              <a:rPr lang="en-GB" dirty="0" smtClean="0"/>
              <a:t>responsibilities.</a:t>
            </a:r>
            <a:endParaRPr lang="en-GB" dirty="0"/>
          </a:p>
        </p:txBody>
      </p:sp>
      <p:sp>
        <p:nvSpPr>
          <p:cNvPr id="4" name="Slide Number Placeholder 3"/>
          <p:cNvSpPr>
            <a:spLocks noGrp="1"/>
          </p:cNvSpPr>
          <p:nvPr>
            <p:ph type="sldNum" sz="quarter" idx="12"/>
          </p:nvPr>
        </p:nvSpPr>
        <p:spPr/>
        <p:txBody>
          <a:bodyPr/>
          <a:lstStyle/>
          <a:p>
            <a:fld id="{8A7A6979-0714-4377-B894-6BE4C2D6E202}" type="slidenum">
              <a:rPr lang="en-US" smtClean="0"/>
              <a:pPr/>
              <a:t>8</a:t>
            </a:fld>
            <a:endParaRPr lang="en-US" dirty="0"/>
          </a:p>
        </p:txBody>
      </p:sp>
    </p:spTree>
    <p:extLst>
      <p:ext uri="{BB962C8B-B14F-4D97-AF65-F5344CB8AC3E}">
        <p14:creationId xmlns:p14="http://schemas.microsoft.com/office/powerpoint/2010/main" val="2608021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9897" y="731520"/>
            <a:ext cx="7680960" cy="1105989"/>
          </a:xfrm>
        </p:spPr>
        <p:txBody>
          <a:bodyPr/>
          <a:lstStyle/>
          <a:p>
            <a:r>
              <a:rPr lang="en-GB" dirty="0" smtClean="0"/>
              <a:t>Importance </a:t>
            </a:r>
            <a:r>
              <a:rPr lang="en-GB" dirty="0" smtClean="0"/>
              <a:t>of hospitality</a:t>
            </a:r>
            <a:endParaRPr lang="en-GB" dirty="0"/>
          </a:p>
        </p:txBody>
      </p:sp>
      <p:sp>
        <p:nvSpPr>
          <p:cNvPr id="3" name="Content Placeholder 2"/>
          <p:cNvSpPr>
            <a:spLocks noGrp="1"/>
          </p:cNvSpPr>
          <p:nvPr>
            <p:ph idx="1"/>
          </p:nvPr>
        </p:nvSpPr>
        <p:spPr>
          <a:xfrm>
            <a:off x="809897" y="2299063"/>
            <a:ext cx="7680960" cy="3875314"/>
          </a:xfrm>
        </p:spPr>
        <p:txBody>
          <a:bodyPr>
            <a:normAutofit/>
          </a:bodyPr>
          <a:lstStyle/>
          <a:p>
            <a:pPr algn="just"/>
            <a:endParaRPr lang="en-GB" dirty="0" smtClean="0"/>
          </a:p>
          <a:p>
            <a:pPr algn="just"/>
            <a:r>
              <a:rPr lang="en-GB" dirty="0" smtClean="0"/>
              <a:t>Hospitality helps to create </a:t>
            </a:r>
            <a:r>
              <a:rPr lang="en-GB" dirty="0" smtClean="0"/>
              <a:t>a welcoming </a:t>
            </a:r>
            <a:r>
              <a:rPr lang="en-GB" dirty="0" smtClean="0"/>
              <a:t>and enjoyable environment for </a:t>
            </a:r>
            <a:r>
              <a:rPr lang="en-GB" dirty="0" smtClean="0"/>
              <a:t>guests </a:t>
            </a:r>
            <a:r>
              <a:rPr lang="en-GB" dirty="0" smtClean="0"/>
              <a:t>and ensures maximum customer satisfaction.</a:t>
            </a:r>
            <a:endParaRPr lang="en-IN" dirty="0"/>
          </a:p>
          <a:p>
            <a:pPr algn="just"/>
            <a:r>
              <a:rPr lang="en-GB" dirty="0" smtClean="0"/>
              <a:t>Good hospitality </a:t>
            </a:r>
            <a:r>
              <a:rPr lang="en-GB" dirty="0" smtClean="0"/>
              <a:t>maintains </a:t>
            </a:r>
            <a:r>
              <a:rPr lang="en-GB" dirty="0" smtClean="0"/>
              <a:t>and build strong relationships with customer and clients. </a:t>
            </a:r>
            <a:endParaRPr lang="en-IN" dirty="0"/>
          </a:p>
          <a:p>
            <a:pPr algn="just"/>
            <a:r>
              <a:rPr lang="en-GB" dirty="0" smtClean="0"/>
              <a:t>Best hospitality always enhances the reputation of the company.</a:t>
            </a:r>
            <a:endParaRPr lang="en-IN" dirty="0"/>
          </a:p>
          <a:p>
            <a:pPr algn="just"/>
            <a:r>
              <a:rPr lang="en-GB" dirty="0" smtClean="0"/>
              <a:t>Hospitality helps</a:t>
            </a:r>
            <a:r>
              <a:rPr lang="en-GB" dirty="0" smtClean="0"/>
              <a:t> maintain </a:t>
            </a:r>
            <a:r>
              <a:rPr lang="en-GB" dirty="0" smtClean="0"/>
              <a:t>financial performance </a:t>
            </a:r>
            <a:r>
              <a:rPr lang="en-GB" dirty="0" smtClean="0"/>
              <a:t>as </a:t>
            </a:r>
            <a:r>
              <a:rPr lang="en-GB" dirty="0" smtClean="0"/>
              <a:t>satisfied customers </a:t>
            </a:r>
            <a:r>
              <a:rPr lang="en-GB" dirty="0" smtClean="0"/>
              <a:t>are more </a:t>
            </a:r>
            <a:r>
              <a:rPr lang="en-GB" dirty="0" smtClean="0"/>
              <a:t>likely to recommend </a:t>
            </a:r>
            <a:r>
              <a:rPr lang="en-GB" dirty="0" smtClean="0"/>
              <a:t>it to </a:t>
            </a:r>
            <a:r>
              <a:rPr lang="en-GB" dirty="0" smtClean="0"/>
              <a:t>others.</a:t>
            </a:r>
            <a:endParaRPr lang="en-IN" dirty="0"/>
          </a:p>
          <a:p>
            <a:endParaRPr lang="en-GB" dirty="0"/>
          </a:p>
        </p:txBody>
      </p:sp>
      <p:sp>
        <p:nvSpPr>
          <p:cNvPr id="4" name="Slide Number Placeholder 3"/>
          <p:cNvSpPr>
            <a:spLocks noGrp="1"/>
          </p:cNvSpPr>
          <p:nvPr>
            <p:ph type="sldNum" sz="quarter" idx="12"/>
          </p:nvPr>
        </p:nvSpPr>
        <p:spPr/>
        <p:txBody>
          <a:bodyPr/>
          <a:lstStyle/>
          <a:p>
            <a:fld id="{8A7A6979-0714-4377-B894-6BE4C2D6E202}" type="slidenum">
              <a:rPr lang="en-US" smtClean="0"/>
              <a:pPr/>
              <a:t>9</a:t>
            </a:fld>
            <a:endParaRPr lang="en-US" dirty="0"/>
          </a:p>
        </p:txBody>
      </p:sp>
    </p:spTree>
    <p:extLst>
      <p:ext uri="{BB962C8B-B14F-4D97-AF65-F5344CB8AC3E}">
        <p14:creationId xmlns:p14="http://schemas.microsoft.com/office/powerpoint/2010/main" val="1208386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9897" y="687977"/>
            <a:ext cx="7680960" cy="1105989"/>
          </a:xfrm>
        </p:spPr>
        <p:txBody>
          <a:bodyPr/>
          <a:lstStyle/>
          <a:p>
            <a:r>
              <a:rPr lang="en-GB" dirty="0" smtClean="0"/>
              <a:t>Hotels and Guest Expectations</a:t>
            </a:r>
            <a:endParaRPr lang="en-GB" dirty="0"/>
          </a:p>
        </p:txBody>
      </p:sp>
      <p:sp>
        <p:nvSpPr>
          <p:cNvPr id="3" name="Content Placeholder 2"/>
          <p:cNvSpPr>
            <a:spLocks noGrp="1"/>
          </p:cNvSpPr>
          <p:nvPr>
            <p:ph idx="1"/>
          </p:nvPr>
        </p:nvSpPr>
        <p:spPr>
          <a:xfrm>
            <a:off x="809897" y="2299063"/>
            <a:ext cx="7680960" cy="3409406"/>
          </a:xfrm>
        </p:spPr>
        <p:txBody>
          <a:bodyPr>
            <a:normAutofit/>
          </a:bodyPr>
          <a:lstStyle/>
          <a:p>
            <a:endParaRPr lang="en-GB" dirty="0" smtClean="0"/>
          </a:p>
          <a:p>
            <a:r>
              <a:rPr lang="en-GB" dirty="0"/>
              <a:t>Hotels meet guest expectations by providing </a:t>
            </a:r>
            <a:r>
              <a:rPr lang="en-GB" dirty="0" smtClean="0"/>
              <a:t>personalised services</a:t>
            </a:r>
            <a:r>
              <a:rPr lang="en-GB" dirty="0" smtClean="0"/>
              <a:t>.</a:t>
            </a:r>
            <a:endParaRPr lang="en-IN" dirty="0"/>
          </a:p>
          <a:p>
            <a:r>
              <a:rPr lang="en-GB" dirty="0"/>
              <a:t>Hotels often </a:t>
            </a:r>
            <a:r>
              <a:rPr lang="en-GB" dirty="0" smtClean="0"/>
              <a:t>give attention to detail and meet guests’ special requests</a:t>
            </a:r>
            <a:r>
              <a:rPr lang="en-GB" dirty="0" smtClean="0"/>
              <a:t>.</a:t>
            </a:r>
            <a:endParaRPr lang="en-IN" dirty="0"/>
          </a:p>
          <a:p>
            <a:r>
              <a:rPr lang="en-GB" dirty="0"/>
              <a:t>Hotels </a:t>
            </a:r>
            <a:r>
              <a:rPr lang="en-GB" dirty="0" smtClean="0"/>
              <a:t>are also proactive to provide excellent customer service to their guests.</a:t>
            </a:r>
            <a:endParaRPr lang="en-GB" dirty="0"/>
          </a:p>
        </p:txBody>
      </p:sp>
      <p:sp>
        <p:nvSpPr>
          <p:cNvPr id="4" name="Slide Number Placeholder 3"/>
          <p:cNvSpPr>
            <a:spLocks noGrp="1"/>
          </p:cNvSpPr>
          <p:nvPr>
            <p:ph type="sldNum" sz="quarter" idx="12"/>
          </p:nvPr>
        </p:nvSpPr>
        <p:spPr/>
        <p:txBody>
          <a:bodyPr/>
          <a:lstStyle/>
          <a:p>
            <a:fld id="{8A7A6979-0714-4377-B894-6BE4C2D6E202}" type="slidenum">
              <a:rPr lang="en-US" smtClean="0"/>
              <a:pPr/>
              <a:t>10</a:t>
            </a:fld>
            <a:endParaRPr lang="en-US" dirty="0"/>
          </a:p>
        </p:txBody>
      </p:sp>
    </p:spTree>
    <p:extLst>
      <p:ext uri="{BB962C8B-B14F-4D97-AF65-F5344CB8AC3E}">
        <p14:creationId xmlns:p14="http://schemas.microsoft.com/office/powerpoint/2010/main" val="3536669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9897" y="722811"/>
            <a:ext cx="7680960" cy="1079863"/>
          </a:xfrm>
        </p:spPr>
        <p:txBody>
          <a:bodyPr/>
          <a:lstStyle/>
          <a:p>
            <a:r>
              <a:rPr lang="en-GB" dirty="0" smtClean="0"/>
              <a:t>Conclusion</a:t>
            </a:r>
            <a:endParaRPr lang="en-GB" dirty="0"/>
          </a:p>
        </p:txBody>
      </p:sp>
      <p:sp>
        <p:nvSpPr>
          <p:cNvPr id="3" name="Content Placeholder 2"/>
          <p:cNvSpPr>
            <a:spLocks noGrp="1"/>
          </p:cNvSpPr>
          <p:nvPr>
            <p:ph idx="1"/>
          </p:nvPr>
        </p:nvSpPr>
        <p:spPr>
          <a:xfrm>
            <a:off x="809897" y="2151018"/>
            <a:ext cx="7680960" cy="4188822"/>
          </a:xfrm>
        </p:spPr>
        <p:txBody>
          <a:bodyPr>
            <a:normAutofit/>
          </a:bodyPr>
          <a:lstStyle/>
          <a:p>
            <a:endParaRPr lang="en-GB" dirty="0" smtClean="0"/>
          </a:p>
          <a:p>
            <a:pPr algn="just"/>
            <a:endParaRPr lang="en-GB" dirty="0" smtClean="0"/>
          </a:p>
          <a:p>
            <a:pPr algn="just"/>
            <a:r>
              <a:rPr lang="en-GB" dirty="0" smtClean="0"/>
              <a:t>In </a:t>
            </a:r>
            <a:r>
              <a:rPr lang="en-GB" dirty="0"/>
              <a:t>conclusion, aspects related to </a:t>
            </a:r>
            <a:r>
              <a:rPr lang="en-GB" dirty="0" smtClean="0"/>
              <a:t>Moxy hotels </a:t>
            </a:r>
            <a:r>
              <a:rPr lang="en-GB" dirty="0"/>
              <a:t>and </a:t>
            </a:r>
            <a:r>
              <a:rPr lang="en-GB" dirty="0" smtClean="0"/>
              <a:t>the hospitality </a:t>
            </a:r>
            <a:r>
              <a:rPr lang="en-GB" dirty="0"/>
              <a:t>sector can be </a:t>
            </a:r>
            <a:r>
              <a:rPr lang="en-GB" dirty="0" smtClean="0"/>
              <a:t>understood through this presentation.</a:t>
            </a:r>
            <a:endParaRPr lang="en-IN" dirty="0"/>
          </a:p>
          <a:p>
            <a:pPr algn="just"/>
            <a:r>
              <a:rPr lang="en-GB" dirty="0"/>
              <a:t>The presentation here comprised a brief introduction to </a:t>
            </a:r>
            <a:r>
              <a:rPr lang="en-GB" dirty="0" smtClean="0"/>
              <a:t>Moxy hotels.</a:t>
            </a:r>
            <a:endParaRPr lang="en-IN" dirty="0"/>
          </a:p>
          <a:p>
            <a:pPr algn="just"/>
            <a:r>
              <a:rPr lang="en-GB" dirty="0"/>
              <a:t>The </a:t>
            </a:r>
            <a:r>
              <a:rPr lang="en-GB" dirty="0" smtClean="0"/>
              <a:t>major consumers</a:t>
            </a:r>
            <a:r>
              <a:rPr lang="en-GB" dirty="0"/>
              <a:t>, nature, scope and role of the guest service of the </a:t>
            </a:r>
            <a:r>
              <a:rPr lang="en-GB" dirty="0" smtClean="0"/>
              <a:t>Moxy Hotels </a:t>
            </a:r>
            <a:r>
              <a:rPr lang="en-GB" dirty="0"/>
              <a:t>are also </a:t>
            </a:r>
            <a:r>
              <a:rPr lang="en-GB" dirty="0" smtClean="0"/>
              <a:t>explained in </a:t>
            </a:r>
            <a:r>
              <a:rPr lang="en-GB" dirty="0"/>
              <a:t>the presentation. </a:t>
            </a:r>
            <a:endParaRPr lang="en-IN" dirty="0"/>
          </a:p>
          <a:p>
            <a:pPr marL="0" indent="0" algn="just">
              <a:buNone/>
            </a:pPr>
            <a:endParaRPr lang="en-GB" dirty="0"/>
          </a:p>
        </p:txBody>
      </p:sp>
      <p:sp>
        <p:nvSpPr>
          <p:cNvPr id="4" name="Slide Number Placeholder 3"/>
          <p:cNvSpPr>
            <a:spLocks noGrp="1"/>
          </p:cNvSpPr>
          <p:nvPr>
            <p:ph type="sldNum" sz="quarter" idx="12"/>
          </p:nvPr>
        </p:nvSpPr>
        <p:spPr/>
        <p:txBody>
          <a:bodyPr/>
          <a:lstStyle/>
          <a:p>
            <a:fld id="{8A7A6979-0714-4377-B894-6BE4C2D6E202}" type="slidenum">
              <a:rPr lang="en-US" smtClean="0"/>
              <a:pPr/>
              <a:t>11</a:t>
            </a:fld>
            <a:endParaRPr lang="en-US" dirty="0"/>
          </a:p>
        </p:txBody>
      </p:sp>
    </p:spTree>
    <p:extLst>
      <p:ext uri="{BB962C8B-B14F-4D97-AF65-F5344CB8AC3E}">
        <p14:creationId xmlns:p14="http://schemas.microsoft.com/office/powerpoint/2010/main" val="2526684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9897" y="818606"/>
            <a:ext cx="7680960" cy="1010194"/>
          </a:xfrm>
        </p:spPr>
        <p:txBody>
          <a:bodyPr/>
          <a:lstStyle/>
          <a:p>
            <a:r>
              <a:rPr lang="en-GB" dirty="0" smtClean="0"/>
              <a:t>References</a:t>
            </a:r>
            <a:endParaRPr lang="en-GB" dirty="0"/>
          </a:p>
        </p:txBody>
      </p:sp>
      <p:sp>
        <p:nvSpPr>
          <p:cNvPr id="4" name="Slide Number Placeholder 3"/>
          <p:cNvSpPr>
            <a:spLocks noGrp="1"/>
          </p:cNvSpPr>
          <p:nvPr>
            <p:ph type="sldNum" sz="quarter" idx="12"/>
          </p:nvPr>
        </p:nvSpPr>
        <p:spPr/>
        <p:txBody>
          <a:bodyPr/>
          <a:lstStyle/>
          <a:p>
            <a:fld id="{8A7A6979-0714-4377-B894-6BE4C2D6E202}" type="slidenum">
              <a:rPr lang="en-US" smtClean="0"/>
              <a:pPr/>
              <a:t>12</a:t>
            </a:fld>
            <a:endParaRPr lang="en-US" dirty="0"/>
          </a:p>
        </p:txBody>
      </p:sp>
      <p:sp>
        <p:nvSpPr>
          <p:cNvPr id="5" name="Content Placeholder 4"/>
          <p:cNvSpPr>
            <a:spLocks noGrp="1"/>
          </p:cNvSpPr>
          <p:nvPr>
            <p:ph idx="1"/>
          </p:nvPr>
        </p:nvSpPr>
        <p:spPr>
          <a:xfrm>
            <a:off x="864381" y="2489200"/>
            <a:ext cx="7748395" cy="3530600"/>
          </a:xfrm>
        </p:spPr>
        <p:txBody>
          <a:bodyPr>
            <a:normAutofit/>
          </a:bodyPr>
          <a:lstStyle/>
          <a:p>
            <a:r>
              <a:rPr lang="en-GB" dirty="0" err="1"/>
              <a:t>Golubovskaya</a:t>
            </a:r>
            <a:r>
              <a:rPr lang="en-GB" dirty="0"/>
              <a:t>, M., Robinson, R.N. and </a:t>
            </a:r>
            <a:r>
              <a:rPr lang="en-GB" dirty="0" err="1"/>
              <a:t>Solnet</a:t>
            </a:r>
            <a:r>
              <a:rPr lang="en-GB" dirty="0"/>
              <a:t>, D. (2017). The meaning of hospitality: do employees understand?. </a:t>
            </a:r>
            <a:r>
              <a:rPr lang="en-IN" i="1" dirty="0"/>
              <a:t>International Journal of Contemporary Hospitality Management</a:t>
            </a:r>
            <a:r>
              <a:rPr lang="en-IN" dirty="0"/>
              <a:t>, </a:t>
            </a:r>
            <a:r>
              <a:rPr lang="en-IN" i="1" dirty="0"/>
              <a:t>29</a:t>
            </a:r>
            <a:r>
              <a:rPr lang="en-IN" dirty="0"/>
              <a:t>(5), pp.1282-1304.</a:t>
            </a:r>
          </a:p>
          <a:p>
            <a:r>
              <a:rPr lang="en-GB" dirty="0"/>
              <a:t>Hu, F., </a:t>
            </a:r>
            <a:r>
              <a:rPr lang="en-GB" dirty="0" err="1"/>
              <a:t>Teichert</a:t>
            </a:r>
            <a:r>
              <a:rPr lang="en-GB" dirty="0"/>
              <a:t>, T., Liu, Y., Li, H. and </a:t>
            </a:r>
            <a:r>
              <a:rPr lang="en-GB" dirty="0" err="1"/>
              <a:t>Gundyreva</a:t>
            </a:r>
            <a:r>
              <a:rPr lang="en-GB" dirty="0"/>
              <a:t>, E. (2019). Evolving customer expectations of hospitality services: Differences in attribute effects on satisfaction and Re-Patronage. </a:t>
            </a:r>
            <a:r>
              <a:rPr lang="en-IN" i="1" dirty="0"/>
              <a:t>Tourism Management</a:t>
            </a:r>
            <a:r>
              <a:rPr lang="en-IN" dirty="0"/>
              <a:t>, </a:t>
            </a:r>
            <a:r>
              <a:rPr lang="en-IN" i="1" dirty="0"/>
              <a:t>74</a:t>
            </a:r>
            <a:r>
              <a:rPr lang="en-IN" dirty="0"/>
              <a:t>, pp.345-357.</a:t>
            </a:r>
          </a:p>
          <a:p>
            <a:r>
              <a:rPr lang="en-US" dirty="0" err="1"/>
              <a:t>Hyasat</a:t>
            </a:r>
            <a:r>
              <a:rPr lang="en-US" dirty="0"/>
              <a:t>, A.S. (2022). Examining Tourism and Hospitality Curriculum Based on the Business Employers’ Needs. </a:t>
            </a:r>
            <a:r>
              <a:rPr lang="en-US" i="1" dirty="0"/>
              <a:t>African Journal of Hospitality, Tourism and Leisure</a:t>
            </a:r>
            <a:r>
              <a:rPr lang="en-US" dirty="0"/>
              <a:t>, </a:t>
            </a:r>
            <a:r>
              <a:rPr lang="en-US" i="1" dirty="0"/>
              <a:t>11</a:t>
            </a:r>
            <a:r>
              <a:rPr lang="en-US" dirty="0"/>
              <a:t>(1), pp.60-70.</a:t>
            </a:r>
            <a:endParaRPr lang="en-IN" dirty="0"/>
          </a:p>
          <a:p>
            <a:endParaRPr lang="en-IN" dirty="0"/>
          </a:p>
        </p:txBody>
      </p:sp>
    </p:spTree>
    <p:extLst>
      <p:ext uri="{BB962C8B-B14F-4D97-AF65-F5344CB8AC3E}">
        <p14:creationId xmlns:p14="http://schemas.microsoft.com/office/powerpoint/2010/main" val="1816730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9897" y="818606"/>
            <a:ext cx="7680960" cy="1010194"/>
          </a:xfrm>
        </p:spPr>
        <p:txBody>
          <a:bodyPr/>
          <a:lstStyle/>
          <a:p>
            <a:r>
              <a:rPr lang="en-GB" dirty="0" smtClean="0"/>
              <a:t>References</a:t>
            </a:r>
            <a:endParaRPr lang="en-GB" dirty="0"/>
          </a:p>
        </p:txBody>
      </p:sp>
      <p:sp>
        <p:nvSpPr>
          <p:cNvPr id="4" name="Slide Number Placeholder 3"/>
          <p:cNvSpPr>
            <a:spLocks noGrp="1"/>
          </p:cNvSpPr>
          <p:nvPr>
            <p:ph type="sldNum" sz="quarter" idx="12"/>
          </p:nvPr>
        </p:nvSpPr>
        <p:spPr/>
        <p:txBody>
          <a:bodyPr/>
          <a:lstStyle/>
          <a:p>
            <a:fld id="{8A7A6979-0714-4377-B894-6BE4C2D6E202}" type="slidenum">
              <a:rPr lang="en-US" smtClean="0"/>
              <a:pPr/>
              <a:t>13</a:t>
            </a:fld>
            <a:endParaRPr lang="en-US" dirty="0"/>
          </a:p>
        </p:txBody>
      </p:sp>
      <p:sp>
        <p:nvSpPr>
          <p:cNvPr id="5" name="Content Placeholder 4"/>
          <p:cNvSpPr>
            <a:spLocks noGrp="1"/>
          </p:cNvSpPr>
          <p:nvPr>
            <p:ph idx="1"/>
          </p:nvPr>
        </p:nvSpPr>
        <p:spPr>
          <a:xfrm>
            <a:off x="864381" y="2489200"/>
            <a:ext cx="7748395" cy="3530600"/>
          </a:xfrm>
        </p:spPr>
        <p:txBody>
          <a:bodyPr/>
          <a:lstStyle/>
          <a:p>
            <a:r>
              <a:rPr lang="en-GB" dirty="0" err="1"/>
              <a:t>Ionel</a:t>
            </a:r>
            <a:r>
              <a:rPr lang="en-GB" dirty="0"/>
              <a:t>, M. (2016). Hospitality industry. </a:t>
            </a:r>
            <a:r>
              <a:rPr lang="en-IN" i="1" dirty="0" err="1"/>
              <a:t>Ovidius</a:t>
            </a:r>
            <a:r>
              <a:rPr lang="en-IN" i="1" dirty="0"/>
              <a:t> University Annals: Economic Sciences Series</a:t>
            </a:r>
            <a:r>
              <a:rPr lang="en-IN" dirty="0"/>
              <a:t>, </a:t>
            </a:r>
            <a:r>
              <a:rPr lang="en-IN" i="1" dirty="0"/>
              <a:t>1</a:t>
            </a:r>
            <a:r>
              <a:rPr lang="en-IN" dirty="0"/>
              <a:t>(1), pp.187-191</a:t>
            </a:r>
            <a:r>
              <a:rPr lang="en-IN" dirty="0" smtClean="0"/>
              <a:t>.                                                                                                                                                                                    </a:t>
            </a:r>
            <a:endParaRPr lang="en-IN" dirty="0" smtClean="0"/>
          </a:p>
          <a:p>
            <a:r>
              <a:rPr lang="en-IN" dirty="0" err="1" smtClean="0"/>
              <a:t>Moxy</a:t>
            </a:r>
            <a:r>
              <a:rPr lang="en-IN" dirty="0" smtClean="0"/>
              <a:t> Hotels (2023). </a:t>
            </a:r>
            <a:r>
              <a:rPr lang="en-IN" i="1" dirty="0" smtClean="0"/>
              <a:t>About Us. </a:t>
            </a:r>
            <a:r>
              <a:rPr lang="en-IN" dirty="0"/>
              <a:t>Online available at: </a:t>
            </a:r>
            <a:r>
              <a:rPr lang="en-IN" dirty="0">
                <a:solidFill>
                  <a:srgbClr val="0070C0"/>
                </a:solidFill>
                <a:hlinkClick r:id="rId3"/>
              </a:rPr>
              <a:t>https://moxy-hotels.marriott.com</a:t>
            </a:r>
            <a:r>
              <a:rPr lang="en-IN" dirty="0" smtClean="0">
                <a:solidFill>
                  <a:srgbClr val="0070C0"/>
                </a:solidFill>
                <a:hlinkClick r:id="rId3"/>
              </a:rPr>
              <a:t>/</a:t>
            </a:r>
            <a:r>
              <a:rPr lang="en-IN" dirty="0" smtClean="0">
                <a:solidFill>
                  <a:srgbClr val="0070C0"/>
                </a:solidFill>
              </a:rPr>
              <a:t>. </a:t>
            </a:r>
            <a:r>
              <a:rPr lang="en-IN" dirty="0" smtClean="0"/>
              <a:t>(Accessed: 31</a:t>
            </a:r>
            <a:r>
              <a:rPr lang="en-IN" baseline="30000" dirty="0" smtClean="0"/>
              <a:t>st</a:t>
            </a:r>
            <a:r>
              <a:rPr lang="en-IN" dirty="0" smtClean="0"/>
              <a:t> January 2023). </a:t>
            </a:r>
          </a:p>
          <a:p>
            <a:r>
              <a:rPr lang="en-GB" dirty="0"/>
              <a:t>Peters, J. (2020). </a:t>
            </a:r>
            <a:r>
              <a:rPr lang="en-GB" i="1" dirty="0"/>
              <a:t>4 Things You Should Know About </a:t>
            </a:r>
            <a:r>
              <a:rPr lang="en-GB" i="1" dirty="0" err="1"/>
              <a:t>Moxy</a:t>
            </a:r>
            <a:r>
              <a:rPr lang="en-GB" i="1" dirty="0"/>
              <a:t>, Marriott's New Hotel Brand. </a:t>
            </a:r>
            <a:r>
              <a:rPr lang="en-GB" dirty="0"/>
              <a:t>Online available at; </a:t>
            </a:r>
            <a:r>
              <a:rPr lang="en-GB" u="sng" dirty="0">
                <a:hlinkClick r:id="rId4"/>
              </a:rPr>
              <a:t>https://www.shermanstravel.com/advice/5-things-you-should-know-about-moxy-hotels</a:t>
            </a:r>
            <a:r>
              <a:rPr lang="en-GB" dirty="0"/>
              <a:t>. (Accessed: 1</a:t>
            </a:r>
            <a:r>
              <a:rPr lang="en-GB" baseline="30000" dirty="0"/>
              <a:t>st</a:t>
            </a:r>
            <a:r>
              <a:rPr lang="en-GB" dirty="0"/>
              <a:t> February 2023). </a:t>
            </a:r>
            <a:endParaRPr lang="en-IN" dirty="0"/>
          </a:p>
          <a:p>
            <a:pPr marL="0" indent="0">
              <a:buNone/>
            </a:pPr>
            <a:endParaRPr lang="en-IN" dirty="0"/>
          </a:p>
        </p:txBody>
      </p:sp>
    </p:spTree>
    <p:extLst>
      <p:ext uri="{BB962C8B-B14F-4D97-AF65-F5344CB8AC3E}">
        <p14:creationId xmlns:p14="http://schemas.microsoft.com/office/powerpoint/2010/main" val="35336297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288</TotalTime>
  <Words>1901</Words>
  <Application>Microsoft Office PowerPoint</Application>
  <PresentationFormat>On-screen Show (4:3)</PresentationFormat>
  <Paragraphs>113</Paragraphs>
  <Slides>13</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Wingdings 3</vt:lpstr>
      <vt:lpstr>Ion Boardroom</vt:lpstr>
      <vt:lpstr>Hospitality presentation</vt:lpstr>
      <vt:lpstr>Table OF contents</vt:lpstr>
      <vt:lpstr>Introduction</vt:lpstr>
      <vt:lpstr>Moxy Hotels and Resorts - Introduction</vt:lpstr>
      <vt:lpstr>Major consumers of Moxy hotels</vt:lpstr>
      <vt:lpstr>Nature, scope and role of guest services</vt:lpstr>
      <vt:lpstr>Facilities of guest services</vt:lpstr>
      <vt:lpstr>Role and Functions of Guest Services</vt:lpstr>
      <vt:lpstr>Importance of hospitality</vt:lpstr>
      <vt:lpstr>Hotels and Guest Expectations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Lenovo</cp:lastModifiedBy>
  <cp:revision>23</cp:revision>
  <dcterms:created xsi:type="dcterms:W3CDTF">2023-01-31T16:01:41Z</dcterms:created>
  <dcterms:modified xsi:type="dcterms:W3CDTF">2023-02-04T06:29:58Z</dcterms:modified>
</cp:coreProperties>
</file>