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147" autoAdjust="0"/>
    <p:restoredTop sz="94660"/>
  </p:normalViewPr>
  <p:slideViewPr>
    <p:cSldViewPr>
      <p:cViewPr varScale="1">
        <p:scale>
          <a:sx n="70" d="100"/>
          <a:sy n="70" d="100"/>
        </p:scale>
        <p:origin x="1404"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699B6EDB-ECD6-4AFE-9012-2A46736A16BA}" type="datetimeFigureOut">
              <a:rPr lang="en-GB" smtClean="0"/>
              <a:t>16/04/2015</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1EF203BA-0384-4D2F-A483-5CDBFD32B507}" type="slidenum">
              <a:rPr lang="en-GB" smtClean="0"/>
              <a:t>‹#›</a:t>
            </a:fld>
            <a:endParaRPr lang="en-GB"/>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699B6EDB-ECD6-4AFE-9012-2A46736A16BA}" type="datetimeFigureOut">
              <a:rPr lang="en-GB" smtClean="0"/>
              <a:t>16/04/2015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1EF203BA-0384-4D2F-A483-5CDBFD32B507}" type="slidenum">
              <a:rPr lang="en-GB" smtClean="0"/>
              <a:t>‹#›</a:t>
            </a:fld>
            <a:endParaRPr lang="en-GB"/>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699B6EDB-ECD6-4AFE-9012-2A46736A16BA}" type="datetimeFigureOut">
              <a:rPr lang="en-GB" smtClean="0"/>
              <a:t>16/04/2015</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1EF203BA-0384-4D2F-A483-5CDBFD32B507}" type="slidenum">
              <a:rPr lang="en-GB" smtClean="0"/>
              <a:t>‹#›</a:t>
            </a:fld>
            <a:endParaRPr lang="en-GB"/>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699B6EDB-ECD6-4AFE-9012-2A46736A16BA}" type="datetimeFigureOut">
              <a:rPr lang="en-GB" smtClean="0"/>
              <a:t>16/04/2015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F203BA-0384-4D2F-A483-5CDBFD32B507}" type="slidenum">
              <a:rPr lang="en-GB" smtClean="0"/>
              <a:t>‹#›</a:t>
            </a:fld>
            <a:endParaRPr lang="en-GB"/>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699B6EDB-ECD6-4AFE-9012-2A46736A16BA}" type="datetimeFigureOut">
              <a:rPr lang="en-GB" smtClean="0"/>
              <a:t>16/04/2015</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1EF203BA-0384-4D2F-A483-5CDBFD32B507}" type="slidenum">
              <a:rPr lang="en-GB" smtClean="0"/>
              <a:t>‹#›</a:t>
            </a:fld>
            <a:endParaRPr lang="en-GB"/>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699B6EDB-ECD6-4AFE-9012-2A46736A16BA}" type="datetimeFigureOut">
              <a:rPr lang="en-GB" smtClean="0"/>
              <a:t>16/04/2015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1EF203BA-0384-4D2F-A483-5CDBFD32B507}"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699B6EDB-ECD6-4AFE-9012-2A46736A16BA}" type="datetimeFigureOut">
              <a:rPr lang="en-GB" smtClean="0"/>
              <a:t>16/04/2015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1EF203BA-0384-4D2F-A483-5CDBFD32B50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1EF203BA-0384-4D2F-A483-5CDBFD32B507}" type="slidenum">
              <a:rPr lang="en-GB" smtClean="0"/>
              <a:t>‹#›</a:t>
            </a:fld>
            <a:endParaRPr lang="en-GB"/>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699B6EDB-ECD6-4AFE-9012-2A46736A16BA}" type="datetimeFigureOut">
              <a:rPr lang="en-GB" smtClean="0"/>
              <a:t>16/04/2015</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1EF203BA-0384-4D2F-A483-5CDBFD32B507}" type="slidenum">
              <a:rPr lang="en-GB" smtClean="0"/>
              <a:t>‹#›</a:t>
            </a:fld>
            <a:endParaRPr lang="en-GB"/>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699B6EDB-ECD6-4AFE-9012-2A46736A16BA}" type="datetimeFigureOut">
              <a:rPr lang="en-GB" smtClean="0"/>
              <a:t>16/04/2015</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99B6EDB-ECD6-4AFE-9012-2A46736A16BA}" type="datetimeFigureOut">
              <a:rPr lang="en-GB" smtClean="0"/>
              <a:t>16/04/2015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F203BA-0384-4D2F-A483-5CDBFD32B507}"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1EF203BA-0384-4D2F-A483-5CDBFD32B507}" type="slidenum">
              <a:rPr lang="en-GB" smtClean="0"/>
              <a:t>‹#›</a:t>
            </a:fld>
            <a:endParaRPr lang="en-GB"/>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99B6EDB-ECD6-4AFE-9012-2A46736A16BA}" type="datetimeFigureOut">
              <a:rPr lang="en-GB" smtClean="0"/>
              <a:t>16/04/2015</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699B6EDB-ECD6-4AFE-9012-2A46736A16BA}" type="datetimeFigureOut">
              <a:rPr lang="en-GB" smtClean="0"/>
              <a:t>16/04/2015</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1EF203BA-0384-4D2F-A483-5CDBFD32B507}" type="slidenum">
              <a:rPr lang="en-GB" smtClean="0"/>
              <a:t>‹#›</a:t>
            </a:fld>
            <a:endParaRPr lang="en-GB"/>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smtClean="0"/>
              <a:t>A Davis</a:t>
            </a:r>
            <a:endParaRPr lang="en-GB" dirty="0"/>
          </a:p>
        </p:txBody>
      </p:sp>
      <p:sp>
        <p:nvSpPr>
          <p:cNvPr id="2" name="Title 1"/>
          <p:cNvSpPr>
            <a:spLocks noGrp="1"/>
          </p:cNvSpPr>
          <p:nvPr>
            <p:ph type="ctrTitle"/>
          </p:nvPr>
        </p:nvSpPr>
        <p:spPr>
          <a:xfrm>
            <a:off x="604705" y="2204865"/>
            <a:ext cx="6629400" cy="2241370"/>
          </a:xfrm>
        </p:spPr>
        <p:txBody>
          <a:bodyPr/>
          <a:lstStyle/>
          <a:p>
            <a:r>
              <a:rPr lang="en-GB" dirty="0" smtClean="0"/>
              <a:t>19</a:t>
            </a:r>
            <a:r>
              <a:rPr lang="en-GB" baseline="30000" dirty="0" smtClean="0"/>
              <a:t>th</a:t>
            </a:r>
            <a:r>
              <a:rPr lang="en-GB" dirty="0" smtClean="0"/>
              <a:t> century continental </a:t>
            </a:r>
            <a:r>
              <a:rPr lang="en-GB" dirty="0" smtClean="0"/>
              <a:t>philosophy </a:t>
            </a:r>
            <a:r>
              <a:rPr lang="en-GB" smtClean="0"/>
              <a:t>(overview)</a:t>
            </a:r>
            <a:endParaRPr lang="en-GB" dirty="0"/>
          </a:p>
        </p:txBody>
      </p:sp>
    </p:spTree>
    <p:extLst>
      <p:ext uri="{BB962C8B-B14F-4D97-AF65-F5344CB8AC3E}">
        <p14:creationId xmlns:p14="http://schemas.microsoft.com/office/powerpoint/2010/main" val="40090290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critical metaphysicians</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For Hume and subsequently Kant the philosophical emphasis in any metaphysical discussion had been on identifying the concepts used when discussing ‘… our ordinary experience’ (Strawson in Urmson and Ree 1989).</a:t>
            </a:r>
          </a:p>
          <a:p>
            <a:endParaRPr lang="en-GB" dirty="0"/>
          </a:p>
          <a:p>
            <a:r>
              <a:rPr lang="en-GB" dirty="0" smtClean="0"/>
              <a:t>Hume And Kant  – </a:t>
            </a:r>
            <a:r>
              <a:rPr lang="en-GB" dirty="0" smtClean="0"/>
              <a:t>the </a:t>
            </a:r>
            <a:r>
              <a:rPr lang="en-GB" dirty="0" smtClean="0"/>
              <a:t>‘critical metaphysicians’ as they are often described, were more reluctant then their predecessors to give unbridled and substantive metaphysical accounts of the world like the predecessors such as Descartes, Berkeley and Leibnitz. </a:t>
            </a:r>
          </a:p>
          <a:p>
            <a:endParaRPr lang="en-GB" dirty="0"/>
          </a:p>
          <a:p>
            <a:r>
              <a:rPr lang="en-GB" dirty="0" smtClean="0"/>
              <a:t>Why?       </a:t>
            </a:r>
            <a:endParaRPr lang="en-GB" dirty="0"/>
          </a:p>
        </p:txBody>
      </p:sp>
    </p:spTree>
    <p:extLst>
      <p:ext uri="{BB962C8B-B14F-4D97-AF65-F5344CB8AC3E}">
        <p14:creationId xmlns:p14="http://schemas.microsoft.com/office/powerpoint/2010/main" val="214697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Epistemological metaphysics</a:t>
            </a:r>
            <a:endParaRPr lang="en-GB" dirty="0"/>
          </a:p>
        </p:txBody>
      </p:sp>
      <p:sp>
        <p:nvSpPr>
          <p:cNvPr id="3" name="Content Placeholder 2"/>
          <p:cNvSpPr>
            <a:spLocks noGrp="1"/>
          </p:cNvSpPr>
          <p:nvPr>
            <p:ph sz="quarter" idx="1"/>
          </p:nvPr>
        </p:nvSpPr>
        <p:spPr/>
        <p:txBody>
          <a:bodyPr>
            <a:normAutofit fontScale="85000" lnSpcReduction="10000"/>
          </a:bodyPr>
          <a:lstStyle/>
          <a:p>
            <a:r>
              <a:rPr lang="en-GB" dirty="0" smtClean="0"/>
              <a:t>It has been suggested that </a:t>
            </a:r>
            <a:r>
              <a:rPr lang="en-GB" dirty="0" smtClean="0"/>
              <a:t>the </a:t>
            </a:r>
            <a:r>
              <a:rPr lang="en-GB" dirty="0" smtClean="0"/>
              <a:t>‘critical metaphysicians’ </a:t>
            </a:r>
            <a:r>
              <a:rPr lang="en-GB" dirty="0" smtClean="0"/>
              <a:t>(Hume and Kant) were more closely aligned with the scientific projects of the great contemporaries – i.e. Newton and that philosophy must rein </a:t>
            </a:r>
            <a:r>
              <a:rPr lang="en-GB" dirty="0" smtClean="0"/>
              <a:t>in </a:t>
            </a:r>
            <a:r>
              <a:rPr lang="en-GB" dirty="0" smtClean="0"/>
              <a:t>its pretensions to describe the world in its totality (the aim of philosophers from Plato to Spinoza).</a:t>
            </a:r>
          </a:p>
          <a:p>
            <a:endParaRPr lang="en-GB" dirty="0"/>
          </a:p>
          <a:p>
            <a:r>
              <a:rPr lang="en-GB" dirty="0" smtClean="0"/>
              <a:t>By the time of Kant, the perfection of a suitably deferential ‘naturalised’ philosophy (‘hand maiden to the sciences</a:t>
            </a:r>
            <a:r>
              <a:rPr lang="en-GB" dirty="0" smtClean="0"/>
              <a:t>’)  </a:t>
            </a:r>
            <a:r>
              <a:rPr lang="en-GB" dirty="0" smtClean="0"/>
              <a:t>had become a more congruent philosophical aim.</a:t>
            </a:r>
          </a:p>
          <a:p>
            <a:endParaRPr lang="en-GB" dirty="0"/>
          </a:p>
          <a:p>
            <a:r>
              <a:rPr lang="en-GB" dirty="0" smtClean="0"/>
              <a:t>In a nutshell, </a:t>
            </a:r>
            <a:r>
              <a:rPr lang="en-GB" dirty="0" smtClean="0"/>
              <a:t>the ‘critical metaphysicians’ i.e. Hume and Kant were perhaps the first modern philosophers to defer </a:t>
            </a:r>
            <a:r>
              <a:rPr lang="en-GB" dirty="0" smtClean="0"/>
              <a:t>to science.   </a:t>
            </a:r>
            <a:endParaRPr lang="en-GB" dirty="0"/>
          </a:p>
        </p:txBody>
      </p:sp>
    </p:spTree>
    <p:extLst>
      <p:ext uri="{BB962C8B-B14F-4D97-AF65-F5344CB8AC3E}">
        <p14:creationId xmlns:p14="http://schemas.microsoft.com/office/powerpoint/2010/main" val="1996762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metaphysical watershed</a:t>
            </a:r>
            <a:endParaRPr lang="en-GB" dirty="0"/>
          </a:p>
        </p:txBody>
      </p:sp>
      <p:sp>
        <p:nvSpPr>
          <p:cNvPr id="3" name="Content Placeholder 2"/>
          <p:cNvSpPr>
            <a:spLocks noGrp="1"/>
          </p:cNvSpPr>
          <p:nvPr>
            <p:ph sz="quarter" idx="1"/>
          </p:nvPr>
        </p:nvSpPr>
        <p:spPr/>
        <p:txBody>
          <a:bodyPr>
            <a:normAutofit fontScale="77500" lnSpcReduction="20000"/>
          </a:bodyPr>
          <a:lstStyle/>
          <a:p>
            <a:r>
              <a:rPr lang="en-GB" dirty="0" smtClean="0"/>
              <a:t>Kant’s philosophy was a critical refinement of the claim that  ‘Metaphysics</a:t>
            </a:r>
            <a:r>
              <a:rPr lang="en-GB" dirty="0" smtClean="0"/>
              <a:t>’ to quote Hume, ought to be ‘… committed to the flames, for it can contain nothing but sophistry and illusion’ (Hume in an Enquiry Concerning Human Understanding Bk. xii, Pt.3)’  </a:t>
            </a:r>
          </a:p>
          <a:p>
            <a:endParaRPr lang="en-GB" dirty="0"/>
          </a:p>
          <a:p>
            <a:r>
              <a:rPr lang="en-GB" dirty="0" smtClean="0"/>
              <a:t>For Kant, the project became a more </a:t>
            </a:r>
            <a:r>
              <a:rPr lang="en-GB" dirty="0" smtClean="0"/>
              <a:t>rigorous investigation of </a:t>
            </a:r>
            <a:r>
              <a:rPr lang="en-GB" dirty="0" smtClean="0"/>
              <a:t>the conceptual and categorical criteria whereby we could </a:t>
            </a:r>
            <a:r>
              <a:rPr lang="en-GB" dirty="0" smtClean="0"/>
              <a:t>make sense of the world &amp; in so doing move </a:t>
            </a:r>
            <a:r>
              <a:rPr lang="en-GB" dirty="0" smtClean="0"/>
              <a:t>metaphysics beyond ‘dogma’ and </a:t>
            </a:r>
            <a:r>
              <a:rPr lang="en-GB" dirty="0" smtClean="0"/>
              <a:t>‘pretension</a:t>
            </a:r>
            <a:r>
              <a:rPr lang="en-GB" dirty="0" smtClean="0"/>
              <a:t>’.</a:t>
            </a:r>
          </a:p>
          <a:p>
            <a:endParaRPr lang="en-GB" dirty="0"/>
          </a:p>
          <a:p>
            <a:r>
              <a:rPr lang="en-GB" dirty="0" smtClean="0"/>
              <a:t>In his early (inaugural) dissertation (1770) Kant was already discussing ‘Space’ as a ‘… schema, issuing by a constant law from the nature of the mind, for the coordinating of all outer sensa whatever’ (Kant cited in Blackburn 2005: 197).   </a:t>
            </a:r>
          </a:p>
          <a:p>
            <a:endParaRPr lang="en-GB" dirty="0"/>
          </a:p>
          <a:p>
            <a:r>
              <a:rPr lang="en-GB" dirty="0" smtClean="0"/>
              <a:t>The ‘Copernican revolution’.     </a:t>
            </a:r>
            <a:endParaRPr lang="en-GB" dirty="0"/>
          </a:p>
        </p:txBody>
      </p:sp>
    </p:spTree>
    <p:extLst>
      <p:ext uri="{BB962C8B-B14F-4D97-AF65-F5344CB8AC3E}">
        <p14:creationId xmlns:p14="http://schemas.microsoft.com/office/powerpoint/2010/main" val="35549642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Hegel: the philosophy of history </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The legacy of Kant’s epistemological critique – by delimiting what we could ‘know’ resulted in a rather slippery philosophical </a:t>
            </a:r>
            <a:r>
              <a:rPr lang="en-GB" dirty="0" smtClean="0"/>
              <a:t>by-product</a:t>
            </a:r>
            <a:r>
              <a:rPr lang="en-GB" dirty="0" smtClean="0"/>
              <a:t>: the ‘noumenal’ or ‘thing in-it-self’.</a:t>
            </a:r>
          </a:p>
          <a:p>
            <a:endParaRPr lang="en-GB" dirty="0"/>
          </a:p>
          <a:p>
            <a:r>
              <a:rPr lang="en-GB" dirty="0" smtClean="0"/>
              <a:t>We could, reasoned,  Kant think what was not given unto our senses via the categories (phenomena) and the schemas of ‘time’ and ‘space’ but we could not </a:t>
            </a:r>
            <a:r>
              <a:rPr lang="en-GB" i="1" dirty="0" smtClean="0"/>
              <a:t>know</a:t>
            </a:r>
            <a:r>
              <a:rPr lang="en-GB" dirty="0" smtClean="0"/>
              <a:t> it (noumenal). Transcendental idealism.</a:t>
            </a:r>
          </a:p>
          <a:p>
            <a:endParaRPr lang="en-GB" dirty="0"/>
          </a:p>
          <a:p>
            <a:r>
              <a:rPr lang="en-GB" dirty="0" smtClean="0"/>
              <a:t>This confounded several of Kant’s  successors but found a critique in Hegel’s absolute idealism and his philosophy of history.  </a:t>
            </a:r>
            <a:endParaRPr lang="en-GB" dirty="0"/>
          </a:p>
        </p:txBody>
      </p:sp>
    </p:spTree>
    <p:extLst>
      <p:ext uri="{BB962C8B-B14F-4D97-AF65-F5344CB8AC3E}">
        <p14:creationId xmlns:p14="http://schemas.microsoft.com/office/powerpoint/2010/main" val="13138931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Hegel</a:t>
            </a:r>
            <a:endParaRPr lang="en-GB" dirty="0"/>
          </a:p>
        </p:txBody>
      </p:sp>
      <p:sp>
        <p:nvSpPr>
          <p:cNvPr id="3" name="Content Placeholder 2"/>
          <p:cNvSpPr>
            <a:spLocks noGrp="1"/>
          </p:cNvSpPr>
          <p:nvPr>
            <p:ph sz="quarter" idx="1"/>
          </p:nvPr>
        </p:nvSpPr>
        <p:spPr>
          <a:xfrm>
            <a:off x="301752" y="1556792"/>
            <a:ext cx="8503920" cy="5112568"/>
          </a:xfrm>
        </p:spPr>
        <p:txBody>
          <a:bodyPr>
            <a:normAutofit fontScale="77500" lnSpcReduction="20000"/>
          </a:bodyPr>
          <a:lstStyle/>
          <a:p>
            <a:r>
              <a:rPr lang="en-GB" dirty="0" smtClean="0"/>
              <a:t>Denying that we could ‘know’ ‘reality’ or the ‘world’ as it truly was (Kant) may have established what we could reasonably advance (with science) </a:t>
            </a:r>
            <a:r>
              <a:rPr lang="en-GB" dirty="0" smtClean="0"/>
              <a:t>as knowledge but </a:t>
            </a:r>
            <a:r>
              <a:rPr lang="en-GB" dirty="0" smtClean="0"/>
              <a:t>it was an unduly impoverished philosophical vision.</a:t>
            </a:r>
          </a:p>
          <a:p>
            <a:endParaRPr lang="en-GB" dirty="0"/>
          </a:p>
          <a:p>
            <a:r>
              <a:rPr lang="en-GB" dirty="0" smtClean="0"/>
              <a:t>Hegel argued that we can remedy this ‘dogma’ by charting the development of all forms ‘consciousness’ and when we do this we see that the piecemeal nature of consciousness (not the ‘whole’) is not inevitable but was a form of consciousness that was developing and becoming more ‘mature’ – through history.</a:t>
            </a:r>
          </a:p>
          <a:p>
            <a:endParaRPr lang="en-GB" dirty="0"/>
          </a:p>
          <a:p>
            <a:r>
              <a:rPr lang="en-GB" dirty="0" smtClean="0"/>
              <a:t>We can, if we follow Hegel, see how knowledge of the ‘world’ </a:t>
            </a:r>
            <a:r>
              <a:rPr lang="en-GB" b="1" i="1" dirty="0" smtClean="0"/>
              <a:t>is</a:t>
            </a:r>
            <a:r>
              <a:rPr lang="en-GB" dirty="0" smtClean="0"/>
              <a:t> possible when we become aware of who we are (self consciousness) by virtue of a fortuitous ‘union’ with the absolute or the ‘one’ (Geist). </a:t>
            </a:r>
          </a:p>
          <a:p>
            <a:endParaRPr lang="en-GB" dirty="0"/>
          </a:p>
          <a:p>
            <a:r>
              <a:rPr lang="en-GB" dirty="0" smtClean="0"/>
              <a:t>This </a:t>
            </a:r>
            <a:r>
              <a:rPr lang="en-GB" dirty="0" smtClean="0"/>
              <a:t>emergent ‘self </a:t>
            </a:r>
            <a:r>
              <a:rPr lang="en-GB" dirty="0" smtClean="0"/>
              <a:t>consciousness’ is described in the </a:t>
            </a:r>
            <a:r>
              <a:rPr lang="en-GB" i="1" dirty="0" smtClean="0"/>
              <a:t>Phenomenology</a:t>
            </a:r>
            <a:r>
              <a:rPr lang="en-GB" dirty="0" smtClean="0"/>
              <a:t> by virtue of the  master –slave dialectic’.     </a:t>
            </a:r>
            <a:endParaRPr lang="en-GB" dirty="0"/>
          </a:p>
        </p:txBody>
      </p:sp>
    </p:spTree>
    <p:extLst>
      <p:ext uri="{BB962C8B-B14F-4D97-AF65-F5344CB8AC3E}">
        <p14:creationId xmlns:p14="http://schemas.microsoft.com/office/powerpoint/2010/main" val="5023310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Schopenhauer: primacy of the ‘Will’ </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For Schopenhauer we did not need the vaguely spiritual progress through time we could experience (albeit obliquely) the primacy of the noumenal in the form of the ‘Will’.</a:t>
            </a:r>
          </a:p>
          <a:p>
            <a:endParaRPr lang="en-GB" dirty="0"/>
          </a:p>
          <a:p>
            <a:r>
              <a:rPr lang="en-GB" dirty="0" smtClean="0"/>
              <a:t>Schopenhauer picks out Kant’s problematic use of the individuated ‘noumenal’ (plural) </a:t>
            </a:r>
            <a:r>
              <a:rPr lang="en-GB" dirty="0" smtClean="0"/>
              <a:t>as a </a:t>
            </a:r>
            <a:r>
              <a:rPr lang="en-GB" dirty="0" smtClean="0"/>
              <a:t>wrong headed application of the category of ‘number’ to what is not a </a:t>
            </a:r>
            <a:r>
              <a:rPr lang="en-GB" dirty="0" smtClean="0"/>
              <a:t>phenomena </a:t>
            </a:r>
            <a:r>
              <a:rPr lang="en-GB" dirty="0" smtClean="0"/>
              <a:t>. Kant was mistaken and there cannot </a:t>
            </a:r>
            <a:r>
              <a:rPr lang="en-GB" dirty="0" smtClean="0"/>
              <a:t>be a </a:t>
            </a:r>
            <a:r>
              <a:rPr lang="en-GB" dirty="0" smtClean="0"/>
              <a:t>‘</a:t>
            </a:r>
            <a:r>
              <a:rPr lang="en-GB" dirty="0" smtClean="0"/>
              <a:t>thing in itself’ </a:t>
            </a:r>
            <a:r>
              <a:rPr lang="en-GB" dirty="0" smtClean="0"/>
              <a:t>in this noumenal world only a vast ‘… undifferentiated something’ …. THE WILL (Law 2007: 202).   </a:t>
            </a:r>
            <a:endParaRPr lang="en-GB" dirty="0"/>
          </a:p>
        </p:txBody>
      </p:sp>
    </p:spTree>
    <p:extLst>
      <p:ext uri="{BB962C8B-B14F-4D97-AF65-F5344CB8AC3E}">
        <p14:creationId xmlns:p14="http://schemas.microsoft.com/office/powerpoint/2010/main" val="17261331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‘Will is ‘manifest’</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The ‘Will’ then, for </a:t>
            </a:r>
            <a:r>
              <a:rPr lang="en-GB" dirty="0" smtClean="0"/>
              <a:t>Schopenhauer, </a:t>
            </a:r>
            <a:r>
              <a:rPr lang="en-GB" dirty="0" smtClean="0"/>
              <a:t>cannot be experienced or ‘known’ – or as he famously said ‘… Man </a:t>
            </a:r>
            <a:r>
              <a:rPr lang="en-GB" i="1" dirty="0"/>
              <a:t>can</a:t>
            </a:r>
            <a:r>
              <a:rPr lang="en-GB" dirty="0"/>
              <a:t> do what he wills </a:t>
            </a:r>
            <a:r>
              <a:rPr lang="en-GB" i="1" dirty="0"/>
              <a:t>but</a:t>
            </a:r>
            <a:r>
              <a:rPr lang="en-GB" dirty="0"/>
              <a:t> he cannot </a:t>
            </a:r>
            <a:r>
              <a:rPr lang="en-GB" i="1" dirty="0"/>
              <a:t>will</a:t>
            </a:r>
            <a:r>
              <a:rPr lang="en-GB" dirty="0"/>
              <a:t> what he wills. </a:t>
            </a:r>
            <a:r>
              <a:rPr lang="en-GB" dirty="0" smtClean="0"/>
              <a:t>...’ in the </a:t>
            </a:r>
            <a:r>
              <a:rPr lang="en-GB" i="1" dirty="0" smtClean="0"/>
              <a:t>World as Will and Representation</a:t>
            </a:r>
            <a:r>
              <a:rPr lang="en-GB" dirty="0" smtClean="0"/>
              <a:t>.</a:t>
            </a:r>
          </a:p>
          <a:p>
            <a:endParaRPr lang="en-GB" dirty="0"/>
          </a:p>
          <a:p>
            <a:r>
              <a:rPr lang="en-GB" dirty="0" smtClean="0"/>
              <a:t>The ‘Will therefore can </a:t>
            </a:r>
            <a:r>
              <a:rPr lang="en-GB" dirty="0" smtClean="0"/>
              <a:t>only be </a:t>
            </a:r>
            <a:r>
              <a:rPr lang="en-GB" dirty="0" smtClean="0"/>
              <a:t>understood as ‘logically’ prior to our individual intentions or thoughts’ ; Schopenhauer's notorious pessimism.</a:t>
            </a:r>
          </a:p>
          <a:p>
            <a:endParaRPr lang="en-GB" dirty="0"/>
          </a:p>
          <a:p>
            <a:r>
              <a:rPr lang="en-GB" dirty="0" smtClean="0"/>
              <a:t>It may be useful also to think </a:t>
            </a:r>
            <a:r>
              <a:rPr lang="en-GB" dirty="0" smtClean="0"/>
              <a:t>here of </a:t>
            </a:r>
            <a:r>
              <a:rPr lang="en-GB" dirty="0" smtClean="0"/>
              <a:t>the iceberg </a:t>
            </a:r>
            <a:r>
              <a:rPr lang="en-GB" dirty="0" smtClean="0"/>
              <a:t>analogy: </a:t>
            </a:r>
            <a:r>
              <a:rPr lang="en-GB" dirty="0" smtClean="0"/>
              <a:t>the hidden iceberg (Will or noumenal) cannot ‘cause’ the ‘tip of the iceberg’ rather the ‘tip’ is a part of the whole or is </a:t>
            </a:r>
            <a:r>
              <a:rPr lang="en-GB" i="1" dirty="0" smtClean="0"/>
              <a:t>manifest</a:t>
            </a:r>
            <a:r>
              <a:rPr lang="en-GB" dirty="0" smtClean="0"/>
              <a:t> – it would be analogous to the ‘phenomenal’.  </a:t>
            </a:r>
            <a:endParaRPr lang="en-GB" dirty="0"/>
          </a:p>
        </p:txBody>
      </p:sp>
    </p:spTree>
    <p:extLst>
      <p:ext uri="{BB962C8B-B14F-4D97-AF65-F5344CB8AC3E}">
        <p14:creationId xmlns:p14="http://schemas.microsoft.com/office/powerpoint/2010/main" val="30087591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Nietzsche's ‘Will to Power’</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For Nietzsche, Schopenhauer had blundered and made us powerless before the ‘Will’. It was unduly pessimistic. </a:t>
            </a:r>
          </a:p>
          <a:p>
            <a:endParaRPr lang="en-GB" dirty="0"/>
          </a:p>
          <a:p>
            <a:r>
              <a:rPr lang="en-GB" dirty="0" smtClean="0"/>
              <a:t>The solution was to ‘act’ and make a virtue of it and  make the ‘Will’ subject to our aims and goals. To valorise the ‘Dionysian’ over the static ‘Apollonian’ deference to classical form and logic. </a:t>
            </a:r>
          </a:p>
          <a:p>
            <a:endParaRPr lang="en-GB" dirty="0"/>
          </a:p>
          <a:p>
            <a:r>
              <a:rPr lang="en-GB" dirty="0" smtClean="0"/>
              <a:t>It would be through the timeless ‘ubermensch’ (‘exemplars’) and  ‘overmen’ in Nietzsche's worldview (Napoleon was his favourite example) that humanity would be able to exercise mastery over the ‘Will’ and overthrow their bondage to </a:t>
            </a:r>
            <a:r>
              <a:rPr lang="en-GB" dirty="0" smtClean="0"/>
              <a:t>a ‘</a:t>
            </a:r>
            <a:r>
              <a:rPr lang="en-GB" dirty="0" smtClean="0"/>
              <a:t>slave morality’.</a:t>
            </a:r>
            <a:endParaRPr lang="en-GB" dirty="0"/>
          </a:p>
        </p:txBody>
      </p:sp>
    </p:spTree>
    <p:extLst>
      <p:ext uri="{BB962C8B-B14F-4D97-AF65-F5344CB8AC3E}">
        <p14:creationId xmlns:p14="http://schemas.microsoft.com/office/powerpoint/2010/main" val="20077239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Ressentiment </a:t>
            </a:r>
            <a:endParaRPr lang="en-GB" dirty="0"/>
          </a:p>
        </p:txBody>
      </p:sp>
      <p:sp>
        <p:nvSpPr>
          <p:cNvPr id="3" name="Content Placeholder 2"/>
          <p:cNvSpPr>
            <a:spLocks noGrp="1"/>
          </p:cNvSpPr>
          <p:nvPr>
            <p:ph sz="quarter" idx="1"/>
          </p:nvPr>
        </p:nvSpPr>
        <p:spPr>
          <a:xfrm>
            <a:off x="301752" y="1527048"/>
            <a:ext cx="8503920" cy="4782272"/>
          </a:xfrm>
        </p:spPr>
        <p:txBody>
          <a:bodyPr>
            <a:normAutofit fontScale="85000" lnSpcReduction="20000"/>
          </a:bodyPr>
          <a:lstStyle/>
          <a:p>
            <a:r>
              <a:rPr lang="en-GB" dirty="0" smtClean="0"/>
              <a:t>For Nietzsche this enslaving morality had emerged at a distinct historical point at the collapse of the Roman empire where ‘The Christian slaves were powerless. They hated and resented their masters. It was out of this resentment that Christian morality grew’. The feeling of hostility that the slaves felt towards their masters was not something upon which they could physically act … they were impotent. How could they achieve superiority over their masters? By developing a new moral code</a:t>
            </a:r>
            <a:r>
              <a:rPr lang="en-GB" dirty="0" smtClean="0"/>
              <a:t>’ (Law 2007).</a:t>
            </a:r>
            <a:endParaRPr lang="en-GB" dirty="0" smtClean="0"/>
          </a:p>
          <a:p>
            <a:endParaRPr lang="en-GB" dirty="0"/>
          </a:p>
          <a:p>
            <a:r>
              <a:rPr lang="en-GB" dirty="0" smtClean="0"/>
              <a:t>Weakness became strength (Good) and strength become weakness (Bad)    </a:t>
            </a:r>
          </a:p>
          <a:p>
            <a:endParaRPr lang="en-GB" dirty="0"/>
          </a:p>
          <a:p>
            <a:r>
              <a:rPr lang="en-GB" dirty="0" smtClean="0"/>
              <a:t>Take as an example this </a:t>
            </a:r>
            <a:r>
              <a:rPr lang="en-GB" dirty="0" smtClean="0"/>
              <a:t>‘morality’ the </a:t>
            </a:r>
            <a:r>
              <a:rPr lang="en-GB" dirty="0" smtClean="0"/>
              <a:t>Christian edict ‘The meek will inherit the world’.        </a:t>
            </a:r>
            <a:endParaRPr lang="en-GB" dirty="0"/>
          </a:p>
        </p:txBody>
      </p:sp>
    </p:spTree>
    <p:extLst>
      <p:ext uri="{BB962C8B-B14F-4D97-AF65-F5344CB8AC3E}">
        <p14:creationId xmlns:p14="http://schemas.microsoft.com/office/powerpoint/2010/main" val="30566565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trajectory of philosophy in the 19</a:t>
            </a:r>
            <a:r>
              <a:rPr lang="en-GB" baseline="30000" dirty="0" smtClean="0"/>
              <a:t>th</a:t>
            </a:r>
            <a:r>
              <a:rPr lang="en-GB" dirty="0" smtClean="0"/>
              <a:t> century</a:t>
            </a:r>
            <a:endParaRPr lang="en-GB" dirty="0"/>
          </a:p>
        </p:txBody>
      </p:sp>
      <p:sp>
        <p:nvSpPr>
          <p:cNvPr id="3" name="Content Placeholder 2"/>
          <p:cNvSpPr>
            <a:spLocks noGrp="1"/>
          </p:cNvSpPr>
          <p:nvPr>
            <p:ph sz="quarter" idx="1"/>
          </p:nvPr>
        </p:nvSpPr>
        <p:spPr/>
        <p:txBody>
          <a:bodyPr>
            <a:normAutofit fontScale="85000" lnSpcReduction="10000"/>
          </a:bodyPr>
          <a:lstStyle/>
          <a:p>
            <a:r>
              <a:rPr lang="en-GB" dirty="0" smtClean="0"/>
              <a:t>We move from a philosophy which at the beginning of the 17</a:t>
            </a:r>
            <a:r>
              <a:rPr lang="en-GB" baseline="30000" dirty="0" smtClean="0"/>
              <a:t>th</a:t>
            </a:r>
            <a:r>
              <a:rPr lang="en-GB" dirty="0" smtClean="0"/>
              <a:t> century was the ‘queen of the sciences’ to a philosophy of the 19</a:t>
            </a:r>
            <a:r>
              <a:rPr lang="en-GB" baseline="30000" dirty="0" smtClean="0"/>
              <a:t>th</a:t>
            </a:r>
            <a:r>
              <a:rPr lang="en-GB" dirty="0" smtClean="0"/>
              <a:t> century in which metaphysics – the philosophical exemplar, becomes ‘the handmaiden of the sciences’ </a:t>
            </a:r>
          </a:p>
          <a:p>
            <a:endParaRPr lang="en-GB" dirty="0"/>
          </a:p>
          <a:p>
            <a:r>
              <a:rPr lang="en-GB" dirty="0" smtClean="0"/>
              <a:t>This was the mantra of the logical positivists and logical behaviourists throughout the 20</a:t>
            </a:r>
            <a:r>
              <a:rPr lang="en-GB" baseline="30000" dirty="0" smtClean="0"/>
              <a:t>th</a:t>
            </a:r>
            <a:r>
              <a:rPr lang="en-GB" dirty="0" smtClean="0"/>
              <a:t> century. </a:t>
            </a:r>
          </a:p>
          <a:p>
            <a:endParaRPr lang="en-GB" dirty="0"/>
          </a:p>
          <a:p>
            <a:r>
              <a:rPr lang="en-GB" dirty="0" smtClean="0"/>
              <a:t>If philosophy could no longer determine the truth (think here of Nietzsche's ‘mobile army of metaphors’) or as Hegel argues ‘Philosophy </a:t>
            </a:r>
            <a:r>
              <a:rPr lang="en-GB" dirty="0"/>
              <a:t>is its own time </a:t>
            </a:r>
            <a:r>
              <a:rPr lang="en-GB" i="1" dirty="0"/>
              <a:t>raised to the level of</a:t>
            </a:r>
            <a:r>
              <a:rPr lang="en-GB" dirty="0"/>
              <a:t> </a:t>
            </a:r>
            <a:r>
              <a:rPr lang="en-GB" dirty="0" smtClean="0"/>
              <a:t> thought’ (in the Preface to The Philosophy of Right’ we have a deferential and socially constructed </a:t>
            </a:r>
            <a:r>
              <a:rPr lang="en-GB" dirty="0" smtClean="0"/>
              <a:t>philosophy.  </a:t>
            </a:r>
            <a:endParaRPr lang="en-GB" dirty="0"/>
          </a:p>
        </p:txBody>
      </p:sp>
    </p:spTree>
    <p:extLst>
      <p:ext uri="{BB962C8B-B14F-4D97-AF65-F5344CB8AC3E}">
        <p14:creationId xmlns:p14="http://schemas.microsoft.com/office/powerpoint/2010/main" val="36258016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752" y="0"/>
            <a:ext cx="8534400" cy="1196752"/>
          </a:xfrm>
        </p:spPr>
        <p:txBody>
          <a:bodyPr>
            <a:normAutofit/>
          </a:bodyPr>
          <a:lstStyle/>
          <a:p>
            <a:r>
              <a:rPr lang="en-GB" dirty="0" smtClean="0"/>
              <a:t>Philosophical : underlabourer or master- scientist? </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The 20</a:t>
            </a:r>
            <a:r>
              <a:rPr lang="en-GB" baseline="30000" dirty="0" smtClean="0"/>
              <a:t>th</a:t>
            </a:r>
            <a:r>
              <a:rPr lang="en-GB" dirty="0" smtClean="0"/>
              <a:t> century philosopher, Peter Winch (1958, 1990) writes about the tension between what he calls the  ‘underlabourer’ and the ‘master-scientist’ in philosophy.  </a:t>
            </a:r>
          </a:p>
          <a:p>
            <a:endParaRPr lang="en-GB" dirty="0"/>
          </a:p>
          <a:p>
            <a:r>
              <a:rPr lang="en-GB" dirty="0" smtClean="0"/>
              <a:t>For Winch and </a:t>
            </a:r>
            <a:r>
              <a:rPr lang="en-GB" dirty="0" smtClean="0"/>
              <a:t>other neo metaphysicians it </a:t>
            </a:r>
            <a:r>
              <a:rPr lang="en-GB" dirty="0" smtClean="0"/>
              <a:t>is wrong that philosophy has been relegated to the mere clearing away of conceptual problems (logical contradictions) in order to make the job of the scientist that much easier. Metaphysics and a first philosophy remain important.</a:t>
            </a:r>
          </a:p>
          <a:p>
            <a:endParaRPr lang="en-GB" dirty="0" smtClean="0"/>
          </a:p>
          <a:p>
            <a:r>
              <a:rPr lang="en-GB" dirty="0" smtClean="0"/>
              <a:t>Do we now have with </a:t>
            </a:r>
            <a:r>
              <a:rPr lang="en-GB" dirty="0" smtClean="0"/>
              <a:t>the advent of ‘philosophical naturalism</a:t>
            </a:r>
            <a:r>
              <a:rPr lang="en-GB" dirty="0" smtClean="0"/>
              <a:t>’  </a:t>
            </a:r>
            <a:r>
              <a:rPr lang="en-GB" dirty="0" smtClean="0"/>
              <a:t>(Quine 1960) a variant of the ‘master </a:t>
            </a:r>
            <a:r>
              <a:rPr lang="en-GB" dirty="0" smtClean="0"/>
              <a:t>– slave dialectic’ in philosophy? </a:t>
            </a:r>
            <a:endParaRPr lang="en-GB" dirty="0"/>
          </a:p>
        </p:txBody>
      </p:sp>
    </p:spTree>
    <p:extLst>
      <p:ext uri="{BB962C8B-B14F-4D97-AF65-F5344CB8AC3E}">
        <p14:creationId xmlns:p14="http://schemas.microsoft.com/office/powerpoint/2010/main" val="53032788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179</TotalTime>
  <Words>1351</Words>
  <Application>Microsoft Office PowerPoint</Application>
  <PresentationFormat>On-screen Show (4:3)</PresentationFormat>
  <Paragraphs>70</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Georgia</vt:lpstr>
      <vt:lpstr>Wingdings</vt:lpstr>
      <vt:lpstr>Wingdings 2</vt:lpstr>
      <vt:lpstr>Civic</vt:lpstr>
      <vt:lpstr>19th century continental philosophy (overview)</vt:lpstr>
      <vt:lpstr>The critical metaphysicians</vt:lpstr>
      <vt:lpstr>Epistemological metaphysics</vt:lpstr>
      <vt:lpstr>The metaphysical watershed</vt:lpstr>
      <vt:lpstr>Hegel: the philosophy of history </vt:lpstr>
      <vt:lpstr>Hegel</vt:lpstr>
      <vt:lpstr>Schopenhauer: primacy of the ‘Will’ </vt:lpstr>
      <vt:lpstr>The ‘Will is ‘manifest’</vt:lpstr>
      <vt:lpstr>Nietzsche's ‘Will to Power’</vt:lpstr>
      <vt:lpstr>Ressentiment </vt:lpstr>
      <vt:lpstr>The trajectory of philosophy in the 19th century</vt:lpstr>
      <vt:lpstr>Philosophical : underlabourer or master- scientist?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19th century continental philosophy</dc:title>
  <dc:creator>Administrator</dc:creator>
  <cp:lastModifiedBy>Adrian</cp:lastModifiedBy>
  <cp:revision>22</cp:revision>
  <dcterms:created xsi:type="dcterms:W3CDTF">2015-03-23T12:24:58Z</dcterms:created>
  <dcterms:modified xsi:type="dcterms:W3CDTF">2015-04-16T12:44:46Z</dcterms:modified>
</cp:coreProperties>
</file>