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87"/>
  </p:notesMasterIdLst>
  <p:sldIdLst>
    <p:sldId id="261" r:id="rId24"/>
    <p:sldId id="273" r:id="rId25"/>
    <p:sldId id="298" r:id="rId26"/>
    <p:sldId id="392" r:id="rId27"/>
    <p:sldId id="327" r:id="rId28"/>
    <p:sldId id="328" r:id="rId29"/>
    <p:sldId id="363" r:id="rId30"/>
    <p:sldId id="364" r:id="rId31"/>
    <p:sldId id="365" r:id="rId32"/>
    <p:sldId id="372" r:id="rId33"/>
    <p:sldId id="383" r:id="rId34"/>
    <p:sldId id="408" r:id="rId35"/>
    <p:sldId id="409" r:id="rId36"/>
    <p:sldId id="267" r:id="rId37"/>
    <p:sldId id="421" r:id="rId38"/>
    <p:sldId id="337" r:id="rId39"/>
    <p:sldId id="268" r:id="rId40"/>
    <p:sldId id="270" r:id="rId41"/>
    <p:sldId id="422" r:id="rId42"/>
    <p:sldId id="423" r:id="rId43"/>
    <p:sldId id="400" r:id="rId44"/>
    <p:sldId id="424" r:id="rId45"/>
    <p:sldId id="425" r:id="rId46"/>
    <p:sldId id="271" r:id="rId47"/>
    <p:sldId id="343" r:id="rId48"/>
    <p:sldId id="331" r:id="rId49"/>
    <p:sldId id="344" r:id="rId50"/>
    <p:sldId id="426" r:id="rId51"/>
    <p:sldId id="427" r:id="rId52"/>
    <p:sldId id="428" r:id="rId53"/>
    <p:sldId id="345" r:id="rId54"/>
    <p:sldId id="429" r:id="rId55"/>
    <p:sldId id="382" r:id="rId56"/>
    <p:sldId id="430" r:id="rId57"/>
    <p:sldId id="348" r:id="rId58"/>
    <p:sldId id="431" r:id="rId59"/>
    <p:sldId id="432" r:id="rId60"/>
    <p:sldId id="356" r:id="rId61"/>
    <p:sldId id="433" r:id="rId62"/>
    <p:sldId id="434" r:id="rId63"/>
    <p:sldId id="435" r:id="rId64"/>
    <p:sldId id="354" r:id="rId65"/>
    <p:sldId id="436" r:id="rId66"/>
    <p:sldId id="437" r:id="rId67"/>
    <p:sldId id="274" r:id="rId68"/>
    <p:sldId id="306" r:id="rId69"/>
    <p:sldId id="411" r:id="rId70"/>
    <p:sldId id="330" r:id="rId71"/>
    <p:sldId id="443" r:id="rId72"/>
    <p:sldId id="323" r:id="rId73"/>
    <p:sldId id="322" r:id="rId74"/>
    <p:sldId id="329" r:id="rId75"/>
    <p:sldId id="444" r:id="rId76"/>
    <p:sldId id="326" r:id="rId77"/>
    <p:sldId id="445" r:id="rId78"/>
    <p:sldId id="417" r:id="rId79"/>
    <p:sldId id="446" r:id="rId80"/>
    <p:sldId id="304" r:id="rId81"/>
    <p:sldId id="375" r:id="rId82"/>
    <p:sldId id="376" r:id="rId83"/>
    <p:sldId id="384" r:id="rId84"/>
    <p:sldId id="385" r:id="rId85"/>
    <p:sldId id="439"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44" autoAdjust="0"/>
    <p:restoredTop sz="94364" autoAdjust="0"/>
  </p:normalViewPr>
  <p:slideViewPr>
    <p:cSldViewPr snapToGrid="0">
      <p:cViewPr varScale="1">
        <p:scale>
          <a:sx n="164" d="100"/>
          <a:sy n="164" d="100"/>
        </p:scale>
        <p:origin x="436"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84" Type="http://schemas.openxmlformats.org/officeDocument/2006/relationships/slide" Target="slides/slide61.xml"/><Relationship Id="rId89" Type="http://schemas.openxmlformats.org/officeDocument/2006/relationships/viewProps" Target="viewProp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slide" Target="slides/slide56.xml"/><Relationship Id="rId5" Type="http://schemas.openxmlformats.org/officeDocument/2006/relationships/slideMaster" Target="slideMasters/slideMaster2.xml"/><Relationship Id="rId90" Type="http://schemas.openxmlformats.org/officeDocument/2006/relationships/theme" Target="theme/theme1.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slide" Target="slides/slide54.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slide" Target="slides/slide57.xml"/><Relationship Id="rId85" Type="http://schemas.openxmlformats.org/officeDocument/2006/relationships/slide" Target="slides/slide6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slide" Target="slides/slide52.xml"/><Relationship Id="rId83" Type="http://schemas.openxmlformats.org/officeDocument/2006/relationships/slide" Target="slides/slide60.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slide" Target="slides/slide55.xml"/><Relationship Id="rId81" Type="http://schemas.openxmlformats.org/officeDocument/2006/relationships/slide" Target="slides/slide58.xml"/><Relationship Id="rId86" Type="http://schemas.openxmlformats.org/officeDocument/2006/relationships/slide" Target="slides/slide63.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notesMaster" Target="notesMasters/notesMaster1.xml"/><Relationship Id="rId61" Type="http://schemas.openxmlformats.org/officeDocument/2006/relationships/slide" Target="slides/slide38.xml"/><Relationship Id="rId82" Type="http://schemas.openxmlformats.org/officeDocument/2006/relationships/slide" Target="slides/slide59.xml"/><Relationship Id="rId19" Type="http://schemas.openxmlformats.org/officeDocument/2006/relationships/slideMaster" Target="slideMasters/slideMaster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614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161185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6</a:t>
            </a:fld>
            <a:endParaRPr lang="en-GB"/>
          </a:p>
        </p:txBody>
      </p:sp>
    </p:spTree>
    <p:extLst>
      <p:ext uri="{BB962C8B-B14F-4D97-AF65-F5344CB8AC3E}">
        <p14:creationId xmlns:p14="http://schemas.microsoft.com/office/powerpoint/2010/main" val="1905461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7</a:t>
            </a:fld>
            <a:endParaRPr lang="en-GB"/>
          </a:p>
        </p:txBody>
      </p:sp>
    </p:spTree>
    <p:extLst>
      <p:ext uri="{BB962C8B-B14F-4D97-AF65-F5344CB8AC3E}">
        <p14:creationId xmlns:p14="http://schemas.microsoft.com/office/powerpoint/2010/main" val="3795065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394160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091970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67BC98B-A333-4CB1-89BC-3D1C39E425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85CAE46-FB70-4703-9C83-4E4455014C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36E7CBD9-97B0-44FE-93B9-487336F818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C2B6F-F068-429F-BE8F-2AD4443A4D25}" type="slidenum">
              <a:rPr lang="en-GB" altLang="en-US"/>
              <a:pPr/>
              <a:t>10</a:t>
            </a:fld>
            <a:endParaRPr lang="en-GB" altLang="en-US"/>
          </a:p>
        </p:txBody>
      </p:sp>
    </p:spTree>
    <p:extLst>
      <p:ext uri="{BB962C8B-B14F-4D97-AF65-F5344CB8AC3E}">
        <p14:creationId xmlns:p14="http://schemas.microsoft.com/office/powerpoint/2010/main" val="2887279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11</a:t>
            </a:fld>
            <a:endParaRPr lang="en-GB" altLang="en-US"/>
          </a:p>
        </p:txBody>
      </p:sp>
    </p:spTree>
    <p:extLst>
      <p:ext uri="{BB962C8B-B14F-4D97-AF65-F5344CB8AC3E}">
        <p14:creationId xmlns:p14="http://schemas.microsoft.com/office/powerpoint/2010/main" val="51296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652E1CF2-618C-4F6B-80C7-02A35624F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5213C9DB-3526-4901-9899-F4A514040F44}" type="slidenum">
              <a:rPr lang="en-US" altLang="en-US" sz="1200"/>
              <a:pPr/>
              <a:t>12</a:t>
            </a:fld>
            <a:endParaRPr lang="en-US" altLang="en-US" sz="1200"/>
          </a:p>
        </p:txBody>
      </p:sp>
      <p:sp>
        <p:nvSpPr>
          <p:cNvPr id="49155" name="Rectangle 2">
            <a:extLst>
              <a:ext uri="{FF2B5EF4-FFF2-40B4-BE49-F238E27FC236}">
                <a16:creationId xmlns:a16="http://schemas.microsoft.com/office/drawing/2014/main" id="{F1B57451-7D2D-46C4-AC26-FF24A4572A55}"/>
              </a:ext>
            </a:extLst>
          </p:cNvPr>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F164F919-390A-4E2F-A639-FA60B0ECA73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60B8F321-5ADC-44E6-AE8B-AF0B1EC56D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24B5A825-8DB6-4004-8544-C4324FF22547}" type="slidenum">
              <a:rPr lang="en-US" altLang="en-US" sz="1200"/>
              <a:pPr/>
              <a:t>14</a:t>
            </a:fld>
            <a:endParaRPr lang="en-US" altLang="en-US" sz="1200"/>
          </a:p>
        </p:txBody>
      </p:sp>
      <p:sp>
        <p:nvSpPr>
          <p:cNvPr id="51203" name="Rectangle 2">
            <a:extLst>
              <a:ext uri="{FF2B5EF4-FFF2-40B4-BE49-F238E27FC236}">
                <a16:creationId xmlns:a16="http://schemas.microsoft.com/office/drawing/2014/main" id="{7257B495-81AE-4763-834F-CAEE93D9649D}"/>
              </a:ext>
            </a:extLst>
          </p:cNvPr>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90677161-EE4D-452B-ADD9-BEF92DACA064}"/>
              </a:ext>
            </a:extLst>
          </p:cNvPr>
          <p:cNvSpPr>
            <a:spLocks noGrp="1" noChangeArrowheads="1"/>
          </p:cNvSpPr>
          <p:nvPr>
            <p:ph type="body" idx="1"/>
          </p:nvPr>
        </p:nvSpPr>
        <p:spPr bwMode="auto"/>
        <p:txBody>
          <a:bodyPr wrap="square" numCol="1" anchor="t" anchorCtr="0" compatLnSpc="1">
            <a:prstTxWarp prst="textNoShape">
              <a:avLst/>
            </a:prstTxWarp>
          </a:bodyPr>
          <a:lstStyle/>
          <a:p>
            <a:pPr eaLnBrk="1" hangingPunct="1">
              <a:spcBef>
                <a:spcPct val="0"/>
              </a:spcBef>
              <a:defRPr/>
            </a:pPr>
            <a:r>
              <a:rPr lang="en-IN" b="1" dirty="0">
                <a:latin typeface="+mj-lt"/>
              </a:rPr>
              <a:t>Figure 2.1  Layers of the business environment</a:t>
            </a:r>
          </a:p>
          <a:p>
            <a:pPr eaLnBrk="1" hangingPunct="1">
              <a:spcBef>
                <a:spcPct val="0"/>
              </a:spcBef>
              <a:defRPr/>
            </a:pPr>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4C439661-F578-4F5D-B70D-7AD45B3CEB63}"/>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F35BF8DC-49C2-456C-AE2D-81F3AD5834B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FA2DB998-E6CD-46AC-873C-FCC061D6AF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A0885971-3757-4867-A5F1-D26A8B02F783}" type="slidenum">
              <a:rPr lang="en-GB" altLang="en-US" sz="1200"/>
              <a:pPr/>
              <a:t>16</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AAD10343-693F-45EA-899D-E76A4011739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36DC33EA-16F7-4C44-A864-22CC7370B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4276" name="Slide Number Placeholder 3">
            <a:extLst>
              <a:ext uri="{FF2B5EF4-FFF2-40B4-BE49-F238E27FC236}">
                <a16:creationId xmlns:a16="http://schemas.microsoft.com/office/drawing/2014/main" id="{C49C1E25-86F8-4369-80D5-A1E87D4B66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31312556-CFED-4215-87E9-C3D5D8109861}" type="slidenum">
              <a:rPr lang="en-GB" altLang="en-US" sz="1200"/>
              <a:pPr/>
              <a:t>17</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091270F-AB0B-4BEA-8A45-E1AE4AEB4DF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EB312296-1771-4FF0-985E-4192435B09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5300" name="Slide Number Placeholder 3">
            <a:extLst>
              <a:ext uri="{FF2B5EF4-FFF2-40B4-BE49-F238E27FC236}">
                <a16:creationId xmlns:a16="http://schemas.microsoft.com/office/drawing/2014/main" id="{F4517C87-84D6-4078-88A1-C47560F1C8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40B8D9FC-88F7-4CF5-8B7E-77068E349F5F}" type="slidenum">
              <a:rPr lang="en-GB" altLang="en-US" sz="1200"/>
              <a:pPr/>
              <a:t>18</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7E0E409-7032-4AFD-95F8-7B24D1A621C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F81E72C7-DED9-47F4-82AE-323373612132}"/>
              </a:ext>
            </a:extLst>
          </p:cNvPr>
          <p:cNvSpPr>
            <a:spLocks noGrp="1"/>
          </p:cNvSpPr>
          <p:nvPr>
            <p:ph type="body" idx="1"/>
          </p:nvPr>
        </p:nvSpPr>
        <p:spPr bwMode="auto"/>
        <p:txBody>
          <a:bodyPr wrap="square" numCol="1" anchor="t" anchorCtr="0" compatLnSpc="1">
            <a:prstTxWarp prst="textNoShape">
              <a:avLst/>
            </a:prstTxWarp>
          </a:bodyPr>
          <a:lstStyle/>
          <a:p>
            <a:pPr>
              <a:defRPr/>
            </a:pPr>
            <a:r>
              <a:rPr lang="en-GB" b="1" kern="0" dirty="0">
                <a:solidFill>
                  <a:sysClr val="windowText" lastClr="000000"/>
                </a:solidFill>
                <a:latin typeface="+mj-lt"/>
                <a:cs typeface="Arial" panose="020B0604020202020204" pitchFamily="34" charset="0"/>
              </a:rPr>
              <a:t>Figure 2.3  The political environment</a:t>
            </a:r>
          </a:p>
          <a:p>
            <a:pPr>
              <a:defRPr/>
            </a:pPr>
            <a:endParaRPr lang="en-GB" altLang="en-US" dirty="0"/>
          </a:p>
        </p:txBody>
      </p:sp>
      <p:sp>
        <p:nvSpPr>
          <p:cNvPr id="56324" name="Slide Number Placeholder 3">
            <a:extLst>
              <a:ext uri="{FF2B5EF4-FFF2-40B4-BE49-F238E27FC236}">
                <a16:creationId xmlns:a16="http://schemas.microsoft.com/office/drawing/2014/main" id="{B3AB7FCB-163B-4490-9D8E-0191BD131B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BDC18314-8A23-4F4D-96BD-99E0D38BAE26}" type="slidenum">
              <a:rPr lang="en-GB" altLang="en-US" sz="1200"/>
              <a:pPr/>
              <a:t>19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D11CF85A-04CC-4209-A859-EFB8EC8181AA}"/>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ED2F7763-9EE2-4D73-A93C-897BED1B26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7348" name="Slide Number Placeholder 3">
            <a:extLst>
              <a:ext uri="{FF2B5EF4-FFF2-40B4-BE49-F238E27FC236}">
                <a16:creationId xmlns:a16="http://schemas.microsoft.com/office/drawing/2014/main" id="{A43046B9-3BD5-41C5-BCAA-49582174BE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B65A9365-3055-48C7-BB85-04F6D7793C2A}" type="slidenum">
              <a:rPr lang="en-GB" altLang="en-US" sz="1200"/>
              <a:pPr/>
              <a:t>20</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D4F12055-AE90-4348-AD29-E3BC4C97400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342940B5-EA62-4D6C-96ED-7A568A7D3D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8372" name="Slide Number Placeholder 3">
            <a:extLst>
              <a:ext uri="{FF2B5EF4-FFF2-40B4-BE49-F238E27FC236}">
                <a16:creationId xmlns:a16="http://schemas.microsoft.com/office/drawing/2014/main" id="{796436C7-69B8-408E-80AE-6F40605881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6BA9E8CB-93E6-4BC4-98C9-1A5B2F811BFA}" type="slidenum">
              <a:rPr lang="en-GB" altLang="en-US" sz="1200"/>
              <a:pPr/>
              <a:t>21</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54BB4EC-D20A-4318-BFA3-074DCA3E9E3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F8264283-C240-4FCE-AD4C-DFCA885A03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9396" name="Slide Number Placeholder 3">
            <a:extLst>
              <a:ext uri="{FF2B5EF4-FFF2-40B4-BE49-F238E27FC236}">
                <a16:creationId xmlns:a16="http://schemas.microsoft.com/office/drawing/2014/main" id="{6C12527F-1D98-4F9E-B6FD-F1AA60D581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EE0C4FED-698F-4D42-B56D-DA026186FDB6}" type="slidenum">
              <a:rPr lang="en-GB" altLang="en-US" sz="1200"/>
              <a:pPr/>
              <a:t>22</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F36DB3B7-FE13-4F37-9282-0717AAAED535}"/>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E3624ADF-B21E-4D3A-9AF5-ED83970AD3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1444" name="Slide Number Placeholder 3">
            <a:extLst>
              <a:ext uri="{FF2B5EF4-FFF2-40B4-BE49-F238E27FC236}">
                <a16:creationId xmlns:a16="http://schemas.microsoft.com/office/drawing/2014/main" id="{A27061FE-0353-4214-91F8-12B88511C5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510D56E3-ADC9-4C34-81C9-CDD04FB8FE36}" type="slidenum">
              <a:rPr lang="en-GB" altLang="en-US" sz="1200"/>
              <a:pPr/>
              <a:t>23</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6FBB59E-DC87-4CD3-9BE0-FD6F875BC375}"/>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B2244E6C-EBE4-4E15-8E35-E89D50C02C4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2468" name="Slide Number Placeholder 3">
            <a:extLst>
              <a:ext uri="{FF2B5EF4-FFF2-40B4-BE49-F238E27FC236}">
                <a16:creationId xmlns:a16="http://schemas.microsoft.com/office/drawing/2014/main" id="{FF6907B6-A02E-4563-B3BA-CCB9AFF0B4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00CBADF7-A7AF-4888-A6A6-AB6C8D1CC31B}" type="slidenum">
              <a:rPr lang="en-GB" altLang="en-US" sz="1200"/>
              <a:pPr/>
              <a:t>24</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50BF7C1C-A073-4894-8F25-64BFC185265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F03F4957-7303-4E94-BE24-34C6FBA2E0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3492" name="Slide Number Placeholder 3">
            <a:extLst>
              <a:ext uri="{FF2B5EF4-FFF2-40B4-BE49-F238E27FC236}">
                <a16:creationId xmlns:a16="http://schemas.microsoft.com/office/drawing/2014/main" id="{9BE6B79F-6376-4CAD-98D1-A287AB8769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0325DE27-3C85-4219-AB17-E459828FF72E}" type="slidenum">
              <a:rPr lang="en-GB" altLang="en-US" sz="1200"/>
              <a:pPr/>
              <a:t>25</a:t>
            </a:fld>
            <a:endParaRPr lang="en-GB" alt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D9639FB3-D252-463C-9E93-DB13881C6603}"/>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4637F279-91C9-4A16-B7A0-FE65EE0ED2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5540" name="Slide Number Placeholder 3">
            <a:extLst>
              <a:ext uri="{FF2B5EF4-FFF2-40B4-BE49-F238E27FC236}">
                <a16:creationId xmlns:a16="http://schemas.microsoft.com/office/drawing/2014/main" id="{A896D58C-9005-4A52-8BF3-11829EA2BF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6524452E-DA2F-4620-9C7F-44FE2FBC8762}" type="slidenum">
              <a:rPr lang="en-GB" altLang="en-US" sz="1200"/>
              <a:pPr/>
              <a:t>26</a:t>
            </a:fld>
            <a:endParaRPr lang="en-GB"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C8EBAF1-856D-46EB-A845-B0015519FB4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22A6EB3E-1DFD-4364-AFB4-70EE8B8689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6564" name="Slide Number Placeholder 3">
            <a:extLst>
              <a:ext uri="{FF2B5EF4-FFF2-40B4-BE49-F238E27FC236}">
                <a16:creationId xmlns:a16="http://schemas.microsoft.com/office/drawing/2014/main" id="{8B9B3409-355A-42D6-BA7D-05042D3D48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117356EB-7008-4AC3-8C6C-1CFC765CB9D5}" type="slidenum">
              <a:rPr lang="en-GB" altLang="en-US" sz="1200"/>
              <a:pPr/>
              <a:t>27</a:t>
            </a:fld>
            <a:endParaRPr lang="en-GB" alt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45735D5-C6DD-4861-84CF-1BBAD230954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2EC63F5-2182-4D2F-93DE-0D806C502C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8612" name="Slide Number Placeholder 3">
            <a:extLst>
              <a:ext uri="{FF2B5EF4-FFF2-40B4-BE49-F238E27FC236}">
                <a16:creationId xmlns:a16="http://schemas.microsoft.com/office/drawing/2014/main" id="{D95327C5-C4F1-4040-8DCC-9902884682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7C492382-D11E-4C85-A286-49A90F2E405A}" type="slidenum">
              <a:rPr lang="en-GB" altLang="en-US" sz="1200"/>
              <a:pPr/>
              <a:t>30</a:t>
            </a:fld>
            <a:endParaRPr lang="en-GB" alt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94E70B72-FA0E-4C94-BE5C-26DFF59BED65}"/>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F4B0EFA7-F53B-4685-A94F-1726F66F95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9636" name="Slide Number Placeholder 3">
            <a:extLst>
              <a:ext uri="{FF2B5EF4-FFF2-40B4-BE49-F238E27FC236}">
                <a16:creationId xmlns:a16="http://schemas.microsoft.com/office/drawing/2014/main" id="{1D11F7C1-A70A-41E2-8F89-CB562EA51C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7EF4AB31-97EC-4DFF-8B03-C307CFA6C4B4}" type="slidenum">
              <a:rPr lang="en-GB" altLang="en-US" sz="1200"/>
              <a:pPr/>
              <a:t>31</a:t>
            </a:fld>
            <a:endParaRPr lang="en-GB" altLang="en-US"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746F5F30-F08C-4AD0-9620-F8C35C0904D4}"/>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05AD57F3-DF72-44B8-934D-D89548FAE06F}"/>
              </a:ext>
            </a:extLst>
          </p:cNvPr>
          <p:cNvSpPr>
            <a:spLocks noGrp="1"/>
          </p:cNvSpPr>
          <p:nvPr>
            <p:ph type="body" idx="1"/>
          </p:nvPr>
        </p:nvSpPr>
        <p:spPr bwMode="auto"/>
        <p:txBody>
          <a:bodyPr wrap="square" numCol="1" anchor="t" anchorCtr="0" compatLnSpc="1">
            <a:prstTxWarp prst="textNoShape">
              <a:avLst/>
            </a:prstTxWarp>
          </a:bodyPr>
          <a:lstStyle/>
          <a:p>
            <a:pPr>
              <a:defRPr/>
            </a:pPr>
            <a:r>
              <a:rPr lang="en-IN" b="1" dirty="0">
                <a:latin typeface="+mj-lt"/>
              </a:rPr>
              <a:t>Figure 2.7  Contexts and motives for ecological issues</a:t>
            </a:r>
          </a:p>
          <a:p>
            <a:pPr>
              <a:defRPr/>
            </a:pPr>
            <a:endParaRPr lang="en-GB" altLang="en-US" dirty="0"/>
          </a:p>
        </p:txBody>
      </p:sp>
      <p:sp>
        <p:nvSpPr>
          <p:cNvPr id="70660" name="Slide Number Placeholder 3">
            <a:extLst>
              <a:ext uri="{FF2B5EF4-FFF2-40B4-BE49-F238E27FC236}">
                <a16:creationId xmlns:a16="http://schemas.microsoft.com/office/drawing/2014/main" id="{40673548-4613-44ED-AF1D-D75869E5C9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B47BDEBF-D2A9-4EEC-A1E8-9D1678EFA9A2}" type="slidenum">
              <a:rPr lang="en-GB" altLang="en-US" sz="1200"/>
              <a:pPr/>
              <a:t>32</a:t>
            </a:fld>
            <a:endParaRPr lang="en-GB" alt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6F2BAC-CDDA-4298-B7DE-003B56D5A0A5}" type="slidenum">
              <a:rPr lang="en-GB" altLang="en-US"/>
              <a:pPr/>
              <a:t>33</a:t>
            </a:fld>
            <a:endParaRPr lang="en-GB" altLang="en-US"/>
          </a:p>
        </p:txBody>
      </p:sp>
    </p:spTree>
    <p:extLst>
      <p:ext uri="{BB962C8B-B14F-4D97-AF65-F5344CB8AC3E}">
        <p14:creationId xmlns:p14="http://schemas.microsoft.com/office/powerpoint/2010/main" val="19401124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F297CD1-1CE0-489C-A68E-B920B1F6635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C9C4620A-14AC-42A9-93E2-551A104B76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1684" name="Slide Number Placeholder 3">
            <a:extLst>
              <a:ext uri="{FF2B5EF4-FFF2-40B4-BE49-F238E27FC236}">
                <a16:creationId xmlns:a16="http://schemas.microsoft.com/office/drawing/2014/main" id="{10B977C5-4369-490A-80B5-980383E3DA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EEA8CAE8-CD26-4322-9521-B25971BB711B}" type="slidenum">
              <a:rPr lang="en-GB" altLang="en-US" sz="1200"/>
              <a:pPr/>
              <a:t>34</a:t>
            </a:fld>
            <a:endParaRPr lang="en-GB" altLang="en-US" sz="120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5EBD274-7102-4502-8DE0-F161730DDBA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01D7AF04-1EDB-4F65-92F7-9BF6066D22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C3D8534E-7D22-4513-807D-2AA7AE0D5A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13764923-96B1-488D-B104-71D63BBA81BA}" type="slidenum">
              <a:rPr lang="en-GB" altLang="en-US" sz="1200"/>
              <a:pPr/>
              <a:t>35</a:t>
            </a:fld>
            <a:endParaRPr lang="en-GB" altLang="en-US"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7BCF701C-289C-4EF1-897E-820C12DED3F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F76236C7-2645-4B80-A369-97EDEBCA3F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3732" name="Slide Number Placeholder 3">
            <a:extLst>
              <a:ext uri="{FF2B5EF4-FFF2-40B4-BE49-F238E27FC236}">
                <a16:creationId xmlns:a16="http://schemas.microsoft.com/office/drawing/2014/main" id="{D9C32C3B-2962-4143-82CF-C268736A07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E1534392-C2F0-4A22-95CC-218F3C2D95A8}" type="slidenum">
              <a:rPr lang="en-GB" altLang="en-US" sz="1200"/>
              <a:pPr/>
              <a:t>36</a:t>
            </a:fld>
            <a:endParaRPr lang="en-GB" altLang="en-US"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84F6DA6-EA29-464B-9D13-D704EB1A83D1}"/>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B5562B4-ECB9-4F2B-9CE8-ED9B15D99A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4756" name="Slide Number Placeholder 3">
            <a:extLst>
              <a:ext uri="{FF2B5EF4-FFF2-40B4-BE49-F238E27FC236}">
                <a16:creationId xmlns:a16="http://schemas.microsoft.com/office/drawing/2014/main" id="{4A8D6EDC-4F01-4E7C-9D5A-95471DB856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440219A7-C292-4DC0-A5E2-D745938B1300}" type="slidenum">
              <a:rPr lang="en-GB" altLang="en-US" sz="1200"/>
              <a:pPr/>
              <a:t>37</a:t>
            </a:fld>
            <a:endParaRPr lang="en-GB" altLang="en-US" sz="120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648F2D9B-06E2-4592-A0E9-5C1B042F6689}"/>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86AF3EDD-13ED-420D-AF18-8970A1D594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5780" name="Slide Number Placeholder 3">
            <a:extLst>
              <a:ext uri="{FF2B5EF4-FFF2-40B4-BE49-F238E27FC236}">
                <a16:creationId xmlns:a16="http://schemas.microsoft.com/office/drawing/2014/main" id="{F47A4A54-7F22-44B7-9A50-0AC1ABD82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9D27FA4D-86A7-4827-A056-046C7A1BF8BF}" type="slidenum">
              <a:rPr lang="en-GB" altLang="en-US" sz="1200"/>
              <a:pPr/>
              <a:t>38</a:t>
            </a:fld>
            <a:endParaRPr lang="en-GB" altLang="en-US" sz="12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0B3DD522-2E75-4E53-AE8E-D2E0C4A012C6}"/>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494B5A33-281A-4775-82F5-40BC0EF0AE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6804" name="Slide Number Placeholder 3">
            <a:extLst>
              <a:ext uri="{FF2B5EF4-FFF2-40B4-BE49-F238E27FC236}">
                <a16:creationId xmlns:a16="http://schemas.microsoft.com/office/drawing/2014/main" id="{60573424-5279-4564-A28A-3AA39E0030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A82A4033-553F-4CD0-A1BA-D9C2C14D0AF6}" type="slidenum">
              <a:rPr lang="en-GB" altLang="en-US" sz="1200"/>
              <a:pPr/>
              <a:t>39</a:t>
            </a:fld>
            <a:endParaRPr lang="en-GB" altLang="en-US"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06541744-FC55-4B56-A70A-D2F489BD3E50}"/>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548A8408-7A88-4469-85B6-C536AA9D76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7828" name="Slide Number Placeholder 3">
            <a:extLst>
              <a:ext uri="{FF2B5EF4-FFF2-40B4-BE49-F238E27FC236}">
                <a16:creationId xmlns:a16="http://schemas.microsoft.com/office/drawing/2014/main" id="{73897E0E-C232-4A91-B981-FBE72730C5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4FDEBBEC-35B8-41E0-A5B3-C49D23CC1407}" type="slidenum">
              <a:rPr lang="en-GB" altLang="en-US" sz="1200"/>
              <a:pPr/>
              <a:t>41</a:t>
            </a:fld>
            <a:endParaRPr lang="en-GB" alt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75F36F7B-2289-4888-91B6-F61BBBBCF439}"/>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6A455B4E-7F48-4845-8DE0-2389B92E210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a:extLst>
              <a:ext uri="{FF2B5EF4-FFF2-40B4-BE49-F238E27FC236}">
                <a16:creationId xmlns:a16="http://schemas.microsoft.com/office/drawing/2014/main" id="{3F6238DA-82B2-45E5-BC41-B982994EB0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6A91558E-3783-4962-993D-48565B94CDCD}" type="slidenum">
              <a:rPr lang="en-GB" altLang="en-US" sz="1200"/>
              <a:pPr/>
              <a:t>42</a:t>
            </a:fld>
            <a:endParaRPr lang="en-GB" altLang="en-US" sz="120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184D05D7-3560-4B26-B2FF-7F8FBA650D38}"/>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5809EF22-7C8B-4AB7-A3B3-B704294F6F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1924" name="Slide Number Placeholder 3">
            <a:extLst>
              <a:ext uri="{FF2B5EF4-FFF2-40B4-BE49-F238E27FC236}">
                <a16:creationId xmlns:a16="http://schemas.microsoft.com/office/drawing/2014/main" id="{0049EAE6-383B-42CE-8959-9F37A25820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F93EE5C6-13BC-4CF6-98A1-B8ECD96F5706}" type="slidenum">
              <a:rPr lang="en-GB" altLang="en-US" sz="1200"/>
              <a:pPr/>
              <a:t>44</a:t>
            </a:fld>
            <a:endParaRPr lang="en-GB" altLang="en-US"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2BDE182B-CF51-407F-A5EE-4DA6C08E675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F8487A6D-FFD7-4F43-BF75-1477E64C1C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4996" name="Slide Number Placeholder 3">
            <a:extLst>
              <a:ext uri="{FF2B5EF4-FFF2-40B4-BE49-F238E27FC236}">
                <a16:creationId xmlns:a16="http://schemas.microsoft.com/office/drawing/2014/main" id="{4DAD8116-15B3-4A88-9F68-B26547CE7D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3BBBCE11-5432-4E9E-8BD0-123C7C669215}" type="slidenum">
              <a:rPr lang="en-GB" altLang="en-US" sz="1200"/>
              <a:pPr/>
              <a:t>45</a:t>
            </a:fld>
            <a:endParaRPr lang="en-GB" altLang="en-US" sz="120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2248B537-0A83-442F-B0CB-446969C270E6}"/>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a:extLst>
              <a:ext uri="{FF2B5EF4-FFF2-40B4-BE49-F238E27FC236}">
                <a16:creationId xmlns:a16="http://schemas.microsoft.com/office/drawing/2014/main" id="{C870FA1E-6C61-470A-A33A-830CD99049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6020" name="Slide Number Placeholder 3">
            <a:extLst>
              <a:ext uri="{FF2B5EF4-FFF2-40B4-BE49-F238E27FC236}">
                <a16:creationId xmlns:a16="http://schemas.microsoft.com/office/drawing/2014/main" id="{5C0DFD95-4C85-4176-A127-A4627E4D1C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47217EAD-407C-47F7-931B-AD65F4E12198}" type="slidenum">
              <a:rPr lang="en-GB" altLang="en-US" sz="1200"/>
              <a:pPr/>
              <a:t>46</a:t>
            </a:fld>
            <a:endParaRPr lang="en-GB" altLang="en-US" sz="120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148F0777-14CE-419E-872E-8D431C8F49B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B41C3D11-19B3-4CCD-86CE-18D29DA536CE}"/>
              </a:ext>
            </a:extLst>
          </p:cNvPr>
          <p:cNvSpPr>
            <a:spLocks noGrp="1"/>
          </p:cNvSpPr>
          <p:nvPr>
            <p:ph type="body" idx="1"/>
          </p:nvPr>
        </p:nvSpPr>
        <p:spPr bwMode="auto"/>
        <p:txBody>
          <a:bodyPr wrap="square" numCol="1" anchor="t" anchorCtr="0" compatLnSpc="1">
            <a:prstTxWarp prst="textNoShape">
              <a:avLst/>
            </a:prstTxWarp>
          </a:bodyPr>
          <a:lstStyle/>
          <a:p>
            <a:pPr>
              <a:defRPr/>
            </a:pPr>
            <a:r>
              <a:rPr lang="en-GB" altLang="en-US" b="1" dirty="0">
                <a:latin typeface="+mj-lt"/>
              </a:rPr>
              <a:t>Figure 2.10  The scenario process</a:t>
            </a:r>
            <a:endParaRPr lang="en-IN" dirty="0"/>
          </a:p>
          <a:p>
            <a:pPr>
              <a:defRPr/>
            </a:pPr>
            <a:endParaRPr lang="en-GB" altLang="en-US" dirty="0"/>
          </a:p>
        </p:txBody>
      </p:sp>
      <p:sp>
        <p:nvSpPr>
          <p:cNvPr id="87044" name="Slide Number Placeholder 3">
            <a:extLst>
              <a:ext uri="{FF2B5EF4-FFF2-40B4-BE49-F238E27FC236}">
                <a16:creationId xmlns:a16="http://schemas.microsoft.com/office/drawing/2014/main" id="{9BD0F803-CC8B-45B5-91D7-4FABE3C42F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3CB0574D-8431-48C5-8C62-AF69041FC014}" type="slidenum">
              <a:rPr lang="en-GB" altLang="en-US" sz="1200"/>
              <a:pPr/>
              <a:t>47</a:t>
            </a:fld>
            <a:endParaRPr lang="en-GB" altLang="en-US" sz="120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32A154D4-5C63-4DD0-8280-8FC1135FE42B}"/>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a:extLst>
              <a:ext uri="{FF2B5EF4-FFF2-40B4-BE49-F238E27FC236}">
                <a16:creationId xmlns:a16="http://schemas.microsoft.com/office/drawing/2014/main" id="{3B0FDBAC-821E-4BBA-B287-050D892B79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8068" name="Slide Number Placeholder 3">
            <a:extLst>
              <a:ext uri="{FF2B5EF4-FFF2-40B4-BE49-F238E27FC236}">
                <a16:creationId xmlns:a16="http://schemas.microsoft.com/office/drawing/2014/main" id="{CC620AAE-B9CB-4821-9F96-3D0764C444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C0E5F175-DC7B-41D0-8004-AE64BD188F76}" type="slidenum">
              <a:rPr lang="en-GB" altLang="en-US" sz="1200"/>
              <a:pPr/>
              <a:t>58</a:t>
            </a:fld>
            <a:endParaRPr lang="en-GB" altLang="en-US" sz="120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B30A66B-8C95-4300-9EC9-EE39DB0AA4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2FE6D5B-30EB-4502-BE9B-DB5D4D52ED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4988C2C4-3F4D-4CFB-AE3F-1A4E9BAAEA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09ECBB7-850F-40E1-B96C-9F8E4252E987}" type="slidenum">
              <a:rPr lang="en-GB" altLang="en-US"/>
              <a:pPr/>
              <a:t>59</a:t>
            </a:fld>
            <a:endParaRPr lang="en-GB" altLang="en-US"/>
          </a:p>
        </p:txBody>
      </p:sp>
    </p:spTree>
    <p:extLst>
      <p:ext uri="{BB962C8B-B14F-4D97-AF65-F5344CB8AC3E}">
        <p14:creationId xmlns:p14="http://schemas.microsoft.com/office/powerpoint/2010/main" val="19574811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8164CFB-75E0-438B-AE6F-0B6035AA80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49A9DF9-FCE5-4AEC-9B30-B26FD345B5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7ADF56AE-8329-4CA7-A554-FD37DD0BD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1EA73E3-6D23-4D98-9F23-D87EE83B5A75}" type="slidenum">
              <a:rPr lang="en-GB" altLang="en-US"/>
              <a:pPr/>
              <a:t>60</a:t>
            </a:fld>
            <a:endParaRPr lang="en-GB" altLang="en-US"/>
          </a:p>
        </p:txBody>
      </p:sp>
    </p:spTree>
    <p:extLst>
      <p:ext uri="{BB962C8B-B14F-4D97-AF65-F5344CB8AC3E}">
        <p14:creationId xmlns:p14="http://schemas.microsoft.com/office/powerpoint/2010/main" val="320287820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61</a:t>
            </a:fld>
            <a:endParaRPr lang="en-GB" altLang="en-US"/>
          </a:p>
        </p:txBody>
      </p:sp>
    </p:spTree>
    <p:extLst>
      <p:ext uri="{BB962C8B-B14F-4D97-AF65-F5344CB8AC3E}">
        <p14:creationId xmlns:p14="http://schemas.microsoft.com/office/powerpoint/2010/main" val="1143633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57D9B86-D1BD-43ED-B2E0-1600028345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372DCFE-B54D-4D9D-9AA5-A562095B55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65B515FF-A395-4EC2-8540-308FE1011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4FF4F99-4AAC-4EAF-9E10-9BF2C245468C}" type="slidenum">
              <a:rPr lang="en-GB" altLang="en-US"/>
              <a:pPr/>
              <a:t>62</a:t>
            </a:fld>
            <a:endParaRPr lang="en-GB" altLang="en-US"/>
          </a:p>
        </p:txBody>
      </p:sp>
    </p:spTree>
    <p:extLst>
      <p:ext uri="{BB962C8B-B14F-4D97-AF65-F5344CB8AC3E}">
        <p14:creationId xmlns:p14="http://schemas.microsoft.com/office/powerpoint/2010/main" val="313762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2/1/2023</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02368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01/02/2023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1881104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471488"/>
            <a:ext cx="10972800" cy="7477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99128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theme" Target="../theme/theme12.xml"/><Relationship Id="rId4" Type="http://schemas.openxmlformats.org/officeDocument/2006/relationships/slideLayout" Target="../slideLayouts/slideLayout1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47413" y="0"/>
            <a:ext cx="12192000" cy="6858000"/>
          </a:xfrm>
          <a:prstGeom prst="rect">
            <a:avLst/>
          </a:prstGeom>
        </p:spPr>
      </p:pic>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29" r:id="rId2"/>
    <p:sldLayoutId id="2147483731" r:id="rId3"/>
    <p:sldLayoutId id="214748373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5.xml"/><Relationship Id="rId6" Type="http://schemas.openxmlformats.org/officeDocument/2006/relationships/hyperlink" Target="https://www.aparat.com/v/hQjVF" TargetMode="External"/><Relationship Id="rId5" Type="http://schemas.openxmlformats.org/officeDocument/2006/relationships/image" Target="../media/image33.jpeg"/><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6.xml"/><Relationship Id="rId1" Type="http://schemas.openxmlformats.org/officeDocument/2006/relationships/video" Target="https://www.youtube.com/embed/GFVKKTwkANY" TargetMode="External"/><Relationship Id="rId4" Type="http://schemas.openxmlformats.org/officeDocument/2006/relationships/hyperlink" Target="https://youtu.be/GFVKKTwkANY"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strategyand.pwc.com/gx/en/insights/innovation1000.html#VisualTabs1" TargetMode="External"/><Relationship Id="rId7" Type="http://schemas.openxmlformats.org/officeDocument/2006/relationships/hyperlink" Target="https://www.strategyand.pwc.com/gx/en/insights/innovation1000.html" TargetMode="External"/><Relationship Id="rId2" Type="http://schemas.openxmlformats.org/officeDocument/2006/relationships/image" Target="../media/image38.png"/><Relationship Id="rId1" Type="http://schemas.openxmlformats.org/officeDocument/2006/relationships/slideLayout" Target="../slideLayouts/slideLayout14.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hyperlink" Target="https://www.strategyand.pwc.com/gx/en/insights/innovation1000.html#Methodolog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14.xml"/><Relationship Id="rId1" Type="http://schemas.openxmlformats.org/officeDocument/2006/relationships/video" Target="https://www.youtube.com/embed/M8Kiwv9gDJU"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investopedia.com/articles/financial-theory/11/basics-business-forcasting.asp" TargetMode="External"/><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14.xml"/><Relationship Id="rId1" Type="http://schemas.openxmlformats.org/officeDocument/2006/relationships/video" Target="https://www.youtube.com/embed/u1Y5K1dTGj0"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52.wmf"/><Relationship Id="rId2" Type="http://schemas.openxmlformats.org/officeDocument/2006/relationships/image" Target="../media/image51.wmf"/><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hyperlink" Target="https://youtu.be/Uhq57PYbDCo" TargetMode="External"/><Relationship Id="rId2" Type="http://schemas.openxmlformats.org/officeDocument/2006/relationships/slideLayout" Target="../slideLayouts/slideLayout14.xml"/><Relationship Id="rId1" Type="http://schemas.openxmlformats.org/officeDocument/2006/relationships/video" Target="https://www.youtube.com/embed/Uhq57PYbDCo" TargetMode="Externa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png"/></Relationships>
</file>

<file path=ppt/slides/_rels/slide5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slideLayout" Target="../slideLayouts/slideLayout14.xml"/><Relationship Id="rId1" Type="http://schemas.openxmlformats.org/officeDocument/2006/relationships/video" Target="https://www.youtube.com/embed/nwub4Bhr-aM" TargetMode="External"/><Relationship Id="rId5" Type="http://schemas.openxmlformats.org/officeDocument/2006/relationships/image" Target="../media/image58.jpeg"/><Relationship Id="rId4" Type="http://schemas.openxmlformats.org/officeDocument/2006/relationships/hyperlink" Target="https://youtu.be/nwub4Bhr-aM"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slide" Target="slide33.xml"/><Relationship Id="rId2" Type="http://schemas.openxmlformats.org/officeDocument/2006/relationships/image" Target="../media/image61.png"/><Relationship Id="rId1" Type="http://schemas.openxmlformats.org/officeDocument/2006/relationships/slideLayout" Target="../slideLayouts/slideLayout15.xml"/><Relationship Id="rId4" Type="http://schemas.openxmlformats.org/officeDocument/2006/relationships/image" Target="../media/image6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0" y="1695035"/>
            <a:ext cx="12192000" cy="646331"/>
          </a:xfrm>
          <a:prstGeom prst="rect">
            <a:avLst/>
          </a:prstGeom>
          <a:noFill/>
        </p:spPr>
        <p:txBody>
          <a:bodyPr wrap="square">
            <a:spAutoFit/>
          </a:bodyPr>
          <a:lstStyle/>
          <a:p>
            <a:pPr algn="ctr">
              <a:defRPr/>
            </a:pPr>
            <a:r>
              <a:rPr lang="en-GB" sz="3600" b="1" dirty="0">
                <a:solidFill>
                  <a:schemeClr val="bg1"/>
                </a:solidFill>
              </a:rPr>
              <a:t>BABM LCBB6004 Strategic Mgt. &amp; Sustainability</a:t>
            </a:r>
          </a:p>
        </p:txBody>
      </p:sp>
      <p:sp>
        <p:nvSpPr>
          <p:cNvPr id="6" name="Rectangle 5"/>
          <p:cNvSpPr/>
          <p:nvPr/>
        </p:nvSpPr>
        <p:spPr>
          <a:xfrm>
            <a:off x="1662812" y="3053638"/>
            <a:ext cx="9239250" cy="1569660"/>
          </a:xfrm>
          <a:prstGeom prst="rect">
            <a:avLst/>
          </a:prstGeom>
          <a:noFill/>
        </p:spPr>
        <p:txBody>
          <a:bodyPr wrap="square">
            <a:spAutoFit/>
          </a:bodyPr>
          <a:lstStyle/>
          <a:p>
            <a:pPr algn="ctr">
              <a:defRPr/>
            </a:pPr>
            <a:r>
              <a:rPr lang="en-GB" sz="3200" b="1" dirty="0">
                <a:solidFill>
                  <a:schemeClr val="accent4">
                    <a:lumMod val="60000"/>
                    <a:lumOff val="40000"/>
                  </a:schemeClr>
                </a:solidFill>
              </a:rPr>
              <a:t>WEEK 3: </a:t>
            </a:r>
          </a:p>
          <a:p>
            <a:pPr algn="ctr">
              <a:defRPr/>
            </a:pPr>
            <a:r>
              <a:rPr lang="en-GB" sz="3200" b="1" dirty="0">
                <a:solidFill>
                  <a:schemeClr val="accent4">
                    <a:lumMod val="60000"/>
                    <a:lumOff val="40000"/>
                  </a:schemeClr>
                </a:solidFill>
              </a:rPr>
              <a:t>Macro Environment - External Analysis </a:t>
            </a:r>
          </a:p>
          <a:p>
            <a:pPr algn="ctr">
              <a:defRPr/>
            </a:pPr>
            <a:r>
              <a:rPr lang="en-GB" sz="3200" b="1" dirty="0">
                <a:solidFill>
                  <a:schemeClr val="accent4">
                    <a:lumMod val="60000"/>
                    <a:lumOff val="40000"/>
                  </a:schemeClr>
                </a:solidFill>
              </a:rPr>
              <a:t>(Environmental Scanning)</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3" name="Oval 2">
            <a:extLst>
              <a:ext uri="{FF2B5EF4-FFF2-40B4-BE49-F238E27FC236}">
                <a16:creationId xmlns:a16="http://schemas.microsoft.com/office/drawing/2014/main" id="{4C17D480-2D7F-4E81-8A8E-B4D0E6F32FAC}"/>
              </a:ext>
            </a:extLst>
          </p:cNvPr>
          <p:cNvSpPr/>
          <p:nvPr/>
        </p:nvSpPr>
        <p:spPr>
          <a:xfrm>
            <a:off x="6225015" y="641444"/>
            <a:ext cx="5853254" cy="5786652"/>
          </a:xfrm>
          <a:prstGeom prst="ellipse">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967B5941-7996-4BF2-A1F1-BF47F150811E}"/>
              </a:ext>
            </a:extLst>
          </p:cNvPr>
          <p:cNvSpPr/>
          <p:nvPr/>
        </p:nvSpPr>
        <p:spPr>
          <a:xfrm>
            <a:off x="6951011" y="1545994"/>
            <a:ext cx="4701513" cy="4278094"/>
          </a:xfrm>
          <a:prstGeom prst="rect">
            <a:avLst/>
          </a:prstGeom>
        </p:spPr>
        <p:txBody>
          <a:bodyPr wrap="square">
            <a:spAutoFit/>
          </a:bodyPr>
          <a:lstStyle/>
          <a:p>
            <a:pPr algn="ctr"/>
            <a:r>
              <a:rPr lang="en-GB" sz="2400" b="1" dirty="0">
                <a:solidFill>
                  <a:schemeClr val="accent4">
                    <a:lumMod val="60000"/>
                    <a:lumOff val="40000"/>
                  </a:schemeClr>
                </a:solidFill>
                <a:latin typeface="Arial" panose="020B0604020202020204" pitchFamily="34" charset="0"/>
                <a:cs typeface="Arial" panose="020B0604020202020204" pitchFamily="34" charset="0"/>
              </a:rPr>
              <a:t>Upon the successful completion of this module, the student should be able to demonstrate the ability to: </a:t>
            </a:r>
          </a:p>
          <a:p>
            <a:pPr algn="ctr"/>
            <a:endParaRPr lang="en-GB" sz="2400" b="1" dirty="0">
              <a:solidFill>
                <a:schemeClr val="accent4">
                  <a:lumMod val="60000"/>
                  <a:lumOff val="40000"/>
                </a:schemeClr>
              </a:solidFill>
              <a:latin typeface="Arial" panose="020B0604020202020204" pitchFamily="34" charset="0"/>
              <a:cs typeface="Arial" panose="020B0604020202020204" pitchFamily="34" charset="0"/>
            </a:endParaRPr>
          </a:p>
          <a:p>
            <a:pPr algn="ctr"/>
            <a:r>
              <a:rPr lang="en-GB" sz="2400" b="1" dirty="0">
                <a:solidFill>
                  <a:schemeClr val="accent4">
                    <a:lumMod val="60000"/>
                    <a:lumOff val="40000"/>
                  </a:schemeClr>
                </a:solidFill>
                <a:latin typeface="Arial" panose="020B0604020202020204" pitchFamily="34" charset="0"/>
                <a:cs typeface="Arial" panose="020B0604020202020204" pitchFamily="34" charset="0"/>
              </a:rPr>
              <a:t>Synthesise the relationship between the external context of an organisation and its internal context and their impact on its strategies;</a:t>
            </a:r>
          </a:p>
          <a:p>
            <a:pPr algn="ctr"/>
            <a:endParaRPr lang="en-GB" sz="3200" b="1" dirty="0">
              <a:solidFill>
                <a:schemeClr val="accent4">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106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98143" y="1248770"/>
            <a:ext cx="3493828" cy="1143000"/>
          </a:xfrm>
        </p:spPr>
        <p:txBody>
          <a:bodyPr>
            <a:normAutofit fontScale="90000"/>
          </a:bodyPr>
          <a:lstStyle/>
          <a:p>
            <a:pPr eaLnBrk="1" hangingPunct="1"/>
            <a:r>
              <a:rPr lang="en-GB" altLang="en-US" sz="4000" b="1" dirty="0">
                <a:effectLst>
                  <a:outerShdw blurRad="38100" dist="38100" dir="2700000" algn="tl">
                    <a:srgbClr val="000000">
                      <a:alpha val="43137"/>
                    </a:srgbClr>
                  </a:outerShdw>
                </a:effectLst>
              </a:rPr>
              <a:t>Industry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6453" y="2836627"/>
            <a:ext cx="10765195" cy="2772603"/>
          </a:xfrm>
        </p:spPr>
        <p:txBody>
          <a:bodyPr>
            <a:normAutofit/>
          </a:bodyPr>
          <a:lstStyle/>
          <a:p>
            <a:pPr algn="just"/>
            <a:r>
              <a:rPr lang="en-GB" dirty="0"/>
              <a:t>An </a:t>
            </a:r>
            <a:r>
              <a:rPr lang="en-GB" b="1" dirty="0">
                <a:solidFill>
                  <a:srgbClr val="FF0000"/>
                </a:solidFill>
              </a:rPr>
              <a:t>industry</a:t>
            </a:r>
            <a:r>
              <a:rPr lang="en-GB" dirty="0"/>
              <a:t> is a group of firms producing products and services that are essentially the same. Industries and sectors are often made up of several specific markets or market segments.</a:t>
            </a:r>
          </a:p>
          <a:p>
            <a:pPr algn="just"/>
            <a:r>
              <a:rPr lang="en-GB" dirty="0"/>
              <a:t>A </a:t>
            </a:r>
            <a:r>
              <a:rPr lang="en-GB" b="1" dirty="0">
                <a:solidFill>
                  <a:srgbClr val="FF0000"/>
                </a:solidFill>
              </a:rPr>
              <a:t>market</a:t>
            </a:r>
            <a:r>
              <a:rPr lang="en-GB" dirty="0"/>
              <a:t> is a group of customers for specific products or services that are essentially the same (e.g. a particular geographical market).</a:t>
            </a:r>
          </a:p>
          <a:p>
            <a:pPr algn="just"/>
            <a:endParaRPr lang="en-GB" altLang="en-US" sz="2000" dirty="0"/>
          </a:p>
        </p:txBody>
      </p:sp>
    </p:spTree>
    <p:extLst>
      <p:ext uri="{BB962C8B-B14F-4D97-AF65-F5344CB8AC3E}">
        <p14:creationId xmlns:p14="http://schemas.microsoft.com/office/powerpoint/2010/main" val="103299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799" y="1473958"/>
            <a:ext cx="9960591" cy="5254388"/>
          </a:xfrm>
        </p:spPr>
        <p:txBody>
          <a:bodyPr>
            <a:noAutofit/>
          </a:bodyPr>
          <a:lstStyle/>
          <a:p>
            <a:r>
              <a:rPr lang="en-GB" b="1" dirty="0"/>
              <a:t>Environmental Scanning &amp; Industry Analysis</a:t>
            </a:r>
            <a:r>
              <a:rPr lang="en-GB" dirty="0"/>
              <a:t> </a:t>
            </a:r>
          </a:p>
          <a:p>
            <a:pPr lvl="1"/>
            <a:r>
              <a:rPr lang="en-GB" dirty="0"/>
              <a:t>Explain why environmental scanning is necessary </a:t>
            </a:r>
          </a:p>
          <a:p>
            <a:pPr lvl="1"/>
            <a:r>
              <a:rPr lang="en-GB" dirty="0"/>
              <a:t>The Nature of External Audit</a:t>
            </a:r>
          </a:p>
          <a:p>
            <a:pPr lvl="1"/>
            <a:r>
              <a:rPr lang="en-GB" dirty="0"/>
              <a:t>Discuss the 10 major external forces that affect organisations </a:t>
            </a:r>
          </a:p>
          <a:p>
            <a:pPr lvl="2"/>
            <a:r>
              <a:rPr lang="en-GB" dirty="0"/>
              <a:t>PESTEL</a:t>
            </a:r>
          </a:p>
          <a:p>
            <a:pPr lvl="2"/>
            <a:r>
              <a:rPr lang="en-GB" dirty="0"/>
              <a:t>Porter’s 5 Forces </a:t>
            </a:r>
          </a:p>
          <a:p>
            <a:pPr lvl="0"/>
            <a:r>
              <a:rPr lang="en-GB" b="1" dirty="0"/>
              <a:t>Industry Analysis</a:t>
            </a:r>
          </a:p>
          <a:p>
            <a:pPr lvl="1"/>
            <a:r>
              <a:rPr lang="en-GB" dirty="0"/>
              <a:t>Major forces affecting the industry </a:t>
            </a:r>
          </a:p>
          <a:p>
            <a:pPr lvl="2"/>
            <a:r>
              <a:rPr lang="en-GB" dirty="0"/>
              <a:t>Use Porter’s 5 Forces</a:t>
            </a:r>
          </a:p>
          <a:p>
            <a:pPr lvl="2"/>
            <a:endParaRPr lang="en-GB" dirty="0"/>
          </a:p>
        </p:txBody>
      </p:sp>
    </p:spTree>
    <p:extLst>
      <p:ext uri="{BB962C8B-B14F-4D97-AF65-F5344CB8AC3E}">
        <p14:creationId xmlns:p14="http://schemas.microsoft.com/office/powerpoint/2010/main" val="410882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3330053" y="149370"/>
            <a:ext cx="5227093" cy="874211"/>
          </a:xfrm>
        </p:spPr>
        <p:txBody>
          <a:bodyPr>
            <a:noAutofit/>
          </a:bodyPr>
          <a:lstStyle/>
          <a:p>
            <a:pPr algn="ctr"/>
            <a:r>
              <a:rPr lang="en-US" sz="3600" b="1" dirty="0">
                <a:solidFill>
                  <a:schemeClr val="bg1"/>
                </a:solidFill>
                <a:latin typeface="Corbel" panose="020B0503020204020204" pitchFamily="34" charset="0"/>
              </a:rPr>
              <a:t>Why perform External Analysis</a:t>
            </a:r>
          </a:p>
        </p:txBody>
      </p:sp>
      <p:sp>
        <p:nvSpPr>
          <p:cNvPr id="3" name="Content Placeholder 2"/>
          <p:cNvSpPr>
            <a:spLocks noGrp="1"/>
          </p:cNvSpPr>
          <p:nvPr>
            <p:ph idx="1"/>
          </p:nvPr>
        </p:nvSpPr>
        <p:spPr>
          <a:xfrm>
            <a:off x="167186" y="2439537"/>
            <a:ext cx="6895532" cy="2900149"/>
          </a:xfrm>
        </p:spPr>
        <p:txBody>
          <a:bodyPr>
            <a:noAutofit/>
          </a:bodyPr>
          <a:lstStyle/>
          <a:p>
            <a:pPr algn="just"/>
            <a:r>
              <a:rPr lang="en-GB" sz="2000" dirty="0"/>
              <a:t>Allows the firm to explore a set of opportunities that it can benefit from. </a:t>
            </a:r>
          </a:p>
          <a:p>
            <a:pPr algn="just"/>
            <a:r>
              <a:rPr lang="en-GB" sz="2000" dirty="0"/>
              <a:t>Allows the firm to explore and identify threats that are likely to impact the firm and should be avoided.</a:t>
            </a:r>
          </a:p>
          <a:p>
            <a:pPr algn="just"/>
            <a:r>
              <a:rPr lang="en-GB" sz="2000" dirty="0"/>
              <a:t>External Analysis helps the business identify the </a:t>
            </a:r>
            <a:r>
              <a:rPr lang="en-GB" sz="2000" b="1" dirty="0">
                <a:solidFill>
                  <a:srgbClr val="FF0000"/>
                </a:solidFill>
              </a:rPr>
              <a:t>key variables/ factors</a:t>
            </a:r>
            <a:r>
              <a:rPr lang="en-GB" sz="2000" dirty="0"/>
              <a:t> which are likely to influence the business.  </a:t>
            </a:r>
          </a:p>
          <a:p>
            <a:pPr algn="just"/>
            <a:r>
              <a:rPr lang="en-GB" sz="2000" dirty="0"/>
              <a:t>Firms then formulate strategies which enable the firm </a:t>
            </a:r>
            <a:r>
              <a:rPr lang="en-GB" sz="2000" b="1" u="sng" dirty="0"/>
              <a:t>exploit the opportunities or minimise the threats</a:t>
            </a:r>
            <a:r>
              <a:rPr lang="en-GB" sz="2000" dirty="0"/>
              <a:t> of external factors. </a:t>
            </a:r>
          </a:p>
          <a:p>
            <a:pPr marL="0" indent="0" algn="just">
              <a:buNone/>
            </a:pPr>
            <a:endParaRPr lang="en-GB" sz="2000" dirty="0"/>
          </a:p>
          <a:p>
            <a:pPr algn="just"/>
            <a:endParaRPr lang="en-GB" sz="2000" dirty="0"/>
          </a:p>
        </p:txBody>
      </p:sp>
      <p:pic>
        <p:nvPicPr>
          <p:cNvPr id="1026" name="Picture 2" descr="The Global Economy is Changing the Way We Collaborate | Inc.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9490" y="2497539"/>
            <a:ext cx="4361357" cy="2784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187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3330053" y="149370"/>
            <a:ext cx="5227093" cy="874211"/>
          </a:xfrm>
        </p:spPr>
        <p:txBody>
          <a:bodyPr>
            <a:noAutofit/>
          </a:bodyPr>
          <a:lstStyle/>
          <a:p>
            <a:pPr algn="ctr"/>
            <a:r>
              <a:rPr lang="en-US" sz="3600" b="1" dirty="0">
                <a:solidFill>
                  <a:schemeClr val="bg1"/>
                </a:solidFill>
                <a:latin typeface="Corbel" panose="020B0503020204020204" pitchFamily="34" charset="0"/>
              </a:rPr>
              <a:t>Why perform External Analysis</a:t>
            </a:r>
          </a:p>
        </p:txBody>
      </p:sp>
      <p:sp>
        <p:nvSpPr>
          <p:cNvPr id="3" name="Content Placeholder 2"/>
          <p:cNvSpPr>
            <a:spLocks noGrp="1"/>
          </p:cNvSpPr>
          <p:nvPr>
            <p:ph idx="1"/>
          </p:nvPr>
        </p:nvSpPr>
        <p:spPr>
          <a:xfrm>
            <a:off x="357117" y="1569492"/>
            <a:ext cx="11627892" cy="3882790"/>
          </a:xfrm>
          <a:ln w="28575">
            <a:solidFill>
              <a:schemeClr val="accent1">
                <a:lumMod val="50000"/>
              </a:schemeClr>
            </a:solidFill>
          </a:ln>
        </p:spPr>
        <p:txBody>
          <a:bodyPr>
            <a:noAutofit/>
          </a:bodyPr>
          <a:lstStyle/>
          <a:p>
            <a:pPr>
              <a:defRPr/>
            </a:pPr>
            <a:endParaRPr lang="en-GB" altLang="en-US" sz="2400" dirty="0">
              <a:latin typeface="Arial" panose="020B0604020202020204" pitchFamily="34" charset="0"/>
              <a:cs typeface="Arial" panose="020B0604020202020204" pitchFamily="34" charset="0"/>
            </a:endParaRPr>
          </a:p>
          <a:p>
            <a:pPr>
              <a:defRPr/>
            </a:pPr>
            <a:r>
              <a:rPr lang="en-GB" altLang="en-US" sz="2400" dirty="0">
                <a:latin typeface="Arial" panose="020B0604020202020204" pitchFamily="34" charset="0"/>
                <a:cs typeface="Arial" panose="020B0604020202020204" pitchFamily="34" charset="0"/>
              </a:rPr>
              <a:t>A study of the environment will provide information on the nature of competition as a step to developing </a:t>
            </a:r>
            <a:r>
              <a:rPr lang="en-GB" altLang="en-US" sz="2400" b="1" dirty="0">
                <a:solidFill>
                  <a:srgbClr val="FF0000"/>
                </a:solidFill>
                <a:latin typeface="Arial" panose="020B0604020202020204" pitchFamily="34" charset="0"/>
                <a:cs typeface="Arial" panose="020B0604020202020204" pitchFamily="34" charset="0"/>
              </a:rPr>
              <a:t>sustainable competitive advantage</a:t>
            </a:r>
            <a:r>
              <a:rPr lang="en-GB" altLang="en-US" sz="2400" dirty="0">
                <a:latin typeface="Arial" panose="020B0604020202020204" pitchFamily="34" charset="0"/>
                <a:cs typeface="Arial" panose="020B0604020202020204" pitchFamily="34" charset="0"/>
              </a:rPr>
              <a:t>.</a:t>
            </a:r>
          </a:p>
          <a:p>
            <a:pPr marL="0" indent="0">
              <a:buNone/>
              <a:defRPr/>
            </a:pPr>
            <a:endParaRPr lang="en-GB" altLang="en-US" sz="2400" dirty="0">
              <a:latin typeface="Arial" panose="020B0604020202020204" pitchFamily="34" charset="0"/>
              <a:cs typeface="Arial" panose="020B0604020202020204" pitchFamily="34" charset="0"/>
            </a:endParaRPr>
          </a:p>
          <a:p>
            <a:pPr>
              <a:buClr>
                <a:schemeClr val="tx1"/>
              </a:buClr>
              <a:defRPr/>
            </a:pPr>
            <a:r>
              <a:rPr lang="en-GB" altLang="en-US" sz="2400" b="1" dirty="0">
                <a:solidFill>
                  <a:srgbClr val="FF0000"/>
                </a:solidFill>
                <a:latin typeface="Arial" panose="020B0604020202020204" pitchFamily="34" charset="0"/>
                <a:cs typeface="Arial" panose="020B0604020202020204" pitchFamily="34" charset="0"/>
              </a:rPr>
              <a:t>Sustainable competitive advantage</a:t>
            </a:r>
            <a:r>
              <a:rPr lang="en-GB" altLang="en-US" sz="2400" dirty="0">
                <a:latin typeface="Arial" panose="020B0604020202020204" pitchFamily="34" charset="0"/>
                <a:cs typeface="Arial" panose="020B0604020202020204" pitchFamily="34" charset="0"/>
              </a:rPr>
              <a:t> is an advantage over competitors that cannot easily be imitated.</a:t>
            </a:r>
          </a:p>
          <a:p>
            <a:pPr>
              <a:buClr>
                <a:schemeClr val="tx1"/>
              </a:buClr>
              <a:defRPr/>
            </a:pPr>
            <a:endParaRPr lang="en-GB" altLang="en-US" sz="2400" dirty="0">
              <a:latin typeface="Arial" panose="020B0604020202020204" pitchFamily="34" charset="0"/>
              <a:cs typeface="Arial" panose="020B0604020202020204" pitchFamily="34" charset="0"/>
            </a:endParaRPr>
          </a:p>
          <a:p>
            <a:pPr>
              <a:buClr>
                <a:schemeClr val="tx1"/>
              </a:buClr>
              <a:defRPr/>
            </a:pPr>
            <a:r>
              <a:rPr lang="en-GB" sz="2400" dirty="0">
                <a:latin typeface="Arial" panose="020B0604020202020204" pitchFamily="34" charset="0"/>
                <a:cs typeface="Arial" panose="020B0604020202020204" pitchFamily="34" charset="0"/>
              </a:rPr>
              <a:t>Organisations will perceive </a:t>
            </a:r>
            <a:r>
              <a:rPr lang="en-GB" sz="2400" i="1" dirty="0">
                <a:latin typeface="Arial" panose="020B0604020202020204" pitchFamily="34" charset="0"/>
                <a:cs typeface="Arial" panose="020B0604020202020204" pitchFamily="34" charset="0"/>
              </a:rPr>
              <a:t>opportunities </a:t>
            </a:r>
            <a:r>
              <a:rPr lang="en-GB" sz="2400" dirty="0">
                <a:latin typeface="Arial" panose="020B0604020202020204" pitchFamily="34" charset="0"/>
                <a:cs typeface="Arial" panose="020B0604020202020204" pitchFamily="34" charset="0"/>
              </a:rPr>
              <a:t>that might be explored and </a:t>
            </a:r>
            <a:r>
              <a:rPr lang="en-GB" sz="2400" i="1" dirty="0">
                <a:latin typeface="Arial" panose="020B0604020202020204" pitchFamily="34" charset="0"/>
                <a:cs typeface="Arial" panose="020B0604020202020204" pitchFamily="34" charset="0"/>
              </a:rPr>
              <a:t>threats </a:t>
            </a:r>
            <a:r>
              <a:rPr lang="en-GB" sz="2400" dirty="0">
                <a:latin typeface="Arial" panose="020B0604020202020204" pitchFamily="34" charset="0"/>
                <a:cs typeface="Arial" panose="020B0604020202020204" pitchFamily="34" charset="0"/>
              </a:rPr>
              <a:t>that need to be contained.</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558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a:solidFill>
            <a:schemeClr val="accent1">
              <a:lumMod val="50000"/>
            </a:schemeClr>
          </a:solidFill>
        </p:spPr>
        <p:txBody>
          <a:bodyPr/>
          <a:lstStyle/>
          <a:p>
            <a:pPr algn="ctr" eaLnBrk="1" hangingPunct="1"/>
            <a:r>
              <a:rPr lang="en-GB" altLang="en-US" sz="3200" b="1" dirty="0">
                <a:solidFill>
                  <a:schemeClr val="bg1"/>
                </a:solidFill>
              </a:rPr>
              <a:t>The Basic Framework for Strategy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019435" y="1298809"/>
            <a:ext cx="10765195" cy="648072"/>
          </a:xfrm>
        </p:spPr>
        <p:txBody>
          <a:bodyPr/>
          <a:lstStyle/>
          <a:p>
            <a:pPr marL="0" indent="0" algn="ctr">
              <a:buNone/>
            </a:pPr>
            <a:r>
              <a:rPr lang="en-GB" sz="3000" dirty="0">
                <a:latin typeface="Arial" panose="020B0604020202020204" pitchFamily="34" charset="0"/>
                <a:cs typeface="Arial" panose="020B0604020202020204" pitchFamily="34" charset="0"/>
              </a:rPr>
              <a:t>Strategy as a link between the firm and its environment.</a:t>
            </a:r>
          </a:p>
          <a:p>
            <a:pPr marL="0" indent="0" algn="ctr" eaLnBrk="1" hangingPunct="1">
              <a:buNone/>
              <a:defRPr/>
            </a:pPr>
            <a:endParaRPr lang="en-GB" altLang="en-US"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803145" y="2430238"/>
            <a:ext cx="10585709" cy="3312368"/>
          </a:xfrm>
          <a:prstGeom prst="rect">
            <a:avLst/>
          </a:prstGeom>
        </p:spPr>
      </p:pic>
    </p:spTree>
    <p:extLst>
      <p:ext uri="{BB962C8B-B14F-4D97-AF65-F5344CB8AC3E}">
        <p14:creationId xmlns:p14="http://schemas.microsoft.com/office/powerpoint/2010/main" val="3167260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439236" y="0"/>
            <a:ext cx="4517409" cy="1143000"/>
          </a:xfrm>
        </p:spPr>
        <p:txBody>
          <a:bodyPr/>
          <a:lstStyle/>
          <a:p>
            <a:pPr algn="ctr" eaLnBrk="1" hangingPunct="1"/>
            <a:r>
              <a:rPr lang="en-GB" altLang="en-US" sz="3200" b="1" dirty="0">
                <a:solidFill>
                  <a:schemeClr val="bg1"/>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6741993" y="1487606"/>
            <a:ext cx="4635545" cy="4547905"/>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320723" y="1760904"/>
            <a:ext cx="5667266" cy="4547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GB" sz="1800" dirty="0"/>
              <a:t>Macro-environmental changes can often seem too big, complex or unpredictable for managers to grasp.</a:t>
            </a:r>
          </a:p>
          <a:p>
            <a:pPr algn="just">
              <a:lnSpc>
                <a:spcPct val="150000"/>
              </a:lnSpc>
            </a:pPr>
            <a:r>
              <a:rPr lang="en-GB" sz="1800" dirty="0"/>
              <a:t> The market environment consists mainly of suppliers, customers and competitors. These are environmental participants with whom interactions are primarily economic.</a:t>
            </a:r>
          </a:p>
          <a:p>
            <a:pPr algn="just">
              <a:lnSpc>
                <a:spcPct val="150000"/>
              </a:lnSpc>
            </a:pPr>
            <a:r>
              <a:rPr lang="en-GB" altLang="en-US" sz="1800" dirty="0"/>
              <a:t>The nonmarket environment involves primarily the social, political, legal and ecological factors, but can also be impacted by economic factors. </a:t>
            </a:r>
          </a:p>
        </p:txBody>
      </p:sp>
    </p:spTree>
    <p:extLst>
      <p:ext uri="{BB962C8B-B14F-4D97-AF65-F5344CB8AC3E}">
        <p14:creationId xmlns:p14="http://schemas.microsoft.com/office/powerpoint/2010/main" val="123747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p:cTn id="24" dur="1000" fill="hold"/>
                                        <p:tgtEl>
                                          <p:spTgt spid="3"/>
                                        </p:tgtEl>
                                        <p:attrNameLst>
                                          <p:attrName>ppt_w</p:attrName>
                                        </p:attrNameLst>
                                      </p:cBhvr>
                                      <p:tavLst>
                                        <p:tav tm="0">
                                          <p:val>
                                            <p:fltVal val="0"/>
                                          </p:val>
                                        </p:tav>
                                        <p:tav tm="100000">
                                          <p:val>
                                            <p:strVal val="#ppt_w"/>
                                          </p:val>
                                        </p:tav>
                                      </p:tavLst>
                                    </p:anim>
                                    <p:anim calcmode="lin" valueType="num">
                                      <p:cBhvr>
                                        <p:cTn id="25" dur="1000" fill="hold"/>
                                        <p:tgtEl>
                                          <p:spTgt spid="3"/>
                                        </p:tgtEl>
                                        <p:attrNameLst>
                                          <p:attrName>ppt_h</p:attrName>
                                        </p:attrNameLst>
                                      </p:cBhvr>
                                      <p:tavLst>
                                        <p:tav tm="0">
                                          <p:val>
                                            <p:fltVal val="0"/>
                                          </p:val>
                                        </p:tav>
                                        <p:tav tm="100000">
                                          <p:val>
                                            <p:strVal val="#ppt_h"/>
                                          </p:val>
                                        </p:tav>
                                      </p:tavLst>
                                    </p:anim>
                                    <p:anim calcmode="lin" valueType="num">
                                      <p:cBhvr>
                                        <p:cTn id="26" dur="1000" fill="hold"/>
                                        <p:tgtEl>
                                          <p:spTgt spid="3"/>
                                        </p:tgtEl>
                                        <p:attrNameLst>
                                          <p:attrName>style.rotation</p:attrName>
                                        </p:attrNameLst>
                                      </p:cBhvr>
                                      <p:tavLst>
                                        <p:tav tm="0">
                                          <p:val>
                                            <p:fltVal val="90"/>
                                          </p:val>
                                        </p:tav>
                                        <p:tav tm="100000">
                                          <p:val>
                                            <p:fltVal val="0"/>
                                          </p:val>
                                        </p:tav>
                                      </p:tavLst>
                                    </p:anim>
                                    <p:animEffect transition="in" filter="fade">
                                      <p:cBhvr>
                                        <p:cTn id="2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6" descr="Macro environment forces affecting the company">
            <a:extLst>
              <a:ext uri="{FF2B5EF4-FFF2-40B4-BE49-F238E27FC236}">
                <a16:creationId xmlns:a16="http://schemas.microsoft.com/office/drawing/2014/main" id="{6A432867-5D4B-4E38-A7CB-251369CC1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0746" y="2021728"/>
            <a:ext cx="6361368" cy="4567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Rectangle 2">
            <a:extLst>
              <a:ext uri="{FF2B5EF4-FFF2-40B4-BE49-F238E27FC236}">
                <a16:creationId xmlns:a16="http://schemas.microsoft.com/office/drawing/2014/main" id="{14F036D6-F1D7-4EBC-BC93-83A7E85421DC}"/>
              </a:ext>
            </a:extLst>
          </p:cNvPr>
          <p:cNvSpPr>
            <a:spLocks noGrp="1" noChangeArrowheads="1"/>
          </p:cNvSpPr>
          <p:nvPr>
            <p:ph type="title" idx="4294967295"/>
          </p:nvPr>
        </p:nvSpPr>
        <p:spPr>
          <a:xfrm>
            <a:off x="3322626" y="1023582"/>
            <a:ext cx="4700587" cy="1131888"/>
          </a:xfrm>
        </p:spPr>
        <p:txBody>
          <a:bodyPr/>
          <a:lstStyle/>
          <a:p>
            <a:pPr eaLnBrk="1" hangingPunct="1"/>
            <a:r>
              <a:rPr lang="en-GB" altLang="en-US" sz="3600" b="1" dirty="0">
                <a:solidFill>
                  <a:schemeClr val="tx2">
                    <a:lumMod val="50000"/>
                  </a:schemeClr>
                </a:solidFill>
                <a:latin typeface="Calibri" panose="020F0502020204030204" pitchFamily="34" charset="0"/>
                <a:cs typeface="Calibri" panose="020F0502020204030204" pitchFamily="34" charset="0"/>
              </a:rPr>
              <a:t>Macro Environment</a:t>
            </a:r>
            <a:endParaRPr lang="en-US" altLang="en-US" sz="3600" b="1" dirty="0">
              <a:solidFill>
                <a:schemeClr val="tx2">
                  <a:lumMod val="50000"/>
                </a:schemeClr>
              </a:solidFill>
              <a:latin typeface="Calibri" panose="020F0502020204030204" pitchFamily="34" charset="0"/>
              <a:cs typeface="Calibri" panose="020F0502020204030204" pitchFamily="34" charset="0"/>
            </a:endParaRPr>
          </a:p>
        </p:txBody>
      </p:sp>
      <p:sp>
        <p:nvSpPr>
          <p:cNvPr id="5" name="Title 1">
            <a:extLst>
              <a:ext uri="{FF2B5EF4-FFF2-40B4-BE49-F238E27FC236}">
                <a16:creationId xmlns:a16="http://schemas.microsoft.com/office/drawing/2014/main" id="{FDEF306E-83BB-44C5-ADFE-CE75FD0B9CFE}"/>
              </a:ext>
            </a:extLst>
          </p:cNvPr>
          <p:cNvSpPr txBox="1">
            <a:spLocks/>
          </p:cNvSpPr>
          <p:nvPr/>
        </p:nvSpPr>
        <p:spPr bwMode="auto">
          <a:xfrm rot="16200000">
            <a:off x="-1030639" y="3439896"/>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extLst>
      <p:ext uri="{BB962C8B-B14F-4D97-AF65-F5344CB8AC3E}">
        <p14:creationId xmlns:p14="http://schemas.microsoft.com/office/powerpoint/2010/main" val="3210481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 calcmode="lin" valueType="num">
                                      <p:cBhvr>
                                        <p:cTn id="9" dur="500" fill="hold"/>
                                        <p:tgtEl>
                                          <p:spTgt spid="5122"/>
                                        </p:tgtEl>
                                        <p:attrNameLst>
                                          <p:attrName>style.rotation</p:attrName>
                                        </p:attrNameLst>
                                      </p:cBhvr>
                                      <p:tavLst>
                                        <p:tav tm="0">
                                          <p:val>
                                            <p:fltVal val="90"/>
                                          </p:val>
                                        </p:tav>
                                        <p:tav tm="100000">
                                          <p:val>
                                            <p:fltVal val="0"/>
                                          </p:val>
                                        </p:tav>
                                      </p:tavLst>
                                    </p:anim>
                                    <p:animEffect transition="in" filter="fade">
                                      <p:cBhvr>
                                        <p:cTn id="10" dur="500"/>
                                        <p:tgtEl>
                                          <p:spTgt spid="512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25602"/>
                                        </p:tgtEl>
                                        <p:attrNameLst>
                                          <p:attrName>style.visibility</p:attrName>
                                        </p:attrNameLst>
                                      </p:cBhvr>
                                      <p:to>
                                        <p:strVal val="visible"/>
                                      </p:to>
                                    </p:set>
                                    <p:anim calcmode="lin" valueType="num">
                                      <p:cBhvr>
                                        <p:cTn id="15" dur="1000" fill="hold"/>
                                        <p:tgtEl>
                                          <p:spTgt spid="25602"/>
                                        </p:tgtEl>
                                        <p:attrNameLst>
                                          <p:attrName>ppt_w</p:attrName>
                                        </p:attrNameLst>
                                      </p:cBhvr>
                                      <p:tavLst>
                                        <p:tav tm="0">
                                          <p:val>
                                            <p:fltVal val="0"/>
                                          </p:val>
                                        </p:tav>
                                        <p:tav tm="100000">
                                          <p:val>
                                            <p:strVal val="#ppt_w"/>
                                          </p:val>
                                        </p:tav>
                                      </p:tavLst>
                                    </p:anim>
                                    <p:anim calcmode="lin" valueType="num">
                                      <p:cBhvr>
                                        <p:cTn id="16" dur="1000" fill="hold"/>
                                        <p:tgtEl>
                                          <p:spTgt spid="25602"/>
                                        </p:tgtEl>
                                        <p:attrNameLst>
                                          <p:attrName>ppt_h</p:attrName>
                                        </p:attrNameLst>
                                      </p:cBhvr>
                                      <p:tavLst>
                                        <p:tav tm="0">
                                          <p:val>
                                            <p:fltVal val="0"/>
                                          </p:val>
                                        </p:tav>
                                        <p:tav tm="100000">
                                          <p:val>
                                            <p:strVal val="#ppt_h"/>
                                          </p:val>
                                        </p:tav>
                                      </p:tavLst>
                                    </p:anim>
                                    <p:anim calcmode="lin" valueType="num">
                                      <p:cBhvr>
                                        <p:cTn id="17" dur="1000" fill="hold"/>
                                        <p:tgtEl>
                                          <p:spTgt spid="25602"/>
                                        </p:tgtEl>
                                        <p:attrNameLst>
                                          <p:attrName>style.rotation</p:attrName>
                                        </p:attrNameLst>
                                      </p:cBhvr>
                                      <p:tavLst>
                                        <p:tav tm="0">
                                          <p:val>
                                            <p:fltVal val="90"/>
                                          </p:val>
                                        </p:tav>
                                        <p:tav tm="100000">
                                          <p:val>
                                            <p:fltVal val="0"/>
                                          </p:val>
                                        </p:tav>
                                      </p:tavLst>
                                    </p:anim>
                                    <p:animEffect transition="in" filter="fade">
                                      <p:cBhvr>
                                        <p:cTn id="18" dur="1000"/>
                                        <p:tgtEl>
                                          <p:spTgt spid="25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5A857480-D65A-41D7-8843-B7C18A7BC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6469" y="1881998"/>
            <a:ext cx="4176464" cy="3317799"/>
          </a:xfrm>
          <a:prstGeom prst="rect">
            <a:avLst/>
          </a:prstGeom>
          <a:ln w="12700">
            <a:solidFill>
              <a:schemeClr val="tx1"/>
            </a:solidFill>
          </a:ln>
        </p:spPr>
      </p:pic>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359427" y="1881998"/>
            <a:ext cx="7296968" cy="331779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eaLnBrk="1" hangingPunct="1"/>
            <a:r>
              <a:rPr lang="en-GB" altLang="en-US" dirty="0">
                <a:solidFill>
                  <a:srgbClr val="002060"/>
                </a:solidFill>
                <a:latin typeface="Arial" panose="020B0604020202020204" pitchFamily="34" charset="0"/>
                <a:cs typeface="Arial" panose="020B0604020202020204" pitchFamily="34" charset="0"/>
              </a:rPr>
              <a:t>Gathering information is just a first important step in doing PEST/PESTEL analysis. Once it is done, the information has to be evaluated. </a:t>
            </a:r>
          </a:p>
          <a:p>
            <a:pPr eaLnBrk="1" hangingPunct="1"/>
            <a:endParaRPr lang="en-GB" altLang="en-US" dirty="0">
              <a:solidFill>
                <a:srgbClr val="002060"/>
              </a:solidFill>
              <a:latin typeface="Arial" panose="020B0604020202020204" pitchFamily="34" charset="0"/>
              <a:cs typeface="Arial" panose="020B0604020202020204" pitchFamily="34" charset="0"/>
            </a:endParaRPr>
          </a:p>
          <a:p>
            <a:pPr eaLnBrk="1" hangingPunct="1"/>
            <a:endParaRPr lang="en-GB" altLang="en-US" dirty="0">
              <a:solidFill>
                <a:srgbClr val="002060"/>
              </a:solidFill>
              <a:latin typeface="Arial" panose="020B0604020202020204" pitchFamily="34" charset="0"/>
              <a:cs typeface="Arial" panose="020B0604020202020204" pitchFamily="34" charset="0"/>
            </a:endParaRPr>
          </a:p>
          <a:p>
            <a:pPr eaLnBrk="1" hangingPunct="1"/>
            <a:r>
              <a:rPr lang="en-GB" altLang="en-US" dirty="0">
                <a:solidFill>
                  <a:srgbClr val="002060"/>
                </a:solidFill>
                <a:latin typeface="Arial" panose="020B0604020202020204" pitchFamily="34" charset="0"/>
                <a:cs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3411940" y="0"/>
            <a:ext cx="544545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bg1"/>
                </a:solidFill>
              </a:rPr>
              <a:t>Step 2: Identifying Opportunities and Threats</a:t>
            </a:r>
          </a:p>
        </p:txBody>
      </p:sp>
    </p:spTree>
    <p:extLst>
      <p:ext uri="{BB962C8B-B14F-4D97-AF65-F5344CB8AC3E}">
        <p14:creationId xmlns:p14="http://schemas.microsoft.com/office/powerpoint/2010/main" val="1687619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1000" fill="hold"/>
                                        <p:tgtEl>
                                          <p:spTgt spid="48131"/>
                                        </p:tgtEl>
                                        <p:attrNameLst>
                                          <p:attrName>ppt_w</p:attrName>
                                        </p:attrNameLst>
                                      </p:cBhvr>
                                      <p:tavLst>
                                        <p:tav tm="0">
                                          <p:val>
                                            <p:fltVal val="0"/>
                                          </p:val>
                                        </p:tav>
                                        <p:tav tm="100000">
                                          <p:val>
                                            <p:strVal val="#ppt_w"/>
                                          </p:val>
                                        </p:tav>
                                      </p:tavLst>
                                    </p:anim>
                                    <p:anim calcmode="lin" valueType="num">
                                      <p:cBhvr>
                                        <p:cTn id="8" dur="1000" fill="hold"/>
                                        <p:tgtEl>
                                          <p:spTgt spid="48131"/>
                                        </p:tgtEl>
                                        <p:attrNameLst>
                                          <p:attrName>ppt_h</p:attrName>
                                        </p:attrNameLst>
                                      </p:cBhvr>
                                      <p:tavLst>
                                        <p:tav tm="0">
                                          <p:val>
                                            <p:fltVal val="0"/>
                                          </p:val>
                                        </p:tav>
                                        <p:tav tm="100000">
                                          <p:val>
                                            <p:strVal val="#ppt_h"/>
                                          </p:val>
                                        </p:tav>
                                      </p:tavLst>
                                    </p:anim>
                                    <p:anim calcmode="lin" valueType="num">
                                      <p:cBhvr>
                                        <p:cTn id="9" dur="1000" fill="hold"/>
                                        <p:tgtEl>
                                          <p:spTgt spid="48131"/>
                                        </p:tgtEl>
                                        <p:attrNameLst>
                                          <p:attrName>style.rotation</p:attrName>
                                        </p:attrNameLst>
                                      </p:cBhvr>
                                      <p:tavLst>
                                        <p:tav tm="0">
                                          <p:val>
                                            <p:fltVal val="90"/>
                                          </p:val>
                                        </p:tav>
                                        <p:tav tm="100000">
                                          <p:val>
                                            <p:fltVal val="0"/>
                                          </p:val>
                                        </p:tav>
                                      </p:tavLst>
                                    </p:anim>
                                    <p:animEffect transition="in" filter="fade">
                                      <p:cBhvr>
                                        <p:cTn id="10" dur="1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7" name="Rectangle 5">
            <a:extLst>
              <a:ext uri="{FF2B5EF4-FFF2-40B4-BE49-F238E27FC236}">
                <a16:creationId xmlns:a16="http://schemas.microsoft.com/office/drawing/2014/main" id="{C3925B49-26DF-43D9-8FE6-4DE878AA49F2}"/>
              </a:ext>
            </a:extLst>
          </p:cNvPr>
          <p:cNvSpPr>
            <a:spLocks noGrp="1" noChangeArrowheads="1"/>
          </p:cNvSpPr>
          <p:nvPr>
            <p:ph idx="1"/>
          </p:nvPr>
        </p:nvSpPr>
        <p:spPr>
          <a:xfrm>
            <a:off x="166664" y="1404523"/>
            <a:ext cx="12025336" cy="4608512"/>
          </a:xfrm>
        </p:spPr>
        <p:txBody>
          <a:bodyPr>
            <a:normAutofit fontScale="92500"/>
          </a:bodyPr>
          <a:lstStyle/>
          <a:p>
            <a:pPr eaLnBrk="1" hangingPunct="1">
              <a:buClr>
                <a:schemeClr val="tx1"/>
              </a:buClr>
              <a:buFontTx/>
              <a:buChar char="•"/>
            </a:pPr>
            <a:r>
              <a:rPr lang="en-GB" altLang="en-US" dirty="0"/>
              <a:t>How to analyse an organisation’s position in the </a:t>
            </a:r>
            <a:r>
              <a:rPr lang="en-GB" altLang="en-US" b="1" i="1" dirty="0"/>
              <a:t>external environment – </a:t>
            </a:r>
            <a:r>
              <a:rPr lang="en-US" altLang="en-US" dirty="0"/>
              <a:t>both </a:t>
            </a:r>
            <a:r>
              <a:rPr lang="en-US" altLang="en-US" b="1" i="1" dirty="0"/>
              <a:t>macro-environment </a:t>
            </a:r>
            <a:r>
              <a:rPr lang="en-US" altLang="en-US" dirty="0"/>
              <a:t>and </a:t>
            </a:r>
            <a:r>
              <a:rPr lang="en-US" altLang="en-US" b="1" i="1" dirty="0"/>
              <a:t>industry </a:t>
            </a:r>
            <a:r>
              <a:rPr lang="en-US" altLang="en-US" dirty="0"/>
              <a:t>or</a:t>
            </a:r>
            <a:r>
              <a:rPr lang="en-US" altLang="en-US" b="1" i="1" dirty="0"/>
              <a:t> sector environment</a:t>
            </a:r>
            <a:r>
              <a:rPr lang="en-US" altLang="en-US" dirty="0"/>
              <a:t>.</a:t>
            </a:r>
          </a:p>
          <a:p>
            <a:pPr eaLnBrk="1" hangingPunct="1">
              <a:buClr>
                <a:schemeClr val="tx1"/>
              </a:buClr>
              <a:buFontTx/>
              <a:buChar char="•"/>
            </a:pPr>
            <a:endParaRPr lang="en-GB" altLang="en-US" dirty="0"/>
          </a:p>
          <a:p>
            <a:pPr eaLnBrk="1" hangingPunct="1">
              <a:buClr>
                <a:schemeClr val="tx1"/>
              </a:buClr>
              <a:buFontTx/>
              <a:buChar char="•"/>
            </a:pPr>
            <a:r>
              <a:rPr lang="en-GB" altLang="en-US" dirty="0"/>
              <a:t>How to analyse the determinants of </a:t>
            </a:r>
            <a:r>
              <a:rPr lang="en-GB" altLang="en-US" b="1" i="1" dirty="0"/>
              <a:t>strategic capability </a:t>
            </a:r>
            <a:r>
              <a:rPr lang="en-GB" altLang="en-US" dirty="0"/>
              <a:t>– resources, competences and the linkages between them.</a:t>
            </a:r>
          </a:p>
          <a:p>
            <a:pPr eaLnBrk="1" hangingPunct="1">
              <a:buClr>
                <a:schemeClr val="tx1"/>
              </a:buClr>
              <a:buFontTx/>
              <a:buChar char="•"/>
            </a:pPr>
            <a:endParaRPr lang="en-GB" altLang="en-US" dirty="0"/>
          </a:p>
          <a:p>
            <a:pPr eaLnBrk="1" hangingPunct="1">
              <a:buClr>
                <a:schemeClr val="tx1"/>
              </a:buClr>
              <a:buFontTx/>
              <a:buChar char="•"/>
            </a:pPr>
            <a:r>
              <a:rPr lang="en-GB" altLang="en-US" dirty="0"/>
              <a:t>How to understand an </a:t>
            </a:r>
            <a:r>
              <a:rPr lang="en-GB" altLang="en-US" b="1" i="1" dirty="0"/>
              <a:t>organisation’s purposes</a:t>
            </a:r>
            <a:r>
              <a:rPr lang="en-GB" altLang="en-US" dirty="0"/>
              <a:t>, taking into account corporate </a:t>
            </a:r>
            <a:r>
              <a:rPr lang="en-GB" altLang="en-US" b="1" i="1" dirty="0"/>
              <a:t>governance</a:t>
            </a:r>
            <a:r>
              <a:rPr lang="en-GB" altLang="en-US" dirty="0"/>
              <a:t>, </a:t>
            </a:r>
            <a:r>
              <a:rPr lang="en-GB" altLang="en-US" b="1" i="1" dirty="0"/>
              <a:t>stakeholder expectations</a:t>
            </a:r>
            <a:r>
              <a:rPr lang="en-GB" altLang="en-US" dirty="0"/>
              <a:t> and business </a:t>
            </a:r>
            <a:r>
              <a:rPr lang="en-GB" altLang="en-US" b="1" i="1" dirty="0"/>
              <a:t>ethics</a:t>
            </a:r>
            <a:r>
              <a:rPr lang="en-GB" altLang="en-US" dirty="0"/>
              <a:t>.</a:t>
            </a:r>
          </a:p>
          <a:p>
            <a:pPr eaLnBrk="1" hangingPunct="1">
              <a:buClr>
                <a:schemeClr val="tx1"/>
              </a:buClr>
              <a:buFontTx/>
              <a:buChar char="•"/>
            </a:pPr>
            <a:endParaRPr lang="en-GB" altLang="en-US" dirty="0"/>
          </a:p>
          <a:p>
            <a:pPr eaLnBrk="1" hangingPunct="1">
              <a:buClr>
                <a:schemeClr val="tx1"/>
              </a:buClr>
              <a:buFontTx/>
              <a:buChar char="•"/>
            </a:pPr>
            <a:r>
              <a:rPr lang="en-GB" altLang="en-US" dirty="0"/>
              <a:t>How to address the role of </a:t>
            </a:r>
            <a:r>
              <a:rPr lang="en-GB" altLang="en-US" b="1" i="1" dirty="0"/>
              <a:t>history and culture </a:t>
            </a:r>
            <a:r>
              <a:rPr lang="en-GB" altLang="en-US" dirty="0"/>
              <a:t>in defining an organisation’s position.</a:t>
            </a:r>
            <a:endParaRPr lang="en-US" altLang="en-US" dirty="0"/>
          </a:p>
        </p:txBody>
      </p:sp>
    </p:spTree>
  </p:cSld>
  <p:clrMapOvr>
    <a:masterClrMapping/>
  </p:clrMapOvr>
  <p:transition>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725846-5B36-4206-B4D0-F8943EA65B8E}"/>
              </a:ext>
            </a:extLst>
          </p:cNvPr>
          <p:cNvSpPr>
            <a:spLocks noGrp="1"/>
          </p:cNvSpPr>
          <p:nvPr>
            <p:ph type="sldNum" sz="quarter" idx="12"/>
          </p:nvPr>
        </p:nvSpPr>
        <p:spPr>
          <a:xfrm>
            <a:off x="-20472" y="798395"/>
            <a:ext cx="0" cy="0"/>
          </a:xfrm>
        </p:spPr>
        <p:txBody>
          <a:bodyPr/>
          <a:lstStyle/>
          <a:p>
            <a:fld id="{9DF644F1-6D11-4714-ACF8-BC58E7B8561E}" type="slidenum">
              <a:rPr lang="en-GB" smtClean="0"/>
              <a:t>13</a:t>
            </a:fld>
            <a:endParaRPr lang="en-GB"/>
          </a:p>
        </p:txBody>
      </p:sp>
      <p:pic>
        <p:nvPicPr>
          <p:cNvPr id="3" name="Picture 2" descr="https://cdn.slidemodel.com/wp-content/uploads/6284-01-pestel-analysis-1.jpg">
            <a:extLst>
              <a:ext uri="{FF2B5EF4-FFF2-40B4-BE49-F238E27FC236}">
                <a16:creationId xmlns:a16="http://schemas.microsoft.com/office/drawing/2014/main" id="{961A4E25-E4F9-452D-9842-97C63CDE874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7265" y="2174219"/>
            <a:ext cx="3151099" cy="2147300"/>
          </a:xfrm>
          <a:prstGeom prst="rect">
            <a:avLst/>
          </a:prstGeom>
          <a:ln>
            <a:noFill/>
          </a:ln>
          <a:effectLst>
            <a:outerShdw blurRad="190500" algn="tl" rotWithShape="0">
              <a:srgbClr val="000000">
                <a:alpha val="70000"/>
              </a:srgbClr>
            </a:outerShdw>
          </a:effectLst>
        </p:spPr>
      </p:pic>
      <p:pic>
        <p:nvPicPr>
          <p:cNvPr id="4" name="Picture 3" descr="http://thebaypalmgroupe.com/wp-content/uploads/2014/01/SWOT-Strengths-weaknesses-opportunities-threats.jpg">
            <a:extLst>
              <a:ext uri="{FF2B5EF4-FFF2-40B4-BE49-F238E27FC236}">
                <a16:creationId xmlns:a16="http://schemas.microsoft.com/office/drawing/2014/main" id="{872D0046-5678-4E0A-937C-CBA284ADBCB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2325" y="1876362"/>
            <a:ext cx="2613426" cy="2611934"/>
          </a:xfrm>
          <a:prstGeom prst="rect">
            <a:avLst/>
          </a:prstGeom>
          <a:noFill/>
          <a:ln>
            <a:noFill/>
          </a:ln>
        </p:spPr>
      </p:pic>
      <p:pic>
        <p:nvPicPr>
          <p:cNvPr id="5" name="Picture 4" descr="http://www.alumniresearch.co.th/uploads/3733/images/Feasibility%20Study%20Button.jpg">
            <a:extLst>
              <a:ext uri="{FF2B5EF4-FFF2-40B4-BE49-F238E27FC236}">
                <a16:creationId xmlns:a16="http://schemas.microsoft.com/office/drawing/2014/main" id="{3BEB9BF0-A35D-45D9-86F5-8C51A4BE1439}"/>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51698" y="2038665"/>
            <a:ext cx="2084470" cy="2368168"/>
          </a:xfrm>
          <a:prstGeom prst="rect">
            <a:avLst/>
          </a:prstGeom>
          <a:noFill/>
          <a:ln>
            <a:noFill/>
          </a:ln>
        </p:spPr>
      </p:pic>
      <p:pic>
        <p:nvPicPr>
          <p:cNvPr id="6" name="Picture 5" descr="http://thumbnails-visually.netdna-ssl.com/porters-5-forces-model_52de6a2b14a57_w1500.jpg">
            <a:extLst>
              <a:ext uri="{FF2B5EF4-FFF2-40B4-BE49-F238E27FC236}">
                <a16:creationId xmlns:a16="http://schemas.microsoft.com/office/drawing/2014/main" id="{157B2565-80C9-42B6-9AF5-FCDDF513BE30}"/>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95608" y="2063785"/>
            <a:ext cx="2368168" cy="2368168"/>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F2EA9ED8-FA07-46A3-9FE4-C523E7D8EF98}"/>
              </a:ext>
            </a:extLst>
          </p:cNvPr>
          <p:cNvSpPr/>
          <p:nvPr/>
        </p:nvSpPr>
        <p:spPr>
          <a:xfrm>
            <a:off x="4343566" y="5069697"/>
            <a:ext cx="3305649" cy="369332"/>
          </a:xfrm>
          <a:prstGeom prst="rect">
            <a:avLst/>
          </a:prstGeom>
        </p:spPr>
        <p:txBody>
          <a:bodyPr wrap="none">
            <a:spAutoFit/>
          </a:bodyPr>
          <a:lstStyle/>
          <a:p>
            <a:r>
              <a:rPr lang="en-GB" dirty="0">
                <a:hlinkClick r:id="rId6"/>
              </a:rPr>
              <a:t>https://www.aparat.com/v/hQjVF</a:t>
            </a:r>
            <a:r>
              <a:rPr lang="en-GB" dirty="0"/>
              <a:t> </a:t>
            </a:r>
          </a:p>
        </p:txBody>
      </p:sp>
    </p:spTree>
    <p:extLst>
      <p:ext uri="{BB962C8B-B14F-4D97-AF65-F5344CB8AC3E}">
        <p14:creationId xmlns:p14="http://schemas.microsoft.com/office/powerpoint/2010/main" val="20370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a:extLst>
              <a:ext uri="{FF2B5EF4-FFF2-40B4-BE49-F238E27FC236}">
                <a16:creationId xmlns:a16="http://schemas.microsoft.com/office/drawing/2014/main" id="{9581DD2B-1A0E-40E8-BE67-7F4351AA4AEC}"/>
              </a:ext>
            </a:extLst>
          </p:cNvPr>
          <p:cNvSpPr>
            <a:spLocks noChangeArrowheads="1"/>
          </p:cNvSpPr>
          <p:nvPr/>
        </p:nvSpPr>
        <p:spPr bwMode="auto">
          <a:xfrm>
            <a:off x="213677" y="1295338"/>
            <a:ext cx="5593445" cy="523220"/>
          </a:xfrm>
          <a:prstGeom prst="rect">
            <a:avLst/>
          </a:prstGeom>
          <a:noFill/>
          <a:ln>
            <a:noFill/>
          </a:ln>
        </p:spPr>
        <p:txBody>
          <a:bodyPr wrap="square">
            <a:spAutoFit/>
          </a:bodyPr>
          <a:lstStyle/>
          <a:p>
            <a:pPr algn="ctr" eaLnBrk="1" hangingPunct="1">
              <a:defRPr/>
            </a:pPr>
            <a:r>
              <a:rPr lang="en-GB" altLang="en-US" sz="2800" b="1" dirty="0">
                <a:effectLst>
                  <a:outerShdw blurRad="38100" dist="38100" dir="2700000" algn="tl">
                    <a:srgbClr val="000000">
                      <a:alpha val="43137"/>
                    </a:srgbClr>
                  </a:outerShdw>
                </a:effectLst>
                <a:latin typeface="+mj-lt"/>
                <a:cs typeface="Arial" charset="0"/>
              </a:rPr>
              <a:t>Layers of the business environment</a:t>
            </a:r>
          </a:p>
        </p:txBody>
      </p:sp>
      <p:pic>
        <p:nvPicPr>
          <p:cNvPr id="9219" name="Picture 16">
            <a:extLst>
              <a:ext uri="{FF2B5EF4-FFF2-40B4-BE49-F238E27FC236}">
                <a16:creationId xmlns:a16="http://schemas.microsoft.com/office/drawing/2014/main" id="{B0F3DEE5-40DC-402B-A71B-4495031A9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7082" y="1295338"/>
            <a:ext cx="6044668" cy="450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Box 3">
            <a:extLst>
              <a:ext uri="{FF2B5EF4-FFF2-40B4-BE49-F238E27FC236}">
                <a16:creationId xmlns:a16="http://schemas.microsoft.com/office/drawing/2014/main" id="{83832656-E581-448C-8213-742139FD4579}"/>
              </a:ext>
            </a:extLst>
          </p:cNvPr>
          <p:cNvSpPr txBox="1">
            <a:spLocks noChangeArrowheads="1"/>
          </p:cNvSpPr>
          <p:nvPr/>
        </p:nvSpPr>
        <p:spPr bwMode="auto">
          <a:xfrm>
            <a:off x="1703388" y="1125539"/>
            <a:ext cx="1871662"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r>
              <a:rPr lang="en-IN" altLang="en-US">
                <a:solidFill>
                  <a:srgbClr val="FF0000"/>
                </a:solidFill>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PESTLE analysis">
            <a:hlinkClick r:id="" action="ppaction://media"/>
            <a:extLst>
              <a:ext uri="{FF2B5EF4-FFF2-40B4-BE49-F238E27FC236}">
                <a16:creationId xmlns:a16="http://schemas.microsoft.com/office/drawing/2014/main" id="{6E98D4D6-3CD2-4CC1-980D-492303152DAA}"/>
              </a:ext>
            </a:extLst>
          </p:cNvPr>
          <p:cNvPicPr>
            <a:picLocks noRot="1" noChangeAspect="1"/>
          </p:cNvPicPr>
          <p:nvPr>
            <a:videoFile r:link="rId1"/>
          </p:nvPr>
        </p:nvPicPr>
        <p:blipFill>
          <a:blip r:embed="rId3"/>
          <a:stretch>
            <a:fillRect/>
          </a:stretch>
        </p:blipFill>
        <p:spPr>
          <a:xfrm>
            <a:off x="0" y="1108953"/>
            <a:ext cx="12192000" cy="5749047"/>
          </a:xfrm>
          <a:prstGeom prst="rect">
            <a:avLst/>
          </a:prstGeom>
        </p:spPr>
      </p:pic>
      <p:sp>
        <p:nvSpPr>
          <p:cNvPr id="9" name="Rectangle 8">
            <a:extLst>
              <a:ext uri="{FF2B5EF4-FFF2-40B4-BE49-F238E27FC236}">
                <a16:creationId xmlns:a16="http://schemas.microsoft.com/office/drawing/2014/main" id="{E599645E-DA9A-43B0-BA4F-76FDF4E51AC7}"/>
              </a:ext>
            </a:extLst>
          </p:cNvPr>
          <p:cNvSpPr/>
          <p:nvPr/>
        </p:nvSpPr>
        <p:spPr>
          <a:xfrm>
            <a:off x="9768408" y="260648"/>
            <a:ext cx="2252540" cy="261610"/>
          </a:xfrm>
          <a:prstGeom prst="rect">
            <a:avLst/>
          </a:prstGeom>
        </p:spPr>
        <p:txBody>
          <a:bodyPr wrap="none">
            <a:spAutoFit/>
          </a:bodyPr>
          <a:lstStyle/>
          <a:p>
            <a:r>
              <a:rPr lang="en-GB" sz="1100" dirty="0">
                <a:hlinkClick r:id="rId4"/>
              </a:rPr>
              <a:t>https://youtu.be/GFVKKTwkANY</a:t>
            </a:r>
            <a:r>
              <a:rPr lang="en-GB" sz="1100" dirty="0"/>
              <a:t> </a:t>
            </a:r>
          </a:p>
        </p:txBody>
      </p:sp>
    </p:spTree>
    <p:extLst>
      <p:ext uri="{BB962C8B-B14F-4D97-AF65-F5344CB8AC3E}">
        <p14:creationId xmlns:p14="http://schemas.microsoft.com/office/powerpoint/2010/main" val="44620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5E2AE484-AB2A-47A6-8375-D164EAD8F358}"/>
              </a:ext>
            </a:extLst>
          </p:cNvPr>
          <p:cNvSpPr>
            <a:spLocks noChangeArrowheads="1"/>
          </p:cNvSpPr>
          <p:nvPr/>
        </p:nvSpPr>
        <p:spPr bwMode="auto">
          <a:xfrm>
            <a:off x="559557" y="1161080"/>
            <a:ext cx="6881759" cy="708025"/>
          </a:xfrm>
          <a:prstGeom prst="rect">
            <a:avLst/>
          </a:prstGeom>
          <a:noFill/>
          <a:ln>
            <a:noFill/>
          </a:ln>
        </p:spPr>
        <p:txBody>
          <a:bodyPr wrap="square">
            <a:spAutoFit/>
          </a:bodyPr>
          <a:lstStyle/>
          <a:p>
            <a:pPr algn="ctr">
              <a:defRPr/>
            </a:pPr>
            <a:r>
              <a:rPr lang="en-GB" altLang="en-US" sz="4000" b="1" dirty="0">
                <a:solidFill>
                  <a:srgbClr val="007FA3"/>
                </a:solidFill>
                <a:latin typeface="+mj-lt"/>
                <a:cs typeface="Arial" charset="0"/>
              </a:rPr>
              <a:t>The PESTEL framework (1 of 2)</a:t>
            </a:r>
          </a:p>
        </p:txBody>
      </p:sp>
      <p:sp>
        <p:nvSpPr>
          <p:cNvPr id="12291" name="Rectangle 2">
            <a:extLst>
              <a:ext uri="{FF2B5EF4-FFF2-40B4-BE49-F238E27FC236}">
                <a16:creationId xmlns:a16="http://schemas.microsoft.com/office/drawing/2014/main" id="{EB09E954-3D02-4077-9B00-3FDCBB8F1238}"/>
              </a:ext>
            </a:extLst>
          </p:cNvPr>
          <p:cNvSpPr>
            <a:spLocks noChangeArrowheads="1"/>
          </p:cNvSpPr>
          <p:nvPr/>
        </p:nvSpPr>
        <p:spPr bwMode="auto">
          <a:xfrm>
            <a:off x="238356" y="2364566"/>
            <a:ext cx="11737304" cy="954107"/>
          </a:xfrm>
          <a:prstGeom prst="rect">
            <a:avLst/>
          </a:prstGeom>
          <a:noFill/>
          <a:ln>
            <a:noFill/>
          </a:ln>
        </p:spPr>
        <p:txBody>
          <a:bodyPr wrap="square">
            <a:spAutoFit/>
          </a:bodyPr>
          <a:lstStyle/>
          <a:p>
            <a:pPr>
              <a:defRPr/>
            </a:pPr>
            <a:r>
              <a:rPr lang="en-US" altLang="en-US" sz="2800" b="1" i="1" dirty="0">
                <a:latin typeface="+mj-lt"/>
                <a:cs typeface="Arial" charset="0"/>
              </a:rPr>
              <a:t>PESTEL </a:t>
            </a:r>
            <a:r>
              <a:rPr lang="en-US" altLang="en-US" sz="2800" dirty="0">
                <a:latin typeface="+mj-lt"/>
                <a:cs typeface="Arial" charset="0"/>
              </a:rPr>
              <a:t>analysis</a:t>
            </a:r>
            <a:r>
              <a:rPr lang="en-US" altLang="en-US" sz="2800" b="1" i="1" dirty="0">
                <a:latin typeface="+mj-lt"/>
                <a:cs typeface="Arial" charset="0"/>
              </a:rPr>
              <a:t> </a:t>
            </a:r>
            <a:r>
              <a:rPr lang="en-US" altLang="en-US" sz="2800" dirty="0">
                <a:latin typeface="+mj-lt"/>
                <a:cs typeface="Arial" charset="0"/>
              </a:rPr>
              <a:t>highlights six environmental factors in particular: </a:t>
            </a:r>
          </a:p>
          <a:p>
            <a:pPr>
              <a:defRPr/>
            </a:pPr>
            <a:r>
              <a:rPr lang="en-US" altLang="en-US" sz="2800" b="1" u="sng" dirty="0">
                <a:effectLst>
                  <a:outerShdw blurRad="38100" dist="38100" dir="2700000" algn="tl">
                    <a:srgbClr val="000000">
                      <a:alpha val="43137"/>
                    </a:srgbClr>
                  </a:outerShdw>
                </a:effectLst>
                <a:latin typeface="+mj-lt"/>
                <a:cs typeface="Arial" charset="0"/>
              </a:rPr>
              <a:t>P</a:t>
            </a:r>
            <a:r>
              <a:rPr lang="en-US" altLang="en-US" sz="2800" b="1" dirty="0">
                <a:latin typeface="+mj-lt"/>
                <a:cs typeface="Arial" charset="0"/>
              </a:rPr>
              <a:t>olitical, </a:t>
            </a:r>
            <a:r>
              <a:rPr lang="en-US" altLang="en-US" sz="2800" b="1" u="sng" dirty="0">
                <a:effectLst>
                  <a:outerShdw blurRad="38100" dist="38100" dir="2700000" algn="tl">
                    <a:srgbClr val="000000">
                      <a:alpha val="43137"/>
                    </a:srgbClr>
                  </a:outerShdw>
                </a:effectLst>
                <a:latin typeface="+mj-lt"/>
                <a:cs typeface="Arial" charset="0"/>
              </a:rPr>
              <a:t>E</a:t>
            </a:r>
            <a:r>
              <a:rPr lang="en-US" altLang="en-US" sz="2800" b="1" dirty="0">
                <a:latin typeface="+mj-lt"/>
                <a:cs typeface="Arial" charset="0"/>
              </a:rPr>
              <a:t>conomic, </a:t>
            </a:r>
            <a:r>
              <a:rPr lang="en-US" altLang="en-US" sz="2800" b="1" u="sng" dirty="0">
                <a:effectLst>
                  <a:outerShdw blurRad="38100" dist="38100" dir="2700000" algn="tl">
                    <a:srgbClr val="000000">
                      <a:alpha val="43137"/>
                    </a:srgbClr>
                  </a:outerShdw>
                </a:effectLst>
                <a:latin typeface="+mj-lt"/>
                <a:cs typeface="Arial" charset="0"/>
              </a:rPr>
              <a:t>S</a:t>
            </a:r>
            <a:r>
              <a:rPr lang="en-US" altLang="en-US" sz="2800" b="1" dirty="0">
                <a:latin typeface="+mj-lt"/>
                <a:cs typeface="Arial" charset="0"/>
              </a:rPr>
              <a:t>ocial, </a:t>
            </a:r>
            <a:r>
              <a:rPr lang="en-US" altLang="en-US" sz="2800" b="1" u="sng" dirty="0">
                <a:effectLst>
                  <a:outerShdw blurRad="38100" dist="38100" dir="2700000" algn="tl">
                    <a:srgbClr val="000000">
                      <a:alpha val="43137"/>
                    </a:srgbClr>
                  </a:outerShdw>
                </a:effectLst>
                <a:latin typeface="+mj-lt"/>
                <a:cs typeface="Arial" charset="0"/>
              </a:rPr>
              <a:t>T</a:t>
            </a:r>
            <a:r>
              <a:rPr lang="en-US" altLang="en-US" sz="2800" b="1" dirty="0">
                <a:latin typeface="+mj-lt"/>
                <a:cs typeface="Arial" charset="0"/>
              </a:rPr>
              <a:t>echnological, </a:t>
            </a:r>
            <a:r>
              <a:rPr lang="en-US" altLang="en-US" sz="2800" b="1" u="sng" dirty="0">
                <a:effectLst>
                  <a:outerShdw blurRad="38100" dist="38100" dir="2700000" algn="tl">
                    <a:srgbClr val="000000">
                      <a:alpha val="43137"/>
                    </a:srgbClr>
                  </a:outerShdw>
                </a:effectLst>
                <a:latin typeface="+mj-lt"/>
                <a:cs typeface="Arial" charset="0"/>
              </a:rPr>
              <a:t>E</a:t>
            </a:r>
            <a:r>
              <a:rPr lang="en-US" altLang="en-US" sz="2800" b="1" dirty="0">
                <a:latin typeface="+mj-lt"/>
                <a:cs typeface="Arial" charset="0"/>
              </a:rPr>
              <a:t>cological and </a:t>
            </a:r>
            <a:r>
              <a:rPr lang="en-US" altLang="en-US" sz="2800" b="1" u="sng" dirty="0">
                <a:effectLst>
                  <a:outerShdw blurRad="38100" dist="38100" dir="2700000" algn="tl">
                    <a:srgbClr val="000000">
                      <a:alpha val="43137"/>
                    </a:srgbClr>
                  </a:outerShdw>
                </a:effectLst>
                <a:latin typeface="+mj-lt"/>
                <a:cs typeface="Arial" charset="0"/>
              </a:rPr>
              <a:t>L</a:t>
            </a:r>
            <a:r>
              <a:rPr lang="en-US" altLang="en-US" sz="2800" b="1" dirty="0">
                <a:latin typeface="+mj-lt"/>
                <a:cs typeface="Arial" charset="0"/>
              </a:rPr>
              <a:t>egal</a:t>
            </a:r>
            <a:r>
              <a:rPr lang="en-US" altLang="en-US" sz="2800" dirty="0">
                <a:latin typeface="+mj-lt"/>
                <a:cs typeface="Arial" charset="0"/>
              </a:rPr>
              <a:t>.</a:t>
            </a:r>
          </a:p>
        </p:txBody>
      </p:sp>
      <p:sp>
        <p:nvSpPr>
          <p:cNvPr id="12292" name="Rectangle 3">
            <a:extLst>
              <a:ext uri="{FF2B5EF4-FFF2-40B4-BE49-F238E27FC236}">
                <a16:creationId xmlns:a16="http://schemas.microsoft.com/office/drawing/2014/main" id="{3999D938-00CB-40BE-A23A-D1A3A14B12E9}"/>
              </a:ext>
            </a:extLst>
          </p:cNvPr>
          <p:cNvSpPr>
            <a:spLocks noChangeArrowheads="1"/>
          </p:cNvSpPr>
          <p:nvPr/>
        </p:nvSpPr>
        <p:spPr bwMode="auto">
          <a:xfrm>
            <a:off x="202352" y="3634862"/>
            <a:ext cx="11809312" cy="2277547"/>
          </a:xfrm>
          <a:prstGeom prst="rect">
            <a:avLst/>
          </a:prstGeom>
          <a:noFill/>
          <a:ln>
            <a:noFill/>
          </a:ln>
        </p:spPr>
        <p:txBody>
          <a:bodyPr wrap="square">
            <a:spAutoFit/>
          </a:bodyPr>
          <a:lstStyle/>
          <a:p>
            <a:pPr>
              <a:defRPr/>
            </a:pPr>
            <a:endParaRPr lang="en-US" altLang="en-US" dirty="0">
              <a:latin typeface="+mj-lt"/>
              <a:cs typeface="Arial" charset="0"/>
            </a:endParaRPr>
          </a:p>
          <a:p>
            <a:pPr>
              <a:defRPr/>
            </a:pPr>
            <a:r>
              <a:rPr lang="en-GB" altLang="en-US" sz="2800" dirty="0">
                <a:latin typeface="+mj-lt"/>
                <a:cs typeface="Arial" charset="0"/>
              </a:rPr>
              <a:t>Organisations</a:t>
            </a:r>
            <a:r>
              <a:rPr lang="en-US" altLang="en-US" sz="2800" dirty="0">
                <a:latin typeface="+mj-lt"/>
                <a:cs typeface="Arial" charset="0"/>
              </a:rPr>
              <a:t> need to consider:</a:t>
            </a:r>
          </a:p>
          <a:p>
            <a:pPr>
              <a:defRPr/>
            </a:pPr>
            <a:endParaRPr lang="en-US" altLang="en-US" sz="2400" dirty="0">
              <a:latin typeface="+mj-lt"/>
              <a:cs typeface="Arial" charset="0"/>
            </a:endParaRPr>
          </a:p>
          <a:p>
            <a:pPr marL="0" lvl="1" indent="350838">
              <a:buFont typeface="Arial" charset="0"/>
              <a:buChar char="•"/>
              <a:tabLst>
                <a:tab pos="350838" algn="l"/>
              </a:tabLst>
              <a:defRPr/>
            </a:pPr>
            <a:r>
              <a:rPr lang="en-US" altLang="en-US" sz="2400" b="1" dirty="0">
                <a:latin typeface="+mj-lt"/>
                <a:cs typeface="Arial" charset="0"/>
              </a:rPr>
              <a:t>The market environment </a:t>
            </a:r>
            <a:r>
              <a:rPr lang="en-US" altLang="en-US" sz="2000" dirty="0">
                <a:latin typeface="+mj-lt"/>
                <a:cs typeface="Arial" charset="0"/>
              </a:rPr>
              <a:t>(e.g. suppliers, customers and competitors). </a:t>
            </a:r>
          </a:p>
          <a:p>
            <a:pPr>
              <a:buFont typeface="Arial" charset="0"/>
              <a:buChar char="•"/>
              <a:defRPr/>
            </a:pPr>
            <a:endParaRPr lang="en-US" altLang="en-US" sz="2000" dirty="0">
              <a:latin typeface="+mj-lt"/>
              <a:cs typeface="Arial" charset="0"/>
            </a:endParaRPr>
          </a:p>
          <a:p>
            <a:pPr marL="19050" lvl="1" indent="331788">
              <a:buFont typeface="Arial" charset="0"/>
              <a:buChar char="•"/>
              <a:tabLst>
                <a:tab pos="350838" algn="l"/>
              </a:tabLst>
              <a:defRPr/>
            </a:pPr>
            <a:r>
              <a:rPr lang="en-US" altLang="en-US" sz="2400" b="1" dirty="0">
                <a:latin typeface="+mj-lt"/>
                <a:cs typeface="Arial" charset="0"/>
              </a:rPr>
              <a:t>The non-market environment </a:t>
            </a:r>
            <a:r>
              <a:rPr lang="en-US" altLang="en-US" sz="2000" dirty="0">
                <a:latin typeface="+mj-lt"/>
                <a:cs typeface="Arial" charset="0"/>
              </a:rPr>
              <a:t>(e.g. NGOs, Government, media and campaign groups).</a:t>
            </a:r>
            <a:endParaRPr lang="en-GB" altLang="en-US" sz="2400" dirty="0">
              <a:latin typeface="+mj-lt"/>
              <a:cs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5">
            <a:extLst>
              <a:ext uri="{FF2B5EF4-FFF2-40B4-BE49-F238E27FC236}">
                <a16:creationId xmlns:a16="http://schemas.microsoft.com/office/drawing/2014/main" id="{E3B0D8A5-A45A-4B98-91DB-FF1E23F1B732}"/>
              </a:ext>
            </a:extLst>
          </p:cNvPr>
          <p:cNvSpPr>
            <a:spLocks noGrp="1"/>
          </p:cNvSpPr>
          <p:nvPr>
            <p:ph idx="1"/>
          </p:nvPr>
        </p:nvSpPr>
        <p:spPr>
          <a:xfrm>
            <a:off x="299356" y="1515233"/>
            <a:ext cx="11593288" cy="4400550"/>
          </a:xfrm>
        </p:spPr>
        <p:txBody>
          <a:bodyPr rtlCol="0">
            <a:normAutofit/>
          </a:bodyPr>
          <a:lstStyle/>
          <a:p>
            <a:pPr eaLnBrk="1" fontAlgn="auto" hangingPunct="1">
              <a:spcAft>
                <a:spcPts val="0"/>
              </a:spcAft>
              <a:buNone/>
              <a:defRPr/>
            </a:pPr>
            <a:r>
              <a:rPr lang="en-GB" sz="2800" dirty="0"/>
              <a:t>	The PESTEL framework categorises factors into six key types:</a:t>
            </a:r>
          </a:p>
          <a:p>
            <a:pPr eaLnBrk="1" fontAlgn="auto" hangingPunct="1">
              <a:spcAft>
                <a:spcPts val="0"/>
              </a:spcAft>
              <a:buNone/>
              <a:defRPr/>
            </a:pPr>
            <a:r>
              <a:rPr lang="en-GB" sz="2800" dirty="0"/>
              <a:t> 	     	</a:t>
            </a:r>
          </a:p>
          <a:p>
            <a:pPr eaLnBrk="1" fontAlgn="auto" hangingPunct="1">
              <a:spcAft>
                <a:spcPts val="0"/>
              </a:spcAft>
              <a:buNone/>
              <a:defRPr/>
            </a:pPr>
            <a:r>
              <a:rPr lang="en-GB" sz="2800" b="1" dirty="0"/>
              <a:t>		</a:t>
            </a:r>
            <a:r>
              <a:rPr lang="en-GB" b="1" dirty="0"/>
              <a:t>Political 			Economic </a:t>
            </a:r>
          </a:p>
          <a:p>
            <a:pPr eaLnBrk="1" fontAlgn="auto" hangingPunct="1">
              <a:spcAft>
                <a:spcPts val="0"/>
              </a:spcAft>
              <a:buNone/>
              <a:defRPr/>
            </a:pPr>
            <a:r>
              <a:rPr lang="en-GB" b="1" dirty="0"/>
              <a:t>		Social 			Technological    </a:t>
            </a:r>
          </a:p>
          <a:p>
            <a:pPr eaLnBrk="1" fontAlgn="auto" hangingPunct="1">
              <a:spcAft>
                <a:spcPts val="0"/>
              </a:spcAft>
              <a:buNone/>
              <a:defRPr/>
            </a:pPr>
            <a:r>
              <a:rPr lang="en-GB" b="1" dirty="0"/>
              <a:t>	  	Ecological 			Legal</a:t>
            </a:r>
          </a:p>
          <a:p>
            <a:pPr eaLnBrk="1" fontAlgn="auto" hangingPunct="1">
              <a:spcAft>
                <a:spcPts val="0"/>
              </a:spcAft>
              <a:buNone/>
              <a:defRPr/>
            </a:pPr>
            <a:r>
              <a:rPr lang="en-GB" dirty="0"/>
              <a:t>	</a:t>
            </a:r>
          </a:p>
          <a:p>
            <a:pPr eaLnBrk="1" fontAlgn="auto" hangingPunct="1">
              <a:spcAft>
                <a:spcPts val="0"/>
              </a:spcAft>
              <a:buNone/>
              <a:defRPr/>
            </a:pPr>
            <a:r>
              <a:rPr lang="en-GB" sz="2800" dirty="0"/>
              <a:t>	PESTEL helps to provide a list of potentially important issues influencing strategy. It is important to assess the impact of each factor.</a:t>
            </a:r>
          </a:p>
        </p:txBody>
      </p:sp>
      <p:sp>
        <p:nvSpPr>
          <p:cNvPr id="13315" name="Rectangle 1">
            <a:extLst>
              <a:ext uri="{FF2B5EF4-FFF2-40B4-BE49-F238E27FC236}">
                <a16:creationId xmlns:a16="http://schemas.microsoft.com/office/drawing/2014/main" id="{C473D51B-7C9E-4D8E-8011-33110EA72E01}"/>
              </a:ext>
            </a:extLst>
          </p:cNvPr>
          <p:cNvSpPr>
            <a:spLocks noChangeArrowheads="1"/>
          </p:cNvSpPr>
          <p:nvPr/>
        </p:nvSpPr>
        <p:spPr bwMode="auto">
          <a:xfrm>
            <a:off x="4223792" y="188640"/>
            <a:ext cx="7848600" cy="708025"/>
          </a:xfrm>
          <a:prstGeom prst="rect">
            <a:avLst/>
          </a:prstGeom>
          <a:noFill/>
          <a:ln>
            <a:noFill/>
          </a:ln>
        </p:spPr>
        <p:txBody>
          <a:bodyPr>
            <a:spAutoFit/>
          </a:bodyPr>
          <a:lstStyle/>
          <a:p>
            <a:pPr algn="ctr">
              <a:defRPr/>
            </a:pPr>
            <a:r>
              <a:rPr lang="en-GB" altLang="en-US" sz="4000" b="1" dirty="0">
                <a:solidFill>
                  <a:srgbClr val="007FA3"/>
                </a:solidFill>
                <a:latin typeface="+mj-lt"/>
                <a:cs typeface="Arial" charset="0"/>
              </a:rPr>
              <a:t>The PESTEL framework (2 of 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536895F-A0B4-4DAC-9347-AECFC0205FA8}"/>
              </a:ext>
            </a:extLst>
          </p:cNvPr>
          <p:cNvSpPr>
            <a:spLocks noGrp="1"/>
          </p:cNvSpPr>
          <p:nvPr>
            <p:ph type="title"/>
          </p:nvPr>
        </p:nvSpPr>
        <p:spPr>
          <a:xfrm>
            <a:off x="6744072" y="404664"/>
            <a:ext cx="5061248" cy="595312"/>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Political factors (1 of 3)</a:t>
            </a:r>
          </a:p>
        </p:txBody>
      </p:sp>
      <p:sp>
        <p:nvSpPr>
          <p:cNvPr id="14339" name="Content Placeholder 2">
            <a:extLst>
              <a:ext uri="{FF2B5EF4-FFF2-40B4-BE49-F238E27FC236}">
                <a16:creationId xmlns:a16="http://schemas.microsoft.com/office/drawing/2014/main" id="{1A564698-7795-43C7-BE59-8E59E7E43396}"/>
              </a:ext>
            </a:extLst>
          </p:cNvPr>
          <p:cNvSpPr>
            <a:spLocks noGrp="1"/>
          </p:cNvSpPr>
          <p:nvPr>
            <p:ph idx="1"/>
          </p:nvPr>
        </p:nvSpPr>
        <p:spPr>
          <a:xfrm>
            <a:off x="289832" y="2146959"/>
            <a:ext cx="11612336" cy="3492388"/>
          </a:xfrm>
        </p:spPr>
        <p:txBody>
          <a:bodyPr>
            <a:normAutofit lnSpcReduction="10000"/>
          </a:bodyPr>
          <a:lstStyle/>
          <a:p>
            <a:pPr marL="298450" indent="-298450" eaLnBrk="1" hangingPunct="1">
              <a:lnSpc>
                <a:spcPct val="80000"/>
              </a:lnSpc>
              <a:spcBef>
                <a:spcPct val="15000"/>
              </a:spcBef>
              <a:buClr>
                <a:srgbClr val="0F6FC6"/>
              </a:buClr>
              <a:buNone/>
              <a:defRPr/>
            </a:pPr>
            <a:r>
              <a:rPr lang="en-GB" altLang="en-US" sz="3200" b="1" dirty="0"/>
              <a:t>Political factors include</a:t>
            </a:r>
            <a:r>
              <a:rPr lang="en-GB" altLang="en-US" sz="3200" dirty="0"/>
              <a:t>:</a:t>
            </a:r>
          </a:p>
          <a:p>
            <a:pPr marL="298450" indent="-298450" eaLnBrk="1" hangingPunct="1">
              <a:lnSpc>
                <a:spcPct val="80000"/>
              </a:lnSpc>
              <a:spcBef>
                <a:spcPct val="15000"/>
              </a:spcBef>
              <a:buClr>
                <a:srgbClr val="0F6FC6"/>
              </a:buClr>
              <a:buNone/>
              <a:defRPr/>
            </a:pPr>
            <a:endParaRPr lang="en-GB" altLang="en-US" sz="3200" dirty="0"/>
          </a:p>
          <a:p>
            <a:pPr eaLnBrk="1" hangingPunct="1">
              <a:lnSpc>
                <a:spcPct val="80000"/>
              </a:lnSpc>
              <a:spcBef>
                <a:spcPct val="15000"/>
              </a:spcBef>
              <a:buFont typeface="Wingdings" panose="05000000000000000000" pitchFamily="2" charset="2"/>
              <a:buChar char="Ø"/>
              <a:defRPr/>
            </a:pPr>
            <a:r>
              <a:rPr lang="en-GB" altLang="en-US" dirty="0"/>
              <a:t>The role of the state e.g. as an owner, customer or supplier of businesses. </a:t>
            </a:r>
          </a:p>
          <a:p>
            <a:pPr eaLnBrk="1" hangingPunct="1">
              <a:lnSpc>
                <a:spcPct val="80000"/>
              </a:lnSpc>
              <a:spcBef>
                <a:spcPct val="15000"/>
              </a:spcBef>
              <a:buFont typeface="Wingdings" panose="05000000000000000000" pitchFamily="2" charset="2"/>
              <a:buChar char="Ø"/>
              <a:defRPr/>
            </a:pPr>
            <a:r>
              <a:rPr lang="en-GB" altLang="en-US" dirty="0"/>
              <a:t>Government policies.</a:t>
            </a:r>
          </a:p>
          <a:p>
            <a:pPr eaLnBrk="1" hangingPunct="1">
              <a:lnSpc>
                <a:spcPct val="80000"/>
              </a:lnSpc>
              <a:spcBef>
                <a:spcPct val="15000"/>
              </a:spcBef>
              <a:buFont typeface="Wingdings" panose="05000000000000000000" pitchFamily="2" charset="2"/>
              <a:buChar char="Ø"/>
              <a:defRPr/>
            </a:pPr>
            <a:r>
              <a:rPr lang="en-GB" altLang="en-US" dirty="0"/>
              <a:t>Taxation changes. </a:t>
            </a:r>
          </a:p>
          <a:p>
            <a:pPr eaLnBrk="1" hangingPunct="1">
              <a:lnSpc>
                <a:spcPct val="80000"/>
              </a:lnSpc>
              <a:spcBef>
                <a:spcPct val="15000"/>
              </a:spcBef>
              <a:buFont typeface="Wingdings" panose="05000000000000000000" pitchFamily="2" charset="2"/>
              <a:buChar char="Ø"/>
              <a:defRPr/>
            </a:pPr>
            <a:r>
              <a:rPr lang="en-GB" altLang="en-US" dirty="0"/>
              <a:t>Foreign trade regulations. </a:t>
            </a:r>
          </a:p>
          <a:p>
            <a:pPr eaLnBrk="1" hangingPunct="1">
              <a:lnSpc>
                <a:spcPct val="80000"/>
              </a:lnSpc>
              <a:spcBef>
                <a:spcPct val="15000"/>
              </a:spcBef>
              <a:buFont typeface="Wingdings" panose="05000000000000000000" pitchFamily="2" charset="2"/>
              <a:buChar char="Ø"/>
              <a:defRPr/>
            </a:pPr>
            <a:r>
              <a:rPr lang="en-GB" altLang="en-US" dirty="0"/>
              <a:t>Political risk in foreign markets. </a:t>
            </a:r>
          </a:p>
          <a:p>
            <a:pPr eaLnBrk="1" hangingPunct="1">
              <a:lnSpc>
                <a:spcPct val="80000"/>
              </a:lnSpc>
              <a:spcBef>
                <a:spcPct val="15000"/>
              </a:spcBef>
              <a:buFont typeface="Wingdings" panose="05000000000000000000" pitchFamily="2" charset="2"/>
              <a:buChar char="Ø"/>
              <a:defRPr/>
            </a:pPr>
            <a:r>
              <a:rPr lang="en-GB" altLang="en-US" dirty="0"/>
              <a:t>Changes in trade blocks (e.g. BREXIT).</a:t>
            </a:r>
          </a:p>
          <a:p>
            <a:pPr eaLnBrk="1" hangingPunct="1">
              <a:lnSpc>
                <a:spcPct val="80000"/>
              </a:lnSpc>
              <a:spcBef>
                <a:spcPct val="15000"/>
              </a:spcBef>
              <a:buFont typeface="Wingdings" panose="05000000000000000000" pitchFamily="2" charset="2"/>
              <a:buChar char="Ø"/>
              <a:defRPr/>
            </a:pPr>
            <a:r>
              <a:rPr lang="en-US" altLang="en-US" dirty="0"/>
              <a:t>Exposure to civil society organisations  </a:t>
            </a:r>
            <a:r>
              <a:rPr lang="en-US" altLang="en-US" sz="2000" dirty="0"/>
              <a:t>(e.g. lobbyists, campaign groups, social media).</a:t>
            </a:r>
            <a:endParaRPr lang="en-GB" altLang="en-US" sz="2800" dirty="0"/>
          </a:p>
          <a:p>
            <a:pPr marL="298450" indent="-298450" eaLnBrk="1" hangingPunct="1">
              <a:lnSpc>
                <a:spcPct val="80000"/>
              </a:lnSpc>
              <a:spcBef>
                <a:spcPct val="15000"/>
              </a:spcBef>
              <a:buNone/>
              <a:defRPr/>
            </a:pPr>
            <a:endParaRPr lang="en-GB" alt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1A01913-C9A5-4BE3-A8B0-6E07B001E2FC}"/>
              </a:ext>
            </a:extLst>
          </p:cNvPr>
          <p:cNvSpPr>
            <a:spLocks noGrp="1"/>
          </p:cNvSpPr>
          <p:nvPr>
            <p:ph type="title"/>
          </p:nvPr>
        </p:nvSpPr>
        <p:spPr>
          <a:xfrm>
            <a:off x="6960096" y="188640"/>
            <a:ext cx="5122912" cy="595312"/>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Political factors (2 of 3)</a:t>
            </a:r>
          </a:p>
        </p:txBody>
      </p:sp>
      <p:pic>
        <p:nvPicPr>
          <p:cNvPr id="14339" name="Picture 4" descr="V:\Graphics\Powerpoint\PE_UK\PE449-Johnson\Final files\GIF\ch02\M02NF002.gif">
            <a:extLst>
              <a:ext uri="{FF2B5EF4-FFF2-40B4-BE49-F238E27FC236}">
                <a16:creationId xmlns:a16="http://schemas.microsoft.com/office/drawing/2014/main" id="{FCB19381-4289-4CB2-A906-123CACB77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533" y="1139106"/>
            <a:ext cx="7118533" cy="5625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265C05E-B3DA-41A8-AAB5-8596BE228A88}"/>
              </a:ext>
            </a:extLst>
          </p:cNvPr>
          <p:cNvSpPr>
            <a:spLocks noGrp="1"/>
          </p:cNvSpPr>
          <p:nvPr>
            <p:ph type="title"/>
          </p:nvPr>
        </p:nvSpPr>
        <p:spPr>
          <a:xfrm>
            <a:off x="345704" y="1184927"/>
            <a:ext cx="5410944" cy="647700"/>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Political factors (3 of 3)</a:t>
            </a:r>
          </a:p>
        </p:txBody>
      </p:sp>
      <p:sp>
        <p:nvSpPr>
          <p:cNvPr id="19459" name="Content Placeholder 2">
            <a:extLst>
              <a:ext uri="{FF2B5EF4-FFF2-40B4-BE49-F238E27FC236}">
                <a16:creationId xmlns:a16="http://schemas.microsoft.com/office/drawing/2014/main" id="{639D4617-F894-46C7-8A67-FD3DDBFE0C28}"/>
              </a:ext>
            </a:extLst>
          </p:cNvPr>
          <p:cNvSpPr>
            <a:spLocks noGrp="1"/>
          </p:cNvSpPr>
          <p:nvPr>
            <p:ph idx="1"/>
          </p:nvPr>
        </p:nvSpPr>
        <p:spPr>
          <a:xfrm>
            <a:off x="345704" y="2034898"/>
            <a:ext cx="11737304" cy="4320132"/>
          </a:xfrm>
        </p:spPr>
        <p:txBody>
          <a:bodyPr rtlCol="0">
            <a:normAutofit fontScale="92500"/>
          </a:bodyPr>
          <a:lstStyle/>
          <a:p>
            <a:pPr marL="0" indent="0" algn="just" eaLnBrk="1" fontAlgn="auto" hangingPunct="1">
              <a:spcAft>
                <a:spcPts val="0"/>
              </a:spcAft>
              <a:buNone/>
              <a:defRPr/>
            </a:pPr>
            <a:r>
              <a:rPr lang="en-US" b="1" i="1" dirty="0"/>
              <a:t>Political risk analysis </a:t>
            </a:r>
            <a:r>
              <a:rPr lang="en-US" dirty="0"/>
              <a:t>is</a:t>
            </a:r>
            <a:r>
              <a:rPr lang="en-US" b="1" dirty="0"/>
              <a:t> </a:t>
            </a:r>
            <a:r>
              <a:rPr lang="en-US" dirty="0"/>
              <a:t>the analysis of threats and opportunities arising from potential political change. There are two key dimensions to political risk analysis:</a:t>
            </a:r>
          </a:p>
          <a:p>
            <a:pPr marL="0" indent="0" algn="just" eaLnBrk="1" fontAlgn="auto" hangingPunct="1">
              <a:spcAft>
                <a:spcPts val="0"/>
              </a:spcAft>
              <a:buNone/>
              <a:defRPr/>
            </a:pPr>
            <a:endParaRPr lang="en-US" dirty="0"/>
          </a:p>
          <a:p>
            <a:pPr algn="just" eaLnBrk="1" fontAlgn="auto" hangingPunct="1">
              <a:spcAft>
                <a:spcPts val="0"/>
              </a:spcAft>
              <a:defRPr/>
            </a:pPr>
            <a:r>
              <a:rPr lang="en-US" dirty="0"/>
              <a:t>The </a:t>
            </a:r>
            <a:r>
              <a:rPr lang="en-US" b="1" i="1" dirty="0"/>
              <a:t>macro–micro dimension </a:t>
            </a:r>
            <a:r>
              <a:rPr lang="en-US" dirty="0"/>
              <a:t>– assessment of the macro risk is that which attaches to whole countries (e.g. middle east countries assessed as high risk.) Micro risk is that which attaches to the specific organisation.</a:t>
            </a:r>
          </a:p>
          <a:p>
            <a:pPr algn="just" eaLnBrk="1" fontAlgn="auto" hangingPunct="1">
              <a:spcAft>
                <a:spcPts val="0"/>
              </a:spcAft>
              <a:defRPr/>
            </a:pPr>
            <a:endParaRPr lang="en-US" dirty="0"/>
          </a:p>
          <a:p>
            <a:pPr algn="just" eaLnBrk="1" fontAlgn="auto" hangingPunct="1">
              <a:spcAft>
                <a:spcPts val="0"/>
              </a:spcAft>
              <a:defRPr/>
            </a:pPr>
            <a:r>
              <a:rPr lang="en-US" dirty="0"/>
              <a:t>The </a:t>
            </a:r>
            <a:r>
              <a:rPr lang="en-US" b="1" i="1" dirty="0"/>
              <a:t>internal–external dimension </a:t>
            </a:r>
            <a:r>
              <a:rPr lang="en-US" dirty="0"/>
              <a:t>– internal factors relate to issues within a country (e.g. government change); external factors arise outside a country but have an impact within it (e.g. OPEC oil prices).</a:t>
            </a:r>
            <a:endParaRPr lang="en-GB" b="1" i="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C890F86-178A-4824-8F81-D18FA3067968}"/>
              </a:ext>
            </a:extLst>
          </p:cNvPr>
          <p:cNvSpPr>
            <a:spLocks noGrp="1"/>
          </p:cNvSpPr>
          <p:nvPr>
            <p:ph type="title"/>
          </p:nvPr>
        </p:nvSpPr>
        <p:spPr>
          <a:xfrm>
            <a:off x="6496376" y="332656"/>
            <a:ext cx="5554960" cy="661988"/>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Economic factors (1 of 3)</a:t>
            </a:r>
          </a:p>
        </p:txBody>
      </p:sp>
      <p:sp>
        <p:nvSpPr>
          <p:cNvPr id="16387" name="Content Placeholder 2">
            <a:extLst>
              <a:ext uri="{FF2B5EF4-FFF2-40B4-BE49-F238E27FC236}">
                <a16:creationId xmlns:a16="http://schemas.microsoft.com/office/drawing/2014/main" id="{560EA1E3-BA53-4DC5-97D2-09EBFECED3A7}"/>
              </a:ext>
            </a:extLst>
          </p:cNvPr>
          <p:cNvSpPr>
            <a:spLocks noGrp="1"/>
          </p:cNvSpPr>
          <p:nvPr>
            <p:ph idx="1"/>
          </p:nvPr>
        </p:nvSpPr>
        <p:spPr>
          <a:xfrm>
            <a:off x="434359" y="1884338"/>
            <a:ext cx="11809312" cy="3639418"/>
          </a:xfrm>
        </p:spPr>
        <p:txBody>
          <a:bodyPr>
            <a:normAutofit lnSpcReduction="10000"/>
          </a:bodyPr>
          <a:lstStyle/>
          <a:p>
            <a:pPr eaLnBrk="1" hangingPunct="1">
              <a:buFont typeface="Wingdings 2" panose="05020102010507070707" pitchFamily="18" charset="2"/>
              <a:buNone/>
            </a:pPr>
            <a:r>
              <a:rPr lang="en-GB" altLang="en-US" sz="3600" b="1" i="1" dirty="0"/>
              <a:t>Economic factors</a:t>
            </a:r>
            <a:r>
              <a:rPr lang="en-GB" altLang="en-US" sz="3600" dirty="0"/>
              <a:t> </a:t>
            </a:r>
            <a:r>
              <a:rPr lang="en-GB" altLang="en-US" dirty="0"/>
              <a:t>include:</a:t>
            </a:r>
          </a:p>
          <a:p>
            <a:pPr eaLnBrk="1" hangingPunct="1">
              <a:buFont typeface="Wingdings 2" panose="05020102010507070707" pitchFamily="18" charset="2"/>
              <a:buNone/>
            </a:pPr>
            <a:endParaRPr lang="en-GB" altLang="en-US" dirty="0"/>
          </a:p>
          <a:p>
            <a:pPr eaLnBrk="1" hangingPunct="1">
              <a:buClr>
                <a:schemeClr val="tx1"/>
              </a:buClr>
            </a:pPr>
            <a:r>
              <a:rPr lang="en-GB" altLang="en-US" dirty="0"/>
              <a:t>Business cycles.</a:t>
            </a:r>
          </a:p>
          <a:p>
            <a:pPr eaLnBrk="1" hangingPunct="1">
              <a:buClr>
                <a:schemeClr val="tx1"/>
              </a:buClr>
            </a:pPr>
            <a:r>
              <a:rPr lang="en-GB" altLang="en-US" dirty="0"/>
              <a:t>Interest rates.</a:t>
            </a:r>
          </a:p>
          <a:p>
            <a:pPr eaLnBrk="1" hangingPunct="1">
              <a:buClr>
                <a:schemeClr val="tx1"/>
              </a:buClr>
            </a:pPr>
            <a:r>
              <a:rPr lang="en-GB" altLang="en-US" dirty="0"/>
              <a:t>Exchange rates.</a:t>
            </a:r>
          </a:p>
          <a:p>
            <a:pPr eaLnBrk="1" hangingPunct="1">
              <a:buClr>
                <a:schemeClr val="tx1"/>
              </a:buClr>
            </a:pPr>
            <a:r>
              <a:rPr lang="en-GB" altLang="en-US" dirty="0"/>
              <a:t>Unemployment rates.</a:t>
            </a:r>
          </a:p>
          <a:p>
            <a:pPr eaLnBrk="1" hangingPunct="1">
              <a:buClr>
                <a:schemeClr val="tx1"/>
              </a:buClr>
            </a:pPr>
            <a:r>
              <a:rPr lang="en-GB" altLang="en-US" dirty="0"/>
              <a:t>Gap growth rates around the world.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DBD1E75D-539F-485E-87AC-2640AA186D7D}"/>
              </a:ext>
            </a:extLst>
          </p:cNvPr>
          <p:cNvSpPr>
            <a:spLocks noGrp="1"/>
          </p:cNvSpPr>
          <p:nvPr>
            <p:ph type="title"/>
          </p:nvPr>
        </p:nvSpPr>
        <p:spPr>
          <a:xfrm>
            <a:off x="370764" y="1407060"/>
            <a:ext cx="5842992" cy="600075"/>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Economic factors (2 of 3)</a:t>
            </a:r>
          </a:p>
        </p:txBody>
      </p:sp>
      <p:sp>
        <p:nvSpPr>
          <p:cNvPr id="17411" name="Content Placeholder 2">
            <a:extLst>
              <a:ext uri="{FF2B5EF4-FFF2-40B4-BE49-F238E27FC236}">
                <a16:creationId xmlns:a16="http://schemas.microsoft.com/office/drawing/2014/main" id="{27C814BE-934F-40CA-9368-F3FF9220DB09}"/>
              </a:ext>
            </a:extLst>
          </p:cNvPr>
          <p:cNvSpPr>
            <a:spLocks noGrp="1"/>
          </p:cNvSpPr>
          <p:nvPr>
            <p:ph idx="1"/>
          </p:nvPr>
        </p:nvSpPr>
        <p:spPr>
          <a:xfrm>
            <a:off x="263352" y="2351416"/>
            <a:ext cx="11665296" cy="3672408"/>
          </a:xfrm>
        </p:spPr>
        <p:txBody>
          <a:bodyPr/>
          <a:lstStyle/>
          <a:p>
            <a:pPr eaLnBrk="1" hangingPunct="1">
              <a:buClr>
                <a:srgbClr val="00B050"/>
              </a:buClr>
              <a:buFont typeface="Wingdings 2" panose="05020102010507070707" pitchFamily="18" charset="2"/>
              <a:buNone/>
            </a:pPr>
            <a:r>
              <a:rPr lang="en-US" altLang="en-US" sz="1800" b="1" i="1" dirty="0"/>
              <a:t>Economic cycles – </a:t>
            </a:r>
            <a:r>
              <a:rPr lang="en-US" altLang="en-US" sz="1800" dirty="0"/>
              <a:t>economic growth rates have an underlying tendency to rise and fall in regular cycles and are made up of three principal sub-cycles:</a:t>
            </a:r>
          </a:p>
          <a:p>
            <a:pPr eaLnBrk="1" hangingPunct="1">
              <a:buClr>
                <a:srgbClr val="00B050"/>
              </a:buClr>
              <a:buFont typeface="Wingdings 2" panose="05020102010507070707" pitchFamily="18" charset="2"/>
              <a:buNone/>
            </a:pPr>
            <a:endParaRPr lang="en-US" altLang="en-US" sz="1800" dirty="0"/>
          </a:p>
          <a:p>
            <a:pPr eaLnBrk="1" hangingPunct="1">
              <a:buClr>
                <a:schemeClr val="tx1"/>
              </a:buClr>
            </a:pPr>
            <a:r>
              <a:rPr lang="en-US" altLang="en-US" sz="1800" b="1" i="1" dirty="0" err="1"/>
              <a:t>Kitchin</a:t>
            </a:r>
            <a:r>
              <a:rPr lang="en-US" altLang="en-US" sz="1800" dirty="0"/>
              <a:t> or ‘stock’ cycle is the shortest cycle (3–4 years) is driven by the need to build up stocks as economies emerge from recessions.</a:t>
            </a:r>
          </a:p>
          <a:p>
            <a:pPr eaLnBrk="1" hangingPunct="1">
              <a:buClr>
                <a:schemeClr val="tx1"/>
              </a:buClr>
            </a:pPr>
            <a:endParaRPr lang="en-US" altLang="en-US" sz="1800" dirty="0"/>
          </a:p>
          <a:p>
            <a:pPr eaLnBrk="1" hangingPunct="1">
              <a:buClr>
                <a:schemeClr val="tx1"/>
              </a:buClr>
            </a:pPr>
            <a:r>
              <a:rPr lang="en-US" altLang="en-US" sz="1800" b="1" i="1" dirty="0"/>
              <a:t>Juglar</a:t>
            </a:r>
            <a:r>
              <a:rPr lang="en-US" altLang="en-US" sz="1800" dirty="0"/>
              <a:t> or ‘investment’ cycle is a medium-term cycle (7–11 years) driven by surges of investment in capital equipment.</a:t>
            </a:r>
          </a:p>
          <a:p>
            <a:pPr eaLnBrk="1" hangingPunct="1">
              <a:buClr>
                <a:schemeClr val="tx1"/>
              </a:buClr>
            </a:pPr>
            <a:endParaRPr lang="en-US" altLang="en-US" sz="1800" dirty="0"/>
          </a:p>
          <a:p>
            <a:pPr eaLnBrk="1" hangingPunct="1">
              <a:buClr>
                <a:schemeClr val="tx1"/>
              </a:buClr>
            </a:pPr>
            <a:r>
              <a:rPr lang="en-US" altLang="en-US" sz="1800" b="1" i="1" dirty="0"/>
              <a:t>Kuznets</a:t>
            </a:r>
            <a:r>
              <a:rPr lang="en-US" altLang="en-US" sz="1800" dirty="0"/>
              <a:t> or ‘infrastructure’ cycle is the longest (15–25 years) and follows the life-spans of infrastructure investments (e.g. housing, transport). </a:t>
            </a:r>
            <a:endParaRPr lang="en-GB" altLang="en-US" sz="1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454B0D0-DE59-47C9-97BD-377371BEAC6D}"/>
              </a:ext>
            </a:extLst>
          </p:cNvPr>
          <p:cNvSpPr>
            <a:spLocks noGrp="1"/>
          </p:cNvSpPr>
          <p:nvPr>
            <p:ph type="title"/>
          </p:nvPr>
        </p:nvSpPr>
        <p:spPr>
          <a:xfrm>
            <a:off x="242664" y="1369640"/>
            <a:ext cx="5853336" cy="637133"/>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Economic factors (3 of 3)</a:t>
            </a:r>
          </a:p>
        </p:txBody>
      </p:sp>
      <p:sp>
        <p:nvSpPr>
          <p:cNvPr id="23555" name="Content Placeholder 2">
            <a:extLst>
              <a:ext uri="{FF2B5EF4-FFF2-40B4-BE49-F238E27FC236}">
                <a16:creationId xmlns:a16="http://schemas.microsoft.com/office/drawing/2014/main" id="{DC2F2860-D048-4341-AAC4-558258C609C1}"/>
              </a:ext>
            </a:extLst>
          </p:cNvPr>
          <p:cNvSpPr>
            <a:spLocks noGrp="1"/>
          </p:cNvSpPr>
          <p:nvPr>
            <p:ph idx="1"/>
          </p:nvPr>
        </p:nvSpPr>
        <p:spPr>
          <a:xfrm>
            <a:off x="155340" y="3011512"/>
            <a:ext cx="11881320" cy="2195110"/>
          </a:xfrm>
        </p:spPr>
        <p:txBody>
          <a:bodyPr rtlCol="0">
            <a:normAutofit/>
          </a:bodyPr>
          <a:lstStyle/>
          <a:p>
            <a:pPr marL="0" indent="0" eaLnBrk="1" fontAlgn="auto" hangingPunct="1">
              <a:spcAft>
                <a:spcPts val="0"/>
              </a:spcAft>
              <a:buClr>
                <a:srgbClr val="00B050"/>
              </a:buClr>
              <a:buNone/>
              <a:defRPr/>
            </a:pPr>
            <a:r>
              <a:rPr lang="en-US" dirty="0"/>
              <a:t>Some industries are particularly vulnerable to economic cycles</a:t>
            </a:r>
            <a:r>
              <a:rPr lang="en-US" sz="3600" dirty="0"/>
              <a:t>:</a:t>
            </a:r>
          </a:p>
          <a:p>
            <a:pPr marL="0" indent="0" eaLnBrk="1" fontAlgn="auto" hangingPunct="1">
              <a:spcAft>
                <a:spcPts val="0"/>
              </a:spcAft>
              <a:buClr>
                <a:srgbClr val="00B050"/>
              </a:buClr>
              <a:buNone/>
              <a:defRPr/>
            </a:pPr>
            <a:endParaRPr lang="en-US" dirty="0"/>
          </a:p>
          <a:p>
            <a:pPr marL="341313" lvl="2" indent="-341313" eaLnBrk="1" fontAlgn="auto" hangingPunct="1">
              <a:spcAft>
                <a:spcPts val="0"/>
              </a:spcAft>
              <a:buClr>
                <a:schemeClr val="tx1"/>
              </a:buClr>
              <a:defRPr/>
            </a:pPr>
            <a:r>
              <a:rPr lang="en-US" sz="3500" b="1" i="1" dirty="0"/>
              <a:t>Discretionary spend industries </a:t>
            </a:r>
            <a:r>
              <a:rPr lang="en-US" sz="3500" dirty="0"/>
              <a:t>(e.g. housing, cars).</a:t>
            </a:r>
          </a:p>
          <a:p>
            <a:pPr marL="341313" lvl="2" indent="-341313" eaLnBrk="1" fontAlgn="auto" hangingPunct="1">
              <a:spcAft>
                <a:spcPts val="0"/>
              </a:spcAft>
              <a:buClr>
                <a:schemeClr val="tx1"/>
              </a:buClr>
              <a:defRPr/>
            </a:pPr>
            <a:r>
              <a:rPr lang="en-US" sz="3500" b="1" i="1" dirty="0"/>
              <a:t>High fixed cost industries </a:t>
            </a:r>
            <a:r>
              <a:rPr lang="en-US" sz="3500" dirty="0"/>
              <a:t>(e.g. airlines, hotels).</a:t>
            </a:r>
            <a:endParaRPr lang="en-GB" sz="35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C3BF57-C137-40A7-AF8A-7BFB4CC20EE0}"/>
              </a:ext>
            </a:extLst>
          </p:cNvPr>
          <p:cNvSpPr>
            <a:spLocks noGrp="1"/>
          </p:cNvSpPr>
          <p:nvPr>
            <p:ph type="title"/>
          </p:nvPr>
        </p:nvSpPr>
        <p:spPr>
          <a:xfrm>
            <a:off x="7025995" y="1397181"/>
            <a:ext cx="4690864" cy="595312"/>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Social factors (1 of 2)</a:t>
            </a:r>
          </a:p>
        </p:txBody>
      </p:sp>
      <p:sp>
        <p:nvSpPr>
          <p:cNvPr id="20483" name="Content Placeholder 2">
            <a:extLst>
              <a:ext uri="{FF2B5EF4-FFF2-40B4-BE49-F238E27FC236}">
                <a16:creationId xmlns:a16="http://schemas.microsoft.com/office/drawing/2014/main" id="{8E9C5810-6843-40DD-9CC7-717E09F51FAC}"/>
              </a:ext>
            </a:extLst>
          </p:cNvPr>
          <p:cNvSpPr>
            <a:spLocks noGrp="1"/>
          </p:cNvSpPr>
          <p:nvPr>
            <p:ph idx="1"/>
          </p:nvPr>
        </p:nvSpPr>
        <p:spPr>
          <a:xfrm>
            <a:off x="407368" y="2204864"/>
            <a:ext cx="11737303" cy="3559472"/>
          </a:xfrm>
        </p:spPr>
        <p:txBody>
          <a:bodyPr>
            <a:normAutofit lnSpcReduction="10000"/>
          </a:bodyPr>
          <a:lstStyle/>
          <a:p>
            <a:pPr eaLnBrk="1" hangingPunct="1">
              <a:buClr>
                <a:srgbClr val="0F6FC6"/>
              </a:buClr>
              <a:buFont typeface="Wingdings 2" panose="05020102010507070707" pitchFamily="18" charset="2"/>
              <a:buNone/>
            </a:pPr>
            <a:r>
              <a:rPr lang="en-GB" altLang="en-US" sz="2800" b="1" i="1" dirty="0"/>
              <a:t>Social factors include</a:t>
            </a:r>
            <a:r>
              <a:rPr lang="en-GB" altLang="en-US" sz="2800" dirty="0"/>
              <a:t>:</a:t>
            </a:r>
            <a:r>
              <a:rPr lang="en-GB" altLang="en-US" sz="2800" b="1" i="1" dirty="0"/>
              <a:t> </a:t>
            </a:r>
          </a:p>
          <a:p>
            <a:pPr eaLnBrk="1" hangingPunct="1">
              <a:buClr>
                <a:srgbClr val="0F6FC6"/>
              </a:buClr>
              <a:buFont typeface="Wingdings 2" panose="05020102010507070707" pitchFamily="18" charset="2"/>
              <a:buNone/>
            </a:pPr>
            <a:endParaRPr lang="en-GB" altLang="en-US" sz="2800" b="1" i="1" dirty="0"/>
          </a:p>
          <a:p>
            <a:pPr eaLnBrk="1" hangingPunct="1">
              <a:buFontTx/>
              <a:buChar char="•"/>
            </a:pPr>
            <a:r>
              <a:rPr lang="en-GB" altLang="en-US" sz="2000" dirty="0"/>
              <a:t>Changing cultures and demographics (e.g. ageing population in Western societies).</a:t>
            </a:r>
          </a:p>
          <a:p>
            <a:pPr eaLnBrk="1" hangingPunct="1">
              <a:buFontTx/>
              <a:buChar char="•"/>
            </a:pPr>
            <a:r>
              <a:rPr lang="en-GB" altLang="en-US" sz="2000" dirty="0"/>
              <a:t>Income distribution.</a:t>
            </a:r>
          </a:p>
          <a:p>
            <a:pPr eaLnBrk="1" hangingPunct="1">
              <a:buFontTx/>
              <a:buChar char="•"/>
            </a:pPr>
            <a:r>
              <a:rPr lang="en-GB" altLang="en-US" sz="2000" dirty="0"/>
              <a:t>Lifestyle changes.</a:t>
            </a:r>
          </a:p>
          <a:p>
            <a:pPr eaLnBrk="1" hangingPunct="1">
              <a:buFontTx/>
              <a:buChar char="•"/>
            </a:pPr>
            <a:r>
              <a:rPr lang="en-GB" altLang="en-US" sz="2000" dirty="0"/>
              <a:t>Consumerism.</a:t>
            </a:r>
          </a:p>
          <a:p>
            <a:pPr eaLnBrk="1" hangingPunct="1">
              <a:buFontTx/>
              <a:buChar char="•"/>
            </a:pPr>
            <a:r>
              <a:rPr lang="en-GB" altLang="en-US" sz="2000" dirty="0"/>
              <a:t>Changes in culture and fashion.</a:t>
            </a:r>
          </a:p>
          <a:p>
            <a:pPr eaLnBrk="1" hangingPunct="1">
              <a:buFontTx/>
              <a:buChar char="•"/>
            </a:pPr>
            <a:r>
              <a:rPr lang="en-IN" altLang="en-US" sz="2000" dirty="0"/>
              <a:t>Social networks within an organisational field </a:t>
            </a:r>
            <a:br>
              <a:rPr lang="en-IN" altLang="en-US" sz="2000" dirty="0"/>
            </a:br>
            <a:r>
              <a:rPr lang="en-IN" altLang="en-US" sz="2000" dirty="0"/>
              <a:t>(e.g. with regulators, campaign groups, trade unions).</a:t>
            </a:r>
          </a:p>
          <a:p>
            <a:pPr eaLnBrk="1" hangingPunct="1">
              <a:buFontTx/>
              <a:buChar char="•"/>
            </a:pPr>
            <a:endParaRPr lang="en-GB" altLang="en-US" sz="2000" dirty="0"/>
          </a:p>
          <a:p>
            <a:pPr eaLnBrk="1" hangingPunct="1">
              <a:buFontTx/>
              <a:buChar char="•"/>
            </a:pPr>
            <a:endParaRPr lang="en-GB" altLang="en-US" sz="1800" dirty="0"/>
          </a:p>
          <a:p>
            <a:pPr eaLnBrk="1" hangingPunct="1">
              <a:buClr>
                <a:srgbClr val="0F6FC6"/>
              </a:buClr>
              <a:buFont typeface="Wingdings 2" panose="05020102010507070707" pitchFamily="18" charset="2"/>
              <a:buNone/>
            </a:pPr>
            <a:endParaRPr lang="en-GB" altLang="en-US" sz="1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6B1CBCC-DF06-49C3-BED7-763ECF08966E}"/>
              </a:ext>
            </a:extLst>
          </p:cNvPr>
          <p:cNvSpPr>
            <a:spLocks noGrp="1"/>
          </p:cNvSpPr>
          <p:nvPr>
            <p:ph type="title"/>
          </p:nvPr>
        </p:nvSpPr>
        <p:spPr>
          <a:xfrm>
            <a:off x="7203416" y="1316724"/>
            <a:ext cx="4701208" cy="720080"/>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Social factors (2 of 2)</a:t>
            </a:r>
          </a:p>
        </p:txBody>
      </p:sp>
      <p:sp>
        <p:nvSpPr>
          <p:cNvPr id="25603" name="Content Placeholder 2">
            <a:extLst>
              <a:ext uri="{FF2B5EF4-FFF2-40B4-BE49-F238E27FC236}">
                <a16:creationId xmlns:a16="http://schemas.microsoft.com/office/drawing/2014/main" id="{1DF7D0E8-93FC-4E08-B298-4484C4349A79}"/>
              </a:ext>
            </a:extLst>
          </p:cNvPr>
          <p:cNvSpPr>
            <a:spLocks noGrp="1"/>
          </p:cNvSpPr>
          <p:nvPr>
            <p:ph idx="1"/>
          </p:nvPr>
        </p:nvSpPr>
        <p:spPr>
          <a:xfrm>
            <a:off x="155340" y="2587013"/>
            <a:ext cx="11881320" cy="2954263"/>
          </a:xfrm>
        </p:spPr>
        <p:txBody>
          <a:bodyPr rtlCol="0">
            <a:normAutofit/>
          </a:bodyPr>
          <a:lstStyle/>
          <a:p>
            <a:pPr marL="0" indent="0" eaLnBrk="1" fontAlgn="auto" hangingPunct="1">
              <a:spcAft>
                <a:spcPts val="0"/>
              </a:spcAft>
              <a:buNone/>
              <a:defRPr/>
            </a:pPr>
            <a:r>
              <a:rPr lang="en-US" sz="2000" b="1" i="1" dirty="0"/>
              <a:t>Sociograms</a:t>
            </a:r>
            <a:r>
              <a:rPr lang="en-GB" sz="2000" dirty="0"/>
              <a:t> are</a:t>
            </a:r>
            <a:r>
              <a:rPr lang="en-US" sz="2000" dirty="0"/>
              <a:t> maps of potentially important social (or economic) connections within an organisational field.</a:t>
            </a:r>
            <a:endParaRPr lang="en-GB" sz="2000" dirty="0"/>
          </a:p>
          <a:p>
            <a:pPr marL="0" indent="0" eaLnBrk="1" fontAlgn="auto" hangingPunct="1">
              <a:spcAft>
                <a:spcPts val="0"/>
              </a:spcAft>
              <a:buNone/>
              <a:defRPr/>
            </a:pPr>
            <a:r>
              <a:rPr lang="en-US" sz="2000" dirty="0"/>
              <a:t>Maps can help assess the effectiveness of networks and identify who is the most powerful and innovative within them.</a:t>
            </a:r>
          </a:p>
          <a:p>
            <a:pPr eaLnBrk="1" fontAlgn="auto" hangingPunct="1">
              <a:spcAft>
                <a:spcPts val="0"/>
              </a:spcAft>
              <a:buNone/>
              <a:defRPr/>
            </a:pPr>
            <a:r>
              <a:rPr lang="en-US" sz="2000" dirty="0"/>
              <a:t>Power and innovation increase with:</a:t>
            </a:r>
          </a:p>
          <a:p>
            <a:pPr eaLnBrk="1" fontAlgn="auto" hangingPunct="1">
              <a:spcAft>
                <a:spcPts val="0"/>
              </a:spcAft>
              <a:buClr>
                <a:schemeClr val="tx1"/>
              </a:buClr>
              <a:buFont typeface="Arial" charset="0"/>
              <a:buChar char="•"/>
              <a:defRPr/>
            </a:pPr>
            <a:r>
              <a:rPr lang="en-US" sz="2000" b="1" i="1" dirty="0"/>
              <a:t>Network</a:t>
            </a:r>
            <a:r>
              <a:rPr lang="en-US" sz="2000" b="1" dirty="0"/>
              <a:t> </a:t>
            </a:r>
            <a:r>
              <a:rPr lang="en-US" sz="2000" b="1" i="1" dirty="0"/>
              <a:t>density</a:t>
            </a:r>
            <a:r>
              <a:rPr lang="en-US" sz="2000" b="1" dirty="0"/>
              <a:t> </a:t>
            </a:r>
            <a:r>
              <a:rPr lang="en-US" sz="2000" dirty="0"/>
              <a:t>–</a:t>
            </a:r>
            <a:r>
              <a:rPr lang="en-US" sz="2000" b="1" dirty="0"/>
              <a:t> </a:t>
            </a:r>
            <a:r>
              <a:rPr lang="en-US" sz="2000" dirty="0"/>
              <a:t>the number of inter-connections between members. </a:t>
            </a:r>
            <a:endParaRPr lang="en-US" sz="2000" b="1" dirty="0"/>
          </a:p>
          <a:p>
            <a:pPr eaLnBrk="1" fontAlgn="auto" hangingPunct="1">
              <a:spcAft>
                <a:spcPts val="0"/>
              </a:spcAft>
              <a:buClr>
                <a:schemeClr val="tx1"/>
              </a:buClr>
              <a:buFont typeface="Arial" charset="0"/>
              <a:buChar char="•"/>
              <a:defRPr/>
            </a:pPr>
            <a:r>
              <a:rPr lang="en-US" sz="2000" b="1" i="1" dirty="0"/>
              <a:t>Central hub positions </a:t>
            </a:r>
            <a:r>
              <a:rPr lang="en-US" sz="2000" dirty="0"/>
              <a:t>– when a particular organisation interacts with many other members.</a:t>
            </a:r>
          </a:p>
          <a:p>
            <a:pPr eaLnBrk="1" fontAlgn="auto" hangingPunct="1">
              <a:spcAft>
                <a:spcPts val="0"/>
              </a:spcAft>
              <a:buClr>
                <a:schemeClr val="tx1"/>
              </a:buClr>
              <a:buFont typeface="Arial" charset="0"/>
              <a:buChar char="•"/>
              <a:defRPr/>
            </a:pPr>
            <a:r>
              <a:rPr lang="en-US" sz="2000" b="1" i="1" dirty="0"/>
              <a:t>Broker positions </a:t>
            </a:r>
            <a:r>
              <a:rPr lang="en-US" sz="2000" dirty="0"/>
              <a:t>– an organisation that connects otherwise separate groups/organisations.</a:t>
            </a:r>
            <a:endParaRPr lang="en-GB"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0BD14F6-9B07-40B0-8E95-99E7D14FA8E5}"/>
              </a:ext>
            </a:extLst>
          </p:cNvPr>
          <p:cNvSpPr>
            <a:spLocks noGrp="1"/>
          </p:cNvSpPr>
          <p:nvPr>
            <p:ph type="title"/>
          </p:nvPr>
        </p:nvSpPr>
        <p:spPr>
          <a:xfrm>
            <a:off x="6009630" y="1229639"/>
            <a:ext cx="6006058" cy="637133"/>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Technological factors (1 of 2)</a:t>
            </a:r>
          </a:p>
        </p:txBody>
      </p:sp>
      <p:sp>
        <p:nvSpPr>
          <p:cNvPr id="23555" name="Content Placeholder 2">
            <a:extLst>
              <a:ext uri="{FF2B5EF4-FFF2-40B4-BE49-F238E27FC236}">
                <a16:creationId xmlns:a16="http://schemas.microsoft.com/office/drawing/2014/main" id="{24034917-6CAE-4C73-A5C9-47D5B8623CB3}"/>
              </a:ext>
            </a:extLst>
          </p:cNvPr>
          <p:cNvSpPr>
            <a:spLocks noGrp="1"/>
          </p:cNvSpPr>
          <p:nvPr>
            <p:ph idx="1"/>
          </p:nvPr>
        </p:nvSpPr>
        <p:spPr>
          <a:xfrm>
            <a:off x="119336" y="2813618"/>
            <a:ext cx="11953328" cy="2592288"/>
          </a:xfrm>
        </p:spPr>
        <p:txBody>
          <a:bodyPr/>
          <a:lstStyle/>
          <a:p>
            <a:pPr eaLnBrk="1" hangingPunct="1">
              <a:buFont typeface="Wingdings 2" panose="05020102010507070707" pitchFamily="18" charset="2"/>
              <a:buNone/>
            </a:pPr>
            <a:r>
              <a:rPr lang="en-GB" altLang="en-US" sz="3600" b="1" i="1" dirty="0"/>
              <a:t>Technological factors include</a:t>
            </a:r>
            <a:r>
              <a:rPr lang="en-GB" altLang="en-US" dirty="0"/>
              <a:t>: </a:t>
            </a:r>
          </a:p>
          <a:p>
            <a:pPr eaLnBrk="1" hangingPunct="1">
              <a:buFont typeface="Wingdings 2" panose="05020102010507070707" pitchFamily="18" charset="2"/>
              <a:buNone/>
            </a:pPr>
            <a:endParaRPr lang="en-GB" altLang="en-US" dirty="0"/>
          </a:p>
          <a:p>
            <a:pPr eaLnBrk="1" hangingPunct="1">
              <a:buClr>
                <a:srgbClr val="00B050"/>
              </a:buClr>
              <a:buFont typeface="Arial" panose="020B0604020202020204" pitchFamily="34" charset="0"/>
              <a:buNone/>
            </a:pPr>
            <a:r>
              <a:rPr lang="en-GB" altLang="en-US" dirty="0"/>
              <a:t>	New discoveries and technology developments. </a:t>
            </a:r>
          </a:p>
          <a:p>
            <a:pPr eaLnBrk="1" hangingPunct="1">
              <a:buClr>
                <a:srgbClr val="00B050"/>
              </a:buClr>
              <a:buFont typeface="Arial" panose="020B0604020202020204" pitchFamily="34" charset="0"/>
              <a:buNone/>
            </a:pPr>
            <a:r>
              <a:rPr lang="en-GB" altLang="en-US" dirty="0"/>
              <a:t>	Examples include developments on the internet, </a:t>
            </a:r>
            <a:r>
              <a:rPr lang="en-GB" altLang="en-US" dirty="0" err="1"/>
              <a:t>nano</a:t>
            </a:r>
            <a:r>
              <a:rPr lang="en-GB" altLang="en-US" dirty="0"/>
              <a:t>-technology or the rise of new composite materials.</a:t>
            </a:r>
            <a:endParaRPr lang="en-GB" altLang="en-US" sz="4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4A7CFCB-9F38-4110-960F-99E40BDF39C6}"/>
              </a:ext>
            </a:extLst>
          </p:cNvPr>
          <p:cNvSpPr>
            <a:spLocks noGrp="1"/>
          </p:cNvSpPr>
          <p:nvPr>
            <p:ph type="title"/>
          </p:nvPr>
        </p:nvSpPr>
        <p:spPr>
          <a:xfrm>
            <a:off x="5729136" y="1297878"/>
            <a:ext cx="6294090" cy="709141"/>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Technological factors (2 of 2)</a:t>
            </a:r>
          </a:p>
        </p:txBody>
      </p:sp>
      <p:sp>
        <p:nvSpPr>
          <p:cNvPr id="28675" name="Content Placeholder 2">
            <a:extLst>
              <a:ext uri="{FF2B5EF4-FFF2-40B4-BE49-F238E27FC236}">
                <a16:creationId xmlns:a16="http://schemas.microsoft.com/office/drawing/2014/main" id="{87C3C97A-6535-4AD7-BB5C-A011DF545277}"/>
              </a:ext>
            </a:extLst>
          </p:cNvPr>
          <p:cNvSpPr>
            <a:spLocks noGrp="1"/>
          </p:cNvSpPr>
          <p:nvPr>
            <p:ph idx="1"/>
          </p:nvPr>
        </p:nvSpPr>
        <p:spPr>
          <a:xfrm>
            <a:off x="237441" y="3582377"/>
            <a:ext cx="11881320" cy="2088232"/>
          </a:xfrm>
        </p:spPr>
        <p:txBody>
          <a:bodyPr rtlCol="0">
            <a:normAutofit/>
          </a:bodyPr>
          <a:lstStyle/>
          <a:p>
            <a:pPr eaLnBrk="1" fontAlgn="auto" hangingPunct="1">
              <a:spcAft>
                <a:spcPts val="0"/>
              </a:spcAft>
              <a:buNone/>
              <a:defRPr/>
            </a:pPr>
            <a:endParaRPr lang="en-US" sz="1700" dirty="0"/>
          </a:p>
          <a:p>
            <a:pPr eaLnBrk="1" fontAlgn="auto" hangingPunct="1">
              <a:spcAft>
                <a:spcPts val="0"/>
              </a:spcAft>
              <a:defRPr/>
            </a:pPr>
            <a:r>
              <a:rPr lang="en-US" sz="3000" b="1" i="1" dirty="0"/>
              <a:t>Research and development budgets.</a:t>
            </a:r>
          </a:p>
          <a:p>
            <a:pPr eaLnBrk="1" fontAlgn="auto" hangingPunct="1">
              <a:spcAft>
                <a:spcPts val="0"/>
              </a:spcAft>
              <a:defRPr/>
            </a:pPr>
            <a:r>
              <a:rPr lang="en-US" sz="3000" b="1" i="1" dirty="0"/>
              <a:t>New product announcements.</a:t>
            </a:r>
          </a:p>
        </p:txBody>
      </p:sp>
      <p:sp>
        <p:nvSpPr>
          <p:cNvPr id="2" name="Rectangle 1"/>
          <p:cNvSpPr/>
          <p:nvPr/>
        </p:nvSpPr>
        <p:spPr>
          <a:xfrm>
            <a:off x="237441" y="2844225"/>
            <a:ext cx="10727617" cy="584775"/>
          </a:xfrm>
          <a:prstGeom prst="rect">
            <a:avLst/>
          </a:prstGeom>
        </p:spPr>
        <p:txBody>
          <a:bodyPr wrap="none">
            <a:spAutoFit/>
          </a:bodyPr>
          <a:lstStyle/>
          <a:p>
            <a:pPr>
              <a:defRPr/>
            </a:pPr>
            <a:r>
              <a:rPr lang="en-US" sz="3200" dirty="0"/>
              <a:t>There are primary indicators of innovative activity such as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c.europa.eu/eurostat/documents/4187653/14185658/GBARD-2021.jpg/0950a37e-be5e-f518-c605-8aba298c336e?t=1659513308439">
            <a:extLst>
              <a:ext uri="{FF2B5EF4-FFF2-40B4-BE49-F238E27FC236}">
                <a16:creationId xmlns:a16="http://schemas.microsoft.com/office/drawing/2014/main" id="{BB126852-B8FB-420F-8BD2-0FCF993104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62" y="1224957"/>
            <a:ext cx="12051675" cy="5571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450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EF6ACE-0B12-456E-BCCB-67620F171430}"/>
              </a:ext>
            </a:extLst>
          </p:cNvPr>
          <p:cNvPicPr>
            <a:picLocks noChangeAspect="1"/>
          </p:cNvPicPr>
          <p:nvPr/>
        </p:nvPicPr>
        <p:blipFill>
          <a:blip r:embed="rId2"/>
          <a:stretch>
            <a:fillRect/>
          </a:stretch>
        </p:blipFill>
        <p:spPr>
          <a:xfrm>
            <a:off x="5732794" y="1141281"/>
            <a:ext cx="6207538" cy="5628008"/>
          </a:xfrm>
          <a:prstGeom prst="rect">
            <a:avLst/>
          </a:prstGeom>
        </p:spPr>
      </p:pic>
      <p:sp>
        <p:nvSpPr>
          <p:cNvPr id="5" name="Rectangle 4">
            <a:extLst>
              <a:ext uri="{FF2B5EF4-FFF2-40B4-BE49-F238E27FC236}">
                <a16:creationId xmlns:a16="http://schemas.microsoft.com/office/drawing/2014/main" id="{42CD8728-D173-41B8-B610-2FCE2355B684}"/>
              </a:ext>
            </a:extLst>
          </p:cNvPr>
          <p:cNvSpPr/>
          <p:nvPr/>
        </p:nvSpPr>
        <p:spPr>
          <a:xfrm>
            <a:off x="1173803" y="5301208"/>
            <a:ext cx="3914085" cy="369332"/>
          </a:xfrm>
          <a:prstGeom prst="rect">
            <a:avLst/>
          </a:prstGeom>
        </p:spPr>
        <p:txBody>
          <a:bodyPr wrap="none">
            <a:spAutoFit/>
          </a:bodyPr>
          <a:lstStyle/>
          <a:p>
            <a:pPr fontAlgn="base"/>
            <a:r>
              <a:rPr lang="en-US" b="1" dirty="0">
                <a:solidFill>
                  <a:srgbClr val="2D2D2D"/>
                </a:solidFill>
                <a:latin typeface="PwC Helvetica Neue"/>
                <a:hlinkClick r:id="rId3"/>
              </a:rPr>
              <a:t>The 2018 Global Innovation 1000 study</a:t>
            </a:r>
            <a:endParaRPr lang="en-US" b="1" i="0" dirty="0">
              <a:solidFill>
                <a:srgbClr val="2D2D2D"/>
              </a:solidFill>
              <a:effectLst/>
              <a:latin typeface="PwC Helvetica Neue"/>
            </a:endParaRPr>
          </a:p>
        </p:txBody>
      </p:sp>
      <p:sp>
        <p:nvSpPr>
          <p:cNvPr id="6" name="Rectangle 5">
            <a:extLst>
              <a:ext uri="{FF2B5EF4-FFF2-40B4-BE49-F238E27FC236}">
                <a16:creationId xmlns:a16="http://schemas.microsoft.com/office/drawing/2014/main" id="{84234DFB-3BA9-4497-97F5-0DC35CE9824F}"/>
              </a:ext>
            </a:extLst>
          </p:cNvPr>
          <p:cNvSpPr/>
          <p:nvPr/>
        </p:nvSpPr>
        <p:spPr>
          <a:xfrm>
            <a:off x="167104" y="1385584"/>
            <a:ext cx="4968552" cy="3293209"/>
          </a:xfrm>
          <a:prstGeom prst="rect">
            <a:avLst/>
          </a:prstGeom>
        </p:spPr>
        <p:txBody>
          <a:bodyPr wrap="square">
            <a:spAutoFit/>
          </a:bodyPr>
          <a:lstStyle/>
          <a:p>
            <a:pPr algn="just" fontAlgn="base"/>
            <a:r>
              <a:rPr lang="en-US" sz="1600" dirty="0">
                <a:solidFill>
                  <a:srgbClr val="2D2D2D"/>
                </a:solidFill>
                <a:latin typeface="PwC Helvetica Neue"/>
              </a:rPr>
              <a:t>The Global Innovation 1000 study analyses spending at the world's 1000 largest publicly listed corporate R&amp;D spenders.</a:t>
            </a:r>
          </a:p>
          <a:p>
            <a:pPr algn="just" fontAlgn="base"/>
            <a:endParaRPr lang="en-US" sz="1600" dirty="0">
              <a:solidFill>
                <a:srgbClr val="2D2D2D"/>
              </a:solidFill>
              <a:latin typeface="PwC Helvetica Neue"/>
            </a:endParaRPr>
          </a:p>
          <a:p>
            <a:pPr algn="just" fontAlgn="base"/>
            <a:r>
              <a:rPr lang="en-US" sz="1600" dirty="0">
                <a:solidFill>
                  <a:srgbClr val="2D2D2D"/>
                </a:solidFill>
                <a:latin typeface="PwC Helvetica Neue"/>
              </a:rPr>
              <a:t>The interactive data tool below lists the Top 25 largest corporate R&amp;D spenders from the years 2012-2018 worldwide. You can use the tool to filter by year, company name, country, and industry group to view R&amp;D expenditures, Revenue, and R&amp;D intensity (R&amp;D expenditure as a percentage of Revenue). In order to see the complete list of Top 1000 corporate R&amp;D spenders from the years 2012-2018 see the "Download the Data" section. </a:t>
            </a:r>
            <a:r>
              <a:rPr lang="en-US" sz="1600" b="1" dirty="0">
                <a:solidFill>
                  <a:srgbClr val="2D2D2D"/>
                </a:solidFill>
                <a:latin typeface="PwC Helvetica Neue"/>
                <a:hlinkClick r:id="rId4"/>
              </a:rPr>
              <a:t>Click here</a:t>
            </a:r>
            <a:r>
              <a:rPr lang="en-US" sz="1600" dirty="0">
                <a:solidFill>
                  <a:srgbClr val="2D2D2D"/>
                </a:solidFill>
                <a:latin typeface="PwC Helvetica Neue"/>
              </a:rPr>
              <a:t> for the methodology.</a:t>
            </a:r>
            <a:endParaRPr lang="en-US" sz="1600" b="0" i="0" dirty="0">
              <a:solidFill>
                <a:srgbClr val="2D2D2D"/>
              </a:solidFill>
              <a:effectLst/>
              <a:latin typeface="PwC Helvetica Neue"/>
            </a:endParaRPr>
          </a:p>
        </p:txBody>
      </p:sp>
      <p:pic>
        <p:nvPicPr>
          <p:cNvPr id="8" name="Graphic 7" descr="Right pointing backhand index">
            <a:extLst>
              <a:ext uri="{FF2B5EF4-FFF2-40B4-BE49-F238E27FC236}">
                <a16:creationId xmlns:a16="http://schemas.microsoft.com/office/drawing/2014/main" id="{44E1E65E-E676-4FF7-8E5C-B8F880B629E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52122" y="5105354"/>
            <a:ext cx="914400" cy="914400"/>
          </a:xfrm>
          <a:prstGeom prst="rect">
            <a:avLst/>
          </a:prstGeom>
        </p:spPr>
      </p:pic>
      <p:sp>
        <p:nvSpPr>
          <p:cNvPr id="9" name="Rectangle 8">
            <a:extLst>
              <a:ext uri="{FF2B5EF4-FFF2-40B4-BE49-F238E27FC236}">
                <a16:creationId xmlns:a16="http://schemas.microsoft.com/office/drawing/2014/main" id="{A5045388-DE02-4579-96AC-C9D7F547DFF9}"/>
              </a:ext>
            </a:extLst>
          </p:cNvPr>
          <p:cNvSpPr/>
          <p:nvPr/>
        </p:nvSpPr>
        <p:spPr>
          <a:xfrm>
            <a:off x="1559496" y="5674459"/>
            <a:ext cx="2866490" cy="261610"/>
          </a:xfrm>
          <a:prstGeom prst="rect">
            <a:avLst/>
          </a:prstGeom>
        </p:spPr>
        <p:txBody>
          <a:bodyPr wrap="none">
            <a:spAutoFit/>
          </a:bodyPr>
          <a:lstStyle/>
          <a:p>
            <a:pPr algn="ctr"/>
            <a:r>
              <a:rPr lang="en-GB" sz="1100" dirty="0">
                <a:hlinkClick r:id="rId7">
                  <a:extLst>
                    <a:ext uri="{A12FA001-AC4F-418D-AE19-62706E023703}">
                      <ahyp:hlinkClr xmlns:ahyp="http://schemas.microsoft.com/office/drawing/2018/hyperlinkcolor" val="tx"/>
                    </a:ext>
                  </a:extLst>
                </a:hlinkClick>
              </a:rPr>
              <a:t>Strategy &amp; part of the PwC network</a:t>
            </a:r>
            <a:r>
              <a:rPr lang="en-GB" sz="1100" dirty="0"/>
              <a:t>, (2022)</a:t>
            </a:r>
          </a:p>
        </p:txBody>
      </p:sp>
    </p:spTree>
    <p:extLst>
      <p:ext uri="{BB962C8B-B14F-4D97-AF65-F5344CB8AC3E}">
        <p14:creationId xmlns:p14="http://schemas.microsoft.com/office/powerpoint/2010/main" val="1466681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ABCAB42-9133-4D6A-B28C-AF68823EC1A6}"/>
              </a:ext>
            </a:extLst>
          </p:cNvPr>
          <p:cNvSpPr txBox="1">
            <a:spLocks/>
          </p:cNvSpPr>
          <p:nvPr/>
        </p:nvSpPr>
        <p:spPr bwMode="auto">
          <a:xfrm>
            <a:off x="8281916" y="1289135"/>
            <a:ext cx="3910084" cy="477054"/>
          </a:xfrm>
          <a:prstGeom prst="rect">
            <a:avLst/>
          </a:prstGeom>
          <a:noFill/>
          <a:ln w="9525">
            <a:noFill/>
            <a:miter lim="800000"/>
            <a:headEnd/>
            <a:tailEnd/>
          </a:ln>
        </p:spPr>
        <p:txBody>
          <a:bodyPr wrap="square" lIns="0" rIns="0" bIns="0" anchor="b">
            <a:spAutoFit/>
          </a:bodyPr>
          <a:lstStyle/>
          <a:p>
            <a:pPr algn="ctr">
              <a:defRPr/>
            </a:pPr>
            <a:r>
              <a:rPr lang="en-GB" sz="2800" b="1" dirty="0">
                <a:solidFill>
                  <a:srgbClr val="007FA3"/>
                </a:solidFill>
                <a:latin typeface="+mj-lt"/>
                <a:ea typeface="+mj-ea"/>
                <a:cs typeface="+mj-cs"/>
              </a:rPr>
              <a:t>Ecological factors (1 of 2)</a:t>
            </a:r>
          </a:p>
        </p:txBody>
      </p:sp>
      <p:sp>
        <p:nvSpPr>
          <p:cNvPr id="30722" name="Content Placeholder 2">
            <a:extLst>
              <a:ext uri="{FF2B5EF4-FFF2-40B4-BE49-F238E27FC236}">
                <a16:creationId xmlns:a16="http://schemas.microsoft.com/office/drawing/2014/main" id="{4BFCA50C-9066-4CDD-ABF7-47A06E48FB6B}"/>
              </a:ext>
            </a:extLst>
          </p:cNvPr>
          <p:cNvSpPr>
            <a:spLocks noGrp="1"/>
          </p:cNvSpPr>
          <p:nvPr>
            <p:ph idx="1"/>
          </p:nvPr>
        </p:nvSpPr>
        <p:spPr>
          <a:xfrm>
            <a:off x="130660" y="1181919"/>
            <a:ext cx="8023877" cy="2537095"/>
          </a:xfrm>
        </p:spPr>
        <p:txBody>
          <a:bodyPr rtlCol="0">
            <a:normAutofit/>
          </a:bodyPr>
          <a:lstStyle/>
          <a:p>
            <a:pPr eaLnBrk="1" fontAlgn="auto" hangingPunct="1">
              <a:lnSpc>
                <a:spcPct val="150000"/>
              </a:lnSpc>
              <a:spcAft>
                <a:spcPts val="0"/>
              </a:spcAft>
              <a:buClr>
                <a:srgbClr val="0F6FC6"/>
              </a:buClr>
              <a:buNone/>
              <a:defRPr/>
            </a:pPr>
            <a:r>
              <a:rPr lang="en-GB" sz="2400" b="1" i="1" dirty="0"/>
              <a:t>	Ecological factors</a:t>
            </a:r>
            <a:r>
              <a:rPr lang="en-GB" sz="2400" dirty="0"/>
              <a:t>: This refers to ‘green’ or environmental issues, such as pollution, waste and climate change. </a:t>
            </a:r>
          </a:p>
          <a:p>
            <a:pPr eaLnBrk="1" fontAlgn="auto" hangingPunct="1">
              <a:lnSpc>
                <a:spcPct val="150000"/>
              </a:lnSpc>
              <a:spcAft>
                <a:spcPts val="0"/>
              </a:spcAft>
              <a:buClr>
                <a:srgbClr val="0F6FC6"/>
              </a:buClr>
              <a:buNone/>
              <a:defRPr/>
            </a:pPr>
            <a:r>
              <a:rPr lang="en-GB" sz="2400" dirty="0"/>
              <a:t>	Examples are environmental protection regulations, energy problems, global warming, waste disposal and recycling.</a:t>
            </a:r>
          </a:p>
        </p:txBody>
      </p:sp>
      <p:pic>
        <p:nvPicPr>
          <p:cNvPr id="2050" name="Picture 2" descr="Sainsbury's cuts five years from target to become Net Zero by 2035 in its  own operations – Sainsbury's">
            <a:extLst>
              <a:ext uri="{FF2B5EF4-FFF2-40B4-BE49-F238E27FC236}">
                <a16:creationId xmlns:a16="http://schemas.microsoft.com/office/drawing/2014/main" id="{4D2F4BA4-1995-4D51-ACA1-F3387CAAD3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400" y="3950856"/>
            <a:ext cx="3301380" cy="20310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RIMARK | Environment - YouTube">
            <a:extLst>
              <a:ext uri="{FF2B5EF4-FFF2-40B4-BE49-F238E27FC236}">
                <a16:creationId xmlns:a16="http://schemas.microsoft.com/office/drawing/2014/main" id="{EF64CA3C-EC8B-4E34-91B5-5B0C1BB77EE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95800" y="3934400"/>
            <a:ext cx="3335016" cy="203106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F7DA9EB-E340-4A42-842A-85614850AB5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67808" y="5093213"/>
            <a:ext cx="1255177" cy="830302"/>
          </a:xfrm>
          <a:prstGeom prst="rect">
            <a:avLst/>
          </a:prstGeom>
        </p:spPr>
      </p:pic>
      <p:pic>
        <p:nvPicPr>
          <p:cNvPr id="2054" name="Picture 6" descr="BP sets ambition for net zero by 2050, fundamentally changing organisation  to deliver | News and insights | Home">
            <a:extLst>
              <a:ext uri="{FF2B5EF4-FFF2-40B4-BE49-F238E27FC236}">
                <a16:creationId xmlns:a16="http://schemas.microsoft.com/office/drawing/2014/main" id="{BF937E17-5809-44AB-BEAA-A12538A7D37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63812" y="3965240"/>
            <a:ext cx="3662573" cy="20601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C47EEB67-B2BC-4586-A843-84837FD5460D}"/>
              </a:ext>
            </a:extLst>
          </p:cNvPr>
          <p:cNvSpPr>
            <a:spLocks noGrp="1"/>
          </p:cNvSpPr>
          <p:nvPr>
            <p:ph type="title"/>
          </p:nvPr>
        </p:nvSpPr>
        <p:spPr>
          <a:xfrm>
            <a:off x="6326386" y="1311525"/>
            <a:ext cx="5565304" cy="646658"/>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Ecological factors (2 of 2)</a:t>
            </a:r>
          </a:p>
        </p:txBody>
      </p:sp>
      <p:sp>
        <p:nvSpPr>
          <p:cNvPr id="31747" name="Content Placeholder 2">
            <a:extLst>
              <a:ext uri="{FF2B5EF4-FFF2-40B4-BE49-F238E27FC236}">
                <a16:creationId xmlns:a16="http://schemas.microsoft.com/office/drawing/2014/main" id="{DD94BEEC-3B3E-49C9-94CE-EF4C1869ADC2}"/>
              </a:ext>
            </a:extLst>
          </p:cNvPr>
          <p:cNvSpPr>
            <a:spLocks noGrp="1"/>
          </p:cNvSpPr>
          <p:nvPr>
            <p:ph idx="1"/>
          </p:nvPr>
        </p:nvSpPr>
        <p:spPr>
          <a:xfrm>
            <a:off x="227348" y="2416405"/>
            <a:ext cx="11737304" cy="3555280"/>
          </a:xfrm>
        </p:spPr>
        <p:txBody>
          <a:bodyPr rtlCol="0">
            <a:normAutofit fontScale="92500"/>
          </a:bodyPr>
          <a:lstStyle/>
          <a:p>
            <a:pPr marL="0" indent="0" eaLnBrk="1" fontAlgn="auto" hangingPunct="1">
              <a:spcAft>
                <a:spcPts val="0"/>
              </a:spcAft>
              <a:buNone/>
              <a:defRPr/>
            </a:pPr>
            <a:r>
              <a:rPr lang="en-US" dirty="0"/>
              <a:t>3 sorts of ecological challenges that organizations may need to meet:</a:t>
            </a:r>
          </a:p>
          <a:p>
            <a:pPr eaLnBrk="1" fontAlgn="auto" hangingPunct="1">
              <a:spcAft>
                <a:spcPts val="0"/>
              </a:spcAft>
              <a:buNone/>
              <a:defRPr/>
            </a:pPr>
            <a:endParaRPr lang="en-US" dirty="0"/>
          </a:p>
          <a:p>
            <a:pPr eaLnBrk="1" fontAlgn="auto" hangingPunct="1">
              <a:spcAft>
                <a:spcPts val="0"/>
              </a:spcAft>
              <a:defRPr/>
            </a:pPr>
            <a:r>
              <a:rPr lang="en-US" b="1" i="1" dirty="0"/>
              <a:t>Direct pollution obligations</a:t>
            </a:r>
            <a:r>
              <a:rPr lang="en-US" dirty="0"/>
              <a:t>– minimizing the production of pollutants; cleaning up and disposing of waste.</a:t>
            </a:r>
          </a:p>
          <a:p>
            <a:pPr eaLnBrk="1" fontAlgn="auto" hangingPunct="1">
              <a:spcAft>
                <a:spcPts val="0"/>
              </a:spcAft>
              <a:defRPr/>
            </a:pPr>
            <a:r>
              <a:rPr lang="en-US" b="1" i="1" dirty="0"/>
              <a:t>Product stewardship </a:t>
            </a:r>
            <a:r>
              <a:rPr lang="en-US" dirty="0"/>
              <a:t>–</a:t>
            </a:r>
            <a:r>
              <a:rPr lang="en-US" b="1" i="1" dirty="0"/>
              <a:t> </a:t>
            </a:r>
            <a:r>
              <a:rPr lang="en-US" dirty="0"/>
              <a:t>managing ecological issues throughout the organisation’s entire value chain and the whole life cycle of the firm’s products.</a:t>
            </a:r>
            <a:endParaRPr lang="en-US" b="1" i="1" dirty="0"/>
          </a:p>
          <a:p>
            <a:pPr eaLnBrk="1" fontAlgn="auto" hangingPunct="1">
              <a:spcAft>
                <a:spcPts val="0"/>
              </a:spcAft>
              <a:defRPr/>
            </a:pPr>
            <a:r>
              <a:rPr lang="en-US" b="1" i="1" dirty="0"/>
              <a:t>Sustainable development </a:t>
            </a:r>
            <a:r>
              <a:rPr lang="en-US" dirty="0"/>
              <a:t>–</a:t>
            </a:r>
            <a:r>
              <a:rPr lang="en-US" b="1" i="1" dirty="0"/>
              <a:t> </a:t>
            </a:r>
            <a:r>
              <a:rPr lang="en-US" dirty="0"/>
              <a:t>whether the product or service can be produced indefinitely into the future.</a:t>
            </a:r>
            <a:endParaRPr lang="en-GB" b="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67C32F2-8E12-4C51-A3D4-BC66EBC49D80}"/>
              </a:ext>
            </a:extLst>
          </p:cNvPr>
          <p:cNvSpPr>
            <a:spLocks noGrp="1"/>
          </p:cNvSpPr>
          <p:nvPr>
            <p:ph type="title"/>
          </p:nvPr>
        </p:nvSpPr>
        <p:spPr>
          <a:xfrm>
            <a:off x="362656" y="1222001"/>
            <a:ext cx="9011344" cy="701947"/>
          </a:xfrm>
        </p:spPr>
        <p:txBody>
          <a:bodyPr/>
          <a:lstStyle/>
          <a:p>
            <a:pPr eaLnBrk="1" hangingPunct="1"/>
            <a:r>
              <a:rPr lang="en-GB" altLang="en-US" sz="3600" dirty="0">
                <a:solidFill>
                  <a:schemeClr val="tx1"/>
                </a:solidFill>
                <a:effectLst>
                  <a:outerShdw blurRad="38100" dist="38100" dir="2700000" algn="tl">
                    <a:srgbClr val="000000">
                      <a:alpha val="43137"/>
                    </a:srgbClr>
                  </a:outerShdw>
                </a:effectLst>
              </a:rPr>
              <a:t>Contexts and motives for ecological issues</a:t>
            </a:r>
          </a:p>
        </p:txBody>
      </p:sp>
      <p:sp>
        <p:nvSpPr>
          <p:cNvPr id="28675" name="TextBox 3">
            <a:extLst>
              <a:ext uri="{FF2B5EF4-FFF2-40B4-BE49-F238E27FC236}">
                <a16:creationId xmlns:a16="http://schemas.microsoft.com/office/drawing/2014/main" id="{63680D21-30C0-4760-BB40-01EEB89777FC}"/>
              </a:ext>
            </a:extLst>
          </p:cNvPr>
          <p:cNvSpPr txBox="1">
            <a:spLocks noChangeArrowheads="1"/>
          </p:cNvSpPr>
          <p:nvPr/>
        </p:nvSpPr>
        <p:spPr bwMode="auto">
          <a:xfrm>
            <a:off x="362656" y="4323840"/>
            <a:ext cx="2691085"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r>
              <a:rPr lang="en-IN" altLang="en-US" sz="1000" i="1" dirty="0"/>
              <a:t>Source</a:t>
            </a:r>
            <a:r>
              <a:rPr lang="en-IN" altLang="en-US" sz="1000" dirty="0"/>
              <a:t>: Substantially adapted from P. Bansal and K. Roth, ‘Why companies go green: a model of ecological responsiveness’, </a:t>
            </a:r>
            <a:br>
              <a:rPr lang="en-IN" altLang="en-US" sz="1000" dirty="0"/>
            </a:br>
            <a:r>
              <a:rPr lang="en-IN" altLang="en-US" sz="1000" i="1" dirty="0"/>
              <a:t>Academy of Management Journal</a:t>
            </a:r>
            <a:r>
              <a:rPr lang="en-IN" altLang="en-US" sz="1000" dirty="0"/>
              <a:t>, vol. 43, no. 4 (2000), pp. 717–36 (Figure 2, p. 729).</a:t>
            </a:r>
          </a:p>
        </p:txBody>
      </p:sp>
      <p:pic>
        <p:nvPicPr>
          <p:cNvPr id="28676" name="Picture 5" descr="Y:\08VOL4\Graphics\Powerpoint\PE_UK\PE528-JOHNSON\Final files\GIF\ch02\M02NF007.gif">
            <a:extLst>
              <a:ext uri="{FF2B5EF4-FFF2-40B4-BE49-F238E27FC236}">
                <a16:creationId xmlns:a16="http://schemas.microsoft.com/office/drawing/2014/main" id="{A01A66C3-6997-4394-9B4E-7E983C2A59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7935" y="2010888"/>
            <a:ext cx="8634411" cy="4738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2">
            <a:extLst>
              <a:ext uri="{FF2B5EF4-FFF2-40B4-BE49-F238E27FC236}">
                <a16:creationId xmlns:a16="http://schemas.microsoft.com/office/drawing/2014/main" id="{6ABDD663-CD18-46B6-A989-36037C48C3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73756" y="2053988"/>
            <a:ext cx="4551596" cy="31300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551384" y="2481071"/>
            <a:ext cx="7488237" cy="3619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Discrimination law</a:t>
            </a:r>
          </a:p>
          <a:p>
            <a:pPr algn="just" eaLnBrk="1" hangingPunct="1"/>
            <a:r>
              <a:rPr lang="en-GB" altLang="en-US" dirty="0">
                <a:solidFill>
                  <a:srgbClr val="002060"/>
                </a:solidFill>
                <a:latin typeface="Arial" panose="020B0604020202020204" pitchFamily="34" charset="0"/>
                <a:cs typeface="Arial" panose="020B0604020202020204" pitchFamily="34" charset="0"/>
              </a:rPr>
              <a:t>Copyright, patents / Intellectual property law</a:t>
            </a:r>
          </a:p>
          <a:p>
            <a:pPr algn="just" eaLnBrk="1" hangingPunct="1"/>
            <a:r>
              <a:rPr lang="en-GB" altLang="en-US" dirty="0">
                <a:solidFill>
                  <a:srgbClr val="002060"/>
                </a:solidFill>
                <a:latin typeface="Arial" panose="020B0604020202020204" pitchFamily="34" charset="0"/>
                <a:cs typeface="Arial" panose="020B0604020202020204" pitchFamily="34" charset="0"/>
              </a:rPr>
              <a:t>Consumer protection and e-commerce</a:t>
            </a:r>
          </a:p>
          <a:p>
            <a:pPr algn="just" eaLnBrk="1" hangingPunct="1"/>
            <a:r>
              <a:rPr lang="en-GB" altLang="en-US" dirty="0">
                <a:solidFill>
                  <a:srgbClr val="002060"/>
                </a:solidFill>
                <a:latin typeface="Arial" panose="020B0604020202020204" pitchFamily="34" charset="0"/>
                <a:cs typeface="Arial" panose="020B0604020202020204" pitchFamily="34" charset="0"/>
              </a:rPr>
              <a:t>Employment law</a:t>
            </a:r>
          </a:p>
          <a:p>
            <a:pPr algn="just" eaLnBrk="1" hangingPunct="1"/>
            <a:r>
              <a:rPr lang="en-GB" altLang="en-US" dirty="0">
                <a:solidFill>
                  <a:srgbClr val="002060"/>
                </a:solidFill>
                <a:latin typeface="Arial" panose="020B0604020202020204" pitchFamily="34" charset="0"/>
                <a:cs typeface="Arial" panose="020B0604020202020204" pitchFamily="34" charset="0"/>
              </a:rPr>
              <a:t>Health and safety law</a:t>
            </a:r>
          </a:p>
          <a:p>
            <a:pPr algn="just" eaLnBrk="1" hangingPunct="1"/>
            <a:r>
              <a:rPr lang="en-GB" altLang="en-US" dirty="0">
                <a:solidFill>
                  <a:srgbClr val="002060"/>
                </a:solidFill>
                <a:latin typeface="Arial" panose="020B0604020202020204" pitchFamily="34" charset="0"/>
                <a:cs typeface="Arial" panose="020B0604020202020204" pitchFamily="34" charset="0"/>
              </a:rPr>
              <a:t>Data Protection</a:t>
            </a:r>
          </a:p>
          <a:p>
            <a:pPr algn="just" eaLnBrk="1" hangingPunct="1"/>
            <a:r>
              <a:rPr lang="en-GB" altLang="en-US" dirty="0">
                <a:solidFill>
                  <a:srgbClr val="002060"/>
                </a:solidFill>
                <a:latin typeface="Arial" panose="020B0604020202020204" pitchFamily="34" charset="0"/>
                <a:cs typeface="Arial" panose="020B0604020202020204" pitchFamily="34" charset="0"/>
              </a:rPr>
              <a:t>Environmental Law</a:t>
            </a:r>
          </a:p>
          <a:p>
            <a:pPr algn="just" eaLnBrk="1" hangingPunct="1"/>
            <a:r>
              <a:rPr lang="en-GB" altLang="en-US" dirty="0">
                <a:solidFill>
                  <a:srgbClr val="002060"/>
                </a:solidFill>
                <a:latin typeface="Arial" panose="020B0604020202020204" pitchFamily="34" charset="0"/>
                <a:cs typeface="Arial" panose="020B0604020202020204" pitchFamily="34" charset="0"/>
              </a:rPr>
              <a:t>Education Law</a:t>
            </a: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551384" y="1124530"/>
            <a:ext cx="333687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b="1" dirty="0">
                <a:effectLst>
                  <a:outerShdw blurRad="38100" dist="38100" dir="2700000" algn="tl">
                    <a:srgbClr val="000000">
                      <a:alpha val="43137"/>
                    </a:srgbClr>
                  </a:outerShdw>
                </a:effectLst>
              </a:rPr>
              <a:t>Legal Factors</a:t>
            </a:r>
          </a:p>
        </p:txBody>
      </p:sp>
    </p:spTree>
    <p:extLst>
      <p:ext uri="{BB962C8B-B14F-4D97-AF65-F5344CB8AC3E}">
        <p14:creationId xmlns:p14="http://schemas.microsoft.com/office/powerpoint/2010/main" val="2322006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6084"/>
                                        </p:tgtEl>
                                        <p:attrNameLst>
                                          <p:attrName>style.visibility</p:attrName>
                                        </p:attrNameLst>
                                      </p:cBhvr>
                                      <p:to>
                                        <p:strVal val="visible"/>
                                      </p:to>
                                    </p:set>
                                    <p:animEffect transition="in" filter="fade">
                                      <p:cBhvr>
                                        <p:cTn id="14" dur="2000"/>
                                        <p:tgtEl>
                                          <p:spTgt spid="46084"/>
                                        </p:tgtEl>
                                      </p:cBhvr>
                                    </p:animEffect>
                                    <p:anim calcmode="lin" valueType="num">
                                      <p:cBhvr>
                                        <p:cTn id="15" dur="2000" fill="hold"/>
                                        <p:tgtEl>
                                          <p:spTgt spid="46084"/>
                                        </p:tgtEl>
                                        <p:attrNameLst>
                                          <p:attrName>ppt_x</p:attrName>
                                        </p:attrNameLst>
                                      </p:cBhvr>
                                      <p:tavLst>
                                        <p:tav tm="0">
                                          <p:val>
                                            <p:strVal val="#ppt_x"/>
                                          </p:val>
                                        </p:tav>
                                        <p:tav tm="100000">
                                          <p:val>
                                            <p:strVal val="#ppt_x"/>
                                          </p:val>
                                        </p:tav>
                                      </p:tavLst>
                                    </p:anim>
                                    <p:anim calcmode="lin" valueType="num">
                                      <p:cBhvr>
                                        <p:cTn id="16" dur="2000" fill="hold"/>
                                        <p:tgtEl>
                                          <p:spTgt spid="460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8026E5F-A755-4AEB-8E0D-0FFF73456844}"/>
              </a:ext>
            </a:extLst>
          </p:cNvPr>
          <p:cNvSpPr>
            <a:spLocks noGrp="1"/>
          </p:cNvSpPr>
          <p:nvPr>
            <p:ph type="title"/>
          </p:nvPr>
        </p:nvSpPr>
        <p:spPr>
          <a:xfrm>
            <a:off x="7125299" y="1280461"/>
            <a:ext cx="4795192" cy="781050"/>
          </a:xfrm>
        </p:spPr>
        <p:txBody>
          <a:bodyPr/>
          <a:lstStyle/>
          <a:p>
            <a:pPr eaLnBrk="1" hangingPunct="1"/>
            <a:r>
              <a:rPr lang="en-GB" altLang="en-US" b="1" dirty="0">
                <a:solidFill>
                  <a:schemeClr val="tx1"/>
                </a:solidFill>
                <a:effectLst>
                  <a:outerShdw blurRad="38100" dist="38100" dir="2700000" algn="tl">
                    <a:srgbClr val="000000">
                      <a:alpha val="43137"/>
                    </a:srgbClr>
                  </a:outerShdw>
                </a:effectLst>
              </a:rPr>
              <a:t>Legal factors (1 of 3)</a:t>
            </a:r>
          </a:p>
        </p:txBody>
      </p:sp>
      <p:sp>
        <p:nvSpPr>
          <p:cNvPr id="29699" name="Content Placeholder 2">
            <a:extLst>
              <a:ext uri="{FF2B5EF4-FFF2-40B4-BE49-F238E27FC236}">
                <a16:creationId xmlns:a16="http://schemas.microsoft.com/office/drawing/2014/main" id="{84A65E2D-1195-4865-BCFD-00920A30A5C7}"/>
              </a:ext>
            </a:extLst>
          </p:cNvPr>
          <p:cNvSpPr>
            <a:spLocks noGrp="1"/>
          </p:cNvSpPr>
          <p:nvPr>
            <p:ph idx="1"/>
          </p:nvPr>
        </p:nvSpPr>
        <p:spPr>
          <a:xfrm>
            <a:off x="623392" y="2492896"/>
            <a:ext cx="11449272" cy="2983408"/>
          </a:xfrm>
        </p:spPr>
        <p:txBody>
          <a:bodyPr>
            <a:normAutofit lnSpcReduction="10000"/>
          </a:bodyPr>
          <a:lstStyle/>
          <a:p>
            <a:pPr eaLnBrk="1" hangingPunct="1">
              <a:buFont typeface="Wingdings 2" panose="05020102010507070707" pitchFamily="18" charset="2"/>
              <a:buNone/>
            </a:pPr>
            <a:r>
              <a:rPr lang="en-US" altLang="en-US" sz="3600" b="1" i="1" dirty="0"/>
              <a:t>Legal factors include</a:t>
            </a:r>
            <a:r>
              <a:rPr lang="en-US" altLang="en-US" sz="3600" b="1" dirty="0"/>
              <a:t>:</a:t>
            </a:r>
            <a:r>
              <a:rPr lang="en-US" altLang="en-US" sz="3600" dirty="0"/>
              <a:t>	</a:t>
            </a:r>
          </a:p>
          <a:p>
            <a:pPr eaLnBrk="1" hangingPunct="1"/>
            <a:r>
              <a:rPr lang="en-US" altLang="en-US" dirty="0"/>
              <a:t>Labour, environmental and consumer regulations.</a:t>
            </a:r>
          </a:p>
          <a:p>
            <a:pPr eaLnBrk="1" hangingPunct="1"/>
            <a:r>
              <a:rPr lang="en-US" altLang="en-US" dirty="0"/>
              <a:t>Taxation and reporting requirements.</a:t>
            </a:r>
          </a:p>
          <a:p>
            <a:pPr eaLnBrk="1" hangingPunct="1"/>
            <a:r>
              <a:rPr lang="en-US" altLang="en-US" dirty="0"/>
              <a:t>Rules on ownership. </a:t>
            </a:r>
          </a:p>
          <a:p>
            <a:pPr eaLnBrk="1" hangingPunct="1"/>
            <a:r>
              <a:rPr lang="en-US" altLang="en-US" dirty="0"/>
              <a:t>Competition regulations. </a:t>
            </a:r>
          </a:p>
          <a:p>
            <a:pPr eaLnBrk="1" hangingPunct="1"/>
            <a:r>
              <a:rPr lang="en-US" altLang="en-US" dirty="0"/>
              <a:t>Regulation of corporate governance.</a:t>
            </a:r>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9A4FCF1-B072-4173-BB2B-EAADCCBA4FF8}"/>
              </a:ext>
            </a:extLst>
          </p:cNvPr>
          <p:cNvSpPr>
            <a:spLocks noGrp="1"/>
          </p:cNvSpPr>
          <p:nvPr>
            <p:ph type="title"/>
          </p:nvPr>
        </p:nvSpPr>
        <p:spPr>
          <a:xfrm>
            <a:off x="7416385" y="1291054"/>
            <a:ext cx="4466903" cy="718666"/>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Legal factors (2 of 3)</a:t>
            </a:r>
          </a:p>
        </p:txBody>
      </p:sp>
      <p:sp>
        <p:nvSpPr>
          <p:cNvPr id="34819" name="Content Placeholder 2">
            <a:extLst>
              <a:ext uri="{FF2B5EF4-FFF2-40B4-BE49-F238E27FC236}">
                <a16:creationId xmlns:a16="http://schemas.microsoft.com/office/drawing/2014/main" id="{4F62EECE-6F4E-4962-8B5E-AE8E721DC9D6}"/>
              </a:ext>
            </a:extLst>
          </p:cNvPr>
          <p:cNvSpPr>
            <a:spLocks noGrp="1"/>
          </p:cNvSpPr>
          <p:nvPr>
            <p:ph idx="1"/>
          </p:nvPr>
        </p:nvSpPr>
        <p:spPr>
          <a:xfrm>
            <a:off x="191344" y="2852936"/>
            <a:ext cx="11449272" cy="1740792"/>
          </a:xfrm>
        </p:spPr>
        <p:txBody>
          <a:bodyPr rtlCol="0">
            <a:normAutofit lnSpcReduction="10000"/>
          </a:bodyPr>
          <a:lstStyle/>
          <a:p>
            <a:pPr marL="0" indent="0" algn="just" eaLnBrk="1" fontAlgn="auto" hangingPunct="1">
              <a:spcAft>
                <a:spcPts val="0"/>
              </a:spcAft>
              <a:buNone/>
              <a:defRPr/>
            </a:pPr>
            <a:r>
              <a:rPr lang="en-US" dirty="0"/>
              <a:t>PESTEL analysis should consider not only formal laws and regulations but also more </a:t>
            </a:r>
            <a:r>
              <a:rPr lang="en-US" b="1" i="1" dirty="0"/>
              <a:t>informal norms</a:t>
            </a:r>
            <a:r>
              <a:rPr lang="en-US" dirty="0"/>
              <a:t>: </a:t>
            </a:r>
          </a:p>
          <a:p>
            <a:pPr marL="0" indent="0" algn="just" eaLnBrk="1" fontAlgn="auto" hangingPunct="1">
              <a:spcAft>
                <a:spcPts val="0"/>
              </a:spcAft>
              <a:buNone/>
              <a:defRPr/>
            </a:pPr>
            <a:r>
              <a:rPr lang="en-US" dirty="0"/>
              <a:t>Informal rules are patterns of expected (‘normal’) behaviour that are hard to ignore</a:t>
            </a:r>
            <a:r>
              <a:rPr lang="en-GB" dirty="0"/>
              <a:t> (e.g. </a:t>
            </a:r>
            <a:r>
              <a:rPr lang="en-US" dirty="0"/>
              <a:t>proper respect for the ecological environment).</a:t>
            </a:r>
            <a:endParaRPr lang="en-GB" dirty="0"/>
          </a:p>
          <a:p>
            <a:pPr algn="just" eaLnBrk="1" fontAlgn="auto" hangingPunct="1">
              <a:spcAft>
                <a:spcPts val="0"/>
              </a:spcAft>
              <a:defRPr/>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AB56F97-7143-49FC-9EE4-54E55F149F73}"/>
              </a:ext>
            </a:extLst>
          </p:cNvPr>
          <p:cNvSpPr>
            <a:spLocks noGrp="1"/>
          </p:cNvSpPr>
          <p:nvPr>
            <p:ph type="title"/>
          </p:nvPr>
        </p:nvSpPr>
        <p:spPr>
          <a:xfrm>
            <a:off x="7570279" y="1263759"/>
            <a:ext cx="4321299" cy="800100"/>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Legal factors (3 of 3)</a:t>
            </a:r>
          </a:p>
        </p:txBody>
      </p:sp>
      <p:sp>
        <p:nvSpPr>
          <p:cNvPr id="31747" name="Content Placeholder 2">
            <a:extLst>
              <a:ext uri="{FF2B5EF4-FFF2-40B4-BE49-F238E27FC236}">
                <a16:creationId xmlns:a16="http://schemas.microsoft.com/office/drawing/2014/main" id="{1CF9E599-CED4-4ED8-94EE-FAC296545576}"/>
              </a:ext>
            </a:extLst>
          </p:cNvPr>
          <p:cNvSpPr>
            <a:spLocks noGrp="1"/>
          </p:cNvSpPr>
          <p:nvPr>
            <p:ph idx="1"/>
          </p:nvPr>
        </p:nvSpPr>
        <p:spPr>
          <a:xfrm>
            <a:off x="191344" y="2132856"/>
            <a:ext cx="11809312" cy="3775941"/>
          </a:xfrm>
        </p:spPr>
        <p:txBody>
          <a:bodyPr>
            <a:normAutofit/>
          </a:bodyPr>
          <a:lstStyle/>
          <a:p>
            <a:pPr eaLnBrk="1" hangingPunct="1">
              <a:lnSpc>
                <a:spcPct val="150000"/>
              </a:lnSpc>
              <a:spcBef>
                <a:spcPts val="575"/>
              </a:spcBef>
              <a:buNone/>
            </a:pPr>
            <a:r>
              <a:rPr lang="en-US" altLang="en-US" sz="2000" b="1" i="1" dirty="0"/>
              <a:t>	Varieties of capitalism. </a:t>
            </a:r>
            <a:r>
              <a:rPr lang="en-US" altLang="en-US" sz="2000" dirty="0"/>
              <a:t>Formal and informal rules vary sufficiently between countries to define very different institutional environments:</a:t>
            </a:r>
          </a:p>
          <a:p>
            <a:pPr eaLnBrk="1" hangingPunct="1">
              <a:lnSpc>
                <a:spcPct val="150000"/>
              </a:lnSpc>
              <a:spcBef>
                <a:spcPts val="575"/>
              </a:spcBef>
              <a:buClr>
                <a:schemeClr val="tx1"/>
              </a:buClr>
            </a:pPr>
            <a:r>
              <a:rPr lang="en-US" altLang="en-US" sz="2000" b="1" i="1" dirty="0"/>
              <a:t>Liberal market economies</a:t>
            </a:r>
            <a:r>
              <a:rPr lang="en-US" altLang="en-US" sz="2000" dirty="0"/>
              <a:t> – formal &amp; informal rules favour competition between companies (US, UK).</a:t>
            </a:r>
            <a:endParaRPr lang="en-US" altLang="en-US" sz="2000" b="1" i="1" dirty="0"/>
          </a:p>
          <a:p>
            <a:pPr eaLnBrk="1" hangingPunct="1">
              <a:lnSpc>
                <a:spcPct val="150000"/>
              </a:lnSpc>
              <a:spcBef>
                <a:spcPts val="575"/>
              </a:spcBef>
              <a:buClr>
                <a:schemeClr val="tx1"/>
              </a:buClr>
            </a:pPr>
            <a:r>
              <a:rPr lang="en-US" altLang="en-US" sz="2000" b="1" i="1" dirty="0"/>
              <a:t>Coordinated market economies </a:t>
            </a:r>
            <a:r>
              <a:rPr lang="en-US" altLang="en-US" sz="2000" dirty="0"/>
              <a:t>–</a:t>
            </a:r>
            <a:r>
              <a:rPr lang="en-US" altLang="en-US" sz="2000" b="1" i="1" dirty="0"/>
              <a:t> </a:t>
            </a:r>
            <a:r>
              <a:rPr lang="en-US" altLang="en-US" sz="2000" dirty="0"/>
              <a:t>encourage more coordination between companies, supported by industry associations or similar frameworks (Germany, Japan).</a:t>
            </a:r>
            <a:endParaRPr lang="en-US" altLang="en-US" sz="2000" b="1" i="1" dirty="0"/>
          </a:p>
          <a:p>
            <a:pPr eaLnBrk="1" hangingPunct="1">
              <a:lnSpc>
                <a:spcPct val="150000"/>
              </a:lnSpc>
              <a:spcBef>
                <a:spcPts val="575"/>
              </a:spcBef>
              <a:buClr>
                <a:schemeClr val="tx1"/>
              </a:buClr>
            </a:pPr>
            <a:r>
              <a:rPr lang="en-US" altLang="en-US" sz="2000" b="1" i="1" dirty="0"/>
              <a:t>Developmental market economies</a:t>
            </a:r>
            <a:r>
              <a:rPr lang="en-US" altLang="en-US" sz="2000" dirty="0"/>
              <a:t> – strong roles for the state, which own or influence companies that are important for economic development (China, India). </a:t>
            </a:r>
            <a:endParaRPr lang="en-GB" altLang="en-US" sz="2000" b="1"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75A6758-EBF0-4539-ACC0-8BFEEA02A665}"/>
              </a:ext>
            </a:extLst>
          </p:cNvPr>
          <p:cNvSpPr>
            <a:spLocks noGrp="1"/>
          </p:cNvSpPr>
          <p:nvPr>
            <p:ph type="title"/>
          </p:nvPr>
        </p:nvSpPr>
        <p:spPr>
          <a:xfrm>
            <a:off x="6686426" y="1359293"/>
            <a:ext cx="5184576" cy="595313"/>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Key drivers for change</a:t>
            </a:r>
          </a:p>
        </p:txBody>
      </p:sp>
      <p:sp>
        <p:nvSpPr>
          <p:cNvPr id="20483" name="Content Placeholder 2">
            <a:extLst>
              <a:ext uri="{FF2B5EF4-FFF2-40B4-BE49-F238E27FC236}">
                <a16:creationId xmlns:a16="http://schemas.microsoft.com/office/drawing/2014/main" id="{7F1D944F-EA37-4B74-8F7E-CD9E01A05815}"/>
              </a:ext>
            </a:extLst>
          </p:cNvPr>
          <p:cNvSpPr>
            <a:spLocks noGrp="1"/>
          </p:cNvSpPr>
          <p:nvPr>
            <p:ph idx="1"/>
          </p:nvPr>
        </p:nvSpPr>
        <p:spPr>
          <a:xfrm>
            <a:off x="191344" y="2646987"/>
            <a:ext cx="11809312" cy="3467210"/>
          </a:xfrm>
        </p:spPr>
        <p:txBody>
          <a:bodyPr rtlCol="0">
            <a:normAutofit fontScale="77500" lnSpcReduction="20000"/>
          </a:bodyPr>
          <a:lstStyle/>
          <a:p>
            <a:pPr eaLnBrk="1" fontAlgn="auto" hangingPunct="1">
              <a:lnSpc>
                <a:spcPct val="200000"/>
              </a:lnSpc>
              <a:spcAft>
                <a:spcPts val="0"/>
              </a:spcAft>
              <a:defRPr/>
            </a:pPr>
            <a:r>
              <a:rPr lang="en-US" dirty="0"/>
              <a:t>Key drivers for change are environmental factors that are likely to have a high impact on industries and sectors, and impact on the success or failure of strategies within them. </a:t>
            </a:r>
          </a:p>
          <a:p>
            <a:pPr eaLnBrk="1" fontAlgn="auto" hangingPunct="1">
              <a:lnSpc>
                <a:spcPct val="200000"/>
              </a:lnSpc>
              <a:spcAft>
                <a:spcPts val="0"/>
              </a:spcAft>
              <a:defRPr/>
            </a:pPr>
            <a:r>
              <a:rPr lang="en-GB" dirty="0"/>
              <a:t>Typically key drivers vary by industry or market.</a:t>
            </a:r>
          </a:p>
          <a:p>
            <a:pPr eaLnBrk="1" fontAlgn="auto" hangingPunct="1">
              <a:lnSpc>
                <a:spcPct val="200000"/>
              </a:lnSpc>
              <a:spcAft>
                <a:spcPts val="0"/>
              </a:spcAft>
              <a:defRPr/>
            </a:pPr>
            <a:r>
              <a:rPr lang="en-GB" dirty="0"/>
              <a:t>For example, retailers are concerned with social changes and customer behaviour which have driven a move to ‘out-of-town’ shopping. Personal disposable income also drives demand for retailers.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C1FFE33-67AF-4625-9F2C-D2F8C2032934}"/>
              </a:ext>
            </a:extLst>
          </p:cNvPr>
          <p:cNvSpPr>
            <a:spLocks noGrp="1"/>
          </p:cNvSpPr>
          <p:nvPr>
            <p:ph type="title"/>
          </p:nvPr>
        </p:nvSpPr>
        <p:spPr>
          <a:xfrm>
            <a:off x="5695265" y="1291054"/>
            <a:ext cx="6203032" cy="600075"/>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Using the PESTEL framework</a:t>
            </a:r>
          </a:p>
        </p:txBody>
      </p:sp>
      <p:sp>
        <p:nvSpPr>
          <p:cNvPr id="33795" name="Content Placeholder 2">
            <a:extLst>
              <a:ext uri="{FF2B5EF4-FFF2-40B4-BE49-F238E27FC236}">
                <a16:creationId xmlns:a16="http://schemas.microsoft.com/office/drawing/2014/main" id="{2F4EFDAA-0881-4A58-813E-ACFCAAB05EF1}"/>
              </a:ext>
            </a:extLst>
          </p:cNvPr>
          <p:cNvSpPr>
            <a:spLocks noGrp="1"/>
          </p:cNvSpPr>
          <p:nvPr>
            <p:ph idx="1"/>
          </p:nvPr>
        </p:nvSpPr>
        <p:spPr>
          <a:xfrm>
            <a:off x="191344" y="2409580"/>
            <a:ext cx="11809312" cy="3527721"/>
          </a:xfrm>
        </p:spPr>
        <p:txBody>
          <a:bodyPr/>
          <a:lstStyle/>
          <a:p>
            <a:pPr marL="350838" indent="-350838" eaLnBrk="1" hangingPunct="1">
              <a:buClr>
                <a:schemeClr val="tx1"/>
              </a:buClr>
              <a:buFontTx/>
              <a:buChar char="•"/>
            </a:pPr>
            <a:r>
              <a:rPr lang="en-GB" altLang="en-US" sz="2800" b="1" i="1" dirty="0"/>
              <a:t>Apply</a:t>
            </a:r>
            <a:r>
              <a:rPr lang="en-GB" altLang="en-US" sz="2800" dirty="0"/>
              <a:t> </a:t>
            </a:r>
            <a:r>
              <a:rPr lang="en-GB" altLang="en-US" sz="2800" b="1" i="1" dirty="0"/>
              <a:t>selectively</a:t>
            </a:r>
            <a:r>
              <a:rPr lang="en-GB" altLang="en-US" sz="2800" dirty="0"/>
              <a:t> – identify specific factors which impact on the industry, market and organisation in question.</a:t>
            </a:r>
          </a:p>
          <a:p>
            <a:pPr marL="350838" indent="-350838" eaLnBrk="1" hangingPunct="1">
              <a:buClr>
                <a:schemeClr val="tx1"/>
              </a:buClr>
              <a:buFontTx/>
              <a:buChar char="•"/>
            </a:pPr>
            <a:r>
              <a:rPr lang="en-GB" altLang="en-US" sz="2800" dirty="0"/>
              <a:t>Identify factors which are </a:t>
            </a:r>
            <a:r>
              <a:rPr lang="en-GB" altLang="en-US" sz="2800" b="1" i="1" dirty="0"/>
              <a:t>important currently </a:t>
            </a:r>
            <a:r>
              <a:rPr lang="en-GB" altLang="en-US" sz="2800" dirty="0"/>
              <a:t>but also consider which will become </a:t>
            </a:r>
            <a:r>
              <a:rPr lang="en-GB" altLang="en-US" sz="2800" b="1" i="1" dirty="0"/>
              <a:t>more important in the next few years</a:t>
            </a:r>
            <a:r>
              <a:rPr lang="en-GB" altLang="en-US" sz="2800" dirty="0"/>
              <a:t>.</a:t>
            </a:r>
          </a:p>
          <a:p>
            <a:pPr marL="350838" indent="-350838" eaLnBrk="1" hangingPunct="1">
              <a:buClr>
                <a:schemeClr val="tx1"/>
              </a:buClr>
              <a:buFontTx/>
              <a:buChar char="•"/>
            </a:pPr>
            <a:r>
              <a:rPr lang="en-GB" altLang="en-US" sz="2800" b="1" i="1" dirty="0"/>
              <a:t>Use data </a:t>
            </a:r>
            <a:r>
              <a:rPr lang="en-GB" altLang="en-US" sz="2800" dirty="0"/>
              <a:t>to support the points and analyse trends using up-to-date information.</a:t>
            </a:r>
          </a:p>
          <a:p>
            <a:pPr marL="350838" indent="-350838" eaLnBrk="1" hangingPunct="1">
              <a:buClr>
                <a:schemeClr val="tx1"/>
              </a:buClr>
              <a:buFontTx/>
              <a:buChar char="•"/>
            </a:pPr>
            <a:r>
              <a:rPr lang="en-GB" altLang="en-US" sz="2800" dirty="0"/>
              <a:t>Identify </a:t>
            </a:r>
            <a:r>
              <a:rPr lang="en-GB" altLang="en-US" sz="2800" b="1" i="1" dirty="0"/>
              <a:t>opportunities and threats </a:t>
            </a:r>
            <a:r>
              <a:rPr lang="en-GB" altLang="en-US" sz="2800" dirty="0"/>
              <a:t>– the main point of the exercise.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A4BEBC8F-AE62-4E5D-B55B-1DEFA9EABE10}"/>
              </a:ext>
            </a:extLst>
          </p:cNvPr>
          <p:cNvSpPr>
            <a:spLocks noGrp="1"/>
          </p:cNvSpPr>
          <p:nvPr>
            <p:ph type="title"/>
          </p:nvPr>
        </p:nvSpPr>
        <p:spPr>
          <a:xfrm>
            <a:off x="102358" y="5773003"/>
            <a:ext cx="11887200" cy="844880"/>
          </a:xfrm>
          <a:solidFill>
            <a:schemeClr val="bg1"/>
          </a:solidFill>
        </p:spPr>
        <p:txBody>
          <a:bodyPr/>
          <a:lstStyle/>
          <a:p>
            <a:pPr algn="ctr" eaLnBrk="1" hangingPunct="1"/>
            <a:r>
              <a:rPr lang="en-US" altLang="en-US" sz="2800" b="1" dirty="0">
                <a:solidFill>
                  <a:schemeClr val="tx1"/>
                </a:solidFill>
                <a:effectLst>
                  <a:outerShdw blurRad="38100" dist="38100" dir="2700000" algn="tl">
                    <a:srgbClr val="000000">
                      <a:alpha val="43137"/>
                    </a:srgbClr>
                  </a:outerShdw>
                </a:effectLst>
              </a:rPr>
              <a:t>PESTEL opportunities and threats for the oil industry</a:t>
            </a:r>
            <a:endParaRPr lang="en-GB" altLang="en-US" sz="2800" b="1" dirty="0">
              <a:solidFill>
                <a:schemeClr val="tx1"/>
              </a:solidFill>
              <a:effectLst>
                <a:outerShdw blurRad="38100" dist="38100" dir="2700000" algn="tl">
                  <a:srgbClr val="000000">
                    <a:alpha val="43137"/>
                  </a:srgbClr>
                </a:outerShdw>
              </a:effectLst>
            </a:endParaRPr>
          </a:p>
        </p:txBody>
      </p:sp>
      <p:pic>
        <p:nvPicPr>
          <p:cNvPr id="34819" name="Picture 2" descr="Y:\08VOL4\Graphics\Powerpoint\PE_UK\PE528-JOHNSON\Final files\GIF\ch02\M02UF002.gif">
            <a:extLst>
              <a:ext uri="{FF2B5EF4-FFF2-40B4-BE49-F238E27FC236}">
                <a16:creationId xmlns:a16="http://schemas.microsoft.com/office/drawing/2014/main" id="{4A869873-DA5C-4D72-B886-678332FA2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4646" y="1544885"/>
            <a:ext cx="5711308" cy="3768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Forecasting? | Process &amp;amp; Benefits of Forecasting">
            <a:hlinkClick r:id="" action="ppaction://media"/>
            <a:extLst>
              <a:ext uri="{FF2B5EF4-FFF2-40B4-BE49-F238E27FC236}">
                <a16:creationId xmlns:a16="http://schemas.microsoft.com/office/drawing/2014/main" id="{FDBD34A1-D5B0-4750-8086-018051D983AB}"/>
              </a:ext>
            </a:extLst>
          </p:cNvPr>
          <p:cNvPicPr>
            <a:picLocks noRot="1" noChangeAspect="1"/>
          </p:cNvPicPr>
          <p:nvPr>
            <a:videoFile r:link="rId1"/>
          </p:nvPr>
        </p:nvPicPr>
        <p:blipFill>
          <a:blip r:embed="rId3"/>
          <a:stretch>
            <a:fillRect/>
          </a:stretch>
        </p:blipFill>
        <p:spPr>
          <a:xfrm>
            <a:off x="155340" y="1228298"/>
            <a:ext cx="11881320" cy="5581934"/>
          </a:xfrm>
          <a:prstGeom prst="rect">
            <a:avLst/>
          </a:prstGeom>
          <a:ln w="57150">
            <a:solidFill>
              <a:srgbClr val="002060"/>
            </a:solidFill>
          </a:ln>
        </p:spPr>
      </p:pic>
    </p:spTree>
    <p:extLst>
      <p:ext uri="{BB962C8B-B14F-4D97-AF65-F5344CB8AC3E}">
        <p14:creationId xmlns:p14="http://schemas.microsoft.com/office/powerpoint/2010/main" val="1937077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3E669415-BF69-4404-A31F-D7233140CAA1}"/>
              </a:ext>
            </a:extLst>
          </p:cNvPr>
          <p:cNvSpPr>
            <a:spLocks noGrp="1"/>
          </p:cNvSpPr>
          <p:nvPr>
            <p:ph type="title"/>
          </p:nvPr>
        </p:nvSpPr>
        <p:spPr>
          <a:xfrm>
            <a:off x="253034" y="1304702"/>
            <a:ext cx="2890664" cy="777875"/>
          </a:xfrm>
        </p:spPr>
        <p:txBody>
          <a:bodyPr/>
          <a:lstStyle/>
          <a:p>
            <a:pPr eaLnBrk="1" hangingPunct="1"/>
            <a:r>
              <a:rPr lang="en-GB" altLang="en-US" b="1" dirty="0">
                <a:solidFill>
                  <a:schemeClr val="tx1"/>
                </a:solidFill>
                <a:effectLst>
                  <a:outerShdw blurRad="38100" dist="38100" dir="2700000" algn="tl">
                    <a:srgbClr val="000000">
                      <a:alpha val="43137"/>
                    </a:srgbClr>
                  </a:outerShdw>
                </a:effectLst>
              </a:rPr>
              <a:t>Forecasting</a:t>
            </a:r>
          </a:p>
        </p:txBody>
      </p:sp>
      <p:sp>
        <p:nvSpPr>
          <p:cNvPr id="38915" name="Content Placeholder 2">
            <a:extLst>
              <a:ext uri="{FF2B5EF4-FFF2-40B4-BE49-F238E27FC236}">
                <a16:creationId xmlns:a16="http://schemas.microsoft.com/office/drawing/2014/main" id="{1826B21B-596B-4C0D-9FFD-F422F2E7C251}"/>
              </a:ext>
            </a:extLst>
          </p:cNvPr>
          <p:cNvSpPr>
            <a:spLocks noGrp="1"/>
          </p:cNvSpPr>
          <p:nvPr>
            <p:ph idx="1"/>
          </p:nvPr>
        </p:nvSpPr>
        <p:spPr>
          <a:xfrm>
            <a:off x="253034" y="2175622"/>
            <a:ext cx="11809312" cy="4321968"/>
          </a:xfrm>
        </p:spPr>
        <p:txBody>
          <a:bodyPr rtlCol="0">
            <a:normAutofit fontScale="62500" lnSpcReduction="20000"/>
          </a:bodyPr>
          <a:lstStyle/>
          <a:p>
            <a:pPr algn="just" eaLnBrk="1" fontAlgn="auto" hangingPunct="1">
              <a:lnSpc>
                <a:spcPct val="200000"/>
              </a:lnSpc>
              <a:spcAft>
                <a:spcPts val="0"/>
              </a:spcAft>
              <a:defRPr/>
            </a:pPr>
            <a:r>
              <a:rPr lang="en-US" dirty="0"/>
              <a:t>All strategic decisions involve forecasts about future conditions and outcomes.</a:t>
            </a:r>
          </a:p>
          <a:p>
            <a:pPr algn="just" eaLnBrk="1" fontAlgn="auto" hangingPunct="1">
              <a:lnSpc>
                <a:spcPct val="200000"/>
              </a:lnSpc>
              <a:spcAft>
                <a:spcPts val="0"/>
              </a:spcAft>
              <a:defRPr/>
            </a:pPr>
            <a:r>
              <a:rPr lang="en-US" dirty="0"/>
              <a:t>PESTEL factors will feed into these forecasts.</a:t>
            </a:r>
          </a:p>
          <a:p>
            <a:pPr algn="just" eaLnBrk="1" fontAlgn="auto" hangingPunct="1">
              <a:lnSpc>
                <a:spcPct val="200000"/>
              </a:lnSpc>
              <a:spcAft>
                <a:spcPts val="0"/>
              </a:spcAft>
              <a:defRPr/>
            </a:pPr>
            <a:r>
              <a:rPr lang="en-US" dirty="0"/>
              <a:t>Accurate forecasting is especially difficult as organisations are frequently trying to surprise their competitors.</a:t>
            </a:r>
          </a:p>
          <a:p>
            <a:pPr algn="just" eaLnBrk="1" fontAlgn="auto" hangingPunct="1">
              <a:lnSpc>
                <a:spcPct val="200000"/>
              </a:lnSpc>
              <a:spcAft>
                <a:spcPts val="0"/>
              </a:spcAft>
              <a:defRPr/>
            </a:pPr>
            <a:r>
              <a:rPr lang="en-US" dirty="0"/>
              <a:t>Forecasting takes three fundamental approaches based on varying degrees of certainty: </a:t>
            </a:r>
          </a:p>
          <a:p>
            <a:pPr marL="673100" lvl="1" indent="-330200" algn="just" eaLnBrk="1" fontAlgn="auto" hangingPunct="1">
              <a:lnSpc>
                <a:spcPct val="200000"/>
              </a:lnSpc>
              <a:spcAft>
                <a:spcPts val="0"/>
              </a:spcAft>
              <a:buFont typeface="Calibri" pitchFamily="34" charset="0"/>
              <a:buChar char="─"/>
              <a:defRPr/>
            </a:pPr>
            <a:r>
              <a:rPr lang="en-US" sz="3000" b="1" dirty="0"/>
              <a:t>Single-point. </a:t>
            </a:r>
          </a:p>
          <a:p>
            <a:pPr marL="673100" lvl="1" indent="-330200" algn="just" eaLnBrk="1" fontAlgn="auto" hangingPunct="1">
              <a:lnSpc>
                <a:spcPct val="200000"/>
              </a:lnSpc>
              <a:spcAft>
                <a:spcPts val="0"/>
              </a:spcAft>
              <a:buFont typeface="Calibri" pitchFamily="34" charset="0"/>
              <a:buChar char="─"/>
              <a:defRPr/>
            </a:pPr>
            <a:r>
              <a:rPr lang="en-US" sz="3000" b="1" dirty="0"/>
              <a:t>Range. </a:t>
            </a:r>
          </a:p>
          <a:p>
            <a:pPr marL="673100" lvl="1" indent="-330200" algn="just" eaLnBrk="1" fontAlgn="auto" hangingPunct="1">
              <a:lnSpc>
                <a:spcPct val="200000"/>
              </a:lnSpc>
              <a:spcAft>
                <a:spcPts val="0"/>
              </a:spcAft>
              <a:buFont typeface="Calibri" pitchFamily="34" charset="0"/>
              <a:buChar char="─"/>
              <a:defRPr/>
            </a:pPr>
            <a:r>
              <a:rPr lang="en-US" sz="3000" b="1" dirty="0"/>
              <a:t>Multiple-futures forecasting.</a:t>
            </a:r>
            <a:endParaRPr lang="en-GB" sz="3000" b="1" dirty="0"/>
          </a:p>
        </p:txBody>
      </p:sp>
      <p:sp>
        <p:nvSpPr>
          <p:cNvPr id="2" name="Rectangle 1">
            <a:extLst>
              <a:ext uri="{FF2B5EF4-FFF2-40B4-BE49-F238E27FC236}">
                <a16:creationId xmlns:a16="http://schemas.microsoft.com/office/drawing/2014/main" id="{93AB8DAD-0E80-44FD-AE3B-9830E44988B3}"/>
              </a:ext>
            </a:extLst>
          </p:cNvPr>
          <p:cNvSpPr/>
          <p:nvPr/>
        </p:nvSpPr>
        <p:spPr>
          <a:xfrm>
            <a:off x="6960096" y="4797152"/>
            <a:ext cx="4248472" cy="523220"/>
          </a:xfrm>
          <a:prstGeom prst="rect">
            <a:avLst/>
          </a:prstGeom>
        </p:spPr>
        <p:txBody>
          <a:bodyPr wrap="square">
            <a:spAutoFit/>
          </a:bodyPr>
          <a:lstStyle/>
          <a:p>
            <a:r>
              <a:rPr lang="en-GB" sz="1400" dirty="0">
                <a:hlinkClick r:id="rId3"/>
              </a:rPr>
              <a:t>https://www.investopedia.com/articles/financial-theory/11/basics-business-forcasting.asp</a:t>
            </a:r>
            <a:r>
              <a:rPr lang="en-GB" sz="1400" dirty="0"/>
              <a:t>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95AE033A-2F95-4669-8765-0CC502E27A8E}"/>
              </a:ext>
            </a:extLst>
          </p:cNvPr>
          <p:cNvSpPr>
            <a:spLocks noGrp="1"/>
          </p:cNvSpPr>
          <p:nvPr>
            <p:ph type="title"/>
          </p:nvPr>
        </p:nvSpPr>
        <p:spPr>
          <a:xfrm>
            <a:off x="96708" y="1356238"/>
            <a:ext cx="4762872" cy="666750"/>
          </a:xfrm>
        </p:spPr>
        <p:txBody>
          <a:bodyPr>
            <a:normAutofit fontScale="90000"/>
          </a:bodyPr>
          <a:lstStyle/>
          <a:p>
            <a:pPr eaLnBrk="1" hangingPunct="1"/>
            <a:r>
              <a:rPr lang="en-US" altLang="en-US" b="1" dirty="0">
                <a:solidFill>
                  <a:schemeClr val="tx1"/>
                </a:solidFill>
                <a:effectLst>
                  <a:outerShdw blurRad="38100" dist="38100" dir="2700000" algn="tl">
                    <a:srgbClr val="000000">
                      <a:alpha val="43137"/>
                    </a:srgbClr>
                  </a:outerShdw>
                </a:effectLst>
              </a:rPr>
              <a:t>Forecast approaches</a:t>
            </a:r>
            <a:endParaRPr lang="en-GB" altLang="en-US" b="1" dirty="0">
              <a:solidFill>
                <a:schemeClr val="tx1"/>
              </a:solidFill>
              <a:effectLst>
                <a:outerShdw blurRad="38100" dist="38100" dir="2700000" algn="tl">
                  <a:srgbClr val="000000">
                    <a:alpha val="43137"/>
                  </a:srgbClr>
                </a:outerShdw>
              </a:effectLst>
            </a:endParaRPr>
          </a:p>
        </p:txBody>
      </p:sp>
      <p:sp>
        <p:nvSpPr>
          <p:cNvPr id="37891" name="Content Placeholder 2">
            <a:extLst>
              <a:ext uri="{FF2B5EF4-FFF2-40B4-BE49-F238E27FC236}">
                <a16:creationId xmlns:a16="http://schemas.microsoft.com/office/drawing/2014/main" id="{F5E96329-C2C9-48D1-AFA2-556AD3108A0A}"/>
              </a:ext>
            </a:extLst>
          </p:cNvPr>
          <p:cNvSpPr>
            <a:spLocks noGrp="1"/>
          </p:cNvSpPr>
          <p:nvPr>
            <p:ph idx="1"/>
          </p:nvPr>
        </p:nvSpPr>
        <p:spPr>
          <a:xfrm>
            <a:off x="212288" y="2302935"/>
            <a:ext cx="11737304" cy="3878236"/>
          </a:xfrm>
        </p:spPr>
        <p:txBody>
          <a:bodyPr/>
          <a:lstStyle/>
          <a:p>
            <a:pPr eaLnBrk="1" hangingPunct="1">
              <a:lnSpc>
                <a:spcPct val="150000"/>
              </a:lnSpc>
              <a:buClr>
                <a:schemeClr val="tx1"/>
              </a:buClr>
            </a:pPr>
            <a:r>
              <a:rPr lang="en-US" altLang="en-US" sz="2000" b="1" i="1" dirty="0"/>
              <a:t>Single-point forecasting </a:t>
            </a:r>
            <a:r>
              <a:rPr lang="en-US" altLang="en-US" sz="2000" dirty="0"/>
              <a:t>is where</a:t>
            </a:r>
            <a:r>
              <a:rPr lang="en-US" altLang="en-US" sz="2000" i="1" dirty="0"/>
              <a:t> </a:t>
            </a:r>
            <a:r>
              <a:rPr lang="en-US" altLang="en-US" sz="2000" dirty="0"/>
              <a:t>organisations have such confidence about the future that they will provide just one forecast number </a:t>
            </a:r>
          </a:p>
          <a:p>
            <a:pPr eaLnBrk="1" hangingPunct="1">
              <a:lnSpc>
                <a:spcPct val="150000"/>
              </a:lnSpc>
              <a:buClr>
                <a:schemeClr val="tx1"/>
              </a:buClr>
            </a:pPr>
            <a:r>
              <a:rPr lang="en-US" altLang="en-US" sz="2000" b="1" i="1" dirty="0"/>
              <a:t>Range forecasting</a:t>
            </a:r>
            <a:r>
              <a:rPr lang="en-US" altLang="en-US" sz="2000" b="1" dirty="0"/>
              <a:t> </a:t>
            </a:r>
            <a:r>
              <a:rPr lang="en-US" altLang="en-US" sz="2000" dirty="0"/>
              <a:t>is where organisations have less certainty, suggesting a range of possible outcomes with different degrees of probability and a central projection identified as the most probable .</a:t>
            </a:r>
          </a:p>
          <a:p>
            <a:pPr eaLnBrk="1" hangingPunct="1">
              <a:lnSpc>
                <a:spcPct val="150000"/>
              </a:lnSpc>
              <a:buClr>
                <a:schemeClr val="tx1"/>
              </a:buClr>
            </a:pPr>
            <a:r>
              <a:rPr lang="en-US" altLang="en-US" sz="2000" b="1" i="1" dirty="0"/>
              <a:t>Alternative futures forecasting </a:t>
            </a:r>
            <a:r>
              <a:rPr lang="en-US" altLang="en-US" sz="2000" dirty="0"/>
              <a:t>typically involves even less certainty, focusing on a set of possible yet distinct futures</a:t>
            </a:r>
            <a:r>
              <a:rPr lang="en-GB" altLang="en-US" sz="2000" dirty="0"/>
              <a:t> </a:t>
            </a:r>
            <a:r>
              <a:rPr lang="en-US" altLang="en-US" sz="2000" dirty="0"/>
              <a:t>with radically different outcomes. Alternative futures can be fed into scenario analyses though not as simple forecasts. </a:t>
            </a:r>
            <a:endParaRPr lang="en-GB" altLang="en-US" sz="2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y Forecasting is Important for Business Success">
            <a:hlinkClick r:id="" action="ppaction://media"/>
            <a:extLst>
              <a:ext uri="{FF2B5EF4-FFF2-40B4-BE49-F238E27FC236}">
                <a16:creationId xmlns:a16="http://schemas.microsoft.com/office/drawing/2014/main" id="{AEDF7CF0-0CA6-4C21-AF39-D2B3C77D4061}"/>
              </a:ext>
            </a:extLst>
          </p:cNvPr>
          <p:cNvPicPr>
            <a:picLocks noRot="1" noChangeAspect="1"/>
          </p:cNvPicPr>
          <p:nvPr>
            <a:videoFile r:link="rId1"/>
          </p:nvPr>
        </p:nvPicPr>
        <p:blipFill>
          <a:blip r:embed="rId3"/>
          <a:stretch>
            <a:fillRect/>
          </a:stretch>
        </p:blipFill>
        <p:spPr>
          <a:xfrm>
            <a:off x="68239" y="1194179"/>
            <a:ext cx="12071445" cy="5663821"/>
          </a:xfrm>
          <a:prstGeom prst="rect">
            <a:avLst/>
          </a:prstGeom>
          <a:ln w="57150">
            <a:solidFill>
              <a:srgbClr val="002060"/>
            </a:solidFill>
          </a:ln>
        </p:spPr>
      </p:pic>
    </p:spTree>
    <p:extLst>
      <p:ext uri="{BB962C8B-B14F-4D97-AF65-F5344CB8AC3E}">
        <p14:creationId xmlns:p14="http://schemas.microsoft.com/office/powerpoint/2010/main" val="21747798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EAE4420-EDC7-40DA-B63D-AAB8E3611271}"/>
              </a:ext>
            </a:extLst>
          </p:cNvPr>
          <p:cNvSpPr>
            <a:spLocks noGrp="1"/>
          </p:cNvSpPr>
          <p:nvPr>
            <p:ph type="title"/>
          </p:nvPr>
        </p:nvSpPr>
        <p:spPr>
          <a:xfrm>
            <a:off x="485348" y="1302809"/>
            <a:ext cx="8229600" cy="657225"/>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Scenarios</a:t>
            </a:r>
          </a:p>
        </p:txBody>
      </p:sp>
      <p:sp>
        <p:nvSpPr>
          <p:cNvPr id="39939" name="Content Placeholder 2">
            <a:extLst>
              <a:ext uri="{FF2B5EF4-FFF2-40B4-BE49-F238E27FC236}">
                <a16:creationId xmlns:a16="http://schemas.microsoft.com/office/drawing/2014/main" id="{E3A64DD8-308E-4854-8E6B-28B94E718281}"/>
              </a:ext>
            </a:extLst>
          </p:cNvPr>
          <p:cNvSpPr>
            <a:spLocks noGrp="1"/>
          </p:cNvSpPr>
          <p:nvPr>
            <p:ph idx="1"/>
          </p:nvPr>
        </p:nvSpPr>
        <p:spPr>
          <a:xfrm>
            <a:off x="263352" y="1960034"/>
            <a:ext cx="11377264" cy="3746920"/>
          </a:xfrm>
        </p:spPr>
        <p:txBody>
          <a:bodyPr/>
          <a:lstStyle/>
          <a:p>
            <a:pPr marL="9525" indent="-9525" eaLnBrk="1" hangingPunct="1">
              <a:lnSpc>
                <a:spcPct val="150000"/>
              </a:lnSpc>
              <a:buNone/>
              <a:tabLst>
                <a:tab pos="304800" algn="l"/>
              </a:tabLst>
              <a:defRPr/>
            </a:pPr>
            <a:r>
              <a:rPr lang="en-GB" altLang="en-US" sz="2000" b="1" i="1" dirty="0"/>
              <a:t>	Scenarios</a:t>
            </a:r>
            <a:r>
              <a:rPr lang="en-GB" altLang="en-US" sz="2000" dirty="0"/>
              <a:t> are reasonable views of how the environment of an organisation might develop in the future based on key drivers of change about which there is a high level of uncertainty.</a:t>
            </a:r>
          </a:p>
          <a:p>
            <a:pPr marL="350838" indent="-350838" eaLnBrk="1" hangingPunct="1">
              <a:lnSpc>
                <a:spcPct val="150000"/>
              </a:lnSpc>
              <a:buClr>
                <a:schemeClr val="tx1"/>
              </a:buClr>
              <a:buFontTx/>
              <a:buChar char="•"/>
              <a:defRPr/>
            </a:pPr>
            <a:r>
              <a:rPr lang="en-GB" altLang="en-US" sz="2000" dirty="0"/>
              <a:t>Build on PESTEL analysis and drivers for change.</a:t>
            </a:r>
          </a:p>
          <a:p>
            <a:pPr marL="350838" indent="-350838" eaLnBrk="1" hangingPunct="1">
              <a:lnSpc>
                <a:spcPct val="150000"/>
              </a:lnSpc>
              <a:buClr>
                <a:schemeClr val="tx1"/>
              </a:buClr>
              <a:buFontTx/>
              <a:buChar char="•"/>
              <a:defRPr/>
            </a:pPr>
            <a:r>
              <a:rPr lang="en-GB" altLang="en-US" sz="2000" dirty="0"/>
              <a:t>Offer more than a single view. An organisation will typically develop a few alternative scenarios (2</a:t>
            </a:r>
            <a:r>
              <a:rPr lang="en-GB" altLang="en-US" sz="2000" dirty="0">
                <a:cs typeface="Arial" charset="0"/>
              </a:rPr>
              <a:t>–</a:t>
            </a:r>
            <a:r>
              <a:rPr lang="en-GB" altLang="en-US" sz="2000" dirty="0"/>
              <a:t>4) to explore and evaluate future strategic options.</a:t>
            </a:r>
          </a:p>
          <a:p>
            <a:pPr marL="350838" indent="-350838" eaLnBrk="1" hangingPunct="1">
              <a:lnSpc>
                <a:spcPct val="150000"/>
              </a:lnSpc>
              <a:buClr>
                <a:schemeClr val="tx1"/>
              </a:buClr>
              <a:buFontTx/>
              <a:buChar char="•"/>
              <a:defRPr/>
            </a:pPr>
            <a:r>
              <a:rPr lang="en-GB" altLang="en-US" sz="2000" dirty="0"/>
              <a:t>Scenario analysis is used in industries with long planning horizons, for example, the oil industry or airlines industry.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48BEB2A-7F16-4645-A552-937329CA1EB5}"/>
              </a:ext>
            </a:extLst>
          </p:cNvPr>
          <p:cNvSpPr>
            <a:spLocks noGrp="1"/>
          </p:cNvSpPr>
          <p:nvPr>
            <p:ph type="title"/>
          </p:nvPr>
        </p:nvSpPr>
        <p:spPr>
          <a:xfrm>
            <a:off x="353362" y="1455703"/>
            <a:ext cx="8229600" cy="595313"/>
          </a:xfrm>
        </p:spPr>
        <p:txBody>
          <a:bodyPr rtlCol="0">
            <a:normAutofit fontScale="90000"/>
          </a:bodyPr>
          <a:lstStyle/>
          <a:p>
            <a:pPr eaLnBrk="1" fontAlgn="auto" hangingPunct="1">
              <a:spcAft>
                <a:spcPts val="0"/>
              </a:spcAft>
              <a:defRPr/>
            </a:pPr>
            <a:r>
              <a:rPr lang="en-GB" b="1" dirty="0">
                <a:solidFill>
                  <a:schemeClr val="tx1"/>
                </a:solidFill>
                <a:effectLst>
                  <a:outerShdw blurRad="38100" dist="38100" dir="2700000" algn="tl">
                    <a:srgbClr val="000000">
                      <a:alpha val="43137"/>
                    </a:srgbClr>
                  </a:outerShdw>
                </a:effectLst>
              </a:rPr>
              <a:t>Carrying out scenario analysis (1 of 2)</a:t>
            </a:r>
          </a:p>
        </p:txBody>
      </p:sp>
      <p:sp>
        <p:nvSpPr>
          <p:cNvPr id="43011" name="Content Placeholder 2">
            <a:extLst>
              <a:ext uri="{FF2B5EF4-FFF2-40B4-BE49-F238E27FC236}">
                <a16:creationId xmlns:a16="http://schemas.microsoft.com/office/drawing/2014/main" id="{F0DF5AEF-2473-41BD-8AA5-F9DE7E14A1D8}"/>
              </a:ext>
            </a:extLst>
          </p:cNvPr>
          <p:cNvSpPr>
            <a:spLocks noGrp="1"/>
          </p:cNvSpPr>
          <p:nvPr>
            <p:ph idx="1"/>
          </p:nvPr>
        </p:nvSpPr>
        <p:spPr>
          <a:xfrm>
            <a:off x="353362" y="2903828"/>
            <a:ext cx="11485276" cy="2732571"/>
          </a:xfrm>
        </p:spPr>
        <p:txBody>
          <a:bodyPr/>
          <a:lstStyle/>
          <a:p>
            <a:pPr marL="369888" indent="-369888" eaLnBrk="1" hangingPunct="1">
              <a:lnSpc>
                <a:spcPct val="200000"/>
              </a:lnSpc>
              <a:buClr>
                <a:schemeClr val="tx1"/>
              </a:buClr>
              <a:buFontTx/>
              <a:buChar char="•"/>
            </a:pPr>
            <a:r>
              <a:rPr lang="en-GB" altLang="en-US" sz="2000" dirty="0"/>
              <a:t>Identify the most relevant</a:t>
            </a:r>
            <a:r>
              <a:rPr lang="en-GB" altLang="en-US" sz="2000" i="1" dirty="0"/>
              <a:t> </a:t>
            </a:r>
            <a:r>
              <a:rPr lang="en-GB" altLang="en-US" sz="2000" b="1" i="1" dirty="0"/>
              <a:t>scope of the study </a:t>
            </a:r>
            <a:r>
              <a:rPr lang="en-GB" altLang="en-US" sz="2000" dirty="0"/>
              <a:t>– the relevant product/market and time span.</a:t>
            </a:r>
          </a:p>
          <a:p>
            <a:pPr marL="369888" indent="-369888" eaLnBrk="1" hangingPunct="1">
              <a:lnSpc>
                <a:spcPct val="200000"/>
              </a:lnSpc>
              <a:buClr>
                <a:schemeClr val="tx1"/>
              </a:buClr>
              <a:buFontTx/>
              <a:buChar char="•"/>
            </a:pPr>
            <a:r>
              <a:rPr lang="en-GB" altLang="en-US" sz="2000" dirty="0"/>
              <a:t>Identify </a:t>
            </a:r>
            <a:r>
              <a:rPr lang="en-GB" altLang="en-US" sz="2000" b="1" i="1" dirty="0"/>
              <a:t>key drivers of change </a:t>
            </a:r>
            <a:r>
              <a:rPr lang="en-GB" altLang="en-US" sz="2000" dirty="0"/>
              <a:t>– PESTEL factors which will have the most impact in the future but which have uncertain outcomes and are mutually independent.</a:t>
            </a:r>
          </a:p>
          <a:p>
            <a:pPr marL="369888" indent="-369888" eaLnBrk="1" hangingPunct="1">
              <a:lnSpc>
                <a:spcPct val="200000"/>
              </a:lnSpc>
              <a:buClr>
                <a:schemeClr val="tx1"/>
              </a:buClr>
              <a:buFontTx/>
              <a:buChar char="•"/>
            </a:pPr>
            <a:r>
              <a:rPr lang="en-GB" altLang="en-US" sz="2000" dirty="0"/>
              <a:t>For each key driver </a:t>
            </a:r>
            <a:r>
              <a:rPr lang="en-GB" altLang="en-US" sz="2000" b="1" i="1" dirty="0"/>
              <a:t>select opposite outcomes </a:t>
            </a:r>
            <a:r>
              <a:rPr lang="en-GB" altLang="en-US" sz="2000" dirty="0"/>
              <a:t>where each leads to very different consequences.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8373E931-5CF0-4908-ABAF-CE6DDDC345D9}"/>
              </a:ext>
            </a:extLst>
          </p:cNvPr>
          <p:cNvSpPr>
            <a:spLocks noGrp="1"/>
          </p:cNvSpPr>
          <p:nvPr>
            <p:ph type="title"/>
          </p:nvPr>
        </p:nvSpPr>
        <p:spPr>
          <a:xfrm>
            <a:off x="371363" y="1509222"/>
            <a:ext cx="11700081" cy="600075"/>
          </a:xfrm>
        </p:spPr>
        <p:txBody>
          <a:bodyPr rtlCol="0">
            <a:normAutofit fontScale="90000"/>
          </a:bodyPr>
          <a:lstStyle/>
          <a:p>
            <a:pPr eaLnBrk="1" fontAlgn="auto" hangingPunct="1">
              <a:spcAft>
                <a:spcPts val="0"/>
              </a:spcAft>
              <a:defRPr/>
            </a:pPr>
            <a:r>
              <a:rPr lang="en-GB" b="1" dirty="0">
                <a:solidFill>
                  <a:schemeClr val="tx1"/>
                </a:solidFill>
                <a:effectLst>
                  <a:outerShdw blurRad="38100" dist="38100" dir="2700000" algn="tl">
                    <a:srgbClr val="000000">
                      <a:alpha val="43137"/>
                    </a:srgbClr>
                  </a:outerShdw>
                </a:effectLst>
              </a:rPr>
              <a:t>Carrying out scenario analysis (2 of 2)</a:t>
            </a:r>
          </a:p>
        </p:txBody>
      </p:sp>
      <p:sp>
        <p:nvSpPr>
          <p:cNvPr id="44035" name="Content Placeholder 2">
            <a:extLst>
              <a:ext uri="{FF2B5EF4-FFF2-40B4-BE49-F238E27FC236}">
                <a16:creationId xmlns:a16="http://schemas.microsoft.com/office/drawing/2014/main" id="{E8DF4AF0-90BC-43C7-AADA-7E65C1337A52}"/>
              </a:ext>
            </a:extLst>
          </p:cNvPr>
          <p:cNvSpPr>
            <a:spLocks noGrp="1"/>
          </p:cNvSpPr>
          <p:nvPr>
            <p:ph idx="1"/>
          </p:nvPr>
        </p:nvSpPr>
        <p:spPr>
          <a:xfrm>
            <a:off x="371364" y="2633339"/>
            <a:ext cx="11449271" cy="3132840"/>
          </a:xfrm>
        </p:spPr>
        <p:txBody>
          <a:bodyPr>
            <a:normAutofit/>
          </a:bodyPr>
          <a:lstStyle/>
          <a:p>
            <a:pPr marL="360363" indent="-360363" eaLnBrk="1" hangingPunct="1">
              <a:lnSpc>
                <a:spcPct val="150000"/>
              </a:lnSpc>
              <a:buClr>
                <a:schemeClr val="tx1"/>
              </a:buClr>
              <a:buFontTx/>
              <a:buChar char="•"/>
              <a:defRPr/>
            </a:pPr>
            <a:r>
              <a:rPr lang="en-GB" altLang="en-US" sz="2000" b="1" i="1" dirty="0"/>
              <a:t>Develop scenario ‘stories’</a:t>
            </a:r>
            <a:r>
              <a:rPr lang="en-GB" altLang="en-US" sz="2000" b="1" dirty="0"/>
              <a:t>:</a:t>
            </a:r>
            <a:r>
              <a:rPr lang="en-GB" altLang="en-US" sz="2000" b="1" i="1" dirty="0"/>
              <a:t> </a:t>
            </a:r>
            <a:r>
              <a:rPr lang="en-GB" altLang="en-US" sz="2000" dirty="0"/>
              <a:t>That is, coherent and reasonable descriptions of the environment that result from opposing outcomes.</a:t>
            </a:r>
          </a:p>
          <a:p>
            <a:pPr marL="360363" indent="-360363" eaLnBrk="1" hangingPunct="1">
              <a:lnSpc>
                <a:spcPct val="150000"/>
              </a:lnSpc>
              <a:buClr>
                <a:schemeClr val="tx1"/>
              </a:buClr>
              <a:buFontTx/>
              <a:buChar char="•"/>
              <a:defRPr/>
            </a:pPr>
            <a:r>
              <a:rPr lang="en-GB" altLang="en-US" sz="2000" b="1" i="1" dirty="0"/>
              <a:t>Identify the </a:t>
            </a:r>
            <a:r>
              <a:rPr lang="en-GB" altLang="en-US" sz="1800" b="1" i="1" dirty="0"/>
              <a:t>impact</a:t>
            </a:r>
            <a:r>
              <a:rPr lang="en-GB" altLang="en-US" sz="2000" b="1" i="1" dirty="0"/>
              <a:t> of each scenario </a:t>
            </a:r>
            <a:r>
              <a:rPr lang="en-GB" altLang="en-US" sz="2000" dirty="0"/>
              <a:t>on the organisation and evaluate future strategies in the light of the anticipated scenarios.</a:t>
            </a:r>
          </a:p>
          <a:p>
            <a:pPr marL="360363" indent="-360363" eaLnBrk="1" hangingPunct="1">
              <a:lnSpc>
                <a:spcPct val="150000"/>
              </a:lnSpc>
              <a:buClr>
                <a:schemeClr val="tx1"/>
              </a:buClr>
              <a:buFontTx/>
              <a:buChar char="•"/>
              <a:defRPr/>
            </a:pPr>
            <a:r>
              <a:rPr lang="en-GB" altLang="en-US" sz="2000" b="1" i="1" dirty="0"/>
              <a:t>Monitor progress</a:t>
            </a:r>
            <a:r>
              <a:rPr lang="en-GB" altLang="en-US" sz="2000" b="1" dirty="0"/>
              <a:t>:</a:t>
            </a:r>
            <a:r>
              <a:rPr lang="en-GB" altLang="en-US" sz="2000" i="1" dirty="0"/>
              <a:t> </a:t>
            </a:r>
            <a:r>
              <a:rPr lang="en-GB" altLang="en-US" sz="2000" dirty="0"/>
              <a:t>Identify indicators that might give an early warning of the way the environment </a:t>
            </a:r>
            <a:br>
              <a:rPr lang="en-GB" altLang="en-US" sz="2000" dirty="0"/>
            </a:br>
            <a:r>
              <a:rPr lang="en-GB" altLang="en-US" sz="2000" dirty="0"/>
              <a:t>is changing and monitor such indicators.</a:t>
            </a:r>
            <a:endParaRPr lang="en-GB" altLang="en-US" sz="2000" i="1" dirty="0"/>
          </a:p>
          <a:p>
            <a:pPr marL="295275" indent="-295275" eaLnBrk="1" hangingPunct="1">
              <a:lnSpc>
                <a:spcPct val="150000"/>
              </a:lnSpc>
              <a:buClr>
                <a:srgbClr val="0F6FC6"/>
              </a:buClr>
              <a:buFontTx/>
              <a:buChar char="•"/>
              <a:defRPr/>
            </a:pPr>
            <a:endParaRPr lang="en-GB" altLang="en-US" sz="2000" dirty="0"/>
          </a:p>
          <a:p>
            <a:pPr marL="295275" indent="-295275" eaLnBrk="1" hangingPunct="1">
              <a:buClr>
                <a:srgbClr val="0F6FC6"/>
              </a:buClr>
              <a:buNone/>
              <a:defRPr/>
            </a:pPr>
            <a:endParaRPr lang="en-GB" altLang="en-US" sz="20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4">
            <a:extLst>
              <a:ext uri="{FF2B5EF4-FFF2-40B4-BE49-F238E27FC236}">
                <a16:creationId xmlns:a16="http://schemas.microsoft.com/office/drawing/2014/main" id="{C2D90DAA-D8A6-4C45-BC01-D3E517DAB28F}"/>
              </a:ext>
            </a:extLst>
          </p:cNvPr>
          <p:cNvSpPr>
            <a:spLocks noChangeArrowheads="1"/>
          </p:cNvSpPr>
          <p:nvPr/>
        </p:nvSpPr>
        <p:spPr bwMode="auto">
          <a:xfrm>
            <a:off x="420032" y="1337766"/>
            <a:ext cx="4606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pPr algn="ctr"/>
            <a:r>
              <a:rPr lang="en-GB" altLang="en-US" sz="4000" b="1" dirty="0">
                <a:solidFill>
                  <a:srgbClr val="007FA3"/>
                </a:solidFill>
              </a:rPr>
              <a:t>The scenario process</a:t>
            </a:r>
          </a:p>
        </p:txBody>
      </p:sp>
      <p:pic>
        <p:nvPicPr>
          <p:cNvPr id="45059" name="Picture 5">
            <a:extLst>
              <a:ext uri="{FF2B5EF4-FFF2-40B4-BE49-F238E27FC236}">
                <a16:creationId xmlns:a16="http://schemas.microsoft.com/office/drawing/2014/main" id="{E3F3FE05-5A8F-4411-B11C-E857893337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504" y="3068960"/>
            <a:ext cx="9069109" cy="2097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3453" y="1320017"/>
            <a:ext cx="5643689" cy="648072"/>
          </a:xfrm>
          <a:ln w="3175">
            <a:noFill/>
          </a:ln>
        </p:spPr>
        <p:txBody>
          <a:bodyPr>
            <a:normAutofit/>
          </a:bodyPr>
          <a:lstStyle/>
          <a:p>
            <a:pPr>
              <a:defRPr/>
            </a:pPr>
            <a:r>
              <a:rPr lang="en-GB" sz="4000" dirty="0">
                <a:solidFill>
                  <a:schemeClr val="tx1"/>
                </a:solidFill>
              </a:rPr>
              <a:t>Scenario Planning Process</a:t>
            </a:r>
            <a:endParaRPr lang="en-US" sz="3100" dirty="0">
              <a:solidFill>
                <a:schemeClr val="tx1"/>
              </a:solidFill>
              <a:latin typeface="Arial" pitchFamily="34" charset="0"/>
            </a:endParaRPr>
          </a:p>
        </p:txBody>
      </p:sp>
      <p:sp>
        <p:nvSpPr>
          <p:cNvPr id="3" name="Content Placeholder 2"/>
          <p:cNvSpPr>
            <a:spLocks noGrp="1"/>
          </p:cNvSpPr>
          <p:nvPr>
            <p:ph idx="1"/>
          </p:nvPr>
        </p:nvSpPr>
        <p:spPr>
          <a:xfrm>
            <a:off x="365052" y="1440197"/>
            <a:ext cx="11737304" cy="5148572"/>
          </a:xfrm>
          <a:ln w="44450">
            <a:noFill/>
          </a:ln>
        </p:spPr>
        <p:txBody>
          <a:bodyPr>
            <a:noAutofit/>
          </a:bodyPr>
          <a:lstStyle/>
          <a:p>
            <a:pPr marL="457200" indent="-457200">
              <a:buClr>
                <a:srgbClr val="C00000"/>
              </a:buClr>
              <a:buFont typeface="+mj-lt"/>
              <a:buAutoNum type="arabicPeriod"/>
            </a:pPr>
            <a:r>
              <a:rPr lang="en-GB" sz="1800" b="1" dirty="0"/>
              <a:t>Identify the possibility</a:t>
            </a:r>
          </a:p>
          <a:p>
            <a:pPr marL="857250" lvl="1" indent="-457200">
              <a:buClr>
                <a:srgbClr val="C00000"/>
              </a:buClr>
            </a:pPr>
            <a:r>
              <a:rPr lang="en-GB" sz="1800" dirty="0"/>
              <a:t>i.e. subject of the analysis and time span</a:t>
            </a:r>
          </a:p>
          <a:p>
            <a:pPr marL="857250" lvl="1" indent="-457200">
              <a:buClr>
                <a:srgbClr val="C00000"/>
              </a:buClr>
            </a:pPr>
            <a:r>
              <a:rPr lang="en-GB" sz="1800" dirty="0"/>
              <a:t>Analysis could range from </a:t>
            </a:r>
            <a:r>
              <a:rPr lang="en-GB" sz="1800" b="1" dirty="0"/>
              <a:t>regional</a:t>
            </a:r>
            <a:r>
              <a:rPr lang="en-GB" sz="1800" dirty="0"/>
              <a:t> consideration to </a:t>
            </a:r>
            <a:r>
              <a:rPr lang="en-GB" sz="1800" b="1" dirty="0"/>
              <a:t>global</a:t>
            </a:r>
            <a:r>
              <a:rPr lang="en-GB" sz="1800" dirty="0"/>
              <a:t> industry with time frames from short/medium terms to long term.</a:t>
            </a:r>
          </a:p>
          <a:p>
            <a:pPr marL="400050" lvl="1" indent="0">
              <a:buClr>
                <a:srgbClr val="C00000"/>
              </a:buClr>
              <a:buNone/>
            </a:pPr>
            <a:endParaRPr lang="en-GB" sz="1800" dirty="0"/>
          </a:p>
          <a:p>
            <a:pPr marL="457200" indent="-457200">
              <a:buClr>
                <a:srgbClr val="C00000"/>
              </a:buClr>
              <a:buFont typeface="+mj-lt"/>
              <a:buAutoNum type="arabicPeriod"/>
            </a:pPr>
            <a:r>
              <a:rPr lang="en-GB" sz="1800" b="1" dirty="0"/>
              <a:t>Identify key drivers of change</a:t>
            </a:r>
          </a:p>
          <a:p>
            <a:pPr marL="857250" lvl="1" indent="-457200">
              <a:buClr>
                <a:srgbClr val="C00000"/>
              </a:buClr>
            </a:pPr>
            <a:r>
              <a:rPr lang="en-GB" sz="1800" dirty="0"/>
              <a:t>PESTLE analysis can be used here to discover issues likely to have major impacts on industry future</a:t>
            </a:r>
          </a:p>
          <a:p>
            <a:pPr marL="857250" lvl="1" indent="-457200">
              <a:buClr>
                <a:srgbClr val="C00000"/>
              </a:buClr>
            </a:pPr>
            <a:endParaRPr lang="en-GB" sz="1800" dirty="0"/>
          </a:p>
          <a:p>
            <a:pPr marL="457200" indent="-457200">
              <a:buClr>
                <a:srgbClr val="C00000"/>
              </a:buClr>
              <a:buFont typeface="+mj-lt"/>
              <a:buAutoNum type="arabicPeriod" startAt="3"/>
            </a:pPr>
            <a:r>
              <a:rPr lang="en-GB" sz="1800" b="1" dirty="0"/>
              <a:t>Select opposing key drivers</a:t>
            </a:r>
          </a:p>
          <a:p>
            <a:pPr marL="857250" lvl="1" indent="-457200">
              <a:buClr>
                <a:srgbClr val="C00000"/>
              </a:buClr>
            </a:pPr>
            <a:r>
              <a:rPr lang="en-GB" sz="1800" dirty="0"/>
              <a:t>i.e. drivers with high uncertainty as well as potential for producing significant divergent or opposing outcomes</a:t>
            </a:r>
          </a:p>
          <a:p>
            <a:pPr marL="400050" lvl="1" indent="0">
              <a:buClr>
                <a:srgbClr val="C00000"/>
              </a:buClr>
              <a:buNone/>
            </a:pPr>
            <a:endParaRPr lang="en-GB" sz="1800" dirty="0"/>
          </a:p>
          <a:p>
            <a:pPr marL="457200" indent="-457200">
              <a:buClr>
                <a:srgbClr val="C00000"/>
              </a:buClr>
              <a:buFont typeface="+mj-lt"/>
              <a:buAutoNum type="arabicPeriod" startAt="3"/>
            </a:pPr>
            <a:r>
              <a:rPr lang="en-GB" sz="1800" b="1" dirty="0"/>
              <a:t>Develop scenario ‘stories’</a:t>
            </a:r>
          </a:p>
          <a:p>
            <a:pPr marL="857250" lvl="1" indent="-457200">
              <a:buClr>
                <a:srgbClr val="C00000"/>
              </a:buClr>
            </a:pPr>
            <a:r>
              <a:rPr lang="en-GB" sz="1800" dirty="0"/>
              <a:t>Such stories should incorporate key drivers as well as other factors into a coherent whole.</a:t>
            </a:r>
          </a:p>
          <a:p>
            <a:pPr marL="400050" lvl="1" indent="0">
              <a:buClr>
                <a:srgbClr val="C00000"/>
              </a:buClr>
              <a:buNone/>
            </a:pPr>
            <a:endParaRPr lang="en-GB" sz="1800" dirty="0"/>
          </a:p>
          <a:p>
            <a:pPr marL="457200" indent="-457200">
              <a:buClr>
                <a:srgbClr val="C00000"/>
              </a:buClr>
              <a:buFont typeface="+mj-lt"/>
              <a:buAutoNum type="arabicPeriod" startAt="3"/>
            </a:pPr>
            <a:r>
              <a:rPr lang="en-GB" sz="1800" b="1" dirty="0"/>
              <a:t>Identify impact of alternative scenarios on organisation</a:t>
            </a:r>
          </a:p>
        </p:txBody>
      </p:sp>
      <p:sp>
        <p:nvSpPr>
          <p:cNvPr id="4" name="Rectangle 3">
            <a:extLst>
              <a:ext uri="{FF2B5EF4-FFF2-40B4-BE49-F238E27FC236}">
                <a16:creationId xmlns:a16="http://schemas.microsoft.com/office/drawing/2014/main" id="{7069BA72-7DB9-4D0C-864D-3A7EC49B0AE4}"/>
              </a:ext>
            </a:extLst>
          </p:cNvPr>
          <p:cNvSpPr/>
          <p:nvPr/>
        </p:nvSpPr>
        <p:spPr>
          <a:xfrm>
            <a:off x="10201386" y="5713511"/>
            <a:ext cx="1900970" cy="307777"/>
          </a:xfrm>
          <a:prstGeom prst="rect">
            <a:avLst/>
          </a:prstGeom>
        </p:spPr>
        <p:txBody>
          <a:bodyPr wrap="none">
            <a:spAutoFit/>
          </a:bodyPr>
          <a:lstStyle/>
          <a:p>
            <a:r>
              <a:rPr lang="en-GB" sz="1400" dirty="0"/>
              <a:t>(Johnson </a:t>
            </a:r>
            <a:r>
              <a:rPr lang="en-GB" sz="1400" i="1" dirty="0"/>
              <a:t>et al., </a:t>
            </a:r>
            <a:r>
              <a:rPr lang="en-GB" sz="1400" dirty="0"/>
              <a:t>2011)</a:t>
            </a:r>
          </a:p>
        </p:txBody>
      </p:sp>
    </p:spTree>
    <p:extLst>
      <p:ext uri="{BB962C8B-B14F-4D97-AF65-F5344CB8AC3E}">
        <p14:creationId xmlns:p14="http://schemas.microsoft.com/office/powerpoint/2010/main" val="2702174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500"/>
                                        <p:tgtEl>
                                          <p:spTgt spid="3">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500"/>
                                        <p:tgtEl>
                                          <p:spTgt spid="3">
                                            <p:txEl>
                                              <p:pRg st="10" end="1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fade">
                                      <p:cBhvr>
                                        <p:cTn id="37" dur="500"/>
                                        <p:tgtEl>
                                          <p:spTgt spid="3">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3" end="13"/>
                                            </p:txEl>
                                          </p:spTgt>
                                        </p:tgtEl>
                                        <p:attrNameLst>
                                          <p:attrName>style.visibility</p:attrName>
                                        </p:attrNameLst>
                                      </p:cBhvr>
                                      <p:to>
                                        <p:strVal val="visible"/>
                                      </p:to>
                                    </p:set>
                                    <p:animEffect transition="in" filter="fade">
                                      <p:cBhvr>
                                        <p:cTn id="42"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262B10-9FA1-4014-885F-0EA419836073}"/>
              </a:ext>
            </a:extLst>
          </p:cNvPr>
          <p:cNvSpPr/>
          <p:nvPr/>
        </p:nvSpPr>
        <p:spPr>
          <a:xfrm>
            <a:off x="3215680" y="1196752"/>
            <a:ext cx="5110694" cy="769441"/>
          </a:xfrm>
          <a:prstGeom prst="rect">
            <a:avLst/>
          </a:prstGeom>
        </p:spPr>
        <p:txBody>
          <a:bodyPr wrap="none">
            <a:spAutoFit/>
          </a:bodyPr>
          <a:lstStyle/>
          <a:p>
            <a:r>
              <a:rPr lang="en-GB" sz="4400" b="1" dirty="0">
                <a:effectLst>
                  <a:outerShdw blurRad="38100" dist="38100" dir="2700000" algn="tl">
                    <a:srgbClr val="000000">
                      <a:alpha val="43137"/>
                    </a:srgbClr>
                  </a:outerShdw>
                </a:effectLst>
                <a:latin typeface="Roboto"/>
              </a:rPr>
              <a:t>Scenario Planning</a:t>
            </a:r>
            <a:endParaRPr lang="en-GB" sz="4400" b="1" i="0" dirty="0">
              <a:effectLst>
                <a:outerShdw blurRad="38100" dist="38100" dir="2700000" algn="tl">
                  <a:srgbClr val="000000">
                    <a:alpha val="43137"/>
                  </a:srgbClr>
                </a:outerShdw>
              </a:effectLst>
              <a:latin typeface="Roboto"/>
            </a:endParaRPr>
          </a:p>
        </p:txBody>
      </p:sp>
      <p:sp>
        <p:nvSpPr>
          <p:cNvPr id="2" name="Rectangle 1">
            <a:extLst>
              <a:ext uri="{FF2B5EF4-FFF2-40B4-BE49-F238E27FC236}">
                <a16:creationId xmlns:a16="http://schemas.microsoft.com/office/drawing/2014/main" id="{13708A13-CBED-490B-938A-12045C43CC0B}"/>
              </a:ext>
            </a:extLst>
          </p:cNvPr>
          <p:cNvSpPr/>
          <p:nvPr/>
        </p:nvSpPr>
        <p:spPr>
          <a:xfrm>
            <a:off x="328964" y="2805933"/>
            <a:ext cx="11534071" cy="646331"/>
          </a:xfrm>
          <a:prstGeom prst="rect">
            <a:avLst/>
          </a:prstGeom>
        </p:spPr>
        <p:txBody>
          <a:bodyPr wrap="square">
            <a:spAutoFit/>
          </a:bodyPr>
          <a:lstStyle/>
          <a:p>
            <a:pPr algn="just"/>
            <a:r>
              <a:rPr lang="en-GB" dirty="0">
                <a:latin typeface="Arial" panose="020B0604020202020204" pitchFamily="34" charset="0"/>
              </a:rPr>
              <a:t>Scenario planning is the practice of creating varying courses of action for a business to implement based on potential events and situations, known as scenarios.</a:t>
            </a:r>
            <a:endParaRPr lang="en-GB" dirty="0"/>
          </a:p>
        </p:txBody>
      </p:sp>
    </p:spTree>
    <p:extLst>
      <p:ext uri="{BB962C8B-B14F-4D97-AF65-F5344CB8AC3E}">
        <p14:creationId xmlns:p14="http://schemas.microsoft.com/office/powerpoint/2010/main" val="102513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980728"/>
            <a:ext cx="10363200" cy="1080120"/>
          </a:xfrm>
          <a:ln w="3175">
            <a:noFill/>
          </a:ln>
        </p:spPr>
        <p:txBody>
          <a:bodyPr>
            <a:noAutofit/>
          </a:bodyPr>
          <a:lstStyle/>
          <a:p>
            <a:pPr>
              <a:defRPr/>
            </a:pPr>
            <a:r>
              <a:rPr lang="en-GB" sz="5400" b="1" dirty="0">
                <a:solidFill>
                  <a:schemeClr val="tx1"/>
                </a:solidFill>
                <a:effectLst>
                  <a:outerShdw blurRad="38100" dist="38100" dir="2700000" algn="tl">
                    <a:srgbClr val="000000">
                      <a:alpha val="43137"/>
                    </a:srgbClr>
                  </a:outerShdw>
                </a:effectLst>
              </a:rPr>
              <a:t>Scenario Planning</a:t>
            </a:r>
            <a:endParaRPr lang="en-US" sz="54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2204864"/>
            <a:ext cx="11809312" cy="3456383"/>
          </a:xfrm>
          <a:ln w="44450">
            <a:noFill/>
          </a:ln>
        </p:spPr>
        <p:txBody>
          <a:bodyPr>
            <a:noAutofit/>
          </a:bodyPr>
          <a:lstStyle/>
          <a:p>
            <a:pPr marL="0" indent="0" algn="just">
              <a:buClr>
                <a:srgbClr val="C00000"/>
              </a:buClr>
              <a:buNone/>
            </a:pPr>
            <a:endParaRPr lang="en-US" sz="2400" b="1" dirty="0"/>
          </a:p>
          <a:p>
            <a:pPr algn="just">
              <a:buClr>
                <a:srgbClr val="C00000"/>
              </a:buClr>
            </a:pPr>
            <a:r>
              <a:rPr lang="en-GB" sz="2400" dirty="0"/>
              <a:t>Scenario planning seeks to consider the possible effects of various </a:t>
            </a:r>
            <a:r>
              <a:rPr lang="en-GB" sz="2400" b="1" dirty="0"/>
              <a:t>uncontrollable</a:t>
            </a:r>
            <a:r>
              <a:rPr lang="en-GB" sz="2400" dirty="0"/>
              <a:t> forces (PESTLE factors for example) upon the future and to test the resiliency of specific strategy alternatives.</a:t>
            </a:r>
          </a:p>
          <a:p>
            <a:pPr marL="0" indent="0" algn="just">
              <a:buClr>
                <a:srgbClr val="C00000"/>
              </a:buClr>
              <a:buNone/>
            </a:pPr>
            <a:endParaRPr lang="en-GB" sz="2400" dirty="0"/>
          </a:p>
          <a:p>
            <a:pPr algn="just">
              <a:buClr>
                <a:srgbClr val="C00000"/>
              </a:buClr>
            </a:pPr>
            <a:r>
              <a:rPr lang="en-GB" sz="2400" dirty="0"/>
              <a:t>It is most commonly found in industries considered to have highly dynamic, complex and uncertain environments and/or those industries that require heavy forward investment (e.g., energy companies)</a:t>
            </a:r>
          </a:p>
          <a:p>
            <a:pPr marL="0" indent="0">
              <a:buClr>
                <a:srgbClr val="C00000"/>
              </a:buClr>
              <a:buNone/>
            </a:pPr>
            <a:endParaRPr lang="en-GB" dirty="0"/>
          </a:p>
        </p:txBody>
      </p:sp>
    </p:spTree>
    <p:extLst>
      <p:ext uri="{BB962C8B-B14F-4D97-AF65-F5344CB8AC3E}">
        <p14:creationId xmlns:p14="http://schemas.microsoft.com/office/powerpoint/2010/main" val="75649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p:cTn id="1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648" y="1138082"/>
            <a:ext cx="11594969" cy="1325563"/>
          </a:xfrm>
          <a:ln w="3175">
            <a:noFill/>
          </a:ln>
        </p:spPr>
        <p:txBody>
          <a:bodyPr>
            <a:normAutofit/>
          </a:bodyPr>
          <a:lstStyle/>
          <a:p>
            <a:pPr>
              <a:defRPr/>
            </a:pPr>
            <a:r>
              <a:rPr lang="en-GB" sz="4800" b="1" dirty="0">
                <a:solidFill>
                  <a:schemeClr val="tx1"/>
                </a:solidFill>
                <a:effectLst>
                  <a:outerShdw blurRad="38100" dist="38100" dir="2700000" algn="tl">
                    <a:srgbClr val="000000">
                      <a:alpha val="43137"/>
                    </a:srgbClr>
                  </a:outerShdw>
                </a:effectLst>
              </a:rPr>
              <a:t>Scenario Planning</a:t>
            </a:r>
            <a:endParaRPr lang="en-US" sz="48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033621" y="2133531"/>
            <a:ext cx="10009112" cy="4205063"/>
          </a:xfrm>
          <a:ln w="44450">
            <a:noFill/>
          </a:ln>
        </p:spPr>
        <p:txBody>
          <a:bodyPr>
            <a:noAutofit/>
          </a:bodyPr>
          <a:lstStyle/>
          <a:p>
            <a:pPr marL="0" indent="0">
              <a:buClr>
                <a:srgbClr val="C00000"/>
              </a:buClr>
              <a:buNone/>
            </a:pPr>
            <a:endParaRPr lang="en-US" sz="2400" b="1" dirty="0"/>
          </a:p>
          <a:p>
            <a:pPr>
              <a:buClr>
                <a:srgbClr val="C00000"/>
              </a:buClr>
            </a:pPr>
            <a:r>
              <a:rPr lang="en-US" sz="2400" b="1" dirty="0"/>
              <a:t>It is not a method for predicting the future</a:t>
            </a:r>
          </a:p>
          <a:p>
            <a:pPr lvl="1">
              <a:buClr>
                <a:srgbClr val="C00000"/>
              </a:buClr>
            </a:pPr>
            <a:r>
              <a:rPr lang="en-US" sz="2400" dirty="0"/>
              <a:t>A more scientific method</a:t>
            </a:r>
          </a:p>
          <a:p>
            <a:pPr lvl="1">
              <a:buClr>
                <a:srgbClr val="C00000"/>
              </a:buClr>
            </a:pPr>
            <a:r>
              <a:rPr lang="en-US" sz="2400" dirty="0"/>
              <a:t>Based on analysis	</a:t>
            </a:r>
          </a:p>
          <a:p>
            <a:pPr lvl="1">
              <a:buClr>
                <a:srgbClr val="C00000"/>
              </a:buClr>
            </a:pPr>
            <a:endParaRPr lang="en-US" sz="2400" dirty="0"/>
          </a:p>
          <a:p>
            <a:pPr marL="342900" lvl="1" indent="0">
              <a:buClr>
                <a:srgbClr val="C00000"/>
              </a:buClr>
              <a:buNone/>
            </a:pPr>
            <a:endParaRPr lang="en-US" sz="2400" dirty="0"/>
          </a:p>
          <a:p>
            <a:pPr lvl="1">
              <a:buClr>
                <a:srgbClr val="C00000"/>
              </a:buClr>
            </a:pPr>
            <a:r>
              <a:rPr lang="en-US" sz="2400" dirty="0"/>
              <a:t>“</a:t>
            </a:r>
            <a:r>
              <a:rPr lang="en-US" sz="2400" b="1" dirty="0">
                <a:effectLst>
                  <a:outerShdw blurRad="38100" dist="38100" dir="2700000" algn="tl">
                    <a:srgbClr val="000000">
                      <a:alpha val="43137"/>
                    </a:srgbClr>
                  </a:outerShdw>
                </a:effectLst>
              </a:rPr>
              <a:t>Assumption</a:t>
            </a:r>
            <a:r>
              <a:rPr lang="en-US" sz="2400" dirty="0"/>
              <a:t> is the mother of all mistakes” ?!</a:t>
            </a:r>
          </a:p>
          <a:p>
            <a:pPr lvl="1">
              <a:buClr>
                <a:srgbClr val="C00000"/>
              </a:buClr>
            </a:pPr>
            <a:r>
              <a:rPr lang="en-US" sz="2400" dirty="0"/>
              <a:t>An attempt to scientifically forecast an unfolding future</a:t>
            </a:r>
          </a:p>
        </p:txBody>
      </p:sp>
      <p:pic>
        <p:nvPicPr>
          <p:cNvPr id="6" name="Picture 3" descr="C:\Documents and Settings\david\Local Settings\Temporary Internet Files\Content.IE5\BNM1077N\MC900318654[1].wmf"/>
          <p:cNvPicPr>
            <a:picLocks noChangeAspect="1" noChangeArrowheads="1"/>
          </p:cNvPicPr>
          <p:nvPr/>
        </p:nvPicPr>
        <p:blipFill>
          <a:blip r:embed="rId2" cstate="print"/>
          <a:srcRect/>
          <a:stretch>
            <a:fillRect/>
          </a:stretch>
        </p:blipFill>
        <p:spPr bwMode="auto">
          <a:xfrm>
            <a:off x="339129" y="3483356"/>
            <a:ext cx="1649500" cy="1783779"/>
          </a:xfrm>
          <a:prstGeom prst="rect">
            <a:avLst/>
          </a:prstGeom>
          <a:noFill/>
        </p:spPr>
      </p:pic>
      <p:pic>
        <p:nvPicPr>
          <p:cNvPr id="7" name="Picture 4" descr="C:\Documents and Settings\david\Local Settings\Temporary Internet Files\Content.IE5\ZA1DJ913\MC900310082[1].wmf"/>
          <p:cNvPicPr>
            <a:picLocks noChangeAspect="1" noChangeArrowheads="1"/>
          </p:cNvPicPr>
          <p:nvPr/>
        </p:nvPicPr>
        <p:blipFill>
          <a:blip r:embed="rId3" cstate="print"/>
          <a:srcRect/>
          <a:stretch>
            <a:fillRect/>
          </a:stretch>
        </p:blipFill>
        <p:spPr bwMode="auto">
          <a:xfrm>
            <a:off x="10079813" y="1236949"/>
            <a:ext cx="1632932" cy="1992340"/>
          </a:xfrm>
          <a:prstGeom prst="rect">
            <a:avLst/>
          </a:prstGeom>
          <a:noFill/>
        </p:spPr>
      </p:pic>
    </p:spTree>
    <p:extLst>
      <p:ext uri="{BB962C8B-B14F-4D97-AF65-F5344CB8AC3E}">
        <p14:creationId xmlns:p14="http://schemas.microsoft.com/office/powerpoint/2010/main" val="156749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209" y="1544807"/>
            <a:ext cx="10363200" cy="731168"/>
          </a:xfrm>
          <a:ln w="3175">
            <a:no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Scenario Planning</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221208" y="2667547"/>
            <a:ext cx="11881320" cy="2808311"/>
          </a:xfrm>
          <a:ln w="44450">
            <a:noFill/>
          </a:ln>
        </p:spPr>
        <p:txBody>
          <a:bodyPr>
            <a:noAutofit/>
          </a:bodyPr>
          <a:lstStyle/>
          <a:p>
            <a:pPr marL="0" indent="0">
              <a:buClr>
                <a:srgbClr val="C00000"/>
              </a:buClr>
              <a:buNone/>
            </a:pPr>
            <a:endParaRPr lang="en-US" sz="2400" b="1" dirty="0"/>
          </a:p>
          <a:p>
            <a:pPr>
              <a:buClr>
                <a:srgbClr val="C00000"/>
              </a:buClr>
            </a:pPr>
            <a:r>
              <a:rPr lang="en-GB" sz="2400" dirty="0"/>
              <a:t>It offers alternative views for future development of businesses by factoring in key drivers of change.</a:t>
            </a:r>
          </a:p>
          <a:p>
            <a:pPr marL="0" indent="0">
              <a:buClr>
                <a:srgbClr val="C00000"/>
              </a:buClr>
              <a:buNone/>
            </a:pPr>
            <a:endParaRPr lang="en-GB" sz="2400" dirty="0"/>
          </a:p>
          <a:p>
            <a:pPr>
              <a:buClr>
                <a:srgbClr val="C00000"/>
              </a:buClr>
            </a:pPr>
            <a:r>
              <a:rPr lang="en-GB" sz="2400" dirty="0"/>
              <a:t>The main point is to encourage managers to be alert to a </a:t>
            </a:r>
            <a:r>
              <a:rPr lang="en-GB" sz="2400" b="1" dirty="0">
                <a:solidFill>
                  <a:srgbClr val="8B1F10"/>
                </a:solidFill>
              </a:rPr>
              <a:t>range of possible futures.</a:t>
            </a:r>
            <a:endParaRPr lang="en-GB" sz="2400" dirty="0"/>
          </a:p>
        </p:txBody>
      </p:sp>
    </p:spTree>
    <p:extLst>
      <p:ext uri="{BB962C8B-B14F-4D97-AF65-F5344CB8AC3E}">
        <p14:creationId xmlns:p14="http://schemas.microsoft.com/office/powerpoint/2010/main" val="118632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886ADF-17B1-401D-BD5F-308DC515E0D1}"/>
              </a:ext>
            </a:extLst>
          </p:cNvPr>
          <p:cNvSpPr/>
          <p:nvPr/>
        </p:nvSpPr>
        <p:spPr>
          <a:xfrm>
            <a:off x="148136" y="2857972"/>
            <a:ext cx="3261540" cy="2610779"/>
          </a:xfrm>
          <a:prstGeom prst="rect">
            <a:avLst/>
          </a:prstGeom>
        </p:spPr>
        <p:txBody>
          <a:bodyPr wrap="square">
            <a:spAutoFit/>
          </a:bodyPr>
          <a:lstStyle/>
          <a:p>
            <a:pPr>
              <a:lnSpc>
                <a:spcPct val="200000"/>
              </a:lnSpc>
            </a:pPr>
            <a:r>
              <a:rPr lang="en-GB" sz="1400" dirty="0">
                <a:solidFill>
                  <a:srgbClr val="000000"/>
                </a:solidFill>
                <a:latin typeface="Roboto"/>
              </a:rPr>
              <a:t>In this video for the Volkswagen Group Production </a:t>
            </a:r>
            <a:r>
              <a:rPr lang="en-GB" sz="1400" dirty="0" err="1">
                <a:solidFill>
                  <a:srgbClr val="000000"/>
                </a:solidFill>
                <a:latin typeface="Roboto"/>
              </a:rPr>
              <a:t>Normann</a:t>
            </a:r>
            <a:r>
              <a:rPr lang="en-GB" sz="1400" dirty="0">
                <a:solidFill>
                  <a:srgbClr val="000000"/>
                </a:solidFill>
                <a:latin typeface="Roboto"/>
              </a:rPr>
              <a:t>-Partners’ Co-founder and Chairman Ulf Mannervik gives a brief introduction to scenario-planning and scenario-based strategy work.</a:t>
            </a:r>
          </a:p>
        </p:txBody>
      </p:sp>
      <p:sp>
        <p:nvSpPr>
          <p:cNvPr id="5" name="Rectangle 4">
            <a:extLst>
              <a:ext uri="{FF2B5EF4-FFF2-40B4-BE49-F238E27FC236}">
                <a16:creationId xmlns:a16="http://schemas.microsoft.com/office/drawing/2014/main" id="{85C55788-B2DF-49A3-A619-9C3BBEDFE0DF}"/>
              </a:ext>
            </a:extLst>
          </p:cNvPr>
          <p:cNvSpPr/>
          <p:nvPr/>
        </p:nvSpPr>
        <p:spPr>
          <a:xfrm>
            <a:off x="252610" y="5552328"/>
            <a:ext cx="3467616" cy="369332"/>
          </a:xfrm>
          <a:prstGeom prst="rect">
            <a:avLst/>
          </a:prstGeom>
        </p:spPr>
        <p:txBody>
          <a:bodyPr wrap="none">
            <a:spAutoFit/>
          </a:bodyPr>
          <a:lstStyle/>
          <a:p>
            <a:r>
              <a:rPr lang="en-GB" dirty="0">
                <a:hlinkClick r:id="rId3"/>
              </a:rPr>
              <a:t>https://youtu.be/Uhq57PYbDCo</a:t>
            </a:r>
            <a:r>
              <a:rPr lang="en-GB" dirty="0"/>
              <a:t> </a:t>
            </a:r>
          </a:p>
        </p:txBody>
      </p:sp>
      <p:sp>
        <p:nvSpPr>
          <p:cNvPr id="6" name="AutoShape 2" descr="Image result for Volkswagen">
            <a:extLst>
              <a:ext uri="{FF2B5EF4-FFF2-40B4-BE49-F238E27FC236}">
                <a16:creationId xmlns:a16="http://schemas.microsoft.com/office/drawing/2014/main" id="{25985FD3-7096-47FF-B4F9-1003BF192B2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2B9B2674-5945-4CDA-BD92-D09C403C40B5}"/>
              </a:ext>
            </a:extLst>
          </p:cNvPr>
          <p:cNvPicPr>
            <a:picLocks noChangeAspect="1"/>
          </p:cNvPicPr>
          <p:nvPr/>
        </p:nvPicPr>
        <p:blipFill>
          <a:blip r:embed="rId4"/>
          <a:stretch>
            <a:fillRect/>
          </a:stretch>
        </p:blipFill>
        <p:spPr>
          <a:xfrm>
            <a:off x="148136" y="1389249"/>
            <a:ext cx="1552899" cy="1552899"/>
          </a:xfrm>
          <a:prstGeom prst="rect">
            <a:avLst/>
          </a:prstGeom>
        </p:spPr>
      </p:pic>
      <p:pic>
        <p:nvPicPr>
          <p:cNvPr id="2" name="Online Media 1" title="Futures of Production Scenarioplanning">
            <a:hlinkClick r:id="" action="ppaction://media"/>
            <a:extLst>
              <a:ext uri="{FF2B5EF4-FFF2-40B4-BE49-F238E27FC236}">
                <a16:creationId xmlns:a16="http://schemas.microsoft.com/office/drawing/2014/main" id="{56ECE974-B9C7-4445-BDBB-6EB37A43C3BD}"/>
              </a:ext>
            </a:extLst>
          </p:cNvPr>
          <p:cNvPicPr>
            <a:picLocks noRot="1" noChangeAspect="1"/>
          </p:cNvPicPr>
          <p:nvPr>
            <a:videoFile r:link="rId1"/>
          </p:nvPr>
        </p:nvPicPr>
        <p:blipFill>
          <a:blip r:embed="rId5"/>
          <a:stretch>
            <a:fillRect/>
          </a:stretch>
        </p:blipFill>
        <p:spPr>
          <a:xfrm>
            <a:off x="3797578" y="1241140"/>
            <a:ext cx="8320924" cy="4680520"/>
          </a:xfrm>
          <a:prstGeom prst="rect">
            <a:avLst/>
          </a:prstGeom>
        </p:spPr>
      </p:pic>
      <p:pic>
        <p:nvPicPr>
          <p:cNvPr id="1026" name="Picture 2" descr="Royal Dutch Shell - Wikipedia">
            <a:extLst>
              <a:ext uri="{FF2B5EF4-FFF2-40B4-BE49-F238E27FC236}">
                <a16:creationId xmlns:a16="http://schemas.microsoft.com/office/drawing/2014/main" id="{D415A34D-8649-469B-9568-46329BDE7A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32320" y="1506396"/>
            <a:ext cx="1331585" cy="1234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9721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804" y="1161329"/>
            <a:ext cx="11594969" cy="1325563"/>
          </a:xfrm>
          <a:ln w="3175">
            <a:no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Qualities of Good Scenarios</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328227" y="2343661"/>
            <a:ext cx="11809312" cy="4032448"/>
          </a:xfrm>
          <a:ln w="44450">
            <a:noFill/>
          </a:ln>
        </p:spPr>
        <p:txBody>
          <a:bodyPr>
            <a:noAutofit/>
          </a:bodyPr>
          <a:lstStyle/>
          <a:p>
            <a:pPr marL="0" indent="0">
              <a:buClr>
                <a:srgbClr val="C00000"/>
              </a:buClr>
              <a:buNone/>
            </a:pPr>
            <a:endParaRPr lang="en-GB" sz="2400" dirty="0"/>
          </a:p>
          <a:p>
            <a:pPr>
              <a:buClr>
                <a:srgbClr val="C00000"/>
              </a:buClr>
            </a:pPr>
            <a:r>
              <a:rPr lang="en-GB" sz="2400" dirty="0"/>
              <a:t>Relevance</a:t>
            </a:r>
          </a:p>
          <a:p>
            <a:pPr marL="0" indent="0">
              <a:buClr>
                <a:srgbClr val="C00000"/>
              </a:buClr>
              <a:buNone/>
            </a:pPr>
            <a:endParaRPr lang="en-GB" sz="2400" dirty="0"/>
          </a:p>
          <a:p>
            <a:pPr>
              <a:buClr>
                <a:srgbClr val="C00000"/>
              </a:buClr>
            </a:pPr>
            <a:r>
              <a:rPr lang="en-GB" sz="2400" dirty="0"/>
              <a:t>Internal consistency</a:t>
            </a:r>
          </a:p>
          <a:p>
            <a:pPr marL="0" indent="0">
              <a:buClr>
                <a:srgbClr val="C00000"/>
              </a:buClr>
              <a:buNone/>
            </a:pPr>
            <a:endParaRPr lang="en-GB" sz="2400" dirty="0"/>
          </a:p>
          <a:p>
            <a:pPr>
              <a:buClr>
                <a:srgbClr val="C00000"/>
              </a:buClr>
            </a:pPr>
            <a:r>
              <a:rPr lang="en-GB" sz="2400" dirty="0"/>
              <a:t>Generically different descriptions</a:t>
            </a:r>
          </a:p>
          <a:p>
            <a:pPr marL="0" indent="0">
              <a:buClr>
                <a:srgbClr val="C00000"/>
              </a:buClr>
              <a:buNone/>
            </a:pPr>
            <a:endParaRPr lang="en-GB" sz="2400" dirty="0"/>
          </a:p>
          <a:p>
            <a:pPr>
              <a:buClr>
                <a:srgbClr val="C00000"/>
              </a:buClr>
            </a:pPr>
            <a:r>
              <a:rPr lang="en-GB" sz="2400" dirty="0"/>
              <a:t>Actionable and consistent over time</a:t>
            </a:r>
            <a:endParaRPr lang="en-GB" dirty="0"/>
          </a:p>
        </p:txBody>
      </p:sp>
      <p:pic>
        <p:nvPicPr>
          <p:cNvPr id="2050" name="Picture 2" descr="Image result for Scenarios">
            <a:extLst>
              <a:ext uri="{FF2B5EF4-FFF2-40B4-BE49-F238E27FC236}">
                <a16:creationId xmlns:a16="http://schemas.microsoft.com/office/drawing/2014/main" id="{02D72134-95C9-44E0-BDE1-D0FD2F16B3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6080" y="2137986"/>
            <a:ext cx="4689833" cy="3019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6480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w="3175">
            <a:no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Reasons for Scenario Planning</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302411" y="1665063"/>
            <a:ext cx="11737304" cy="3744416"/>
          </a:xfrm>
          <a:ln w="44450">
            <a:noFill/>
          </a:ln>
        </p:spPr>
        <p:txBody>
          <a:bodyPr>
            <a:noAutofit/>
          </a:bodyPr>
          <a:lstStyle/>
          <a:p>
            <a:pPr>
              <a:buClr>
                <a:srgbClr val="C00000"/>
              </a:buClr>
            </a:pPr>
            <a:r>
              <a:rPr lang="en-GB" sz="2000" b="1" dirty="0"/>
              <a:t>Scientific method</a:t>
            </a:r>
          </a:p>
          <a:p>
            <a:pPr>
              <a:buClr>
                <a:srgbClr val="C00000"/>
              </a:buClr>
            </a:pPr>
            <a:r>
              <a:rPr lang="en-GB" sz="2000" b="1" dirty="0"/>
              <a:t>Justifies</a:t>
            </a:r>
            <a:r>
              <a:rPr lang="en-GB" sz="2000" dirty="0"/>
              <a:t> reasons for change</a:t>
            </a:r>
          </a:p>
          <a:p>
            <a:pPr>
              <a:buClr>
                <a:srgbClr val="C00000"/>
              </a:buClr>
            </a:pPr>
            <a:r>
              <a:rPr lang="en-GB" sz="2000" dirty="0"/>
              <a:t>Analytical / Evaluation process is useful in group decision making situations</a:t>
            </a:r>
          </a:p>
          <a:p>
            <a:pPr>
              <a:buClr>
                <a:srgbClr val="C00000"/>
              </a:buClr>
            </a:pPr>
            <a:r>
              <a:rPr lang="en-GB" sz="2000" dirty="0"/>
              <a:t>Usually requires a formal method of  communication </a:t>
            </a:r>
          </a:p>
          <a:p>
            <a:pPr>
              <a:buClr>
                <a:srgbClr val="C00000"/>
              </a:buClr>
            </a:pPr>
            <a:r>
              <a:rPr lang="en-GB" sz="2000" dirty="0"/>
              <a:t>Implementation could be easier if reasons are known</a:t>
            </a:r>
          </a:p>
          <a:p>
            <a:pPr>
              <a:lnSpc>
                <a:spcPct val="90000"/>
              </a:lnSpc>
              <a:spcBef>
                <a:spcPct val="30000"/>
              </a:spcBef>
              <a:buClr>
                <a:srgbClr val="C00000"/>
              </a:buClr>
            </a:pPr>
            <a:r>
              <a:rPr lang="en-US" sz="2000" dirty="0"/>
              <a:t>Stretch and develop the thinking of key players about possible future business conditions</a:t>
            </a:r>
          </a:p>
          <a:p>
            <a:pPr>
              <a:lnSpc>
                <a:spcPct val="90000"/>
              </a:lnSpc>
              <a:spcBef>
                <a:spcPct val="30000"/>
              </a:spcBef>
              <a:buClr>
                <a:srgbClr val="C00000"/>
              </a:buClr>
            </a:pPr>
            <a:r>
              <a:rPr lang="en-US" sz="2000" dirty="0"/>
              <a:t>Encourage flexibility of thinking amongst key players</a:t>
            </a:r>
          </a:p>
          <a:p>
            <a:pPr>
              <a:lnSpc>
                <a:spcPct val="90000"/>
              </a:lnSpc>
              <a:spcBef>
                <a:spcPct val="30000"/>
              </a:spcBef>
              <a:buClr>
                <a:srgbClr val="C00000"/>
              </a:buClr>
            </a:pPr>
            <a:r>
              <a:rPr lang="en-US" sz="2000" dirty="0"/>
              <a:t>Confront conventional wisdom</a:t>
            </a:r>
          </a:p>
          <a:p>
            <a:pPr>
              <a:lnSpc>
                <a:spcPct val="90000"/>
              </a:lnSpc>
              <a:spcBef>
                <a:spcPct val="30000"/>
              </a:spcBef>
              <a:buClr>
                <a:srgbClr val="C00000"/>
              </a:buClr>
            </a:pPr>
            <a:r>
              <a:rPr lang="en-US" sz="2000" dirty="0"/>
              <a:t>Make assumptions explicit</a:t>
            </a:r>
          </a:p>
        </p:txBody>
      </p:sp>
    </p:spTree>
    <p:extLst>
      <p:ext uri="{BB962C8B-B14F-4D97-AF65-F5344CB8AC3E}">
        <p14:creationId xmlns:p14="http://schemas.microsoft.com/office/powerpoint/2010/main" val="5538206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Shell">
            <a:extLst>
              <a:ext uri="{FF2B5EF4-FFF2-40B4-BE49-F238E27FC236}">
                <a16:creationId xmlns:a16="http://schemas.microsoft.com/office/drawing/2014/main" id="{23A3C89C-4AB6-412A-9314-64DE9B36805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87812" y="1482869"/>
            <a:ext cx="1064404" cy="98632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227A3B8F-B2D0-4DDA-B225-9C1B1366D761}"/>
              </a:ext>
            </a:extLst>
          </p:cNvPr>
          <p:cNvSpPr/>
          <p:nvPr/>
        </p:nvSpPr>
        <p:spPr>
          <a:xfrm>
            <a:off x="192242" y="6094376"/>
            <a:ext cx="3326552" cy="369332"/>
          </a:xfrm>
          <a:prstGeom prst="rect">
            <a:avLst/>
          </a:prstGeom>
        </p:spPr>
        <p:txBody>
          <a:bodyPr wrap="none">
            <a:spAutoFit/>
          </a:bodyPr>
          <a:lstStyle/>
          <a:p>
            <a:r>
              <a:rPr lang="en-GB" dirty="0">
                <a:hlinkClick r:id="rId4"/>
              </a:rPr>
              <a:t>https://youtu.be/nwub4Bhr-aM</a:t>
            </a:r>
            <a:r>
              <a:rPr lang="en-GB" dirty="0"/>
              <a:t> </a:t>
            </a:r>
          </a:p>
        </p:txBody>
      </p:sp>
      <p:sp>
        <p:nvSpPr>
          <p:cNvPr id="6" name="Rectangle 5">
            <a:extLst>
              <a:ext uri="{FF2B5EF4-FFF2-40B4-BE49-F238E27FC236}">
                <a16:creationId xmlns:a16="http://schemas.microsoft.com/office/drawing/2014/main" id="{74986D1F-6D63-4FC0-BADE-9759D4CE0144}"/>
              </a:ext>
            </a:extLst>
          </p:cNvPr>
          <p:cNvSpPr/>
          <p:nvPr/>
        </p:nvSpPr>
        <p:spPr>
          <a:xfrm>
            <a:off x="192242" y="3072769"/>
            <a:ext cx="3096344" cy="2800767"/>
          </a:xfrm>
          <a:prstGeom prst="rect">
            <a:avLst/>
          </a:prstGeom>
        </p:spPr>
        <p:txBody>
          <a:bodyPr wrap="square">
            <a:spAutoFit/>
          </a:bodyPr>
          <a:lstStyle/>
          <a:p>
            <a:pPr algn="just" fontAlgn="base"/>
            <a:r>
              <a:rPr lang="en-GB" sz="1600" dirty="0">
                <a:solidFill>
                  <a:srgbClr val="404040"/>
                </a:solidFill>
                <a:latin typeface="inherit"/>
              </a:rPr>
              <a:t>Shell has been developing possible visions of the future since the early 1970s, helping generations of Shell leaders, academics, governments and businesses to explore ways forward and make better decisions. Shell Scenarios ask “what if?” questions, encouraging leaders to consider events that may only be remote possibilities and stretch their thinking.</a:t>
            </a:r>
            <a:endParaRPr lang="en-GB" sz="1600" b="0" i="0" dirty="0">
              <a:solidFill>
                <a:srgbClr val="404040"/>
              </a:solidFill>
              <a:effectLst/>
              <a:latin typeface="inherit"/>
            </a:endParaRPr>
          </a:p>
        </p:txBody>
      </p:sp>
      <p:sp>
        <p:nvSpPr>
          <p:cNvPr id="7" name="Rectangle 6"/>
          <p:cNvSpPr/>
          <p:nvPr/>
        </p:nvSpPr>
        <p:spPr>
          <a:xfrm>
            <a:off x="78465" y="2562239"/>
            <a:ext cx="3399457" cy="400110"/>
          </a:xfrm>
          <a:prstGeom prst="rect">
            <a:avLst/>
          </a:prstGeom>
        </p:spPr>
        <p:txBody>
          <a:bodyPr wrap="none">
            <a:spAutoFit/>
          </a:bodyPr>
          <a:lstStyle/>
          <a:p>
            <a:pPr algn="just" fontAlgn="base"/>
            <a:r>
              <a:rPr lang="en-GB" sz="2000" b="1" cap="all" dirty="0">
                <a:solidFill>
                  <a:srgbClr val="404040"/>
                </a:solidFill>
                <a:latin typeface="type-font"/>
              </a:rPr>
              <a:t>WHAT ARE SHELL SCENARIOS?</a:t>
            </a:r>
          </a:p>
        </p:txBody>
      </p:sp>
      <p:pic>
        <p:nvPicPr>
          <p:cNvPr id="3" name="Online Media 2" title="Navigating an Uncertain Future">
            <a:hlinkClick r:id="" action="ppaction://media"/>
            <a:extLst>
              <a:ext uri="{FF2B5EF4-FFF2-40B4-BE49-F238E27FC236}">
                <a16:creationId xmlns:a16="http://schemas.microsoft.com/office/drawing/2014/main" id="{9DE0036C-DF30-476F-814A-9EBEF1421430}"/>
              </a:ext>
            </a:extLst>
          </p:cNvPr>
          <p:cNvPicPr>
            <a:picLocks noRot="1" noChangeAspect="1"/>
          </p:cNvPicPr>
          <p:nvPr>
            <a:videoFile r:link="rId1"/>
          </p:nvPr>
        </p:nvPicPr>
        <p:blipFill>
          <a:blip r:embed="rId5"/>
          <a:stretch>
            <a:fillRect/>
          </a:stretch>
        </p:blipFill>
        <p:spPr>
          <a:xfrm>
            <a:off x="3667258" y="1233409"/>
            <a:ext cx="8511437" cy="5558723"/>
          </a:xfrm>
          <a:prstGeom prst="rect">
            <a:avLst/>
          </a:prstGeom>
        </p:spPr>
      </p:pic>
    </p:spTree>
    <p:extLst>
      <p:ext uri="{BB962C8B-B14F-4D97-AF65-F5344CB8AC3E}">
        <p14:creationId xmlns:p14="http://schemas.microsoft.com/office/powerpoint/2010/main" val="15061740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21" y="1489129"/>
            <a:ext cx="10363200" cy="803176"/>
          </a:xfrm>
          <a:ln w="3175">
            <a:noFill/>
          </a:ln>
        </p:spPr>
        <p:txBody>
          <a:bodyPr>
            <a:normAutofit/>
          </a:bodyPr>
          <a:lstStyle/>
          <a:p>
            <a:pPr>
              <a:defRPr/>
            </a:pPr>
            <a:r>
              <a:rPr lang="en-GB" sz="4000" b="1" dirty="0">
                <a:solidFill>
                  <a:schemeClr val="tx1"/>
                </a:solidFill>
                <a:effectLst>
                  <a:outerShdw blurRad="38100" dist="38100" dir="2700000" algn="tl">
                    <a:srgbClr val="000000">
                      <a:alpha val="43137"/>
                    </a:srgbClr>
                  </a:outerShdw>
                </a:effectLst>
              </a:rPr>
              <a:t>Criticisms to Scenario Planning</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2553817"/>
            <a:ext cx="11809312" cy="2304256"/>
          </a:xfrm>
          <a:ln w="44450">
            <a:noFill/>
          </a:ln>
        </p:spPr>
        <p:txBody>
          <a:bodyPr>
            <a:noAutofit/>
          </a:bodyPr>
          <a:lstStyle/>
          <a:p>
            <a:pPr marL="0" indent="0">
              <a:buClr>
                <a:srgbClr val="C00000"/>
              </a:buClr>
              <a:buNone/>
            </a:pPr>
            <a:endParaRPr lang="en-GB" sz="2000" dirty="0"/>
          </a:p>
          <a:p>
            <a:pPr>
              <a:buClr>
                <a:srgbClr val="C00000"/>
              </a:buClr>
            </a:pPr>
            <a:r>
              <a:rPr lang="en-GB" sz="2000" dirty="0"/>
              <a:t>Assumption may be good, particularly if there are gaps in information.</a:t>
            </a:r>
          </a:p>
          <a:p>
            <a:pPr>
              <a:buClr>
                <a:srgbClr val="C00000"/>
              </a:buClr>
            </a:pPr>
            <a:r>
              <a:rPr lang="en-GB" sz="2000" dirty="0"/>
              <a:t>Ignores tacit knowledge</a:t>
            </a:r>
          </a:p>
          <a:p>
            <a:pPr>
              <a:buClr>
                <a:srgbClr val="C00000"/>
              </a:buClr>
            </a:pPr>
            <a:r>
              <a:rPr lang="en-GB" sz="2000" dirty="0"/>
              <a:t>Can hinder change if each decision has to follow a logical process of analysis and planning</a:t>
            </a:r>
          </a:p>
          <a:p>
            <a:pPr>
              <a:buClr>
                <a:srgbClr val="C00000"/>
              </a:buClr>
            </a:pPr>
            <a:r>
              <a:rPr lang="en-GB" sz="2000" dirty="0"/>
              <a:t>Can be misinterpreted</a:t>
            </a:r>
          </a:p>
          <a:p>
            <a:pPr>
              <a:buClr>
                <a:srgbClr val="C00000"/>
              </a:buClr>
            </a:pPr>
            <a:r>
              <a:rPr lang="en-GB" sz="2000" dirty="0"/>
              <a:t>Data can still be altered to follow a political agenda</a:t>
            </a:r>
          </a:p>
          <a:p>
            <a:pPr marL="0" indent="0">
              <a:buClr>
                <a:srgbClr val="C00000"/>
              </a:buClr>
              <a:buNone/>
            </a:pPr>
            <a:endParaRPr lang="en-GB" sz="2000" dirty="0"/>
          </a:p>
        </p:txBody>
      </p:sp>
    </p:spTree>
    <p:extLst>
      <p:ext uri="{BB962C8B-B14F-4D97-AF65-F5344CB8AC3E}">
        <p14:creationId xmlns:p14="http://schemas.microsoft.com/office/powerpoint/2010/main" val="3458202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7E2D08F-279D-4C28-9A6A-B5A337AA6AE3}"/>
              </a:ext>
            </a:extLst>
          </p:cNvPr>
          <p:cNvSpPr>
            <a:spLocks noGrp="1"/>
          </p:cNvSpPr>
          <p:nvPr>
            <p:ph type="title"/>
          </p:nvPr>
        </p:nvSpPr>
        <p:spPr>
          <a:xfrm>
            <a:off x="493594" y="1269671"/>
            <a:ext cx="8229600" cy="595313"/>
          </a:xfrm>
        </p:spPr>
        <p:txBody>
          <a:bodyPr>
            <a:normAutofit fontScale="90000"/>
          </a:bodyPr>
          <a:lstStyle/>
          <a:p>
            <a:pPr eaLnBrk="1" hangingPunct="1"/>
            <a:r>
              <a:rPr lang="en-GB" altLang="en-US" b="1" dirty="0">
                <a:solidFill>
                  <a:schemeClr val="tx1"/>
                </a:solidFill>
                <a:effectLst>
                  <a:outerShdw blurRad="38100" dist="38100" dir="2700000" algn="tl">
                    <a:srgbClr val="000000">
                      <a:alpha val="43137"/>
                    </a:srgbClr>
                  </a:outerShdw>
                </a:effectLst>
              </a:rPr>
              <a:t>Summary</a:t>
            </a:r>
          </a:p>
        </p:txBody>
      </p:sp>
      <p:sp>
        <p:nvSpPr>
          <p:cNvPr id="46083" name="Content Placeholder 2">
            <a:extLst>
              <a:ext uri="{FF2B5EF4-FFF2-40B4-BE49-F238E27FC236}">
                <a16:creationId xmlns:a16="http://schemas.microsoft.com/office/drawing/2014/main" id="{E578796B-B32A-4D23-8873-6F35C60E4E52}"/>
              </a:ext>
            </a:extLst>
          </p:cNvPr>
          <p:cNvSpPr>
            <a:spLocks noGrp="1"/>
          </p:cNvSpPr>
          <p:nvPr>
            <p:ph idx="1"/>
          </p:nvPr>
        </p:nvSpPr>
        <p:spPr>
          <a:xfrm>
            <a:off x="263352" y="1935160"/>
            <a:ext cx="11665296" cy="4413348"/>
          </a:xfrm>
        </p:spPr>
        <p:txBody>
          <a:bodyPr>
            <a:normAutofit lnSpcReduction="10000"/>
          </a:bodyPr>
          <a:lstStyle/>
          <a:p>
            <a:pPr marL="350838" indent="-350838" eaLnBrk="1" hangingPunct="1">
              <a:lnSpc>
                <a:spcPct val="150000"/>
              </a:lnSpc>
              <a:buClr>
                <a:schemeClr val="tx1"/>
              </a:buClr>
              <a:buFontTx/>
              <a:buChar char="•"/>
            </a:pPr>
            <a:r>
              <a:rPr lang="en-GB" altLang="en-US" sz="2000" dirty="0"/>
              <a:t>Environmental influences can be thought of as </a:t>
            </a:r>
            <a:r>
              <a:rPr lang="en-GB" altLang="en-US" sz="2000" b="1" i="1" dirty="0"/>
              <a:t>layers</a:t>
            </a:r>
            <a:r>
              <a:rPr lang="en-GB" altLang="en-US" sz="2000" dirty="0"/>
              <a:t> around an organisation, with the outer layer making up the</a:t>
            </a:r>
            <a:r>
              <a:rPr lang="en-GB" altLang="en-US" sz="2000" b="1" i="1" dirty="0"/>
              <a:t> macro-environment</a:t>
            </a:r>
            <a:r>
              <a:rPr lang="en-GB" altLang="en-US" sz="2000" dirty="0"/>
              <a:t>, the middle layer making up the </a:t>
            </a:r>
            <a:r>
              <a:rPr lang="en-GB" altLang="en-US" sz="2000" b="1" i="1" dirty="0"/>
              <a:t>industry or sector </a:t>
            </a:r>
            <a:r>
              <a:rPr lang="en-GB" altLang="en-US" sz="2000" dirty="0"/>
              <a:t>and the inner layer </a:t>
            </a:r>
            <a:r>
              <a:rPr lang="en-GB" altLang="en-US" sz="2000" b="1" i="1" dirty="0"/>
              <a:t>strategic groups </a:t>
            </a:r>
            <a:r>
              <a:rPr lang="en-GB" altLang="en-US" sz="2000" dirty="0"/>
              <a:t>and </a:t>
            </a:r>
            <a:r>
              <a:rPr lang="en-GB" altLang="en-US" sz="2000" b="1" i="1" dirty="0"/>
              <a:t>market segments</a:t>
            </a:r>
            <a:r>
              <a:rPr lang="en-GB" altLang="en-US" sz="2000" dirty="0"/>
              <a:t>.</a:t>
            </a:r>
          </a:p>
          <a:p>
            <a:pPr marL="350838" indent="-350838" eaLnBrk="1" hangingPunct="1">
              <a:lnSpc>
                <a:spcPct val="150000"/>
              </a:lnSpc>
            </a:pPr>
            <a:r>
              <a:rPr lang="en-US" altLang="en-US" sz="2000" dirty="0"/>
              <a:t>The macro-environment can be </a:t>
            </a:r>
            <a:r>
              <a:rPr lang="en-US" altLang="en-US" sz="2000" dirty="0" err="1"/>
              <a:t>analysed</a:t>
            </a:r>
            <a:r>
              <a:rPr lang="en-US" altLang="en-US" sz="2000" dirty="0"/>
              <a:t> in terms of the </a:t>
            </a:r>
            <a:r>
              <a:rPr lang="en-US" altLang="en-US" sz="2000" b="1" i="1" dirty="0"/>
              <a:t>PESTEL factors </a:t>
            </a:r>
            <a:r>
              <a:rPr lang="en-US" altLang="en-US" sz="2000" dirty="0"/>
              <a:t>– political, economic, social, technological, ecological and legal.</a:t>
            </a:r>
            <a:endParaRPr lang="en-GB" altLang="en-US" sz="2000" dirty="0"/>
          </a:p>
          <a:p>
            <a:pPr marL="350838" indent="-350838" eaLnBrk="1" hangingPunct="1">
              <a:lnSpc>
                <a:spcPct val="150000"/>
              </a:lnSpc>
            </a:pPr>
            <a:r>
              <a:rPr lang="en-US" altLang="en-US" sz="2000" dirty="0"/>
              <a:t>Macro-environmental trends can be </a:t>
            </a:r>
            <a:r>
              <a:rPr lang="en-US" altLang="en-US" sz="2000" b="1" i="1" dirty="0"/>
              <a:t>forecast</a:t>
            </a:r>
            <a:r>
              <a:rPr lang="en-US" altLang="en-US" sz="2000" dirty="0"/>
              <a:t> according to different levels of uncertainty, from single-point, through ranges to multiple-futures. </a:t>
            </a:r>
            <a:endParaRPr lang="en-GB" altLang="en-US" sz="2000" dirty="0"/>
          </a:p>
          <a:p>
            <a:pPr marL="350838" indent="-350838" eaLnBrk="1" hangingPunct="1">
              <a:lnSpc>
                <a:spcPct val="150000"/>
              </a:lnSpc>
            </a:pPr>
            <a:r>
              <a:rPr lang="en-US" altLang="en-US" sz="2000" dirty="0"/>
              <a:t>A PESTEL analysis helps identify </a:t>
            </a:r>
            <a:r>
              <a:rPr lang="en-US" altLang="en-US" sz="2000" b="1" i="1" dirty="0"/>
              <a:t>key drivers of change</a:t>
            </a:r>
            <a:r>
              <a:rPr lang="en-US" altLang="en-US" sz="2000" dirty="0"/>
              <a:t>, which need to addressed in strategy. Alternative </a:t>
            </a:r>
            <a:r>
              <a:rPr lang="en-US" altLang="en-US" sz="2000" b="1" i="1" dirty="0"/>
              <a:t>scenarios</a:t>
            </a:r>
            <a:r>
              <a:rPr lang="en-US" altLang="en-US" sz="2000" b="1" dirty="0"/>
              <a:t> </a:t>
            </a:r>
            <a:r>
              <a:rPr lang="en-US" altLang="en-US" sz="2000" dirty="0"/>
              <a:t>can be constructed around key drivers.</a:t>
            </a:r>
            <a:endParaRPr lang="en-GB" altLang="en-US" sz="20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B5A49790-898D-4EB1-91D7-BF69A2AAF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1952836"/>
            <a:ext cx="3240360" cy="2430270"/>
          </a:xfrm>
          <a:prstGeom prst="rect">
            <a:avLst/>
          </a:prstGeom>
        </p:spPr>
      </p:pic>
      <p:sp>
        <p:nvSpPr>
          <p:cNvPr id="17412" name="Rectangle 3">
            <a:extLst>
              <a:ext uri="{FF2B5EF4-FFF2-40B4-BE49-F238E27FC236}">
                <a16:creationId xmlns:a16="http://schemas.microsoft.com/office/drawing/2014/main" id="{6A01FB56-D5A4-42E4-BAE4-DA9AE3A9BC55}"/>
              </a:ext>
            </a:extLst>
          </p:cNvPr>
          <p:cNvSpPr txBox="1">
            <a:spLocks noChangeArrowheads="1"/>
          </p:cNvSpPr>
          <p:nvPr/>
        </p:nvSpPr>
        <p:spPr bwMode="auto">
          <a:xfrm>
            <a:off x="551384" y="1412776"/>
            <a:ext cx="11089232"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What do you think are the most external factors in your country influencing businesses? Why?</a:t>
            </a:r>
          </a:p>
          <a:p>
            <a:pPr algn="just" eaLnBrk="1" hangingPunct="1">
              <a:lnSpc>
                <a:spcPct val="150000"/>
              </a:lnSpc>
              <a:buClr>
                <a:schemeClr val="tx2">
                  <a:lumMod val="50000"/>
                </a:schemeClr>
              </a:buClr>
              <a:buFont typeface="Candara" panose="020E0502030303020204" pitchFamily="34" charset="0"/>
              <a:buAutoNum type="arabicPeriod"/>
            </a:pPr>
            <a:endParaRPr lang="en-GB" altLang="en-US" sz="3000" dirty="0">
              <a:solidFill>
                <a:srgbClr val="002060"/>
              </a:solidFill>
              <a:latin typeface="+mn-lt"/>
              <a:cs typeface="Arial" panose="020B0604020202020204" pitchFamily="34" charset="0"/>
            </a:endParaRPr>
          </a:p>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How do you think companies should respond to these external factors to achieve their organisational objectives?  </a:t>
            </a:r>
          </a:p>
          <a:p>
            <a:pPr lvl="1" algn="just" eaLnBrk="1" hangingPunct="1"/>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812F47A2-EDB3-4543-B9E4-1639FD39DEAF}"/>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bg1"/>
                </a:solidFill>
              </a:rPr>
              <a:t>Discussion</a:t>
            </a:r>
          </a:p>
        </p:txBody>
      </p:sp>
    </p:spTree>
    <p:extLst>
      <p:ext uri="{BB962C8B-B14F-4D97-AF65-F5344CB8AC3E}">
        <p14:creationId xmlns:p14="http://schemas.microsoft.com/office/powerpoint/2010/main" val="9473735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7412">
                                            <p:txEl>
                                              <p:pRg st="2" end="2"/>
                                            </p:txEl>
                                          </p:spTgt>
                                        </p:tgtEl>
                                        <p:attrNameLst>
                                          <p:attrName>style.visibility</p:attrName>
                                        </p:attrNameLst>
                                      </p:cBhvr>
                                      <p:to>
                                        <p:strVal val="visible"/>
                                      </p:to>
                                    </p:set>
                                    <p:animEffect transition="in" filter="fade">
                                      <p:cBhvr>
                                        <p:cTn id="14" dur="1000"/>
                                        <p:tgtEl>
                                          <p:spTgt spid="17412">
                                            <p:txEl>
                                              <p:pRg st="2" end="2"/>
                                            </p:txEl>
                                          </p:spTgt>
                                        </p:tgtEl>
                                      </p:cBhvr>
                                    </p:animEffect>
                                    <p:anim calcmode="lin" valueType="num">
                                      <p:cBhvr>
                                        <p:cTn id="15"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a:extLst>
              <a:ext uri="{FF2B5EF4-FFF2-40B4-BE49-F238E27FC236}">
                <a16:creationId xmlns:a16="http://schemas.microsoft.com/office/drawing/2014/main" id="{7CCAE59C-436C-4888-A40E-B151AA47E139}"/>
              </a:ext>
            </a:extLst>
          </p:cNvPr>
          <p:cNvSpPr txBox="1">
            <a:spLocks noChangeArrowheads="1"/>
          </p:cNvSpPr>
          <p:nvPr/>
        </p:nvSpPr>
        <p:spPr bwMode="auto">
          <a:xfrm>
            <a:off x="407193" y="1863152"/>
            <a:ext cx="11377613" cy="4176713"/>
          </a:xfrm>
          <a:prstGeom prst="rect">
            <a:avLst/>
          </a:prstGeom>
          <a:noFill/>
          <a:ln>
            <a:noFill/>
          </a:ln>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defRPr/>
            </a:pPr>
            <a:r>
              <a:rPr lang="en-GB" altLang="en-US" sz="3200" dirty="0">
                <a:solidFill>
                  <a:srgbClr val="002060"/>
                </a:solidFill>
                <a:latin typeface="+mn-lt"/>
                <a:cs typeface="Arial" panose="020B0604020202020204" pitchFamily="34" charset="0"/>
              </a:rPr>
              <a:t>The process of carrying out PEST/PESTEL analysis should involve as many managers as possible to get the best results. It includes the following steps:</a:t>
            </a:r>
          </a:p>
          <a:p>
            <a:pPr marL="0" indent="0" algn="just" eaLnBrk="1" hangingPunct="1">
              <a:buFont typeface="Symbol" panose="05050102010706020507" pitchFamily="18" charset="2"/>
              <a:buNone/>
              <a:defRPr/>
            </a:pPr>
            <a:endParaRPr lang="en-GB" altLang="en-US" sz="3200" dirty="0">
              <a:solidFill>
                <a:srgbClr val="002060"/>
              </a:solidFill>
              <a:latin typeface="+mn-lt"/>
              <a:cs typeface="Arial" panose="020B0604020202020204" pitchFamily="34" charset="0"/>
            </a:endParaRP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1. </a:t>
            </a:r>
            <a:r>
              <a:rPr lang="en-GB" altLang="en-US" sz="2800" dirty="0">
                <a:solidFill>
                  <a:srgbClr val="002060"/>
                </a:solidFill>
                <a:latin typeface="+mn-lt"/>
                <a:cs typeface="Arial" panose="020B0604020202020204" pitchFamily="34" charset="0"/>
              </a:rPr>
              <a:t>Gathering information about political, economic, social and technological changes + any other factor(s).</a:t>
            </a: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2. </a:t>
            </a:r>
            <a:r>
              <a:rPr lang="en-GB" altLang="en-US" sz="2800" dirty="0">
                <a:solidFill>
                  <a:srgbClr val="002060"/>
                </a:solidFill>
                <a:latin typeface="+mn-lt"/>
                <a:cs typeface="Arial" panose="020B0604020202020204" pitchFamily="34" charset="0"/>
              </a:rPr>
              <a:t>Identifying which of the PEST/PESTEL factors represent opportunities or threats.</a:t>
            </a:r>
          </a:p>
          <a:p>
            <a:pPr algn="just" eaLnBrk="1" hangingPunct="1">
              <a:defRPr/>
            </a:pPr>
            <a:endParaRPr lang="en-GB" altLang="en-US" sz="2800" dirty="0">
              <a:solidFill>
                <a:srgbClr val="002060"/>
              </a:solidFill>
              <a:latin typeface="Arial" panose="020B0604020202020204" pitchFamily="34" charset="0"/>
              <a:cs typeface="Arial" panose="020B0604020202020204" pitchFamily="34" charset="0"/>
            </a:endParaRPr>
          </a:p>
          <a:p>
            <a:pPr lvl="1" algn="just" eaLnBrk="1" hangingPunct="1">
              <a:defRPr/>
            </a:pPr>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197D6B56-A7C1-4D3A-89FA-AE62379B58C6}"/>
              </a:ext>
            </a:extLst>
          </p:cNvPr>
          <p:cNvSpPr txBox="1">
            <a:spLocks/>
          </p:cNvSpPr>
          <p:nvPr/>
        </p:nvSpPr>
        <p:spPr bwMode="auto">
          <a:xfrm>
            <a:off x="286717" y="1139126"/>
            <a:ext cx="8149623" cy="693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3200" b="1" dirty="0"/>
              <a:t>How to perform the analysis?</a:t>
            </a:r>
          </a:p>
        </p:txBody>
      </p:sp>
    </p:spTree>
    <p:extLst>
      <p:ext uri="{BB962C8B-B14F-4D97-AF65-F5344CB8AC3E}">
        <p14:creationId xmlns:p14="http://schemas.microsoft.com/office/powerpoint/2010/main" val="307598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412">
                                            <p:txEl>
                                              <p:pRg st="2" end="2"/>
                                            </p:txEl>
                                          </p:spTgt>
                                        </p:tgtEl>
                                        <p:attrNameLst>
                                          <p:attrName>style.visibility</p:attrName>
                                        </p:attrNameLst>
                                      </p:cBhvr>
                                      <p:to>
                                        <p:strVal val="visible"/>
                                      </p:to>
                                    </p:set>
                                    <p:animEffect transition="in" filter="fade">
                                      <p:cBhvr>
                                        <p:cTn id="14" dur="1000"/>
                                        <p:tgtEl>
                                          <p:spTgt spid="17412">
                                            <p:txEl>
                                              <p:pRg st="2" end="2"/>
                                            </p:txEl>
                                          </p:spTgt>
                                        </p:tgtEl>
                                      </p:cBhvr>
                                    </p:animEffect>
                                    <p:anim calcmode="lin" valueType="num">
                                      <p:cBhvr>
                                        <p:cTn id="15"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412">
                                            <p:txEl>
                                              <p:pRg st="3" end="3"/>
                                            </p:txEl>
                                          </p:spTgt>
                                        </p:tgtEl>
                                        <p:attrNameLst>
                                          <p:attrName>style.visibility</p:attrName>
                                        </p:attrNameLst>
                                      </p:cBhvr>
                                      <p:to>
                                        <p:strVal val="visible"/>
                                      </p:to>
                                    </p:set>
                                    <p:animEffect transition="in" filter="fade">
                                      <p:cBhvr>
                                        <p:cTn id="21" dur="1000"/>
                                        <p:tgtEl>
                                          <p:spTgt spid="17412">
                                            <p:txEl>
                                              <p:pRg st="3" end="3"/>
                                            </p:txEl>
                                          </p:spTgt>
                                        </p:tgtEl>
                                      </p:cBhvr>
                                    </p:animEffect>
                                    <p:anim calcmode="lin" valueType="num">
                                      <p:cBhvr>
                                        <p:cTn id="22" dur="1000" fill="hold"/>
                                        <p:tgtEl>
                                          <p:spTgt spid="1741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74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263003" y="1489465"/>
            <a:ext cx="1137761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lnSpc>
                <a:spcPct val="200000"/>
              </a:lnSpc>
            </a:pPr>
            <a:r>
              <a:rPr lang="en-GB" altLang="en-US" sz="2000" b="1" dirty="0">
                <a:solidFill>
                  <a:srgbClr val="FF0000"/>
                </a:solidFill>
                <a:latin typeface="Arial" panose="020B0604020202020204" pitchFamily="34" charset="0"/>
              </a:rPr>
              <a:t>Key drivers for change</a:t>
            </a:r>
            <a:r>
              <a:rPr lang="en-GB" altLang="en-US" sz="2000" dirty="0">
                <a:solidFill>
                  <a:srgbClr val="002060"/>
                </a:solidFill>
                <a:latin typeface="Arial" panose="020B0604020202020204" pitchFamily="34" charset="0"/>
              </a:rPr>
              <a:t> are the environmental factors likely to have a high impact on industries and sectors, and the success or failure of strategies within them.</a:t>
            </a:r>
          </a:p>
          <a:p>
            <a:pPr algn="just" eaLnBrk="1" hangingPunct="1">
              <a:lnSpc>
                <a:spcPct val="200000"/>
              </a:lnSpc>
            </a:pPr>
            <a:r>
              <a:rPr lang="en-GB" altLang="en-US" sz="2000" dirty="0">
                <a:solidFill>
                  <a:srgbClr val="002060"/>
                </a:solidFill>
                <a:latin typeface="Arial" panose="020B0604020202020204" pitchFamily="34" charset="0"/>
              </a:rPr>
              <a:t>Key drivers translate macro-environmental factors to the level of the specific industry or sector.</a:t>
            </a:r>
          </a:p>
          <a:p>
            <a:pPr algn="just" eaLnBrk="1" hangingPunct="1">
              <a:lnSpc>
                <a:spcPct val="200000"/>
              </a:lnSpc>
            </a:pPr>
            <a:r>
              <a:rPr lang="en-GB" altLang="en-US" sz="2000" dirty="0">
                <a:solidFill>
                  <a:srgbClr val="002060"/>
                </a:solidFill>
                <a:latin typeface="Arial" panose="020B0604020202020204" pitchFamily="34" charset="0"/>
              </a:rPr>
              <a:t>Without a clear sense of the key drivers for change, managers will not be able to take the strategic decisions that allow for effective responses to environmental changes.</a:t>
            </a:r>
          </a:p>
          <a:p>
            <a:pPr algn="just" eaLnBrk="1" hangingPunct="1">
              <a:lnSpc>
                <a:spcPct val="200000"/>
              </a:lnSpc>
            </a:pPr>
            <a:r>
              <a:rPr lang="en-GB" altLang="en-US" sz="2000" dirty="0">
                <a:solidFill>
                  <a:srgbClr val="002060"/>
                </a:solidFill>
                <a:latin typeface="Arial" panose="020B0604020202020204" pitchFamily="34" charset="0"/>
              </a:rPr>
              <a:t>It is important that an organisation’s strategists consider each of the key drivers for change, looking to minimise threats and, where possible, seize opportunities.</a:t>
            </a:r>
          </a:p>
          <a:p>
            <a:pPr algn="just" eaLnBrk="1" hangingPunct="1">
              <a:lnSpc>
                <a:spcPct val="200000"/>
              </a:lnSpc>
            </a:pPr>
            <a:endParaRPr lang="en-GB" altLang="en-US" sz="2000" dirty="0">
              <a:solidFill>
                <a:srgbClr val="002060"/>
              </a:solidFill>
              <a:latin typeface="Arial" panose="020B0604020202020204" pitchFamily="34" charset="0"/>
            </a:endParaRPr>
          </a:p>
          <a:p>
            <a:pPr algn="just" eaLnBrk="1" hangingPunct="1">
              <a:lnSpc>
                <a:spcPct val="200000"/>
              </a:lnSpc>
            </a:pPr>
            <a:endParaRPr lang="en-GB" altLang="en-US" sz="2000" dirty="0">
              <a:solidFill>
                <a:srgbClr val="002060"/>
              </a:solidFill>
              <a:latin typeface="Arial" panose="020B0604020202020204" pitchFamily="34" charset="0"/>
            </a:endParaRP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bg1"/>
                </a:solidFill>
              </a:rPr>
              <a:t>Key Drivers for Change</a:t>
            </a:r>
          </a:p>
        </p:txBody>
      </p:sp>
    </p:spTree>
    <p:extLst>
      <p:ext uri="{BB962C8B-B14F-4D97-AF65-F5344CB8AC3E}">
        <p14:creationId xmlns:p14="http://schemas.microsoft.com/office/powerpoint/2010/main" val="42343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1000"/>
                                        <p:tgtEl>
                                          <p:spTgt spid="48131">
                                            <p:txEl>
                                              <p:pRg st="0" end="0"/>
                                            </p:txEl>
                                          </p:spTgt>
                                        </p:tgtEl>
                                      </p:cBhvr>
                                    </p:animEffect>
                                    <p:anim calcmode="lin" valueType="num">
                                      <p:cBhvr>
                                        <p:cTn id="8" dur="10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8131">
                                            <p:txEl>
                                              <p:pRg st="1" end="1"/>
                                            </p:txEl>
                                          </p:spTgt>
                                        </p:tgtEl>
                                        <p:attrNameLst>
                                          <p:attrName>style.visibility</p:attrName>
                                        </p:attrNameLst>
                                      </p:cBhvr>
                                      <p:to>
                                        <p:strVal val="visible"/>
                                      </p:to>
                                    </p:set>
                                    <p:animEffect transition="in" filter="fade">
                                      <p:cBhvr>
                                        <p:cTn id="14" dur="1000"/>
                                        <p:tgtEl>
                                          <p:spTgt spid="48131">
                                            <p:txEl>
                                              <p:pRg st="1" end="1"/>
                                            </p:txEl>
                                          </p:spTgt>
                                        </p:tgtEl>
                                      </p:cBhvr>
                                    </p:animEffect>
                                    <p:anim calcmode="lin" valueType="num">
                                      <p:cBhvr>
                                        <p:cTn id="15" dur="10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81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8131">
                                            <p:txEl>
                                              <p:pRg st="2" end="2"/>
                                            </p:txEl>
                                          </p:spTgt>
                                        </p:tgtEl>
                                        <p:attrNameLst>
                                          <p:attrName>style.visibility</p:attrName>
                                        </p:attrNameLst>
                                      </p:cBhvr>
                                      <p:to>
                                        <p:strVal val="visible"/>
                                      </p:to>
                                    </p:set>
                                    <p:animEffect transition="in" filter="fade">
                                      <p:cBhvr>
                                        <p:cTn id="21" dur="1000"/>
                                        <p:tgtEl>
                                          <p:spTgt spid="48131">
                                            <p:txEl>
                                              <p:pRg st="2" end="2"/>
                                            </p:txEl>
                                          </p:spTgt>
                                        </p:tgtEl>
                                      </p:cBhvr>
                                    </p:animEffect>
                                    <p:anim calcmode="lin" valueType="num">
                                      <p:cBhvr>
                                        <p:cTn id="22" dur="10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8131">
                                            <p:txEl>
                                              <p:pRg st="3" end="3"/>
                                            </p:txEl>
                                          </p:spTgt>
                                        </p:tgtEl>
                                        <p:attrNameLst>
                                          <p:attrName>style.visibility</p:attrName>
                                        </p:attrNameLst>
                                      </p:cBhvr>
                                      <p:to>
                                        <p:strVal val="visible"/>
                                      </p:to>
                                    </p:set>
                                    <p:animEffect transition="in" filter="fade">
                                      <p:cBhvr>
                                        <p:cTn id="28" dur="1000"/>
                                        <p:tgtEl>
                                          <p:spTgt spid="48131">
                                            <p:txEl>
                                              <p:pRg st="3" end="3"/>
                                            </p:txEl>
                                          </p:spTgt>
                                        </p:tgtEl>
                                      </p:cBhvr>
                                    </p:animEffect>
                                    <p:anim calcmode="lin" valueType="num">
                                      <p:cBhvr>
                                        <p:cTn id="29" dur="10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813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a:extLst>
              <a:ext uri="{FF2B5EF4-FFF2-40B4-BE49-F238E27FC236}">
                <a16:creationId xmlns:a16="http://schemas.microsoft.com/office/drawing/2014/main" id="{5DAF896F-F887-4073-BA38-A20218CA19D3}"/>
              </a:ext>
            </a:extLst>
          </p:cNvPr>
          <p:cNvSpPr txBox="1">
            <a:spLocks noChangeArrowheads="1"/>
          </p:cNvSpPr>
          <p:nvPr/>
        </p:nvSpPr>
        <p:spPr bwMode="auto">
          <a:xfrm>
            <a:off x="687862" y="2184237"/>
            <a:ext cx="10959193" cy="422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lnSpc>
                <a:spcPct val="200000"/>
              </a:lnSpc>
              <a:buNone/>
            </a:pPr>
            <a:r>
              <a:rPr lang="en-GB" altLang="en-US" sz="2000" dirty="0">
                <a:solidFill>
                  <a:srgbClr val="002060"/>
                </a:solidFill>
                <a:latin typeface="Arial" panose="020B0604020202020204" pitchFamily="34" charset="0"/>
                <a:cs typeface="Arial" panose="020B0604020202020204" pitchFamily="34" charset="0"/>
              </a:rPr>
              <a:t>Senior management of Mortgages section at Barclays Bank plc has identified that there is a strategic need for launching a new products and reduce the interest rate and improve efficiency in the UK market. They are unsure that this strategic decision will be the best decision based on the current business environment of the UK. They want you to analyse the general environment surrounding the organisation by applying a </a:t>
            </a:r>
            <a:r>
              <a:rPr lang="en-GB" altLang="en-US" sz="2000" b="1" dirty="0">
                <a:solidFill>
                  <a:srgbClr val="FF0000"/>
                </a:solidFill>
                <a:latin typeface="Arial" panose="020B0604020202020204" pitchFamily="34" charset="0"/>
                <a:cs typeface="Arial" panose="020B0604020202020204" pitchFamily="34" charset="0"/>
              </a:rPr>
              <a:t>PESTEL</a:t>
            </a:r>
            <a:r>
              <a:rPr lang="en-GB" altLang="en-US" sz="2000" dirty="0">
                <a:solidFill>
                  <a:srgbClr val="002060"/>
                </a:solidFill>
                <a:latin typeface="Arial" panose="020B0604020202020204" pitchFamily="34" charset="0"/>
                <a:cs typeface="Arial" panose="020B0604020202020204" pitchFamily="34" charset="0"/>
              </a:rPr>
              <a:t> analysis framework and provide your suggestion on this strategic decision. </a:t>
            </a:r>
          </a:p>
        </p:txBody>
      </p:sp>
      <p:sp>
        <p:nvSpPr>
          <p:cNvPr id="8" name="Title 1">
            <a:extLst>
              <a:ext uri="{FF2B5EF4-FFF2-40B4-BE49-F238E27FC236}">
                <a16:creationId xmlns:a16="http://schemas.microsoft.com/office/drawing/2014/main" id="{60D18EBC-954B-4FB5-82F6-AA828A5B5D1C}"/>
              </a:ext>
            </a:extLst>
          </p:cNvPr>
          <p:cNvSpPr txBox="1">
            <a:spLocks/>
          </p:cNvSpPr>
          <p:nvPr/>
        </p:nvSpPr>
        <p:spPr bwMode="auto">
          <a:xfrm>
            <a:off x="3575712" y="0"/>
            <a:ext cx="549266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bg1"/>
                </a:solidFill>
              </a:rPr>
              <a:t>Case Study – </a:t>
            </a:r>
          </a:p>
          <a:p>
            <a:pPr eaLnBrk="1" hangingPunct="1"/>
            <a:r>
              <a:rPr lang="en-GB" altLang="en-US" sz="3200" b="1" dirty="0">
                <a:solidFill>
                  <a:schemeClr val="bg1"/>
                </a:solidFill>
              </a:rPr>
              <a:t>Group Work (20 minutes)  </a:t>
            </a:r>
          </a:p>
        </p:txBody>
      </p:sp>
      <p:pic>
        <p:nvPicPr>
          <p:cNvPr id="4098" name="Picture 2" descr="Barclays Bank PLC - Open Ban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1303" y="1143000"/>
            <a:ext cx="5001480" cy="1206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2448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0179"/>
                                        </p:tgtEl>
                                        <p:attrNameLst>
                                          <p:attrName>style.visibility</p:attrName>
                                        </p:attrNameLst>
                                      </p:cBhvr>
                                      <p:to>
                                        <p:strVal val="visible"/>
                                      </p:to>
                                    </p:set>
                                    <p:animEffect transition="in" filter="fade">
                                      <p:cBhvr>
                                        <p:cTn id="7" dur="1000"/>
                                        <p:tgtEl>
                                          <p:spTgt spid="50179"/>
                                        </p:tgtEl>
                                      </p:cBhvr>
                                    </p:animEffect>
                                    <p:anim calcmode="lin" valueType="num">
                                      <p:cBhvr>
                                        <p:cTn id="8" dur="1000" fill="hold"/>
                                        <p:tgtEl>
                                          <p:spTgt spid="50179"/>
                                        </p:tgtEl>
                                        <p:attrNameLst>
                                          <p:attrName>ppt_x</p:attrName>
                                        </p:attrNameLst>
                                      </p:cBhvr>
                                      <p:tavLst>
                                        <p:tav tm="0">
                                          <p:val>
                                            <p:strVal val="#ppt_x"/>
                                          </p:val>
                                        </p:tav>
                                        <p:tav tm="100000">
                                          <p:val>
                                            <p:strVal val="#ppt_x"/>
                                          </p:val>
                                        </p:tav>
                                      </p:tavLst>
                                    </p:anim>
                                    <p:anim calcmode="lin" valueType="num">
                                      <p:cBhvr>
                                        <p:cTn id="9" dur="1000" fill="hold"/>
                                        <p:tgtEl>
                                          <p:spTgt spid="5017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160797" y="1397190"/>
            <a:ext cx="4415180" cy="2663825"/>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84467"/>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ext uri="{D42A27DB-BD31-4B8C-83A1-F6EECF244321}">
                <p14:modId xmlns:p14="http://schemas.microsoft.com/office/powerpoint/2010/main" val="2833878547"/>
              </p:ext>
            </p:extLst>
          </p:nvPr>
        </p:nvGraphicFramePr>
        <p:xfrm>
          <a:off x="2508603" y="4241610"/>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schemas.openxmlformats.org/package/2006/metadata/core-properties"/>
    <ds:schemaRef ds:uri="303dbf9b-b85b-46a0-94f1-894078c07ecd"/>
    <ds:schemaRef ds:uri="http://purl.org/dc/dcmitype/"/>
    <ds:schemaRef ds:uri="http://purl.org/dc/elements/1.1/"/>
    <ds:schemaRef ds:uri="http://schemas.microsoft.com/office/2006/metadata/properties"/>
    <ds:schemaRef ds:uri="http://schemas.microsoft.com/office/infopath/2007/PartnerControl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1961</TotalTime>
  <Words>3513</Words>
  <Application>Microsoft Office PowerPoint</Application>
  <PresentationFormat>Widescreen</PresentationFormat>
  <Paragraphs>373</Paragraphs>
  <Slides>63</Slides>
  <Notes>45</Notes>
  <HiddenSlides>0</HiddenSlides>
  <MMClips>5</MMClips>
  <ScaleCrop>false</ScaleCrop>
  <HeadingPairs>
    <vt:vector size="6" baseType="variant">
      <vt:variant>
        <vt:lpstr>Fonts Used</vt:lpstr>
      </vt:variant>
      <vt:variant>
        <vt:i4>13</vt:i4>
      </vt:variant>
      <vt:variant>
        <vt:lpstr>Theme</vt:lpstr>
      </vt:variant>
      <vt:variant>
        <vt:i4>20</vt:i4>
      </vt:variant>
      <vt:variant>
        <vt:lpstr>Slide Titles</vt:lpstr>
      </vt:variant>
      <vt:variant>
        <vt:i4>63</vt:i4>
      </vt:variant>
    </vt:vector>
  </HeadingPairs>
  <TitlesOfParts>
    <vt:vector size="96" baseType="lpstr">
      <vt:lpstr>inherit</vt:lpstr>
      <vt:lpstr>PwC Helvetica Neue</vt:lpstr>
      <vt:lpstr>type-font</vt:lpstr>
      <vt:lpstr>Arial</vt:lpstr>
      <vt:lpstr>Bradley Hand ITC</vt:lpstr>
      <vt:lpstr>Calibri</vt:lpstr>
      <vt:lpstr>Calibri Light</vt:lpstr>
      <vt:lpstr>Candara</vt:lpstr>
      <vt:lpstr>Corbel</vt:lpstr>
      <vt:lpstr>Roboto</vt:lpstr>
      <vt:lpstr>Symbol</vt:lpstr>
      <vt:lpstr>Wingdings</vt:lpstr>
      <vt:lpstr>Wingdings 2</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Industry Analysis</vt:lpstr>
      <vt:lpstr>PowerPoint Presentation</vt:lpstr>
      <vt:lpstr>Why perform External Analysis</vt:lpstr>
      <vt:lpstr>Why perform External Analysis</vt:lpstr>
      <vt:lpstr>The Basic Framework for Strategy Analysis</vt:lpstr>
      <vt:lpstr>Layers of the Business Environment</vt:lpstr>
      <vt:lpstr>Macro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factors (1 of 3)</vt:lpstr>
      <vt:lpstr>Political factors (2 of 3)</vt:lpstr>
      <vt:lpstr>Political factors (3 of 3)</vt:lpstr>
      <vt:lpstr>Economic factors (1 of 3)</vt:lpstr>
      <vt:lpstr>Economic factors (2 of 3)</vt:lpstr>
      <vt:lpstr>Economic factors (3 of 3)</vt:lpstr>
      <vt:lpstr>Social factors (1 of 2)</vt:lpstr>
      <vt:lpstr>Social factors (2 of 2)</vt:lpstr>
      <vt:lpstr>Technological factors (1 of 2)</vt:lpstr>
      <vt:lpstr>Technological factors (2 of 2)</vt:lpstr>
      <vt:lpstr>PowerPoint Presentation</vt:lpstr>
      <vt:lpstr>PowerPoint Presentation</vt:lpstr>
      <vt:lpstr>PowerPoint Presentation</vt:lpstr>
      <vt:lpstr>Ecological factors (2 of 2)</vt:lpstr>
      <vt:lpstr>Contexts and motives for ecological issues</vt:lpstr>
      <vt:lpstr>PowerPoint Presentation</vt:lpstr>
      <vt:lpstr>Legal factors (1 of 3)</vt:lpstr>
      <vt:lpstr>Legal factors (2 of 3)</vt:lpstr>
      <vt:lpstr>Legal factors (3 of 3)</vt:lpstr>
      <vt:lpstr>Key drivers for change</vt:lpstr>
      <vt:lpstr>Using the PESTEL framework</vt:lpstr>
      <vt:lpstr>PESTEL opportunities and threats for the oil industry</vt:lpstr>
      <vt:lpstr>PowerPoint Presentation</vt:lpstr>
      <vt:lpstr>Forecasting</vt:lpstr>
      <vt:lpstr>Forecast approaches</vt:lpstr>
      <vt:lpstr>PowerPoint Presentation</vt:lpstr>
      <vt:lpstr>Scenarios</vt:lpstr>
      <vt:lpstr>Carrying out scenario analysis (1 of 2)</vt:lpstr>
      <vt:lpstr>Carrying out scenario analysis (2 of 2)</vt:lpstr>
      <vt:lpstr>PowerPoint Presentation</vt:lpstr>
      <vt:lpstr>Scenario Planning Process</vt:lpstr>
      <vt:lpstr>PowerPoint Presentation</vt:lpstr>
      <vt:lpstr>Scenario Planning</vt:lpstr>
      <vt:lpstr>Scenario Planning</vt:lpstr>
      <vt:lpstr>Scenario Planning</vt:lpstr>
      <vt:lpstr>PowerPoint Presentation</vt:lpstr>
      <vt:lpstr>Qualities of Good Scenarios</vt:lpstr>
      <vt:lpstr>Reasons for Scenario Planning</vt:lpstr>
      <vt:lpstr>PowerPoint Presentation</vt:lpstr>
      <vt:lpstr>Criticisms to Scenario Planning</vt:lpstr>
      <vt:lpstr>Summary</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Seyed Nasirpourosgoei</cp:lastModifiedBy>
  <cp:revision>99</cp:revision>
  <dcterms:created xsi:type="dcterms:W3CDTF">2021-03-09T15:35:42Z</dcterms:created>
  <dcterms:modified xsi:type="dcterms:W3CDTF">2023-02-01T12:31:09Z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