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p:sldMasterIdLst>
    <p:sldMasterId id="2147483679" r:id="rId1"/>
  </p:sldMasterIdLst>
  <p:notesMasterIdLst>
    <p:notesMasterId r:id="rId44"/>
  </p:notesMasterIdLst>
  <p:sldIdLst>
    <p:sldId id="257" r:id="rId2"/>
    <p:sldId id="285" r:id="rId3"/>
    <p:sldId id="289" r:id="rId4"/>
    <p:sldId id="614" r:id="rId5"/>
    <p:sldId id="291" r:id="rId6"/>
    <p:sldId id="292" r:id="rId7"/>
    <p:sldId id="609" r:id="rId8"/>
    <p:sldId id="597" r:id="rId9"/>
    <p:sldId id="610" r:id="rId10"/>
    <p:sldId id="611" r:id="rId11"/>
    <p:sldId id="598" r:id="rId12"/>
    <p:sldId id="599" r:id="rId13"/>
    <p:sldId id="601" r:id="rId14"/>
    <p:sldId id="628" r:id="rId15"/>
    <p:sldId id="600" r:id="rId16"/>
    <p:sldId id="630" r:id="rId17"/>
    <p:sldId id="306" r:id="rId18"/>
    <p:sldId id="307" r:id="rId19"/>
    <p:sldId id="308" r:id="rId20"/>
    <p:sldId id="309" r:id="rId21"/>
    <p:sldId id="586" r:id="rId22"/>
    <p:sldId id="290" r:id="rId23"/>
    <p:sldId id="312" r:id="rId24"/>
    <p:sldId id="574" r:id="rId25"/>
    <p:sldId id="587" r:id="rId26"/>
    <p:sldId id="295" r:id="rId27"/>
    <p:sldId id="298" r:id="rId28"/>
    <p:sldId id="589" r:id="rId29"/>
    <p:sldId id="636" r:id="rId30"/>
    <p:sldId id="621" r:id="rId31"/>
    <p:sldId id="579" r:id="rId32"/>
    <p:sldId id="637" r:id="rId33"/>
    <p:sldId id="578" r:id="rId34"/>
    <p:sldId id="591" r:id="rId35"/>
    <p:sldId id="634" r:id="rId36"/>
    <p:sldId id="595" r:id="rId37"/>
    <p:sldId id="638" r:id="rId38"/>
    <p:sldId id="301" r:id="rId39"/>
    <p:sldId id="624" r:id="rId40"/>
    <p:sldId id="635" r:id="rId41"/>
    <p:sldId id="576" r:id="rId42"/>
    <p:sldId id="294" r:id="rId43"/>
  </p:sldIdLst>
  <p:sldSz cx="9144000" cy="5143500" type="screen16x9"/>
  <p:notesSz cx="6858000" cy="9144000"/>
  <p:embeddedFontLst>
    <p:embeddedFont>
      <p:font typeface="Montserrat SemiBold" panose="00000700000000000000" pitchFamily="2" charset="0"/>
      <p:regular r:id="rId45"/>
      <p:bold r:id="rId46"/>
      <p:italic r:id="rId47"/>
      <p:boldItalic r:id="rId48"/>
    </p:embeddedFont>
    <p:embeddedFont>
      <p:font typeface="Myriad Pro" panose="020B0503030403020204" charset="0"/>
      <p:regular r:id="rId49"/>
      <p:bold r:id="rId50"/>
      <p:italic r:id="rId51"/>
      <p:boldItalic r:id="rId52"/>
    </p:embeddedFont>
    <p:embeddedFont>
      <p:font typeface="Segoe UI" panose="020B0502040204020203" pitchFamily="34" charset="0"/>
      <p:regular r:id="rId53"/>
      <p:bold r:id="rId54"/>
      <p:italic r:id="rId55"/>
      <p:boldItalic r:id="rId56"/>
    </p:embeddedFont>
    <p:embeddedFont>
      <p:font typeface="Tahoma" panose="020B0604030504040204" pitchFamily="34" charset="0"/>
      <p:regular r:id="rId57"/>
      <p:bold r:id="rId5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33244C-92D9-4305-A8D8-4DBD7F98ED62}" v="110" dt="2023-06-13T16:35:05.688"/>
  </p1510:revLst>
</p1510:revInfo>
</file>

<file path=ppt/tableStyles.xml><?xml version="1.0" encoding="utf-8"?>
<a:tblStyleLst xmlns:a="http://schemas.openxmlformats.org/drawingml/2006/main" def="{9E75C888-D13C-4F04-A0A8-709BC2F43DA2}">
  <a:tblStyle styleId="{9E75C888-D13C-4F04-A0A8-709BC2F43DA2}"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83392" autoAdjust="0"/>
  </p:normalViewPr>
  <p:slideViewPr>
    <p:cSldViewPr snapToGrid="0">
      <p:cViewPr varScale="1">
        <p:scale>
          <a:sx n="113" d="100"/>
          <a:sy n="113" d="100"/>
        </p:scale>
        <p:origin x="220"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font" Target="fonts/font3.fntdata"/><Relationship Id="rId50" Type="http://schemas.openxmlformats.org/officeDocument/2006/relationships/font" Target="fonts/font6.fntdata"/><Relationship Id="rId55" Type="http://schemas.openxmlformats.org/officeDocument/2006/relationships/font" Target="fonts/font11.fntdata"/><Relationship Id="rId63"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font" Target="fonts/font1.fntdata"/><Relationship Id="rId53" Type="http://schemas.openxmlformats.org/officeDocument/2006/relationships/font" Target="fonts/font9.fntdata"/><Relationship Id="rId58" Type="http://schemas.openxmlformats.org/officeDocument/2006/relationships/font" Target="fonts/font14.fntdata"/><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font" Target="fonts/font4.fntdata"/><Relationship Id="rId56" Type="http://schemas.openxmlformats.org/officeDocument/2006/relationships/font" Target="fonts/font12.fntdata"/><Relationship Id="rId8" Type="http://schemas.openxmlformats.org/officeDocument/2006/relationships/slide" Target="slides/slide7.xml"/><Relationship Id="rId51" Type="http://schemas.openxmlformats.org/officeDocument/2006/relationships/font" Target="fonts/font7.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2.fntdata"/><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font" Target="fonts/font10.fntdata"/><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5.fntdata"/><Relationship Id="rId57" Type="http://schemas.openxmlformats.org/officeDocument/2006/relationships/font" Target="fonts/font13.fntdata"/><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notesMaster" Target="notesMasters/notesMaster1.xml"/><Relationship Id="rId52" Type="http://schemas.openxmlformats.org/officeDocument/2006/relationships/font" Target="fonts/font8.fntdata"/><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850144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9"/>
        <p:cNvGrpSpPr/>
        <p:nvPr/>
      </p:nvGrpSpPr>
      <p:grpSpPr>
        <a:xfrm>
          <a:off x="0" y="0"/>
          <a:ext cx="0" cy="0"/>
          <a:chOff x="0" y="0"/>
          <a:chExt cx="0" cy="0"/>
        </a:xfrm>
      </p:grpSpPr>
      <p:sp>
        <p:nvSpPr>
          <p:cNvPr id="630" name="Google Shape;630;g3606f1c2d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31" name="Google Shape;631;g3606f1c2d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extLst>
      <p:ext uri="{BB962C8B-B14F-4D97-AF65-F5344CB8AC3E}">
        <p14:creationId xmlns:p14="http://schemas.microsoft.com/office/powerpoint/2010/main" val="21806626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t>https://www.bmj.com/content/365/bmj.l2239</a:t>
            </a:r>
          </a:p>
        </p:txBody>
      </p:sp>
    </p:spTree>
    <p:extLst>
      <p:ext uri="{BB962C8B-B14F-4D97-AF65-F5344CB8AC3E}">
        <p14:creationId xmlns:p14="http://schemas.microsoft.com/office/powerpoint/2010/main" val="10384927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t>Vaccinations, behavioural campaigns, </a:t>
            </a:r>
          </a:p>
        </p:txBody>
      </p:sp>
    </p:spTree>
    <p:extLst>
      <p:ext uri="{BB962C8B-B14F-4D97-AF65-F5344CB8AC3E}">
        <p14:creationId xmlns:p14="http://schemas.microsoft.com/office/powerpoint/2010/main" val="40603788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GB" dirty="0"/>
              <a:t>Specific</a:t>
            </a:r>
          </a:p>
          <a:p>
            <a:pPr marL="88900" indent="0">
              <a:buNone/>
            </a:pPr>
            <a:r>
              <a:rPr lang="en-GB" sz="800" b="0" i="0" u="none" strike="noStrike" cap="none" dirty="0">
                <a:solidFill>
                  <a:srgbClr val="000000"/>
                </a:solidFill>
                <a:latin typeface="Arial"/>
                <a:ea typeface="Arial"/>
                <a:cs typeface="Arial"/>
                <a:sym typeface="Arial"/>
              </a:rPr>
              <a:t>The </a:t>
            </a:r>
            <a:r>
              <a:rPr lang="en-GB" dirty="0"/>
              <a:t>objectives</a:t>
            </a:r>
            <a:r>
              <a:rPr lang="en-GB" sz="800" b="0" i="0" u="none" strike="noStrike" cap="none" dirty="0">
                <a:solidFill>
                  <a:srgbClr val="000000"/>
                </a:solidFill>
                <a:latin typeface="Arial"/>
                <a:ea typeface="Arial"/>
                <a:cs typeface="Arial"/>
                <a:sym typeface="Arial"/>
              </a:rPr>
              <a:t> must clearly state what is to be achieved, by whom, where and when it is to be achieved. </a:t>
            </a:r>
          </a:p>
          <a:p>
            <a:pPr marL="88900" indent="0">
              <a:buNone/>
            </a:pPr>
            <a:r>
              <a:rPr lang="en-GB" sz="800" b="0" i="0" u="none" strike="noStrike" cap="none" dirty="0">
                <a:solidFill>
                  <a:srgbClr val="000000"/>
                </a:solidFill>
                <a:latin typeface="Arial"/>
                <a:ea typeface="Arial"/>
                <a:cs typeface="Arial"/>
                <a:sym typeface="Arial"/>
              </a:rPr>
              <a:t>Sometimes it may even state why that goal is important</a:t>
            </a:r>
          </a:p>
          <a:p>
            <a:pPr marL="139700" indent="0">
              <a:buNone/>
            </a:pPr>
            <a:endParaRPr lang="en-GB" dirty="0"/>
          </a:p>
          <a:p>
            <a:r>
              <a:rPr lang="en-GB" dirty="0"/>
              <a:t>Measurable</a:t>
            </a:r>
          </a:p>
          <a:p>
            <a:pPr marL="88900" indent="0">
              <a:buNone/>
            </a:pPr>
            <a:r>
              <a:rPr lang="en-GB" sz="800" b="0" i="0" u="none" strike="noStrike" cap="none" dirty="0">
                <a:solidFill>
                  <a:srgbClr val="000000"/>
                </a:solidFill>
                <a:latin typeface="Arial"/>
                <a:ea typeface="Arial"/>
                <a:cs typeface="Arial"/>
                <a:sym typeface="Arial"/>
              </a:rPr>
              <a:t>Measurability applies to both the end result and the milestones along the way to attaining a goal. </a:t>
            </a:r>
          </a:p>
          <a:p>
            <a:pPr marL="88900" indent="0">
              <a:buNone/>
            </a:pPr>
            <a:r>
              <a:rPr lang="en-GB" sz="800" b="0" i="0" u="none" strike="noStrike" cap="none" dirty="0">
                <a:solidFill>
                  <a:srgbClr val="000000"/>
                </a:solidFill>
                <a:latin typeface="Arial"/>
                <a:ea typeface="Arial"/>
                <a:cs typeface="Arial"/>
                <a:sym typeface="Arial"/>
              </a:rPr>
              <a:t>It answers the question of quantity – how much, how often, how many? </a:t>
            </a:r>
          </a:p>
          <a:p>
            <a:pPr marL="88900" indent="0">
              <a:buNone/>
            </a:pPr>
            <a:r>
              <a:rPr lang="en-GB" sz="800" b="0" i="0" u="none" strike="noStrike" cap="none" dirty="0">
                <a:solidFill>
                  <a:srgbClr val="000000"/>
                </a:solidFill>
                <a:latin typeface="Arial"/>
                <a:ea typeface="Arial"/>
                <a:cs typeface="Arial"/>
                <a:sym typeface="Arial"/>
              </a:rPr>
              <a:t>The milestones are signs along the way that will tell people that </a:t>
            </a:r>
            <a:r>
              <a:rPr lang="en-GB" dirty="0"/>
              <a:t>they</a:t>
            </a:r>
            <a:r>
              <a:rPr lang="en-GB" sz="800" b="0" i="0" u="none" strike="noStrike" cap="none" dirty="0">
                <a:solidFill>
                  <a:srgbClr val="000000"/>
                </a:solidFill>
                <a:latin typeface="Arial"/>
                <a:ea typeface="Arial"/>
                <a:cs typeface="Arial"/>
                <a:sym typeface="Arial"/>
              </a:rPr>
              <a:t> are achieving their goal.</a:t>
            </a:r>
          </a:p>
          <a:p>
            <a:pPr marL="139700" indent="0">
              <a:buNone/>
            </a:pPr>
            <a:endParaRPr lang="en-GB" dirty="0"/>
          </a:p>
          <a:p>
            <a:endParaRPr lang="en-GB" dirty="0"/>
          </a:p>
          <a:p>
            <a:r>
              <a:rPr lang="en-GB" dirty="0"/>
              <a:t>Achievable/ Attainable</a:t>
            </a:r>
          </a:p>
          <a:p>
            <a:pPr marL="13970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dirty="0">
                <a:latin typeface="Arial" panose="020B0604020202020204" pitchFamily="34" charset="0"/>
                <a:cs typeface="Arial" panose="020B0604020202020204" pitchFamily="34" charset="0"/>
              </a:rPr>
              <a:t>Goals set should be reasonable and achievable.</a:t>
            </a:r>
          </a:p>
          <a:p>
            <a:pPr marL="139700" indent="0">
              <a:buNone/>
            </a:pPr>
            <a:endParaRPr lang="en-GB" dirty="0"/>
          </a:p>
          <a:p>
            <a:endParaRPr lang="en-GB" dirty="0"/>
          </a:p>
          <a:p>
            <a:r>
              <a:rPr lang="en-GB" dirty="0"/>
              <a:t>Realistic/ Relevant</a:t>
            </a:r>
          </a:p>
          <a:p>
            <a:pPr marL="13970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dirty="0">
                <a:latin typeface="Arial" panose="020B0604020202020204" pitchFamily="34" charset="0"/>
                <a:cs typeface="Arial" panose="020B0604020202020204" pitchFamily="34" charset="0"/>
              </a:rPr>
              <a:t>The goal needs to be relevant to a broader policy or direction of travel and should be realistic enough to be able to be achieved.</a:t>
            </a:r>
          </a:p>
          <a:p>
            <a:pPr marL="139700" indent="0">
              <a:buNone/>
            </a:pPr>
            <a:endParaRPr lang="en-GB" dirty="0"/>
          </a:p>
          <a:p>
            <a:endParaRPr lang="en-GB" dirty="0"/>
          </a:p>
          <a:p>
            <a:r>
              <a:rPr lang="en-GB" dirty="0"/>
              <a:t>Time-bound/ Time-based</a:t>
            </a:r>
          </a:p>
          <a:p>
            <a:pPr marL="139700" marR="0" lvl="0" indent="0" algn="l" defTabSz="914400" rtl="0" eaLnBrk="1" fontAlgn="auto" latinLnBrk="0" hangingPunct="1">
              <a:lnSpc>
                <a:spcPct val="100000"/>
              </a:lnSpc>
              <a:spcBef>
                <a:spcPts val="0"/>
              </a:spcBef>
              <a:spcAft>
                <a:spcPts val="0"/>
              </a:spcAft>
              <a:buClr>
                <a:srgbClr val="000000"/>
              </a:buClr>
              <a:buSzPts val="1400"/>
              <a:buFont typeface="Arial"/>
              <a:buNone/>
              <a:tabLst/>
              <a:defRPr/>
            </a:pPr>
            <a:r>
              <a:rPr lang="en-GB" dirty="0">
                <a:latin typeface="Arial" panose="020B0604020202020204" pitchFamily="34" charset="0"/>
                <a:cs typeface="Arial" panose="020B0604020202020204" pitchFamily="34" charset="0"/>
              </a:rPr>
              <a:t>Clear timelines must be indicated. This sometimes overlaps with the goal being Specific, but may be based on the needs of others.  For example if you have a funded project it is likely to have to be delivered over a set period. </a:t>
            </a:r>
          </a:p>
          <a:p>
            <a:pPr marL="139700" indent="0">
              <a:buNone/>
            </a:pPr>
            <a:endParaRPr lang="en-GB" dirty="0"/>
          </a:p>
        </p:txBody>
      </p:sp>
    </p:spTree>
    <p:extLst>
      <p:ext uri="{BB962C8B-B14F-4D97-AF65-F5344CB8AC3E}">
        <p14:creationId xmlns:p14="http://schemas.microsoft.com/office/powerpoint/2010/main" val="38534385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r>
              <a:rPr lang="en-GB" sz="1100" b="0" i="0" u="none" strike="noStrike" cap="none" dirty="0">
                <a:solidFill>
                  <a:srgbClr val="000000"/>
                </a:solidFill>
                <a:effectLst/>
                <a:latin typeface="Arial"/>
                <a:ea typeface="Arial"/>
                <a:cs typeface="Arial"/>
                <a:sym typeface="Arial"/>
              </a:rPr>
              <a:t> </a:t>
            </a:r>
            <a:endParaRPr lang="en-GB" dirty="0"/>
          </a:p>
        </p:txBody>
      </p:sp>
    </p:spTree>
    <p:extLst>
      <p:ext uri="{BB962C8B-B14F-4D97-AF65-F5344CB8AC3E}">
        <p14:creationId xmlns:p14="http://schemas.microsoft.com/office/powerpoint/2010/main" val="9706822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a:buNone/>
            </a:pPr>
            <a:r>
              <a:rPr lang="en-GB" sz="1100" b="0" i="0" u="none" strike="noStrike" cap="none" dirty="0">
                <a:solidFill>
                  <a:srgbClr val="000000"/>
                </a:solidFill>
                <a:effectLst/>
                <a:latin typeface="Arial"/>
                <a:ea typeface="Arial"/>
                <a:cs typeface="Arial"/>
                <a:sym typeface="Arial"/>
              </a:rPr>
              <a:t>Process evaluation includes Formative and illuminative evaluations . These are specialized, qualitative approaches to process evaluation, conducted during implementation to improve, refine, and understand a program’s internal functioning.</a:t>
            </a:r>
            <a:endParaRPr lang="en-GB" dirty="0"/>
          </a:p>
        </p:txBody>
      </p:sp>
    </p:spTree>
    <p:extLst>
      <p:ext uri="{BB962C8B-B14F-4D97-AF65-F5344CB8AC3E}">
        <p14:creationId xmlns:p14="http://schemas.microsoft.com/office/powerpoint/2010/main" val="30325341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39700" indent="0" fontAlgn="t">
              <a:buNone/>
            </a:pPr>
            <a:r>
              <a:rPr lang="en-GB" sz="1100" b="1" i="0" u="none" strike="noStrike" cap="none" dirty="0">
                <a:solidFill>
                  <a:srgbClr val="000000"/>
                </a:solidFill>
                <a:effectLst/>
                <a:latin typeface="Arial"/>
                <a:ea typeface="Arial"/>
                <a:cs typeface="Arial"/>
                <a:sym typeface="Arial"/>
              </a:rPr>
              <a:t>Example (Smoking cessation programme):</a:t>
            </a:r>
            <a:endParaRPr lang="en-GB" sz="1100" b="0" i="0" u="none" strike="noStrike" cap="none" dirty="0">
              <a:solidFill>
                <a:srgbClr val="000000"/>
              </a:solidFill>
              <a:effectLst/>
              <a:latin typeface="Arial"/>
              <a:ea typeface="Arial"/>
              <a:cs typeface="Arial"/>
              <a:sym typeface="Arial"/>
            </a:endParaRPr>
          </a:p>
          <a:p>
            <a:pPr fontAlgn="t"/>
            <a:r>
              <a:rPr lang="en-GB" sz="1100" b="0" i="0" u="none" strike="noStrike" cap="none" dirty="0">
                <a:solidFill>
                  <a:srgbClr val="000000"/>
                </a:solidFill>
                <a:effectLst/>
                <a:latin typeface="Arial"/>
                <a:ea typeface="Arial"/>
                <a:cs typeface="Arial"/>
                <a:sym typeface="Arial"/>
              </a:rPr>
              <a:t>Target population: 500 eligible adults</a:t>
            </a:r>
          </a:p>
          <a:p>
            <a:pPr fontAlgn="t"/>
            <a:r>
              <a:rPr lang="en-GB" sz="1100" b="0" i="0" u="none" strike="noStrike" cap="none" dirty="0">
                <a:solidFill>
                  <a:srgbClr val="000000"/>
                </a:solidFill>
                <a:effectLst/>
                <a:latin typeface="Arial"/>
                <a:ea typeface="Arial"/>
                <a:cs typeface="Arial"/>
                <a:sym typeface="Arial"/>
              </a:rPr>
              <a:t>Enrolled participants: 320</a:t>
            </a:r>
          </a:p>
          <a:p>
            <a:pPr marL="139700" indent="0" fontAlgn="t">
              <a:buNone/>
            </a:pPr>
            <a:endParaRPr lang="en-GB" sz="1100" b="0" i="0" u="none" strike="noStrike" cap="none" dirty="0">
              <a:solidFill>
                <a:srgbClr val="000000"/>
              </a:solidFill>
              <a:effectLst/>
              <a:latin typeface="Arial"/>
              <a:ea typeface="Arial"/>
              <a:cs typeface="Arial"/>
              <a:sym typeface="Arial"/>
            </a:endParaRPr>
          </a:p>
          <a:p>
            <a:pPr fontAlgn="t"/>
            <a:r>
              <a:rPr lang="en-GB" sz="1100" b="1" i="0" u="none" strike="noStrike" cap="none" dirty="0">
                <a:solidFill>
                  <a:srgbClr val="000000"/>
                </a:solidFill>
                <a:effectLst/>
                <a:latin typeface="Arial"/>
                <a:ea typeface="Arial"/>
                <a:cs typeface="Arial"/>
                <a:sym typeface="Arial"/>
              </a:rPr>
              <a:t>Process metric / statistic:</a:t>
            </a:r>
            <a:endParaRPr lang="en-GB" sz="1100" b="0" i="0" u="none" strike="noStrike" cap="none" dirty="0">
              <a:solidFill>
                <a:srgbClr val="000000"/>
              </a:solidFill>
              <a:effectLst/>
              <a:latin typeface="Arial"/>
              <a:ea typeface="Arial"/>
              <a:cs typeface="Arial"/>
              <a:sym typeface="Arial"/>
            </a:endParaRPr>
          </a:p>
          <a:p>
            <a:pPr fontAlgn="t"/>
            <a:r>
              <a:rPr lang="en-GB" sz="1100" b="0" i="0" u="none" strike="noStrike" cap="none" dirty="0">
                <a:solidFill>
                  <a:srgbClr val="000000"/>
                </a:solidFill>
                <a:effectLst/>
                <a:latin typeface="Arial"/>
                <a:ea typeface="Arial"/>
                <a:cs typeface="Arial"/>
                <a:sym typeface="Arial"/>
              </a:rPr>
              <a:t>Reach = 64% of eligible participants enrolled</a:t>
            </a:r>
          </a:p>
          <a:p>
            <a:pPr fontAlgn="t"/>
            <a:r>
              <a:rPr lang="en-GB" sz="1100" b="0" i="0" u="none" strike="noStrike" cap="none" dirty="0">
                <a:solidFill>
                  <a:srgbClr val="000000"/>
                </a:solidFill>
                <a:effectLst/>
                <a:latin typeface="Arial"/>
                <a:ea typeface="Arial"/>
                <a:cs typeface="Arial"/>
                <a:sym typeface="Arial"/>
              </a:rPr>
              <a:t>68% female, 32% male</a:t>
            </a:r>
          </a:p>
          <a:p>
            <a:pPr fontAlgn="t"/>
            <a:r>
              <a:rPr lang="en-GB" sz="1100" b="0" i="0" u="none" strike="noStrike" cap="none" dirty="0">
                <a:solidFill>
                  <a:srgbClr val="000000"/>
                </a:solidFill>
                <a:effectLst/>
                <a:latin typeface="Arial"/>
                <a:ea typeface="Arial"/>
                <a:cs typeface="Arial"/>
                <a:sym typeface="Arial"/>
              </a:rPr>
              <a:t>45% from most deprived quintile</a:t>
            </a:r>
          </a:p>
          <a:p>
            <a:pPr marL="139700" indent="0">
              <a:buNone/>
            </a:pPr>
            <a:endParaRPr lang="en-GB" dirty="0"/>
          </a:p>
          <a:p>
            <a:pPr marL="139700" indent="0">
              <a:buNone/>
            </a:pPr>
            <a:endParaRPr lang="en-GB" dirty="0"/>
          </a:p>
          <a:p>
            <a:pPr marL="88900" indent="0">
              <a:buNone/>
            </a:pPr>
            <a:r>
              <a:rPr lang="en-GB" sz="1100" b="0" i="0" u="none" strike="noStrike" cap="none" dirty="0">
                <a:solidFill>
                  <a:schemeClr val="tx1"/>
                </a:solidFill>
                <a:latin typeface="Arial"/>
                <a:ea typeface="Arial"/>
                <a:cs typeface="Arial"/>
                <a:sym typeface="Arial"/>
              </a:rPr>
              <a:t>Examples of data that might be collected.</a:t>
            </a:r>
          </a:p>
          <a:p>
            <a:pPr marL="88900" indent="0">
              <a:buNone/>
            </a:pPr>
            <a:r>
              <a:rPr lang="en-GB" sz="1100" b="0" i="0" u="none" strike="noStrike" cap="none" dirty="0">
                <a:solidFill>
                  <a:schemeClr val="tx1"/>
                </a:solidFill>
                <a:latin typeface="Arial"/>
                <a:ea typeface="Arial"/>
                <a:cs typeface="Arial"/>
                <a:sym typeface="Arial"/>
              </a:rPr>
              <a:t>Number of health educational materials produced and distributed. </a:t>
            </a:r>
          </a:p>
          <a:p>
            <a:pPr marL="88900" indent="0">
              <a:buNone/>
            </a:pPr>
            <a:r>
              <a:rPr lang="en-GB" sz="1100" b="0" i="0" u="none" strike="noStrike" cap="none" dirty="0">
                <a:solidFill>
                  <a:schemeClr val="tx1"/>
                </a:solidFill>
                <a:latin typeface="Arial"/>
                <a:ea typeface="Arial"/>
                <a:cs typeface="Arial"/>
                <a:sym typeface="Arial"/>
              </a:rPr>
              <a:t>Number of people attending educational activities. </a:t>
            </a:r>
          </a:p>
          <a:p>
            <a:pPr marL="88900" indent="0">
              <a:buNone/>
            </a:pPr>
            <a:r>
              <a:rPr lang="en-GB" sz="1100" b="0" i="0" u="none" strike="noStrike" cap="none" dirty="0">
                <a:solidFill>
                  <a:schemeClr val="tx1"/>
                </a:solidFill>
                <a:latin typeface="Arial"/>
                <a:ea typeface="Arial"/>
                <a:cs typeface="Arial"/>
                <a:sym typeface="Arial"/>
              </a:rPr>
              <a:t>Screening uptake rates. </a:t>
            </a:r>
          </a:p>
          <a:p>
            <a:pPr marL="88900" indent="0">
              <a:buNone/>
            </a:pPr>
            <a:r>
              <a:rPr lang="en-GB" sz="1100" b="0" i="0" u="none" strike="noStrike" cap="none" dirty="0">
                <a:solidFill>
                  <a:schemeClr val="tx1"/>
                </a:solidFill>
                <a:latin typeface="Arial"/>
                <a:ea typeface="Arial"/>
                <a:cs typeface="Arial"/>
                <a:sym typeface="Arial"/>
              </a:rPr>
              <a:t>Uptake of physical activities formed and number of people involved.</a:t>
            </a:r>
          </a:p>
          <a:p>
            <a:pPr marL="88900" indent="0">
              <a:buNone/>
            </a:pPr>
            <a:r>
              <a:rPr lang="en-GB" sz="1100" b="0" i="0" u="none" strike="noStrike" cap="none" dirty="0">
                <a:solidFill>
                  <a:schemeClr val="tx1"/>
                </a:solidFill>
                <a:latin typeface="Arial"/>
                <a:ea typeface="Arial"/>
                <a:cs typeface="Arial"/>
                <a:sym typeface="Arial"/>
              </a:rPr>
              <a:t>Need to be identified at the planning stage.</a:t>
            </a:r>
          </a:p>
          <a:p>
            <a:pPr marL="88900" indent="0">
              <a:buNone/>
            </a:pPr>
            <a:r>
              <a:rPr lang="en-GB" sz="1100" b="0" i="0" u="none" strike="noStrike" cap="none" dirty="0">
                <a:solidFill>
                  <a:schemeClr val="tx1"/>
                </a:solidFill>
                <a:latin typeface="Arial"/>
                <a:ea typeface="Arial"/>
                <a:cs typeface="Arial"/>
                <a:sym typeface="Arial"/>
              </a:rPr>
              <a:t>Monitoring helps to determine how well </a:t>
            </a:r>
            <a:r>
              <a:rPr lang="en-GB" sz="1100" dirty="0"/>
              <a:t>a</a:t>
            </a:r>
            <a:r>
              <a:rPr lang="en-GB" sz="1100" b="0" i="0" u="none" strike="noStrike" cap="none" dirty="0">
                <a:solidFill>
                  <a:schemeClr val="tx1"/>
                </a:solidFill>
                <a:latin typeface="Arial"/>
                <a:ea typeface="Arial"/>
                <a:cs typeface="Arial"/>
                <a:sym typeface="Arial"/>
              </a:rPr>
              <a:t> programme is progressing</a:t>
            </a:r>
            <a:endParaRPr lang="en-GB" dirty="0"/>
          </a:p>
        </p:txBody>
      </p:sp>
    </p:spTree>
    <p:extLst>
      <p:ext uri="{BB962C8B-B14F-4D97-AF65-F5344CB8AC3E}">
        <p14:creationId xmlns:p14="http://schemas.microsoft.com/office/powerpoint/2010/main" val="19434510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dirty="0"/>
              <a:t>Won’t tell you whether it was actually a success</a:t>
            </a:r>
          </a:p>
        </p:txBody>
      </p:sp>
    </p:spTree>
    <p:extLst>
      <p:ext uri="{BB962C8B-B14F-4D97-AF65-F5344CB8AC3E}">
        <p14:creationId xmlns:p14="http://schemas.microsoft.com/office/powerpoint/2010/main" val="22234775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US" dirty="0"/>
              <a:t>Will tell you whether it was actually a success</a:t>
            </a:r>
          </a:p>
          <a:p>
            <a:endParaRPr lang="en-GB" dirty="0"/>
          </a:p>
        </p:txBody>
      </p:sp>
    </p:spTree>
    <p:extLst>
      <p:ext uri="{BB962C8B-B14F-4D97-AF65-F5344CB8AC3E}">
        <p14:creationId xmlns:p14="http://schemas.microsoft.com/office/powerpoint/2010/main" val="13402190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9FE558-BB09-93F4-337A-C703FC25D4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9BD3BE-11F5-302E-2FC9-006F14B1E7FF}"/>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4C29DE9B-2207-FFA3-6BDE-264C69B9F7EA}"/>
              </a:ext>
            </a:extLst>
          </p:cNvPr>
          <p:cNvSpPr>
            <a:spLocks noGrp="1"/>
          </p:cNvSpPr>
          <p:nvPr>
            <p:ph type="body" idx="1"/>
          </p:nvPr>
        </p:nvSpPr>
        <p:spPr/>
        <p:txBody>
          <a:bodyPr/>
          <a:lstStyle/>
          <a:p>
            <a:pPr marL="139700" indent="0" fontAlgn="t">
              <a:buNone/>
            </a:pPr>
            <a:r>
              <a:rPr lang="en-GB" sz="1100" b="1" i="0" u="none" strike="noStrike" cap="none" dirty="0">
                <a:solidFill>
                  <a:srgbClr val="000000"/>
                </a:solidFill>
                <a:effectLst/>
                <a:latin typeface="Arial"/>
                <a:ea typeface="Arial"/>
                <a:cs typeface="Arial"/>
                <a:sym typeface="Arial"/>
              </a:rPr>
              <a:t>Example (Smoking cessation programme):</a:t>
            </a:r>
            <a:endParaRPr lang="en-GB" sz="1100" b="0" i="0" u="none" strike="noStrike" cap="none" dirty="0">
              <a:solidFill>
                <a:srgbClr val="000000"/>
              </a:solidFill>
              <a:effectLst/>
              <a:latin typeface="Arial"/>
              <a:ea typeface="Arial"/>
              <a:cs typeface="Arial"/>
              <a:sym typeface="Arial"/>
            </a:endParaRPr>
          </a:p>
          <a:p>
            <a:pPr fontAlgn="t"/>
            <a:r>
              <a:rPr lang="en-GB" sz="1100" b="0" i="0" u="none" strike="noStrike" cap="none" dirty="0">
                <a:solidFill>
                  <a:srgbClr val="000000"/>
                </a:solidFill>
                <a:effectLst/>
                <a:latin typeface="Arial"/>
                <a:ea typeface="Arial"/>
                <a:cs typeface="Arial"/>
                <a:sym typeface="Arial"/>
              </a:rPr>
              <a:t>Target population: 500 eligible adults</a:t>
            </a:r>
          </a:p>
          <a:p>
            <a:pPr fontAlgn="t"/>
            <a:r>
              <a:rPr lang="en-GB" sz="1100" b="0" i="0" u="none" strike="noStrike" cap="none" dirty="0">
                <a:solidFill>
                  <a:srgbClr val="000000"/>
                </a:solidFill>
                <a:effectLst/>
                <a:latin typeface="Arial"/>
                <a:ea typeface="Arial"/>
                <a:cs typeface="Arial"/>
                <a:sym typeface="Arial"/>
              </a:rPr>
              <a:t>Enrolled participants: 320</a:t>
            </a:r>
          </a:p>
          <a:p>
            <a:pPr marL="139700" indent="0" fontAlgn="t">
              <a:buNone/>
            </a:pPr>
            <a:endParaRPr lang="en-GB" sz="1100" b="0" i="0" u="none" strike="noStrike" cap="none" dirty="0">
              <a:solidFill>
                <a:srgbClr val="000000"/>
              </a:solidFill>
              <a:effectLst/>
              <a:latin typeface="Arial"/>
              <a:ea typeface="Arial"/>
              <a:cs typeface="Arial"/>
              <a:sym typeface="Arial"/>
            </a:endParaRPr>
          </a:p>
          <a:p>
            <a:pPr fontAlgn="t"/>
            <a:r>
              <a:rPr lang="en-GB" sz="1100" b="1" i="0" u="none" strike="noStrike" cap="none" dirty="0">
                <a:solidFill>
                  <a:srgbClr val="000000"/>
                </a:solidFill>
                <a:effectLst/>
                <a:latin typeface="Arial"/>
                <a:ea typeface="Arial"/>
                <a:cs typeface="Arial"/>
                <a:sym typeface="Arial"/>
              </a:rPr>
              <a:t>Process metric / statistic:</a:t>
            </a:r>
            <a:endParaRPr lang="en-GB" sz="1100" b="0" i="0" u="none" strike="noStrike" cap="none" dirty="0">
              <a:solidFill>
                <a:srgbClr val="000000"/>
              </a:solidFill>
              <a:effectLst/>
              <a:latin typeface="Arial"/>
              <a:ea typeface="Arial"/>
              <a:cs typeface="Arial"/>
              <a:sym typeface="Arial"/>
            </a:endParaRPr>
          </a:p>
          <a:p>
            <a:pPr fontAlgn="t"/>
            <a:r>
              <a:rPr lang="en-GB" sz="1100" b="0" i="0" u="none" strike="noStrike" cap="none" dirty="0">
                <a:solidFill>
                  <a:srgbClr val="000000"/>
                </a:solidFill>
                <a:effectLst/>
                <a:latin typeface="Arial"/>
                <a:ea typeface="Arial"/>
                <a:cs typeface="Arial"/>
                <a:sym typeface="Arial"/>
              </a:rPr>
              <a:t>Reach = 64% of eligible participants enrolled</a:t>
            </a:r>
          </a:p>
          <a:p>
            <a:pPr fontAlgn="t"/>
            <a:r>
              <a:rPr lang="en-GB" sz="1100" b="0" i="0" u="none" strike="noStrike" cap="none" dirty="0">
                <a:solidFill>
                  <a:srgbClr val="000000"/>
                </a:solidFill>
                <a:effectLst/>
                <a:latin typeface="Arial"/>
                <a:ea typeface="Arial"/>
                <a:cs typeface="Arial"/>
                <a:sym typeface="Arial"/>
              </a:rPr>
              <a:t>68% female, 32% male</a:t>
            </a:r>
          </a:p>
          <a:p>
            <a:pPr fontAlgn="t"/>
            <a:r>
              <a:rPr lang="en-GB" sz="1100" b="0" i="0" u="none" strike="noStrike" cap="none" dirty="0">
                <a:solidFill>
                  <a:srgbClr val="000000"/>
                </a:solidFill>
                <a:effectLst/>
                <a:latin typeface="Arial"/>
                <a:ea typeface="Arial"/>
                <a:cs typeface="Arial"/>
                <a:sym typeface="Arial"/>
              </a:rPr>
              <a:t>45% from most deprived quintile</a:t>
            </a:r>
          </a:p>
          <a:p>
            <a:pPr marL="139700" indent="0">
              <a:buNone/>
            </a:pPr>
            <a:endParaRPr lang="en-GB" dirty="0"/>
          </a:p>
          <a:p>
            <a:pPr marL="139700" indent="0">
              <a:buNone/>
            </a:pPr>
            <a:endParaRPr lang="en-GB" dirty="0"/>
          </a:p>
        </p:txBody>
      </p:sp>
    </p:spTree>
    <p:extLst>
      <p:ext uri="{BB962C8B-B14F-4D97-AF65-F5344CB8AC3E}">
        <p14:creationId xmlns:p14="http://schemas.microsoft.com/office/powerpoint/2010/main" val="2400760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88900" indent="0">
              <a:buNone/>
            </a:pPr>
            <a:r>
              <a:rPr lang="en-GB" sz="800" b="0" i="0" u="none" strike="noStrike" cap="none" dirty="0">
                <a:solidFill>
                  <a:srgbClr val="000000"/>
                </a:solidFill>
                <a:latin typeface="Arial"/>
                <a:ea typeface="Arial"/>
                <a:cs typeface="Arial"/>
                <a:sym typeface="Arial"/>
              </a:rPr>
              <a:t>Examples of how impact can be measured.</a:t>
            </a:r>
          </a:p>
          <a:p>
            <a:pPr marL="88900" indent="0">
              <a:buNone/>
            </a:pPr>
            <a:r>
              <a:rPr lang="en-GB" dirty="0"/>
              <a:t>C</a:t>
            </a:r>
            <a:r>
              <a:rPr lang="en-GB" sz="800" b="0" i="0" u="none" strike="noStrike" cap="none" dirty="0">
                <a:solidFill>
                  <a:srgbClr val="000000"/>
                </a:solidFill>
                <a:latin typeface="Arial"/>
                <a:ea typeface="Arial"/>
                <a:cs typeface="Arial"/>
                <a:sym typeface="Arial"/>
              </a:rPr>
              <a:t>hanges in health awareness, knowledge and attitudes. </a:t>
            </a:r>
          </a:p>
          <a:p>
            <a:pPr marL="88900" indent="0">
              <a:buNone/>
            </a:pPr>
            <a:r>
              <a:rPr lang="en-GB" dirty="0"/>
              <a:t>I</a:t>
            </a:r>
            <a:r>
              <a:rPr lang="en-GB" sz="800" b="0" i="0" u="none" strike="noStrike" cap="none" dirty="0">
                <a:solidFill>
                  <a:srgbClr val="000000"/>
                </a:solidFill>
                <a:latin typeface="Arial"/>
                <a:ea typeface="Arial"/>
                <a:cs typeface="Arial"/>
                <a:sym typeface="Arial"/>
              </a:rPr>
              <a:t>nterest shown by target groups e.g. uptake of health education materials, phone-ins, participation in activities. </a:t>
            </a:r>
          </a:p>
          <a:p>
            <a:pPr marL="88900" indent="0">
              <a:buNone/>
            </a:pPr>
            <a:r>
              <a:rPr lang="en-GB" sz="800" b="0" i="0" u="none" strike="noStrike" cap="none" dirty="0">
                <a:solidFill>
                  <a:srgbClr val="000000"/>
                </a:solidFill>
                <a:latin typeface="Arial"/>
                <a:ea typeface="Arial"/>
                <a:cs typeface="Arial"/>
                <a:sym typeface="Arial"/>
              </a:rPr>
              <a:t>Observation, questionnaires, interviews, discussions. </a:t>
            </a:r>
          </a:p>
          <a:p>
            <a:pPr marL="88900" indent="0">
              <a:buNone/>
            </a:pPr>
            <a:r>
              <a:rPr lang="en-GB" sz="800" b="0" i="0" u="none" strike="noStrike" cap="none" dirty="0">
                <a:solidFill>
                  <a:srgbClr val="000000"/>
                </a:solidFill>
                <a:latin typeface="Arial"/>
                <a:ea typeface="Arial"/>
                <a:cs typeface="Arial"/>
                <a:sym typeface="Arial"/>
              </a:rPr>
              <a:t>Use of attitude scales.</a:t>
            </a:r>
          </a:p>
          <a:p>
            <a:endParaRPr lang="en-GB" dirty="0"/>
          </a:p>
        </p:txBody>
      </p:sp>
    </p:spTree>
    <p:extLst>
      <p:ext uri="{BB962C8B-B14F-4D97-AF65-F5344CB8AC3E}">
        <p14:creationId xmlns:p14="http://schemas.microsoft.com/office/powerpoint/2010/main" val="4142112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88900" indent="0">
              <a:buNone/>
            </a:pPr>
            <a:r>
              <a:rPr lang="en-GB" sz="1100" b="0" i="0" u="none" strike="noStrike" cap="none" dirty="0">
                <a:solidFill>
                  <a:srgbClr val="000000"/>
                </a:solidFill>
                <a:latin typeface="Arial"/>
                <a:ea typeface="Arial"/>
                <a:cs typeface="Arial"/>
                <a:sym typeface="Arial"/>
              </a:rPr>
              <a:t>Evaluate behaviour change by observing what clients do. </a:t>
            </a:r>
          </a:p>
          <a:p>
            <a:pPr marL="88900" indent="0">
              <a:buNone/>
            </a:pPr>
            <a:r>
              <a:rPr lang="en-GB" sz="1100" b="0" i="0" u="none" strike="noStrike" cap="none" dirty="0">
                <a:solidFill>
                  <a:srgbClr val="000000"/>
                </a:solidFill>
                <a:latin typeface="Arial"/>
                <a:ea typeface="Arial"/>
                <a:cs typeface="Arial"/>
                <a:sym typeface="Arial"/>
              </a:rPr>
              <a:t>Recording behaviour </a:t>
            </a:r>
            <a:r>
              <a:rPr lang="en-GB" sz="1100" dirty="0"/>
              <a:t>for example the</a:t>
            </a:r>
            <a:r>
              <a:rPr lang="en-GB" sz="1100" b="0" i="0" u="none" strike="noStrike" cap="none" dirty="0">
                <a:solidFill>
                  <a:srgbClr val="000000"/>
                </a:solidFill>
                <a:latin typeface="Arial"/>
                <a:ea typeface="Arial"/>
                <a:cs typeface="Arial"/>
                <a:sym typeface="Arial"/>
              </a:rPr>
              <a:t> number of people attending exercise sessions, health screening, </a:t>
            </a:r>
            <a:r>
              <a:rPr lang="en-GB" sz="1100" dirty="0"/>
              <a:t>smoking cessation through i</a:t>
            </a:r>
            <a:r>
              <a:rPr lang="en-GB" sz="1100" b="0" i="0" u="none" strike="noStrike" cap="none" dirty="0">
                <a:solidFill>
                  <a:srgbClr val="000000"/>
                </a:solidFill>
                <a:latin typeface="Arial"/>
                <a:ea typeface="Arial"/>
                <a:cs typeface="Arial"/>
                <a:sym typeface="Arial"/>
              </a:rPr>
              <a:t>nterview or questionnaire. </a:t>
            </a:r>
          </a:p>
          <a:p>
            <a:pPr marL="88900" indent="0">
              <a:buNone/>
            </a:pPr>
            <a:r>
              <a:rPr lang="en-GB" sz="1100" b="0" i="0" u="none" strike="noStrike" cap="none" dirty="0">
                <a:solidFill>
                  <a:srgbClr val="000000"/>
                </a:solidFill>
                <a:latin typeface="Arial"/>
                <a:ea typeface="Arial"/>
                <a:cs typeface="Arial"/>
                <a:sym typeface="Arial"/>
              </a:rPr>
              <a:t>Evaluate policy changes such as th</a:t>
            </a:r>
            <a:r>
              <a:rPr lang="en-GB" sz="1100" dirty="0"/>
              <a:t>e i</a:t>
            </a:r>
            <a:r>
              <a:rPr lang="en-GB" sz="1100" b="0" i="0" u="none" strike="noStrike" cap="none" dirty="0">
                <a:solidFill>
                  <a:srgbClr val="000000"/>
                </a:solidFill>
                <a:latin typeface="Arial"/>
                <a:ea typeface="Arial"/>
                <a:cs typeface="Arial"/>
                <a:sym typeface="Arial"/>
              </a:rPr>
              <a:t>ntroduction of pro-health policies in schools, workplaces </a:t>
            </a:r>
            <a:r>
              <a:rPr lang="en-GB" sz="1100" dirty="0"/>
              <a:t>and similar</a:t>
            </a:r>
            <a:r>
              <a:rPr lang="en-GB" sz="1100" b="0" i="0" u="none" strike="noStrike" cap="none" dirty="0">
                <a:solidFill>
                  <a:srgbClr val="000000"/>
                </a:solidFill>
                <a:latin typeface="Arial"/>
                <a:ea typeface="Arial"/>
                <a:cs typeface="Arial"/>
                <a:sym typeface="Arial"/>
              </a:rPr>
              <a:t>.  For example safety policies, healthy food, exercise.</a:t>
            </a:r>
          </a:p>
          <a:p>
            <a:endParaRPr lang="en-GB" dirty="0"/>
          </a:p>
        </p:txBody>
      </p:sp>
    </p:spTree>
    <p:extLst>
      <p:ext uri="{BB962C8B-B14F-4D97-AF65-F5344CB8AC3E}">
        <p14:creationId xmlns:p14="http://schemas.microsoft.com/office/powerpoint/2010/main" val="15314069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88900" indent="0">
              <a:buNone/>
            </a:pPr>
            <a:r>
              <a:rPr lang="en-GB" sz="1100" b="0" i="0" u="none" strike="noStrike" cap="none" dirty="0">
                <a:solidFill>
                  <a:srgbClr val="000000"/>
                </a:solidFill>
                <a:latin typeface="Arial"/>
                <a:ea typeface="Arial"/>
                <a:cs typeface="Arial"/>
                <a:sym typeface="Arial"/>
              </a:rPr>
              <a:t>Summative evaluation tries to measure whether the change occurred as a result of the intervention. </a:t>
            </a:r>
          </a:p>
          <a:p>
            <a:pPr marL="88900" indent="0">
              <a:buNone/>
            </a:pPr>
            <a:r>
              <a:rPr lang="en-GB" sz="1100" b="0" i="0" u="none" strike="noStrike" cap="none" dirty="0">
                <a:solidFill>
                  <a:srgbClr val="000000"/>
                </a:solidFill>
                <a:latin typeface="Arial"/>
                <a:ea typeface="Arial"/>
                <a:cs typeface="Arial"/>
                <a:sym typeface="Arial"/>
              </a:rPr>
              <a:t>Ideally, an intervention would be evaluated by its long-term effect on health status. For example did it make people live longer? </a:t>
            </a:r>
          </a:p>
          <a:p>
            <a:pPr marL="88900" indent="0">
              <a:buNone/>
            </a:pPr>
            <a:r>
              <a:rPr lang="en-GB" sz="1100" b="0" i="0" u="none" strike="noStrike" cap="none" dirty="0">
                <a:solidFill>
                  <a:srgbClr val="000000"/>
                </a:solidFill>
                <a:latin typeface="Arial"/>
                <a:ea typeface="Arial"/>
                <a:cs typeface="Arial"/>
                <a:sym typeface="Arial"/>
              </a:rPr>
              <a:t>This type of evaluation generally attempts either to establish causality – i.e. did the intervention cause the changes seen – or to look at possible causal affects</a:t>
            </a:r>
            <a:r>
              <a:rPr lang="en-GB" sz="1100" dirty="0"/>
              <a:t>.</a:t>
            </a:r>
            <a:endParaRPr lang="en-GB" sz="1100" b="0" i="0" u="none" strike="noStrike" cap="none" dirty="0">
              <a:solidFill>
                <a:srgbClr val="000000"/>
              </a:solidFill>
              <a:latin typeface="Arial"/>
              <a:ea typeface="Arial"/>
              <a:cs typeface="Arial"/>
              <a:sym typeface="Arial"/>
            </a:endParaRPr>
          </a:p>
          <a:p>
            <a:endParaRPr lang="en-GB" dirty="0"/>
          </a:p>
        </p:txBody>
      </p:sp>
    </p:spTree>
    <p:extLst>
      <p:ext uri="{BB962C8B-B14F-4D97-AF65-F5344CB8AC3E}">
        <p14:creationId xmlns:p14="http://schemas.microsoft.com/office/powerpoint/2010/main" val="28183141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CD1B0E-F034-888A-1E2B-97577A962E0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65718B5-751A-26F7-0109-0C7E15FEF6CE}"/>
              </a:ext>
            </a:extLst>
          </p:cNvPr>
          <p:cNvSpPr>
            <a:spLocks noGrp="1" noRot="1" noChangeAspect="1"/>
          </p:cNvSpPr>
          <p:nvPr>
            <p:ph type="sldImg"/>
          </p:nvPr>
        </p:nvSpPr>
        <p:spPr>
          <a:xfrm>
            <a:off x="381000" y="685800"/>
            <a:ext cx="6096000" cy="3429000"/>
          </a:xfrm>
        </p:spPr>
      </p:sp>
      <p:sp>
        <p:nvSpPr>
          <p:cNvPr id="3" name="Notes Placeholder 2">
            <a:extLst>
              <a:ext uri="{FF2B5EF4-FFF2-40B4-BE49-F238E27FC236}">
                <a16:creationId xmlns:a16="http://schemas.microsoft.com/office/drawing/2014/main" id="{47AADAEA-16E8-9257-3EBB-6B5A961FE581}"/>
              </a:ext>
            </a:extLst>
          </p:cNvPr>
          <p:cNvSpPr>
            <a:spLocks noGrp="1"/>
          </p:cNvSpPr>
          <p:nvPr>
            <p:ph type="body" idx="1"/>
          </p:nvPr>
        </p:nvSpPr>
        <p:spPr/>
        <p:txBody>
          <a:bodyPr/>
          <a:lstStyle/>
          <a:p>
            <a:pPr marL="139700" indent="0" fontAlgn="t">
              <a:buNone/>
            </a:pPr>
            <a:r>
              <a:rPr lang="en-GB" sz="1100" b="1" i="0" u="none" strike="noStrike" cap="none" dirty="0">
                <a:solidFill>
                  <a:srgbClr val="000000"/>
                </a:solidFill>
                <a:effectLst/>
                <a:latin typeface="Arial"/>
                <a:ea typeface="Arial"/>
                <a:cs typeface="Arial"/>
                <a:sym typeface="Arial"/>
              </a:rPr>
              <a:t>Example (Smoking cessation programme):</a:t>
            </a:r>
            <a:endParaRPr lang="en-GB" sz="1100" b="0" i="0" u="none" strike="noStrike" cap="none" dirty="0">
              <a:solidFill>
                <a:srgbClr val="000000"/>
              </a:solidFill>
              <a:effectLst/>
              <a:latin typeface="Arial"/>
              <a:ea typeface="Arial"/>
              <a:cs typeface="Arial"/>
              <a:sym typeface="Arial"/>
            </a:endParaRPr>
          </a:p>
          <a:p>
            <a:pPr fontAlgn="t"/>
            <a:r>
              <a:rPr lang="en-GB" sz="1100" b="0" i="0" u="none" strike="noStrike" cap="none" dirty="0">
                <a:solidFill>
                  <a:srgbClr val="000000"/>
                </a:solidFill>
                <a:effectLst/>
                <a:latin typeface="Arial"/>
                <a:ea typeface="Arial"/>
                <a:cs typeface="Arial"/>
                <a:sym typeface="Arial"/>
              </a:rPr>
              <a:t>Target population: 500 eligible adults</a:t>
            </a:r>
          </a:p>
          <a:p>
            <a:pPr fontAlgn="t"/>
            <a:r>
              <a:rPr lang="en-GB" sz="1100" b="0" i="0" u="none" strike="noStrike" cap="none" dirty="0">
                <a:solidFill>
                  <a:srgbClr val="000000"/>
                </a:solidFill>
                <a:effectLst/>
                <a:latin typeface="Arial"/>
                <a:ea typeface="Arial"/>
                <a:cs typeface="Arial"/>
                <a:sym typeface="Arial"/>
              </a:rPr>
              <a:t>Enrolled participants: 320</a:t>
            </a:r>
          </a:p>
          <a:p>
            <a:pPr marL="139700" indent="0" fontAlgn="t">
              <a:buNone/>
            </a:pPr>
            <a:endParaRPr lang="en-GB" sz="1100" b="0" i="0" u="none" strike="noStrike" cap="none" dirty="0">
              <a:solidFill>
                <a:srgbClr val="000000"/>
              </a:solidFill>
              <a:effectLst/>
              <a:latin typeface="Arial"/>
              <a:ea typeface="Arial"/>
              <a:cs typeface="Arial"/>
              <a:sym typeface="Arial"/>
            </a:endParaRPr>
          </a:p>
          <a:p>
            <a:pPr fontAlgn="t"/>
            <a:r>
              <a:rPr lang="en-GB" sz="1100" b="1" i="0" u="none" strike="noStrike" cap="none" dirty="0">
                <a:solidFill>
                  <a:srgbClr val="000000"/>
                </a:solidFill>
                <a:effectLst/>
                <a:latin typeface="Arial"/>
                <a:ea typeface="Arial"/>
                <a:cs typeface="Arial"/>
                <a:sym typeface="Arial"/>
              </a:rPr>
              <a:t>Process metric / statistic:</a:t>
            </a:r>
            <a:endParaRPr lang="en-GB" sz="1100" b="0" i="0" u="none" strike="noStrike" cap="none" dirty="0">
              <a:solidFill>
                <a:srgbClr val="000000"/>
              </a:solidFill>
              <a:effectLst/>
              <a:latin typeface="Arial"/>
              <a:ea typeface="Arial"/>
              <a:cs typeface="Arial"/>
              <a:sym typeface="Arial"/>
            </a:endParaRPr>
          </a:p>
          <a:p>
            <a:pPr fontAlgn="t"/>
            <a:r>
              <a:rPr lang="en-GB" sz="1100" b="1" i="0" u="none" strike="noStrike" cap="none" dirty="0">
                <a:solidFill>
                  <a:srgbClr val="000000"/>
                </a:solidFill>
                <a:effectLst/>
                <a:latin typeface="Arial"/>
                <a:ea typeface="Arial"/>
                <a:cs typeface="Arial"/>
                <a:sym typeface="Arial"/>
              </a:rPr>
              <a:t>Reach = 64% of eligible participants enrolled</a:t>
            </a:r>
            <a:endParaRPr lang="en-GB" sz="1100" b="0" i="0" u="none" strike="noStrike" cap="none" dirty="0">
              <a:solidFill>
                <a:srgbClr val="000000"/>
              </a:solidFill>
              <a:effectLst/>
              <a:latin typeface="Arial"/>
              <a:ea typeface="Arial"/>
              <a:cs typeface="Arial"/>
              <a:sym typeface="Arial"/>
            </a:endParaRPr>
          </a:p>
          <a:p>
            <a:pPr fontAlgn="t"/>
            <a:r>
              <a:rPr lang="en-GB" sz="1100" b="0" i="0" u="none" strike="noStrike" cap="none" dirty="0">
                <a:solidFill>
                  <a:srgbClr val="000000"/>
                </a:solidFill>
                <a:effectLst/>
                <a:latin typeface="Arial"/>
                <a:ea typeface="Arial"/>
                <a:cs typeface="Arial"/>
                <a:sym typeface="Arial"/>
              </a:rPr>
              <a:t>68% female, 32% male</a:t>
            </a:r>
          </a:p>
          <a:p>
            <a:pPr fontAlgn="t"/>
            <a:r>
              <a:rPr lang="en-GB" sz="1100" b="0" i="0" u="none" strike="noStrike" cap="none" dirty="0">
                <a:solidFill>
                  <a:srgbClr val="000000"/>
                </a:solidFill>
                <a:effectLst/>
                <a:latin typeface="Arial"/>
                <a:ea typeface="Arial"/>
                <a:cs typeface="Arial"/>
                <a:sym typeface="Arial"/>
              </a:rPr>
              <a:t>45% from most deprived quintile</a:t>
            </a:r>
          </a:p>
          <a:p>
            <a:pPr marL="139700" indent="0">
              <a:buNone/>
            </a:pPr>
            <a:endParaRPr lang="en-GB" dirty="0"/>
          </a:p>
          <a:p>
            <a:pPr marL="139700" indent="0">
              <a:buNone/>
            </a:pPr>
            <a:endParaRPr lang="en-GB" dirty="0"/>
          </a:p>
        </p:txBody>
      </p:sp>
    </p:spTree>
    <p:extLst>
      <p:ext uri="{BB962C8B-B14F-4D97-AF65-F5344CB8AC3E}">
        <p14:creationId xmlns:p14="http://schemas.microsoft.com/office/powerpoint/2010/main" val="276059576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lvl="0" indent="-317500" algn="l" defTabSz="914400" rtl="0" eaLnBrk="1" fontAlgn="auto" latinLnBrk="0" hangingPunct="1">
              <a:lnSpc>
                <a:spcPct val="100000"/>
              </a:lnSpc>
              <a:spcBef>
                <a:spcPts val="0"/>
              </a:spcBef>
              <a:spcAft>
                <a:spcPts val="0"/>
              </a:spcAft>
              <a:buClr>
                <a:srgbClr val="000000"/>
              </a:buClr>
              <a:buSzPts val="1400"/>
              <a:buFont typeface="Arial"/>
              <a:buChar char="●"/>
              <a:tabLst/>
              <a:defRPr/>
            </a:pPr>
            <a:r>
              <a:rPr lang="en-GB" dirty="0"/>
              <a:t>Purpose </a:t>
            </a:r>
            <a:r>
              <a:rPr lang="en-GB" sz="1100" i="1" dirty="0">
                <a:cs typeface="Arial" panose="020B0604020202020204" pitchFamily="34" charset="0"/>
              </a:rPr>
              <a:t>differentiate between outcome, impact, process</a:t>
            </a:r>
            <a:r>
              <a:rPr lang="en-GB" sz="1100" i="1">
                <a:cs typeface="Arial" panose="020B0604020202020204" pitchFamily="34" charset="0"/>
              </a:rPr>
              <a:t>, summative </a:t>
            </a:r>
            <a:endParaRPr lang="en-GB" sz="1100" i="1" dirty="0">
              <a:cs typeface="Arial" panose="020B0604020202020204" pitchFamily="34" charset="0"/>
            </a:endParaRPr>
          </a:p>
          <a:p>
            <a:endParaRPr lang="en-GB" dirty="0"/>
          </a:p>
        </p:txBody>
      </p:sp>
    </p:spTree>
    <p:extLst>
      <p:ext uri="{BB962C8B-B14F-4D97-AF65-F5344CB8AC3E}">
        <p14:creationId xmlns:p14="http://schemas.microsoft.com/office/powerpoint/2010/main" val="364112367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491630"/>
            <a:ext cx="7772400" cy="1102519"/>
          </a:xfrm>
        </p:spPr>
        <p:txBody>
          <a:bodyPr/>
          <a:lstStyle/>
          <a:p>
            <a:r>
              <a:rPr lang="en-US"/>
              <a:t>Click to edit Master title style</a:t>
            </a:r>
            <a:endParaRPr lang="en-GB"/>
          </a:p>
        </p:txBody>
      </p:sp>
      <p:sp>
        <p:nvSpPr>
          <p:cNvPr id="3" name="Subtitle 2"/>
          <p:cNvSpPr>
            <a:spLocks noGrp="1"/>
          </p:cNvSpPr>
          <p:nvPr>
            <p:ph type="subTitle" idx="1"/>
          </p:nvPr>
        </p:nvSpPr>
        <p:spPr>
          <a:xfrm>
            <a:off x="1369368" y="2808461"/>
            <a:ext cx="6400800" cy="131445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4894008"/>
            <a:ext cx="971128" cy="163892"/>
          </a:xfrm>
        </p:spPr>
        <p:txBody>
          <a:bodyPr/>
          <a:lstStyle/>
          <a:p>
            <a:fld id="{9C64F3F4-CE19-49F8-9EF4-FF4EE52031C2}" type="datetimeFigureOut">
              <a:rPr lang="en-GB" smtClean="0"/>
              <a:t>29/01/2026</a:t>
            </a:fld>
            <a:endParaRPr lang="en-GB"/>
          </a:p>
        </p:txBody>
      </p:sp>
      <p:sp>
        <p:nvSpPr>
          <p:cNvPr id="5" name="Footer Placeholder 4"/>
          <p:cNvSpPr>
            <a:spLocks noGrp="1"/>
          </p:cNvSpPr>
          <p:nvPr>
            <p:ph type="ftr" sz="quarter" idx="11"/>
          </p:nvPr>
        </p:nvSpPr>
        <p:spPr>
          <a:xfrm>
            <a:off x="4139952" y="4785996"/>
            <a:ext cx="2895600" cy="273844"/>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5596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200151"/>
            <a:ext cx="8229600" cy="293777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29/01/2026</a:t>
            </a:fld>
            <a:endParaRPr lang="en-GB"/>
          </a:p>
        </p:txBody>
      </p:sp>
      <p:sp>
        <p:nvSpPr>
          <p:cNvPr id="5" name="Footer Placeholder 4"/>
          <p:cNvSpPr>
            <a:spLocks noGrp="1"/>
          </p:cNvSpPr>
          <p:nvPr>
            <p:ph type="ftr" sz="quarter" idx="11"/>
          </p:nvPr>
        </p:nvSpPr>
        <p:spPr>
          <a:xfrm>
            <a:off x="3131840" y="4846335"/>
            <a:ext cx="2895600" cy="273844"/>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985845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2994813"/>
            <a:ext cx="7772400" cy="1021556"/>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1869673"/>
            <a:ext cx="7772400" cy="1125140"/>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039151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200151"/>
            <a:ext cx="4038600" cy="299178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200151"/>
            <a:ext cx="4038600" cy="299178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399347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151335"/>
            <a:ext cx="4040188" cy="47982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1631157"/>
            <a:ext cx="4040188" cy="2560774"/>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151335"/>
            <a:ext cx="4041775" cy="47982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1631157"/>
            <a:ext cx="4041775" cy="2560774"/>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29/01/2026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069235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29/01/2026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577201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29/01/2026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684460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04788"/>
            <a:ext cx="5111750" cy="3879130"/>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076326"/>
            <a:ext cx="3008313" cy="302241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522403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381840"/>
            <a:ext cx="5486400" cy="425054"/>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459582"/>
            <a:ext cx="5486400" cy="2868253"/>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3867894"/>
            <a:ext cx="5486400" cy="324036"/>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88153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499601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3931946"/>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05979"/>
            <a:ext cx="6019800" cy="393194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630920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ext and image 2">
    <p:spTree>
      <p:nvGrpSpPr>
        <p:cNvPr id="1" name=""/>
        <p:cNvGrpSpPr/>
        <p:nvPr/>
      </p:nvGrpSpPr>
      <p:grpSpPr>
        <a:xfrm>
          <a:off x="0" y="0"/>
          <a:ext cx="0" cy="0"/>
          <a:chOff x="0" y="0"/>
          <a:chExt cx="0" cy="0"/>
        </a:xfrm>
      </p:grpSpPr>
      <p:sp>
        <p:nvSpPr>
          <p:cNvPr id="14" name="Text Placeholder 23">
            <a:extLst>
              <a:ext uri="{FF2B5EF4-FFF2-40B4-BE49-F238E27FC236}">
                <a16:creationId xmlns:a16="http://schemas.microsoft.com/office/drawing/2014/main" id="{E90710C3-BF7A-F548-B418-3A0A8213631B}"/>
              </a:ext>
            </a:extLst>
          </p:cNvPr>
          <p:cNvSpPr>
            <a:spLocks noGrp="1"/>
          </p:cNvSpPr>
          <p:nvPr>
            <p:ph type="body" sz="quarter" idx="14" hasCustomPrompt="1"/>
          </p:nvPr>
        </p:nvSpPr>
        <p:spPr>
          <a:xfrm>
            <a:off x="4797155" y="3608486"/>
            <a:ext cx="2635793" cy="448076"/>
          </a:xfrm>
        </p:spPr>
        <p:txBody>
          <a:bodyPr/>
          <a:lstStyle>
            <a:lvl1pPr marL="0" indent="0">
              <a:buNone/>
              <a:defRPr b="0" i="0">
                <a:solidFill>
                  <a:srgbClr val="0F3758"/>
                </a:solidFill>
                <a:latin typeface="+mn-lt"/>
              </a:defRPr>
            </a:lvl1pPr>
          </a:lstStyle>
          <a:p>
            <a:pPr lvl="0"/>
            <a:r>
              <a:rPr lang="en-US" dirty="0"/>
              <a:t>Caption of image</a:t>
            </a:r>
          </a:p>
        </p:txBody>
      </p:sp>
      <p:sp>
        <p:nvSpPr>
          <p:cNvPr id="13" name="Content Placeholder 3">
            <a:extLst>
              <a:ext uri="{FF2B5EF4-FFF2-40B4-BE49-F238E27FC236}">
                <a16:creationId xmlns:a16="http://schemas.microsoft.com/office/drawing/2014/main" id="{3A060D27-FA01-9B46-B9F6-9222EF682582}"/>
              </a:ext>
            </a:extLst>
          </p:cNvPr>
          <p:cNvSpPr>
            <a:spLocks noGrp="1"/>
          </p:cNvSpPr>
          <p:nvPr>
            <p:ph sz="half" idx="13"/>
          </p:nvPr>
        </p:nvSpPr>
        <p:spPr>
          <a:xfrm>
            <a:off x="4897007" y="1331178"/>
            <a:ext cx="2436086" cy="2111467"/>
          </a:xfrm>
        </p:spPr>
        <p:txBody>
          <a:bodyPr>
            <a:normAutofit/>
          </a:bodyPr>
          <a:lstStyle>
            <a:lvl1pPr algn="l">
              <a:defRPr sz="1350" b="1" i="0">
                <a:latin typeface="Montserrat SemiBold" pitchFamily="2" charset="77"/>
              </a:defRPr>
            </a:lvl1pPr>
            <a:lvl2pPr algn="l">
              <a:defRPr/>
            </a:lvl2pPr>
            <a:lvl3pPr algn="l">
              <a:defRPr/>
            </a:lvl3pPr>
            <a:lvl4pPr algn="l">
              <a:defRPr/>
            </a:lvl4pPr>
            <a:lvl5pPr algn="l">
              <a:defRPr/>
            </a:lvl5pPr>
          </a:lstStyle>
          <a:p>
            <a:pPr lvl="0"/>
            <a:endParaRPr lang="en-US" dirty="0"/>
          </a:p>
        </p:txBody>
      </p:sp>
      <p:sp>
        <p:nvSpPr>
          <p:cNvPr id="12" name="Text Placeholder 3">
            <a:extLst>
              <a:ext uri="{FF2B5EF4-FFF2-40B4-BE49-F238E27FC236}">
                <a16:creationId xmlns:a16="http://schemas.microsoft.com/office/drawing/2014/main" id="{146B7075-00A2-0F41-81C1-8D5FEDEBC806}"/>
              </a:ext>
            </a:extLst>
          </p:cNvPr>
          <p:cNvSpPr>
            <a:spLocks noGrp="1"/>
          </p:cNvSpPr>
          <p:nvPr>
            <p:ph type="body" sz="half" idx="2" hasCustomPrompt="1"/>
          </p:nvPr>
        </p:nvSpPr>
        <p:spPr>
          <a:xfrm>
            <a:off x="604794" y="1023046"/>
            <a:ext cx="2949178" cy="3287008"/>
          </a:xfrm>
        </p:spPr>
        <p:txBody>
          <a:bodyPr>
            <a:normAutofit/>
          </a:bodyPr>
          <a:lstStyle>
            <a:lvl1pPr marL="0" indent="0">
              <a:buNone/>
              <a:defRPr sz="1350" b="0">
                <a:solidFill>
                  <a:srgbClr val="0F3758"/>
                </a:solidFill>
                <a:latin typeface="+mn-lt"/>
              </a:defRPr>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dirty="0"/>
              <a:t>text</a:t>
            </a:r>
          </a:p>
        </p:txBody>
      </p:sp>
      <p:cxnSp>
        <p:nvCxnSpPr>
          <p:cNvPr id="15" name="Straight Connector 14">
            <a:extLst>
              <a:ext uri="{FF2B5EF4-FFF2-40B4-BE49-F238E27FC236}">
                <a16:creationId xmlns:a16="http://schemas.microsoft.com/office/drawing/2014/main" id="{FEB215AE-78AD-A54E-BE54-BA055DAA7055}"/>
              </a:ext>
            </a:extLst>
          </p:cNvPr>
          <p:cNvCxnSpPr>
            <a:cxnSpLocks/>
          </p:cNvCxnSpPr>
          <p:nvPr userDrawn="1"/>
        </p:nvCxnSpPr>
        <p:spPr>
          <a:xfrm>
            <a:off x="592866" y="956192"/>
            <a:ext cx="7910557" cy="0"/>
          </a:xfrm>
          <a:prstGeom prst="line">
            <a:avLst/>
          </a:prstGeom>
          <a:ln w="31750" cmpd="sng">
            <a:solidFill>
              <a:srgbClr val="0F3758"/>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273D6E85-05C5-F149-BE2A-4CE3C338CD7C}"/>
              </a:ext>
            </a:extLst>
          </p:cNvPr>
          <p:cNvSpPr>
            <a:spLocks noGrp="1"/>
          </p:cNvSpPr>
          <p:nvPr>
            <p:ph type="title" hasCustomPrompt="1"/>
          </p:nvPr>
        </p:nvSpPr>
        <p:spPr>
          <a:xfrm>
            <a:off x="592865" y="83515"/>
            <a:ext cx="7886700" cy="994172"/>
          </a:xfrm>
        </p:spPr>
        <p:txBody>
          <a:bodyPr/>
          <a:lstStyle/>
          <a:p>
            <a:r>
              <a:rPr lang="en-GB" dirty="0"/>
              <a:t>Title</a:t>
            </a:r>
            <a:endParaRPr lang="en-US" dirty="0"/>
          </a:p>
        </p:txBody>
      </p:sp>
    </p:spTree>
    <p:extLst>
      <p:ext uri="{BB962C8B-B14F-4D97-AF65-F5344CB8AC3E}">
        <p14:creationId xmlns:p14="http://schemas.microsoft.com/office/powerpoint/2010/main" val="23494818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Standard Content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7A609-623C-4E88-9DFC-D5A70B03D711}"/>
              </a:ext>
            </a:extLst>
          </p:cNvPr>
          <p:cNvSpPr>
            <a:spLocks noGrp="1"/>
          </p:cNvSpPr>
          <p:nvPr>
            <p:ph type="title" hasCustomPrompt="1"/>
          </p:nvPr>
        </p:nvSpPr>
        <p:spPr/>
        <p:txBody>
          <a:bodyPr/>
          <a:lstStyle>
            <a:lvl1pPr>
              <a:defRPr/>
            </a:lvl1pPr>
          </a:lstStyle>
          <a:p>
            <a:r>
              <a:rPr lang="en-US" dirty="0"/>
              <a:t>Title</a:t>
            </a:r>
            <a:endParaRPr lang="en-GB" dirty="0"/>
          </a:p>
        </p:txBody>
      </p:sp>
      <p:sp>
        <p:nvSpPr>
          <p:cNvPr id="3" name="Content Placeholder 2">
            <a:extLst>
              <a:ext uri="{FF2B5EF4-FFF2-40B4-BE49-F238E27FC236}">
                <a16:creationId xmlns:a16="http://schemas.microsoft.com/office/drawing/2014/main" id="{DBA118FF-E6CD-45D9-B1B8-714FF0CF41A3}"/>
              </a:ext>
            </a:extLst>
          </p:cNvPr>
          <p:cNvSpPr>
            <a:spLocks noGrp="1"/>
          </p:cNvSpPr>
          <p:nvPr>
            <p:ph idx="1" hasCustomPrompt="1"/>
          </p:nvPr>
        </p:nvSpPr>
        <p:spPr>
          <a:xfrm>
            <a:off x="628650" y="1369219"/>
            <a:ext cx="7886700" cy="1342085"/>
          </a:xfrm>
        </p:spPr>
        <p:txBody>
          <a:bodyPr/>
          <a:lstStyle>
            <a:lvl1pPr>
              <a:defRPr/>
            </a:lvl1pPr>
            <a:lvl2pPr>
              <a:defRPr/>
            </a:lvl2pPr>
            <a:lvl3pPr>
              <a:defRPr/>
            </a:lvl3pPr>
            <a:lvl4pPr>
              <a:defRPr/>
            </a:lvl4pPr>
            <a:lvl5pPr>
              <a:defRPr/>
            </a:lvl5pPr>
          </a:lstStyle>
          <a:p>
            <a:pPr lvl="0"/>
            <a:r>
              <a:rPr lang="en-US" dirty="0"/>
              <a:t>Bullet point first level style</a:t>
            </a:r>
          </a:p>
          <a:p>
            <a:pPr lvl="1"/>
            <a:r>
              <a:rPr lang="en-US" dirty="0"/>
              <a:t>Second level style</a:t>
            </a:r>
          </a:p>
          <a:p>
            <a:pPr lvl="2"/>
            <a:r>
              <a:rPr lang="en-US" dirty="0"/>
              <a:t>Third level style</a:t>
            </a:r>
          </a:p>
          <a:p>
            <a:pPr lvl="3"/>
            <a:r>
              <a:rPr lang="en-US" dirty="0"/>
              <a:t>Fourth level style</a:t>
            </a:r>
          </a:p>
          <a:p>
            <a:pPr lvl="4"/>
            <a:r>
              <a:rPr lang="en-US" dirty="0"/>
              <a:t>Fifth level style</a:t>
            </a:r>
            <a:endParaRPr lang="en-GB" dirty="0"/>
          </a:p>
        </p:txBody>
      </p:sp>
      <p:sp>
        <p:nvSpPr>
          <p:cNvPr id="6" name="Slide Number Placeholder 5">
            <a:extLst>
              <a:ext uri="{FF2B5EF4-FFF2-40B4-BE49-F238E27FC236}">
                <a16:creationId xmlns:a16="http://schemas.microsoft.com/office/drawing/2014/main" id="{06746E62-8884-4F46-8B2C-DEA3C5093BD0}"/>
              </a:ext>
            </a:extLst>
          </p:cNvPr>
          <p:cNvSpPr>
            <a:spLocks noGrp="1"/>
          </p:cNvSpPr>
          <p:nvPr>
            <p:ph type="sldNum" sz="quarter" idx="12"/>
          </p:nvPr>
        </p:nvSpPr>
        <p:spPr/>
        <p:txBody>
          <a:bodyPr/>
          <a:lstStyle/>
          <a:p>
            <a:fld id="{D9058C1D-BFE8-4D4E-9AFD-88415CC19C78}" type="slidenum">
              <a:rPr lang="en-GB" smtClean="0"/>
              <a:t>‹#›</a:t>
            </a:fld>
            <a:endParaRPr lang="en-GB"/>
          </a:p>
        </p:txBody>
      </p:sp>
    </p:spTree>
    <p:extLst>
      <p:ext uri="{BB962C8B-B14F-4D97-AF65-F5344CB8AC3E}">
        <p14:creationId xmlns:p14="http://schemas.microsoft.com/office/powerpoint/2010/main" val="227326669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Split Content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8FD46-05D0-4CF8-91BA-2D979E4E915F}"/>
              </a:ext>
            </a:extLst>
          </p:cNvPr>
          <p:cNvSpPr>
            <a:spLocks noGrp="1"/>
          </p:cNvSpPr>
          <p:nvPr>
            <p:ph type="title" hasCustomPrompt="1"/>
          </p:nvPr>
        </p:nvSpPr>
        <p:spPr/>
        <p:txBody>
          <a:bodyPr/>
          <a:lstStyle>
            <a:lvl1pPr>
              <a:defRPr/>
            </a:lvl1pPr>
          </a:lstStyle>
          <a:p>
            <a:r>
              <a:rPr lang="en-US" dirty="0"/>
              <a:t>Title</a:t>
            </a:r>
            <a:endParaRPr lang="en-GB" dirty="0"/>
          </a:p>
        </p:txBody>
      </p:sp>
      <p:sp>
        <p:nvSpPr>
          <p:cNvPr id="3" name="Slide Number Placeholder 2">
            <a:extLst>
              <a:ext uri="{FF2B5EF4-FFF2-40B4-BE49-F238E27FC236}">
                <a16:creationId xmlns:a16="http://schemas.microsoft.com/office/drawing/2014/main" id="{3D5F07D1-E3C2-4586-AD58-6C0B5D727C1A}"/>
              </a:ext>
            </a:extLst>
          </p:cNvPr>
          <p:cNvSpPr>
            <a:spLocks noGrp="1"/>
          </p:cNvSpPr>
          <p:nvPr>
            <p:ph type="sldNum" sz="quarter" idx="10"/>
          </p:nvPr>
        </p:nvSpPr>
        <p:spPr/>
        <p:txBody>
          <a:bodyPr/>
          <a:lstStyle/>
          <a:p>
            <a:fld id="{889EA259-1322-4CFA-ABA3-A9673A866BB3}" type="slidenum">
              <a:rPr lang="en-GB" smtClean="0"/>
              <a:t>‹#›</a:t>
            </a:fld>
            <a:endParaRPr lang="en-GB"/>
          </a:p>
        </p:txBody>
      </p:sp>
      <p:sp>
        <p:nvSpPr>
          <p:cNvPr id="4" name="Content Placeholder 2">
            <a:extLst>
              <a:ext uri="{FF2B5EF4-FFF2-40B4-BE49-F238E27FC236}">
                <a16:creationId xmlns:a16="http://schemas.microsoft.com/office/drawing/2014/main" id="{21EC7DA8-7095-4304-96B5-8E903E8E69C8}"/>
              </a:ext>
            </a:extLst>
          </p:cNvPr>
          <p:cNvSpPr>
            <a:spLocks noGrp="1"/>
          </p:cNvSpPr>
          <p:nvPr>
            <p:ph sz="half" idx="1"/>
          </p:nvPr>
        </p:nvSpPr>
        <p:spPr>
          <a:xfrm>
            <a:off x="628650" y="1369219"/>
            <a:ext cx="3888685" cy="28250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3">
            <a:extLst>
              <a:ext uri="{FF2B5EF4-FFF2-40B4-BE49-F238E27FC236}">
                <a16:creationId xmlns:a16="http://schemas.microsoft.com/office/drawing/2014/main" id="{686BD4FC-FA96-4EFC-A84F-69B44B106A46}"/>
              </a:ext>
            </a:extLst>
          </p:cNvPr>
          <p:cNvSpPr>
            <a:spLocks noGrp="1"/>
          </p:cNvSpPr>
          <p:nvPr>
            <p:ph sz="half" idx="2"/>
          </p:nvPr>
        </p:nvSpPr>
        <p:spPr>
          <a:xfrm>
            <a:off x="4629151" y="1369219"/>
            <a:ext cx="3888685" cy="28250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5745655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 2 columns" type="twoColTx">
  <p:cSld name="Title + 2 columns">
    <p:spTree>
      <p:nvGrpSpPr>
        <p:cNvPr id="1" name="Shape 304"/>
        <p:cNvGrpSpPr/>
        <p:nvPr/>
      </p:nvGrpSpPr>
      <p:grpSpPr>
        <a:xfrm>
          <a:off x="0" y="0"/>
          <a:ext cx="0" cy="0"/>
          <a:chOff x="0" y="0"/>
          <a:chExt cx="0" cy="0"/>
        </a:xfrm>
      </p:grpSpPr>
      <p:sp>
        <p:nvSpPr>
          <p:cNvPr id="342" name="Google Shape;342;p7"/>
          <p:cNvSpPr txBox="1">
            <a:spLocks noGrp="1"/>
          </p:cNvSpPr>
          <p:nvPr>
            <p:ph type="title"/>
          </p:nvPr>
        </p:nvSpPr>
        <p:spPr>
          <a:xfrm>
            <a:off x="1320025" y="866525"/>
            <a:ext cx="6455700" cy="668100"/>
          </a:xfrm>
          <a:prstGeom prst="rect">
            <a:avLst/>
          </a:prstGeom>
        </p:spPr>
        <p:txBody>
          <a:bodyPr spcFirstLastPara="1" wrap="square" lIns="91425" tIns="91425" rIns="91425" bIns="91425" anchor="b" anchorCtr="0">
            <a:noAutofit/>
          </a:bodyPr>
          <a:lstStyle>
            <a:lvl1pPr lvl="0">
              <a:spcBef>
                <a:spcPts val="0"/>
              </a:spcBef>
              <a:spcAft>
                <a:spcPts val="0"/>
              </a:spcAft>
              <a:buSzPts val="2400"/>
              <a:buNone/>
              <a:defRPr/>
            </a:lvl1pPr>
            <a:lvl2pPr lvl="1">
              <a:spcBef>
                <a:spcPts val="0"/>
              </a:spcBef>
              <a:spcAft>
                <a:spcPts val="0"/>
              </a:spcAft>
              <a:buSzPts val="2400"/>
              <a:buNone/>
              <a:defRPr/>
            </a:lvl2pPr>
            <a:lvl3pPr lvl="2">
              <a:spcBef>
                <a:spcPts val="0"/>
              </a:spcBef>
              <a:spcAft>
                <a:spcPts val="0"/>
              </a:spcAft>
              <a:buSzPts val="2400"/>
              <a:buNone/>
              <a:defRPr/>
            </a:lvl3pPr>
            <a:lvl4pPr lvl="3">
              <a:spcBef>
                <a:spcPts val="0"/>
              </a:spcBef>
              <a:spcAft>
                <a:spcPts val="0"/>
              </a:spcAft>
              <a:buSzPts val="2400"/>
              <a:buNone/>
              <a:defRPr/>
            </a:lvl4pPr>
            <a:lvl5pPr lvl="4">
              <a:spcBef>
                <a:spcPts val="0"/>
              </a:spcBef>
              <a:spcAft>
                <a:spcPts val="0"/>
              </a:spcAft>
              <a:buSzPts val="2400"/>
              <a:buNone/>
              <a:defRPr/>
            </a:lvl5pPr>
            <a:lvl6pPr lvl="5">
              <a:spcBef>
                <a:spcPts val="0"/>
              </a:spcBef>
              <a:spcAft>
                <a:spcPts val="0"/>
              </a:spcAft>
              <a:buSzPts val="2400"/>
              <a:buNone/>
              <a:defRPr/>
            </a:lvl6pPr>
            <a:lvl7pPr lvl="6">
              <a:spcBef>
                <a:spcPts val="0"/>
              </a:spcBef>
              <a:spcAft>
                <a:spcPts val="0"/>
              </a:spcAft>
              <a:buSzPts val="2400"/>
              <a:buNone/>
              <a:defRPr/>
            </a:lvl7pPr>
            <a:lvl8pPr lvl="7">
              <a:spcBef>
                <a:spcPts val="0"/>
              </a:spcBef>
              <a:spcAft>
                <a:spcPts val="0"/>
              </a:spcAft>
              <a:buSzPts val="2400"/>
              <a:buNone/>
              <a:defRPr/>
            </a:lvl8pPr>
            <a:lvl9pPr lvl="8">
              <a:spcBef>
                <a:spcPts val="0"/>
              </a:spcBef>
              <a:spcAft>
                <a:spcPts val="0"/>
              </a:spcAft>
              <a:buSzPts val="2400"/>
              <a:buNone/>
              <a:defRPr/>
            </a:lvl9pPr>
          </a:lstStyle>
          <a:p>
            <a:endParaRPr/>
          </a:p>
        </p:txBody>
      </p:sp>
      <p:sp>
        <p:nvSpPr>
          <p:cNvPr id="343" name="Google Shape;343;p7"/>
          <p:cNvSpPr txBox="1">
            <a:spLocks noGrp="1"/>
          </p:cNvSpPr>
          <p:nvPr>
            <p:ph type="body" idx="1"/>
          </p:nvPr>
        </p:nvSpPr>
        <p:spPr>
          <a:xfrm>
            <a:off x="1320025" y="1582625"/>
            <a:ext cx="3133500" cy="2955300"/>
          </a:xfrm>
          <a:prstGeom prst="rect">
            <a:avLst/>
          </a:prstGeom>
        </p:spPr>
        <p:txBody>
          <a:bodyPr spcFirstLastPara="1" wrap="square" lIns="91425" tIns="91425" rIns="91425" bIns="91425" anchor="t" anchorCtr="0">
            <a:noAutofit/>
          </a:bodyPr>
          <a:lstStyle>
            <a:lvl1pPr marL="457200" lvl="0" indent="-342900">
              <a:spcBef>
                <a:spcPts val="600"/>
              </a:spcBef>
              <a:spcAft>
                <a:spcPts val="0"/>
              </a:spcAft>
              <a:buSzPts val="1800"/>
              <a:buChar char="◂"/>
              <a:defRPr sz="1800"/>
            </a:lvl1pPr>
            <a:lvl2pPr marL="914400" lvl="1" indent="-342900">
              <a:spcBef>
                <a:spcPts val="0"/>
              </a:spcBef>
              <a:spcAft>
                <a:spcPts val="0"/>
              </a:spcAft>
              <a:buSzPts val="1800"/>
              <a:buChar char="◂"/>
              <a:defRPr sz="1800"/>
            </a:lvl2pPr>
            <a:lvl3pPr marL="1371600" lvl="2" indent="-342900">
              <a:spcBef>
                <a:spcPts val="0"/>
              </a:spcBef>
              <a:spcAft>
                <a:spcPts val="0"/>
              </a:spcAft>
              <a:buSzPts val="1800"/>
              <a:buChar char="◂"/>
              <a:defRPr sz="1800"/>
            </a:lvl3pPr>
            <a:lvl4pPr marL="1828800" lvl="3" indent="-342900">
              <a:spcBef>
                <a:spcPts val="0"/>
              </a:spcBef>
              <a:spcAft>
                <a:spcPts val="0"/>
              </a:spcAft>
              <a:buSzPts val="1800"/>
              <a:buChar char="◂"/>
              <a:defRPr sz="1800"/>
            </a:lvl4pPr>
            <a:lvl5pPr marL="2286000" lvl="4" indent="-342900">
              <a:spcBef>
                <a:spcPts val="0"/>
              </a:spcBef>
              <a:spcAft>
                <a:spcPts val="0"/>
              </a:spcAft>
              <a:buSzPts val="1800"/>
              <a:buChar char="○"/>
              <a:defRPr sz="1800"/>
            </a:lvl5pPr>
            <a:lvl6pPr marL="2743200" lvl="5" indent="-342900">
              <a:spcBef>
                <a:spcPts val="0"/>
              </a:spcBef>
              <a:spcAft>
                <a:spcPts val="0"/>
              </a:spcAft>
              <a:buSzPts val="1800"/>
              <a:buChar char="■"/>
              <a:defRPr sz="1800"/>
            </a:lvl6pPr>
            <a:lvl7pPr marL="3200400" lvl="6" indent="-342900">
              <a:spcBef>
                <a:spcPts val="0"/>
              </a:spcBef>
              <a:spcAft>
                <a:spcPts val="0"/>
              </a:spcAft>
              <a:buSzPts val="1800"/>
              <a:buChar char="●"/>
              <a:defRPr sz="1800"/>
            </a:lvl7pPr>
            <a:lvl8pPr marL="3657600" lvl="7" indent="-342900">
              <a:spcBef>
                <a:spcPts val="0"/>
              </a:spcBef>
              <a:spcAft>
                <a:spcPts val="0"/>
              </a:spcAft>
              <a:buSzPts val="1800"/>
              <a:buChar char="○"/>
              <a:defRPr sz="1800"/>
            </a:lvl8pPr>
            <a:lvl9pPr marL="4114800" lvl="8" indent="-342900">
              <a:spcBef>
                <a:spcPts val="0"/>
              </a:spcBef>
              <a:spcAft>
                <a:spcPts val="0"/>
              </a:spcAft>
              <a:buSzPts val="1800"/>
              <a:buChar char="■"/>
              <a:defRPr sz="1800"/>
            </a:lvl9pPr>
          </a:lstStyle>
          <a:p>
            <a:endParaRPr/>
          </a:p>
        </p:txBody>
      </p:sp>
      <p:sp>
        <p:nvSpPr>
          <p:cNvPr id="344" name="Google Shape;344;p7"/>
          <p:cNvSpPr txBox="1">
            <a:spLocks noGrp="1"/>
          </p:cNvSpPr>
          <p:nvPr>
            <p:ph type="body" idx="2"/>
          </p:nvPr>
        </p:nvSpPr>
        <p:spPr>
          <a:xfrm>
            <a:off x="4642177" y="1582625"/>
            <a:ext cx="3133500" cy="2955300"/>
          </a:xfrm>
          <a:prstGeom prst="rect">
            <a:avLst/>
          </a:prstGeom>
        </p:spPr>
        <p:txBody>
          <a:bodyPr spcFirstLastPara="1" wrap="square" lIns="91425" tIns="91425" rIns="91425" bIns="91425" anchor="t" anchorCtr="0">
            <a:noAutofit/>
          </a:bodyPr>
          <a:lstStyle>
            <a:lvl1pPr marL="457200" lvl="0" indent="-342900">
              <a:spcBef>
                <a:spcPts val="600"/>
              </a:spcBef>
              <a:spcAft>
                <a:spcPts val="0"/>
              </a:spcAft>
              <a:buSzPts val="1800"/>
              <a:buChar char="◂"/>
              <a:defRPr sz="1800"/>
            </a:lvl1pPr>
            <a:lvl2pPr marL="914400" lvl="1" indent="-342900">
              <a:spcBef>
                <a:spcPts val="0"/>
              </a:spcBef>
              <a:spcAft>
                <a:spcPts val="0"/>
              </a:spcAft>
              <a:buSzPts val="1800"/>
              <a:buChar char="◂"/>
              <a:defRPr sz="1800"/>
            </a:lvl2pPr>
            <a:lvl3pPr marL="1371600" lvl="2" indent="-342900">
              <a:spcBef>
                <a:spcPts val="0"/>
              </a:spcBef>
              <a:spcAft>
                <a:spcPts val="0"/>
              </a:spcAft>
              <a:buSzPts val="1800"/>
              <a:buChar char="◂"/>
              <a:defRPr sz="1800"/>
            </a:lvl3pPr>
            <a:lvl4pPr marL="1828800" lvl="3" indent="-342900">
              <a:spcBef>
                <a:spcPts val="0"/>
              </a:spcBef>
              <a:spcAft>
                <a:spcPts val="0"/>
              </a:spcAft>
              <a:buSzPts val="1800"/>
              <a:buChar char="◂"/>
              <a:defRPr sz="1800"/>
            </a:lvl4pPr>
            <a:lvl5pPr marL="2286000" lvl="4" indent="-342900">
              <a:spcBef>
                <a:spcPts val="0"/>
              </a:spcBef>
              <a:spcAft>
                <a:spcPts val="0"/>
              </a:spcAft>
              <a:buSzPts val="1800"/>
              <a:buChar char="○"/>
              <a:defRPr sz="1800"/>
            </a:lvl5pPr>
            <a:lvl6pPr marL="2743200" lvl="5" indent="-342900">
              <a:spcBef>
                <a:spcPts val="0"/>
              </a:spcBef>
              <a:spcAft>
                <a:spcPts val="0"/>
              </a:spcAft>
              <a:buSzPts val="1800"/>
              <a:buChar char="■"/>
              <a:defRPr sz="1800"/>
            </a:lvl6pPr>
            <a:lvl7pPr marL="3200400" lvl="6" indent="-342900">
              <a:spcBef>
                <a:spcPts val="0"/>
              </a:spcBef>
              <a:spcAft>
                <a:spcPts val="0"/>
              </a:spcAft>
              <a:buSzPts val="1800"/>
              <a:buChar char="●"/>
              <a:defRPr sz="1800"/>
            </a:lvl7pPr>
            <a:lvl8pPr marL="3657600" lvl="7" indent="-342900">
              <a:spcBef>
                <a:spcPts val="0"/>
              </a:spcBef>
              <a:spcAft>
                <a:spcPts val="0"/>
              </a:spcAft>
              <a:buSzPts val="1800"/>
              <a:buChar char="○"/>
              <a:defRPr sz="1800"/>
            </a:lvl8pPr>
            <a:lvl9pPr marL="4114800" lvl="8" indent="-342900">
              <a:spcBef>
                <a:spcPts val="0"/>
              </a:spcBef>
              <a:spcAft>
                <a:spcPts val="0"/>
              </a:spcAft>
              <a:buSzPts val="1800"/>
              <a:buChar char="■"/>
              <a:defRPr sz="1800"/>
            </a:lvl9pPr>
          </a:lstStyle>
          <a:p>
            <a:endParaRPr/>
          </a:p>
        </p:txBody>
      </p:sp>
      <p:sp>
        <p:nvSpPr>
          <p:cNvPr id="345" name="Google Shape;345;p7"/>
          <p:cNvSpPr txBox="1">
            <a:spLocks noGrp="1"/>
          </p:cNvSpPr>
          <p:nvPr>
            <p:ph type="sldNum" idx="12"/>
          </p:nvPr>
        </p:nvSpPr>
        <p:spPr>
          <a:xfrm>
            <a:off x="8556784" y="4749851"/>
            <a:ext cx="5487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12393565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 1 column" type="tx">
  <p:cSld name="Title + 1 column">
    <p:spTree>
      <p:nvGrpSpPr>
        <p:cNvPr id="1" name="Shape 207"/>
        <p:cNvGrpSpPr/>
        <p:nvPr/>
      </p:nvGrpSpPr>
      <p:grpSpPr>
        <a:xfrm>
          <a:off x="0" y="0"/>
          <a:ext cx="0" cy="0"/>
          <a:chOff x="0" y="0"/>
          <a:chExt cx="0" cy="0"/>
        </a:xfrm>
      </p:grpSpPr>
      <p:sp>
        <p:nvSpPr>
          <p:cNvPr id="245" name="Google Shape;245;p5"/>
          <p:cNvSpPr txBox="1">
            <a:spLocks noGrp="1"/>
          </p:cNvSpPr>
          <p:nvPr>
            <p:ph type="title"/>
          </p:nvPr>
        </p:nvSpPr>
        <p:spPr>
          <a:xfrm>
            <a:off x="1320025" y="866525"/>
            <a:ext cx="6455700" cy="668100"/>
          </a:xfrm>
          <a:prstGeom prst="rect">
            <a:avLst/>
          </a:prstGeom>
        </p:spPr>
        <p:txBody>
          <a:bodyPr spcFirstLastPara="1" wrap="square" lIns="91425" tIns="91425" rIns="91425" bIns="91425" anchor="b" anchorCtr="0">
            <a:noAutofit/>
          </a:bodyPr>
          <a:lstStyle>
            <a:lvl1pPr lvl="0">
              <a:spcBef>
                <a:spcPts val="0"/>
              </a:spcBef>
              <a:spcAft>
                <a:spcPts val="0"/>
              </a:spcAft>
              <a:buSzPts val="2400"/>
              <a:buNone/>
              <a:defRPr/>
            </a:lvl1pPr>
            <a:lvl2pPr lvl="1">
              <a:spcBef>
                <a:spcPts val="0"/>
              </a:spcBef>
              <a:spcAft>
                <a:spcPts val="0"/>
              </a:spcAft>
              <a:buSzPts val="2400"/>
              <a:buNone/>
              <a:defRPr/>
            </a:lvl2pPr>
            <a:lvl3pPr lvl="2">
              <a:spcBef>
                <a:spcPts val="0"/>
              </a:spcBef>
              <a:spcAft>
                <a:spcPts val="0"/>
              </a:spcAft>
              <a:buSzPts val="2400"/>
              <a:buNone/>
              <a:defRPr/>
            </a:lvl3pPr>
            <a:lvl4pPr lvl="3">
              <a:spcBef>
                <a:spcPts val="0"/>
              </a:spcBef>
              <a:spcAft>
                <a:spcPts val="0"/>
              </a:spcAft>
              <a:buSzPts val="2400"/>
              <a:buNone/>
              <a:defRPr/>
            </a:lvl4pPr>
            <a:lvl5pPr lvl="4">
              <a:spcBef>
                <a:spcPts val="0"/>
              </a:spcBef>
              <a:spcAft>
                <a:spcPts val="0"/>
              </a:spcAft>
              <a:buSzPts val="2400"/>
              <a:buNone/>
              <a:defRPr/>
            </a:lvl5pPr>
            <a:lvl6pPr lvl="5">
              <a:spcBef>
                <a:spcPts val="0"/>
              </a:spcBef>
              <a:spcAft>
                <a:spcPts val="0"/>
              </a:spcAft>
              <a:buSzPts val="2400"/>
              <a:buNone/>
              <a:defRPr/>
            </a:lvl6pPr>
            <a:lvl7pPr lvl="6">
              <a:spcBef>
                <a:spcPts val="0"/>
              </a:spcBef>
              <a:spcAft>
                <a:spcPts val="0"/>
              </a:spcAft>
              <a:buSzPts val="2400"/>
              <a:buNone/>
              <a:defRPr/>
            </a:lvl7pPr>
            <a:lvl8pPr lvl="7">
              <a:spcBef>
                <a:spcPts val="0"/>
              </a:spcBef>
              <a:spcAft>
                <a:spcPts val="0"/>
              </a:spcAft>
              <a:buSzPts val="2400"/>
              <a:buNone/>
              <a:defRPr/>
            </a:lvl8pPr>
            <a:lvl9pPr lvl="8">
              <a:spcBef>
                <a:spcPts val="0"/>
              </a:spcBef>
              <a:spcAft>
                <a:spcPts val="0"/>
              </a:spcAft>
              <a:buSzPts val="2400"/>
              <a:buNone/>
              <a:defRPr/>
            </a:lvl9pPr>
          </a:lstStyle>
          <a:p>
            <a:endParaRPr/>
          </a:p>
        </p:txBody>
      </p:sp>
      <p:sp>
        <p:nvSpPr>
          <p:cNvPr id="246" name="Google Shape;246;p5"/>
          <p:cNvSpPr txBox="1">
            <a:spLocks noGrp="1"/>
          </p:cNvSpPr>
          <p:nvPr>
            <p:ph type="body" idx="1"/>
          </p:nvPr>
        </p:nvSpPr>
        <p:spPr>
          <a:xfrm>
            <a:off x="1320025" y="1613274"/>
            <a:ext cx="6455700" cy="2902500"/>
          </a:xfrm>
          <a:prstGeom prst="rect">
            <a:avLst/>
          </a:prstGeom>
        </p:spPr>
        <p:txBody>
          <a:bodyPr spcFirstLastPara="1" wrap="square" lIns="91425" tIns="91425" rIns="91425" bIns="91425" anchor="t" anchorCtr="0">
            <a:noAutofit/>
          </a:bodyPr>
          <a:lstStyle>
            <a:lvl1pPr marL="457200" lvl="0" indent="-368300">
              <a:spcBef>
                <a:spcPts val="600"/>
              </a:spcBef>
              <a:spcAft>
                <a:spcPts val="0"/>
              </a:spcAft>
              <a:buSzPts val="2200"/>
              <a:buChar char="◂"/>
              <a:defRPr/>
            </a:lvl1pPr>
            <a:lvl2pPr marL="914400" lvl="1" indent="-368300">
              <a:spcBef>
                <a:spcPts val="0"/>
              </a:spcBef>
              <a:spcAft>
                <a:spcPts val="0"/>
              </a:spcAft>
              <a:buSzPts val="2200"/>
              <a:buChar char="◂"/>
              <a:defRPr/>
            </a:lvl2pPr>
            <a:lvl3pPr marL="1371600" lvl="2" indent="-368300">
              <a:spcBef>
                <a:spcPts val="0"/>
              </a:spcBef>
              <a:spcAft>
                <a:spcPts val="0"/>
              </a:spcAft>
              <a:buSzPts val="2200"/>
              <a:buChar char="◂"/>
              <a:defRPr/>
            </a:lvl3pPr>
            <a:lvl4pPr marL="1828800" lvl="3" indent="-368300">
              <a:spcBef>
                <a:spcPts val="0"/>
              </a:spcBef>
              <a:spcAft>
                <a:spcPts val="0"/>
              </a:spcAft>
              <a:buSzPts val="2200"/>
              <a:buChar char="◂"/>
              <a:defRPr/>
            </a:lvl4pPr>
            <a:lvl5pPr marL="2286000" lvl="4" indent="-368300">
              <a:spcBef>
                <a:spcPts val="0"/>
              </a:spcBef>
              <a:spcAft>
                <a:spcPts val="0"/>
              </a:spcAft>
              <a:buSzPts val="2200"/>
              <a:buChar char="○"/>
              <a:defRPr/>
            </a:lvl5pPr>
            <a:lvl6pPr marL="2743200" lvl="5" indent="-368300">
              <a:spcBef>
                <a:spcPts val="0"/>
              </a:spcBef>
              <a:spcAft>
                <a:spcPts val="0"/>
              </a:spcAft>
              <a:buSzPts val="2200"/>
              <a:buChar char="■"/>
              <a:defRPr/>
            </a:lvl6pPr>
            <a:lvl7pPr marL="3200400" lvl="6" indent="-368300">
              <a:spcBef>
                <a:spcPts val="0"/>
              </a:spcBef>
              <a:spcAft>
                <a:spcPts val="0"/>
              </a:spcAft>
              <a:buSzPts val="2200"/>
              <a:buChar char="●"/>
              <a:defRPr/>
            </a:lvl7pPr>
            <a:lvl8pPr marL="3657600" lvl="7" indent="-368300">
              <a:spcBef>
                <a:spcPts val="0"/>
              </a:spcBef>
              <a:spcAft>
                <a:spcPts val="0"/>
              </a:spcAft>
              <a:buSzPts val="2200"/>
              <a:buChar char="○"/>
              <a:defRPr/>
            </a:lvl8pPr>
            <a:lvl9pPr marL="4114800" lvl="8" indent="-368300">
              <a:spcBef>
                <a:spcPts val="0"/>
              </a:spcBef>
              <a:spcAft>
                <a:spcPts val="0"/>
              </a:spcAft>
              <a:buSzPts val="2200"/>
              <a:buChar char="■"/>
              <a:defRPr/>
            </a:lvl9pPr>
          </a:lstStyle>
          <a:p>
            <a:endParaRPr/>
          </a:p>
        </p:txBody>
      </p:sp>
      <p:sp>
        <p:nvSpPr>
          <p:cNvPr id="247" name="Google Shape;247;p5"/>
          <p:cNvSpPr txBox="1">
            <a:spLocks noGrp="1"/>
          </p:cNvSpPr>
          <p:nvPr>
            <p:ph type="sldNum" idx="12"/>
          </p:nvPr>
        </p:nvSpPr>
        <p:spPr>
          <a:xfrm>
            <a:off x="8547650" y="4749850"/>
            <a:ext cx="558000" cy="393600"/>
          </a:xfrm>
          <a:prstGeom prst="rect">
            <a:avLst/>
          </a:prstGeom>
        </p:spPr>
        <p:txBody>
          <a:bodyPr spcFirstLastPara="1" wrap="square" lIns="91425" tIns="91425" rIns="91425" bIns="91425"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extLst>
      <p:ext uri="{BB962C8B-B14F-4D97-AF65-F5344CB8AC3E}">
        <p14:creationId xmlns:p14="http://schemas.microsoft.com/office/powerpoint/2010/main" val="28204494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_Main headings, text and bullet points">
    <p:spTree>
      <p:nvGrpSpPr>
        <p:cNvPr id="1" name=""/>
        <p:cNvGrpSpPr/>
        <p:nvPr/>
      </p:nvGrpSpPr>
      <p:grpSpPr>
        <a:xfrm>
          <a:off x="0" y="0"/>
          <a:ext cx="0" cy="0"/>
          <a:chOff x="0" y="0"/>
          <a:chExt cx="0" cy="0"/>
        </a:xfrm>
      </p:grpSpPr>
      <p:sp>
        <p:nvSpPr>
          <p:cNvPr id="4" name="Title 3"/>
          <p:cNvSpPr>
            <a:spLocks noGrp="1"/>
          </p:cNvSpPr>
          <p:nvPr>
            <p:ph type="title"/>
          </p:nvPr>
        </p:nvSpPr>
        <p:spPr>
          <a:xfrm>
            <a:off x="899591" y="517276"/>
            <a:ext cx="7886700" cy="758331"/>
          </a:xfrm>
          <a:prstGeom prst="rect">
            <a:avLst/>
          </a:prstGeom>
        </p:spPr>
        <p:txBody>
          <a:bodyPr/>
          <a:lstStyle>
            <a:lvl1pPr>
              <a:defRPr>
                <a:solidFill>
                  <a:srgbClr val="7A7392"/>
                </a:solidFill>
              </a:defRPr>
            </a:lvl1pPr>
          </a:lstStyle>
          <a:p>
            <a:pPr lvl="0"/>
            <a:r>
              <a:rPr lang="en-US"/>
              <a:t>Click to edit Master title style</a:t>
            </a:r>
            <a:endParaRPr lang="en-GB" dirty="0"/>
          </a:p>
        </p:txBody>
      </p:sp>
      <p:sp>
        <p:nvSpPr>
          <p:cNvPr id="6" name="Text Placeholder 5"/>
          <p:cNvSpPr>
            <a:spLocks noGrp="1"/>
          </p:cNvSpPr>
          <p:nvPr>
            <p:ph type="body" sz="quarter" idx="11"/>
          </p:nvPr>
        </p:nvSpPr>
        <p:spPr>
          <a:xfrm>
            <a:off x="899591" y="1275606"/>
            <a:ext cx="6551612" cy="3456384"/>
          </a:xfrm>
          <a:prstGeom prst="rect">
            <a:avLst/>
          </a:prstGeom>
        </p:spPr>
        <p:txBody>
          <a:bodyPr lIns="0" tIns="0" rIns="0" bIns="0"/>
          <a:lstStyle>
            <a:lvl1pPr marL="200025" indent="-192881">
              <a:buClr>
                <a:srgbClr val="7A7392"/>
              </a:buClr>
              <a:tabLst/>
              <a:defRPr sz="1350">
                <a:latin typeface="+mn-lt"/>
                <a:ea typeface="Tahoma" panose="020B0604030504040204" pitchFamily="34" charset="0"/>
                <a:cs typeface="Tahoma" panose="020B0604030504040204" pitchFamily="34" charset="0"/>
              </a:defRPr>
            </a:lvl1pPr>
            <a:lvl2pPr marL="406004" indent="-205979">
              <a:buClr>
                <a:srgbClr val="7A7392"/>
              </a:buClr>
              <a:buFont typeface="Courier New" panose="02070309020205020404" pitchFamily="49" charset="0"/>
              <a:buChar char="o"/>
              <a:defRPr sz="1350">
                <a:latin typeface="+mn-lt"/>
                <a:ea typeface="Tahoma" panose="020B0604030504040204" pitchFamily="34" charset="0"/>
                <a:cs typeface="Tahoma" panose="020B0604030504040204" pitchFamily="34" charset="0"/>
              </a:defRPr>
            </a:lvl2pPr>
            <a:lvl3pPr marL="606029" indent="-200025">
              <a:buClr>
                <a:srgbClr val="7A7392"/>
              </a:buClr>
              <a:buFont typeface="Arial" panose="020B0604020202020204" pitchFamily="34" charset="0"/>
              <a:buChar char="̶"/>
              <a:defRPr sz="1350">
                <a:latin typeface="+mn-lt"/>
                <a:ea typeface="Tahoma" panose="020B0604030504040204" pitchFamily="34" charset="0"/>
                <a:cs typeface="Tahoma" panose="020B0604030504040204" pitchFamily="34" charset="0"/>
              </a:defRPr>
            </a:lvl3pPr>
            <a:lvl4pPr>
              <a:defRPr sz="1200">
                <a:latin typeface="Tahoma" panose="020B0604030504040204" pitchFamily="34" charset="0"/>
                <a:ea typeface="Tahoma" panose="020B0604030504040204" pitchFamily="34" charset="0"/>
                <a:cs typeface="Tahoma" panose="020B0604030504040204" pitchFamily="34" charset="0"/>
              </a:defRPr>
            </a:lvl4pPr>
            <a:lvl5pPr>
              <a:defRPr sz="1200">
                <a:latin typeface="Tahoma" panose="020B0604030504040204" pitchFamily="34" charset="0"/>
                <a:ea typeface="Tahoma" panose="020B0604030504040204" pitchFamily="34" charset="0"/>
                <a:cs typeface="Tahoma" panose="020B0604030504040204" pitchFamily="34" charset="0"/>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848183736"/>
      </p:ext>
    </p:extLst>
  </p:cSld>
  <p:clrMapOvr>
    <a:masterClrMapping/>
  </p:clrMapOvr>
  <p:transition spd="slow">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200151"/>
            <a:ext cx="8229600" cy="293777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4894008"/>
            <a:ext cx="971128" cy="16389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29/01/2026</a:t>
            </a:fld>
            <a:endParaRPr lang="en-GB" dirty="0"/>
          </a:p>
        </p:txBody>
      </p:sp>
      <p:sp>
        <p:nvSpPr>
          <p:cNvPr id="6" name="Slide Number Placeholder 5"/>
          <p:cNvSpPr>
            <a:spLocks noGrp="1"/>
          </p:cNvSpPr>
          <p:nvPr>
            <p:ph type="sldNum" sz="quarter" idx="4"/>
          </p:nvPr>
        </p:nvSpPr>
        <p:spPr>
          <a:xfrm>
            <a:off x="7956376" y="4785730"/>
            <a:ext cx="730424" cy="255377"/>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158436021"/>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 id="2147483692" r:id="rId13"/>
    <p:sldLayoutId id="2147483693" r:id="rId14"/>
    <p:sldLayoutId id="2147483696" r:id="rId15"/>
    <p:sldLayoutId id="2147483697" r:id="rId16"/>
    <p:sldLayoutId id="2147483678" r:id="rId17"/>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3" Type="http://schemas.openxmlformats.org/officeDocument/2006/relationships/hyperlink" Target="https://www.gov.uk/government/uploads/system/uploads/attachment_data/file/366852/PHE_Priorities.pdf" TargetMode="External"/><Relationship Id="rId7" Type="http://schemas.openxmlformats.org/officeDocument/2006/relationships/hyperlink" Target="https://www.bmj.com/content/365/bmj.l2239" TargetMode="External"/><Relationship Id="rId2" Type="http://schemas.openxmlformats.org/officeDocument/2006/relationships/hyperlink" Target="https://www.england.nhs.uk/wp-content/uploads/2014/10/5yfv-web.pdf" TargetMode="External"/><Relationship Id="rId1" Type="http://schemas.openxmlformats.org/officeDocument/2006/relationships/slideLayout" Target="../slideLayouts/slideLayout16.xml"/><Relationship Id="rId6" Type="http://schemas.openxmlformats.org/officeDocument/2006/relationships/hyperlink" Target="https://www.who.int/westernpacific/about/how-we-work/programmes/health-promotion" TargetMode="External"/><Relationship Id="rId5" Type="http://schemas.openxmlformats.org/officeDocument/2006/relationships/hyperlink" Target="https://pallipedia.org/biopsychosocial-model/" TargetMode="External"/><Relationship Id="rId4" Type="http://schemas.openxmlformats.org/officeDocument/2006/relationships/hyperlink" Target="https://www.instituteofhealthequity.org/resources-reports/fair-society-healthy-lives-the-marmot-review/fair-society-healthy-lives-full-report-pdf.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17694" y="1491630"/>
            <a:ext cx="5994666" cy="1080120"/>
          </a:xfrm>
        </p:spPr>
        <p:txBody>
          <a:bodyPr>
            <a:noAutofit/>
          </a:bodyPr>
          <a:lstStyle/>
          <a:p>
            <a:br>
              <a:rPr lang="en-GB" sz="2700" b="1" i="1" dirty="0">
                <a:solidFill>
                  <a:schemeClr val="bg1"/>
                </a:solidFill>
              </a:rPr>
            </a:br>
            <a:br>
              <a:rPr lang="en-GB" sz="2700" b="1" i="1" dirty="0">
                <a:solidFill>
                  <a:schemeClr val="bg1"/>
                </a:solidFill>
              </a:rPr>
            </a:br>
            <a:r>
              <a:rPr lang="en-GB" sz="2700" b="1" dirty="0">
                <a:solidFill>
                  <a:schemeClr val="bg1"/>
                </a:solidFill>
              </a:rPr>
              <a:t>Social Epidemiology and Public Health Development</a:t>
            </a:r>
            <a:br>
              <a:rPr lang="en-GB" sz="2700" b="1" i="1" dirty="0">
                <a:solidFill>
                  <a:schemeClr val="bg1"/>
                </a:solidFill>
              </a:rPr>
            </a:br>
            <a:br>
              <a:rPr lang="en-GB" sz="2700" b="1" i="1" dirty="0">
                <a:solidFill>
                  <a:schemeClr val="bg1"/>
                </a:solidFill>
              </a:rPr>
            </a:br>
            <a:br>
              <a:rPr lang="en-GB" sz="2700" b="1" i="1" dirty="0">
                <a:solidFill>
                  <a:schemeClr val="bg1"/>
                </a:solidFill>
              </a:rPr>
            </a:br>
            <a:br>
              <a:rPr lang="en-GB" sz="2700" b="1" dirty="0">
                <a:solidFill>
                  <a:schemeClr val="bg1"/>
                </a:solidFill>
              </a:rPr>
            </a:br>
            <a:br>
              <a:rPr lang="en-GB" sz="2700" b="1" dirty="0">
                <a:solidFill>
                  <a:schemeClr val="bg1"/>
                </a:solidFill>
              </a:rPr>
            </a:br>
            <a:br>
              <a:rPr lang="en-GB" sz="2700" b="1" dirty="0">
                <a:solidFill>
                  <a:schemeClr val="bg1"/>
                </a:solidFill>
              </a:rPr>
            </a:br>
            <a:r>
              <a:rPr lang="en-GB" sz="2700" b="1" dirty="0">
                <a:solidFill>
                  <a:schemeClr val="bg1"/>
                </a:solidFill>
              </a:rPr>
              <a:t>Week 3</a:t>
            </a:r>
            <a:endParaRPr lang="en-GB" sz="2400" b="1" dirty="0">
              <a:solidFill>
                <a:schemeClr val="bg1"/>
              </a:solidFill>
            </a:endParaRPr>
          </a:p>
        </p:txBody>
      </p:sp>
      <p:sp>
        <p:nvSpPr>
          <p:cNvPr id="7" name="TextBox 6">
            <a:extLst>
              <a:ext uri="{FF2B5EF4-FFF2-40B4-BE49-F238E27FC236}">
                <a16:creationId xmlns:a16="http://schemas.microsoft.com/office/drawing/2014/main" id="{C4AFB9D2-7A42-AAAD-4E60-B2168D04DAAE}"/>
              </a:ext>
            </a:extLst>
          </p:cNvPr>
          <p:cNvSpPr txBox="1"/>
          <p:nvPr/>
        </p:nvSpPr>
        <p:spPr>
          <a:xfrm>
            <a:off x="2303748" y="2619224"/>
            <a:ext cx="4914546" cy="738664"/>
          </a:xfrm>
          <a:prstGeom prst="rect">
            <a:avLst/>
          </a:prstGeom>
          <a:noFill/>
        </p:spPr>
        <p:txBody>
          <a:bodyPr wrap="square">
            <a:spAutoFit/>
          </a:bodyPr>
          <a:lstStyle/>
          <a:p>
            <a:pPr algn="ctr" defTabSz="685800">
              <a:buClrTx/>
            </a:pPr>
            <a:r>
              <a:rPr lang="en-GB" sz="2100" b="1" i="1" kern="1200" dirty="0">
                <a:solidFill>
                  <a:prstClr val="white"/>
                </a:solidFill>
                <a:latin typeface="Myriad Pro"/>
                <a:ea typeface="+mn-ea"/>
                <a:cs typeface="Arial" panose="020B0604020202020204" pitchFamily="34" charset="0"/>
              </a:rPr>
              <a:t>Planning and Evaluation of Health Interventions/campaign</a:t>
            </a:r>
          </a:p>
        </p:txBody>
      </p:sp>
    </p:spTree>
    <p:extLst>
      <p:ext uri="{BB962C8B-B14F-4D97-AF65-F5344CB8AC3E}">
        <p14:creationId xmlns:p14="http://schemas.microsoft.com/office/powerpoint/2010/main" val="3304050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32"/>
        <p:cNvGrpSpPr/>
        <p:nvPr/>
      </p:nvGrpSpPr>
      <p:grpSpPr>
        <a:xfrm>
          <a:off x="0" y="0"/>
          <a:ext cx="0" cy="0"/>
          <a:chOff x="0" y="0"/>
          <a:chExt cx="0" cy="0"/>
        </a:xfrm>
      </p:grpSpPr>
      <p:sp>
        <p:nvSpPr>
          <p:cNvPr id="633" name="Google Shape;633;p15"/>
          <p:cNvSpPr txBox="1">
            <a:spLocks noGrp="1"/>
          </p:cNvSpPr>
          <p:nvPr>
            <p:ph type="title"/>
          </p:nvPr>
        </p:nvSpPr>
        <p:spPr>
          <a:xfrm>
            <a:off x="1473588" y="336033"/>
            <a:ext cx="6455700" cy="6681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Aims of the session</a:t>
            </a:r>
            <a:endParaRPr dirty="0"/>
          </a:p>
        </p:txBody>
      </p:sp>
      <p:sp>
        <p:nvSpPr>
          <p:cNvPr id="635" name="Google Shape;635;p15"/>
          <p:cNvSpPr txBox="1">
            <a:spLocks noGrp="1"/>
          </p:cNvSpPr>
          <p:nvPr>
            <p:ph type="body" idx="1"/>
          </p:nvPr>
        </p:nvSpPr>
        <p:spPr>
          <a:xfrm>
            <a:off x="1320025" y="1067963"/>
            <a:ext cx="6225696" cy="3209012"/>
          </a:xfrm>
          <a:prstGeom prst="rect">
            <a:avLst/>
          </a:prstGeom>
        </p:spPr>
        <p:txBody>
          <a:bodyPr spcFirstLastPara="1" wrap="square" lIns="91425" tIns="91425" rIns="91425" bIns="91425" anchor="t" anchorCtr="0">
            <a:noAutofit/>
          </a:bodyPr>
          <a:lstStyle/>
          <a:p>
            <a:pPr marL="0" indent="0">
              <a:buClr>
                <a:schemeClr val="dk1"/>
              </a:buClr>
              <a:buSzPts val="1100"/>
              <a:buNone/>
            </a:pPr>
            <a:r>
              <a:rPr lang="en-GB" sz="2000" dirty="0">
                <a:latin typeface="+mn-lt"/>
              </a:rPr>
              <a:t>To understand </a:t>
            </a:r>
          </a:p>
          <a:p>
            <a:pPr marL="342900">
              <a:buClr>
                <a:schemeClr val="tx1"/>
              </a:buClr>
              <a:buSzPts val="1100"/>
              <a:buFont typeface="Arial" panose="020B0604020202020204" pitchFamily="34" charset="0"/>
              <a:buChar char="•"/>
            </a:pPr>
            <a:r>
              <a:rPr lang="en-GB" sz="2000" dirty="0">
                <a:latin typeface="+mn-lt"/>
              </a:rPr>
              <a:t>The term health intervention</a:t>
            </a:r>
          </a:p>
          <a:p>
            <a:pPr marL="342900">
              <a:buClr>
                <a:schemeClr val="tx1"/>
              </a:buClr>
              <a:buSzPts val="1100"/>
              <a:buFont typeface="Arial" panose="020B0604020202020204" pitchFamily="34" charset="0"/>
              <a:buChar char="•"/>
            </a:pPr>
            <a:r>
              <a:rPr lang="en-GB" sz="2000" dirty="0">
                <a:latin typeface="+mn-lt"/>
              </a:rPr>
              <a:t>Planning of an intervention programme</a:t>
            </a:r>
          </a:p>
          <a:p>
            <a:pPr marL="342900">
              <a:buClr>
                <a:schemeClr val="tx1"/>
              </a:buClr>
              <a:buSzPts val="1100"/>
              <a:buFont typeface="Arial" panose="020B0604020202020204" pitchFamily="34" charset="0"/>
              <a:buChar char="•"/>
            </a:pPr>
            <a:r>
              <a:rPr lang="en-GB" sz="2000" dirty="0">
                <a:latin typeface="+mn-lt"/>
              </a:rPr>
              <a:t>The term evaluation</a:t>
            </a:r>
          </a:p>
          <a:p>
            <a:pPr marL="342900">
              <a:buClr>
                <a:schemeClr val="tx1"/>
              </a:buClr>
              <a:buSzPts val="1100"/>
              <a:buFont typeface="Arial" panose="020B0604020202020204" pitchFamily="34" charset="0"/>
              <a:buChar char="•"/>
            </a:pPr>
            <a:r>
              <a:rPr lang="en-GB" sz="2000" dirty="0">
                <a:latin typeface="+mn-lt"/>
              </a:rPr>
              <a:t>Why evaluate health promotion interventions</a:t>
            </a:r>
          </a:p>
          <a:p>
            <a:pPr marL="342900">
              <a:buClr>
                <a:schemeClr val="tx1"/>
              </a:buClr>
              <a:buSzPts val="1100"/>
              <a:buFont typeface="Arial" panose="020B0604020202020204" pitchFamily="34" charset="0"/>
              <a:buChar char="•"/>
            </a:pPr>
            <a:r>
              <a:rPr lang="en-GB" sz="2000" dirty="0">
                <a:latin typeface="+mn-lt"/>
              </a:rPr>
              <a:t>Principles guiding health interventions evaluation</a:t>
            </a:r>
          </a:p>
          <a:p>
            <a:pPr marL="342900">
              <a:buClr>
                <a:schemeClr val="tx1"/>
              </a:buClr>
              <a:buSzPts val="1100"/>
              <a:buFont typeface="Arial" panose="020B0604020202020204" pitchFamily="34" charset="0"/>
              <a:buChar char="•"/>
            </a:pPr>
            <a:r>
              <a:rPr lang="en-GB" sz="2000" dirty="0">
                <a:latin typeface="+mn-lt"/>
              </a:rPr>
              <a:t>Types of evaluation</a:t>
            </a:r>
          </a:p>
          <a:p>
            <a:pPr marL="171450" indent="-171450">
              <a:buClr>
                <a:schemeClr val="dk1"/>
              </a:buClr>
              <a:buSzPts val="1100"/>
              <a:buFont typeface="Arial" panose="020B0604020202020204" pitchFamily="34" charset="0"/>
              <a:buChar char="•"/>
            </a:pPr>
            <a:endParaRPr lang="en-GB" sz="2400" dirty="0">
              <a:latin typeface="+mn-lt"/>
            </a:endParaRPr>
          </a:p>
          <a:p>
            <a:pPr marL="171450" lvl="0" indent="-171450" algn="l" rtl="0">
              <a:spcBef>
                <a:spcPts val="600"/>
              </a:spcBef>
              <a:spcAft>
                <a:spcPts val="0"/>
              </a:spcAft>
              <a:buClr>
                <a:schemeClr val="dk1"/>
              </a:buClr>
              <a:buSzPts val="1100"/>
              <a:buFont typeface="Arial" panose="020B0604020202020204" pitchFamily="34" charset="0"/>
              <a:buChar char="•"/>
            </a:pPr>
            <a:endParaRPr sz="1050" dirty="0"/>
          </a:p>
        </p:txBody>
      </p:sp>
    </p:spTree>
    <p:extLst>
      <p:ext uri="{BB962C8B-B14F-4D97-AF65-F5344CB8AC3E}">
        <p14:creationId xmlns:p14="http://schemas.microsoft.com/office/powerpoint/2010/main" val="3596684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3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3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3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3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3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63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5"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2BF93-4D3A-4420-92B8-1A6F59F2E827}"/>
              </a:ext>
            </a:extLst>
          </p:cNvPr>
          <p:cNvSpPr>
            <a:spLocks noGrp="1"/>
          </p:cNvSpPr>
          <p:nvPr>
            <p:ph type="title"/>
          </p:nvPr>
        </p:nvSpPr>
        <p:spPr>
          <a:xfrm>
            <a:off x="1344150" y="566378"/>
            <a:ext cx="6455700" cy="668100"/>
          </a:xfrm>
        </p:spPr>
        <p:txBody>
          <a:bodyPr/>
          <a:lstStyle/>
          <a:p>
            <a:r>
              <a:rPr lang="en-GB" dirty="0"/>
              <a:t>Health intervention</a:t>
            </a:r>
          </a:p>
        </p:txBody>
      </p:sp>
      <p:sp>
        <p:nvSpPr>
          <p:cNvPr id="3" name="Text Placeholder 2">
            <a:extLst>
              <a:ext uri="{FF2B5EF4-FFF2-40B4-BE49-F238E27FC236}">
                <a16:creationId xmlns:a16="http://schemas.microsoft.com/office/drawing/2014/main" id="{EC6C297B-0310-453E-BBC6-85162535428F}"/>
              </a:ext>
            </a:extLst>
          </p:cNvPr>
          <p:cNvSpPr>
            <a:spLocks noGrp="1"/>
          </p:cNvSpPr>
          <p:nvPr>
            <p:ph type="body" idx="1"/>
          </p:nvPr>
        </p:nvSpPr>
        <p:spPr>
          <a:xfrm>
            <a:off x="411829" y="1396032"/>
            <a:ext cx="8681521" cy="2875822"/>
          </a:xfrm>
        </p:spPr>
        <p:txBody>
          <a:bodyPr/>
          <a:lstStyle/>
          <a:p>
            <a:pPr marL="88900" indent="0">
              <a:buNone/>
            </a:pPr>
            <a:r>
              <a:rPr lang="en-GB" dirty="0"/>
              <a:t>A health intervention is:</a:t>
            </a:r>
          </a:p>
          <a:p>
            <a:pPr marL="88900" indent="0">
              <a:buNone/>
            </a:pPr>
            <a:r>
              <a:rPr lang="en-GB" dirty="0"/>
              <a:t>"an act performed for, with, or on behalf of a person or population whose purpose is to assess, improve, maintain, promote or modify health, functioning, or health conditions."</a:t>
            </a:r>
          </a:p>
          <a:p>
            <a:pPr marL="88900" indent="0">
              <a:buNone/>
            </a:pPr>
            <a:r>
              <a:rPr lang="en-GB" dirty="0"/>
              <a:t>                                              (World Health Organisation, 2022)</a:t>
            </a:r>
          </a:p>
          <a:p>
            <a:pPr marL="88900" indent="0">
              <a:buNone/>
            </a:pPr>
            <a:endParaRPr lang="en-GB" b="1" dirty="0"/>
          </a:p>
          <a:p>
            <a:pPr marL="88900" indent="0">
              <a:buNone/>
            </a:pPr>
            <a:endParaRPr lang="en-GB" b="1" dirty="0"/>
          </a:p>
        </p:txBody>
      </p:sp>
      <p:sp>
        <p:nvSpPr>
          <p:cNvPr id="4" name="Slide Number Placeholder 3">
            <a:extLst>
              <a:ext uri="{FF2B5EF4-FFF2-40B4-BE49-F238E27FC236}">
                <a16:creationId xmlns:a16="http://schemas.microsoft.com/office/drawing/2014/main" id="{A9B7219E-F5D5-4762-BA9C-F3B5B11ECBAD}"/>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a:t>3</a:t>
            </a:fld>
            <a:endParaRPr lang="en"/>
          </a:p>
        </p:txBody>
      </p:sp>
    </p:spTree>
    <p:extLst>
      <p:ext uri="{BB962C8B-B14F-4D97-AF65-F5344CB8AC3E}">
        <p14:creationId xmlns:p14="http://schemas.microsoft.com/office/powerpoint/2010/main" val="512059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83E0D-5130-DE2C-277A-1A92D30FCABD}"/>
              </a:ext>
            </a:extLst>
          </p:cNvPr>
          <p:cNvSpPr>
            <a:spLocks noGrp="1"/>
          </p:cNvSpPr>
          <p:nvPr>
            <p:ph type="title"/>
          </p:nvPr>
        </p:nvSpPr>
        <p:spPr>
          <a:xfrm>
            <a:off x="1271164" y="440736"/>
            <a:ext cx="6455700" cy="668100"/>
          </a:xfrm>
        </p:spPr>
        <p:txBody>
          <a:bodyPr/>
          <a:lstStyle/>
          <a:p>
            <a:r>
              <a:rPr lang="en-GB" dirty="0"/>
              <a:t>Health intervention</a:t>
            </a:r>
          </a:p>
        </p:txBody>
      </p:sp>
      <p:sp>
        <p:nvSpPr>
          <p:cNvPr id="3" name="Text Placeholder 2">
            <a:extLst>
              <a:ext uri="{FF2B5EF4-FFF2-40B4-BE49-F238E27FC236}">
                <a16:creationId xmlns:a16="http://schemas.microsoft.com/office/drawing/2014/main" id="{43C65F60-6D4E-4375-0CA4-ECE7B8843BE7}"/>
              </a:ext>
            </a:extLst>
          </p:cNvPr>
          <p:cNvSpPr>
            <a:spLocks noGrp="1"/>
          </p:cNvSpPr>
          <p:nvPr>
            <p:ph type="body" idx="1"/>
          </p:nvPr>
        </p:nvSpPr>
        <p:spPr>
          <a:xfrm>
            <a:off x="411828" y="1235488"/>
            <a:ext cx="8362223" cy="3001466"/>
          </a:xfrm>
        </p:spPr>
        <p:txBody>
          <a:bodyPr/>
          <a:lstStyle/>
          <a:p>
            <a:pPr marL="88900" indent="0">
              <a:buNone/>
            </a:pPr>
            <a:r>
              <a:rPr lang="en-GB" b="0" i="0" dirty="0">
                <a:solidFill>
                  <a:srgbClr val="202124"/>
                </a:solidFill>
                <a:effectLst/>
              </a:rPr>
              <a:t>A public health intervention is </a:t>
            </a:r>
            <a:r>
              <a:rPr lang="en-GB" b="1" i="0" dirty="0">
                <a:solidFill>
                  <a:srgbClr val="202124"/>
                </a:solidFill>
                <a:effectLst/>
              </a:rPr>
              <a:t>an organized effort to promote those specific behaviours and habits that can improve physical, mental and emotional health</a:t>
            </a:r>
            <a:r>
              <a:rPr lang="en-GB" b="0" i="0" dirty="0">
                <a:solidFill>
                  <a:srgbClr val="202124"/>
                </a:solidFill>
                <a:effectLst/>
              </a:rPr>
              <a:t>. </a:t>
            </a:r>
          </a:p>
          <a:p>
            <a:pPr marL="88900" indent="0">
              <a:buNone/>
            </a:pPr>
            <a:r>
              <a:rPr lang="en-GB" b="0" i="0" dirty="0">
                <a:solidFill>
                  <a:srgbClr val="202124"/>
                </a:solidFill>
                <a:effectLst/>
              </a:rPr>
              <a:t>These interventions can also </a:t>
            </a:r>
            <a:r>
              <a:rPr lang="en-GB" dirty="0">
                <a:solidFill>
                  <a:srgbClr val="202124"/>
                </a:solidFill>
              </a:rPr>
              <a:t>alter</a:t>
            </a:r>
            <a:r>
              <a:rPr lang="en-GB" b="0" i="0" dirty="0">
                <a:solidFill>
                  <a:srgbClr val="202124"/>
                </a:solidFill>
                <a:effectLst/>
              </a:rPr>
              <a:t> the perspective of unhealthy habits to change the way people think about those behaviours.</a:t>
            </a:r>
            <a:endParaRPr lang="en-GB" dirty="0"/>
          </a:p>
        </p:txBody>
      </p:sp>
      <p:sp>
        <p:nvSpPr>
          <p:cNvPr id="4" name="Slide Number Placeholder 3">
            <a:extLst>
              <a:ext uri="{FF2B5EF4-FFF2-40B4-BE49-F238E27FC236}">
                <a16:creationId xmlns:a16="http://schemas.microsoft.com/office/drawing/2014/main" id="{F17042B6-8565-1838-7789-8B8BAA4F51A1}"/>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4</a:t>
            </a:fld>
            <a:endParaRPr lang="en"/>
          </a:p>
        </p:txBody>
      </p:sp>
    </p:spTree>
    <p:extLst>
      <p:ext uri="{BB962C8B-B14F-4D97-AF65-F5344CB8AC3E}">
        <p14:creationId xmlns:p14="http://schemas.microsoft.com/office/powerpoint/2010/main" val="1821437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99B1F-9812-488F-BAD3-6D3F94300621}"/>
              </a:ext>
            </a:extLst>
          </p:cNvPr>
          <p:cNvSpPr>
            <a:spLocks noGrp="1"/>
          </p:cNvSpPr>
          <p:nvPr>
            <p:ph type="title"/>
          </p:nvPr>
        </p:nvSpPr>
        <p:spPr>
          <a:xfrm>
            <a:off x="1431343" y="397398"/>
            <a:ext cx="6455700" cy="668100"/>
          </a:xfrm>
        </p:spPr>
        <p:txBody>
          <a:bodyPr/>
          <a:lstStyle/>
          <a:p>
            <a:r>
              <a:rPr lang="en-GB" dirty="0"/>
              <a:t>Health interventions...</a:t>
            </a:r>
          </a:p>
        </p:txBody>
      </p:sp>
      <p:sp>
        <p:nvSpPr>
          <p:cNvPr id="3" name="Text Placeholder 2">
            <a:extLst>
              <a:ext uri="{FF2B5EF4-FFF2-40B4-BE49-F238E27FC236}">
                <a16:creationId xmlns:a16="http://schemas.microsoft.com/office/drawing/2014/main" id="{C7C8A47E-6673-467E-8F85-146D93F866B9}"/>
              </a:ext>
            </a:extLst>
          </p:cNvPr>
          <p:cNvSpPr>
            <a:spLocks noGrp="1"/>
          </p:cNvSpPr>
          <p:nvPr>
            <p:ph type="body" idx="1"/>
          </p:nvPr>
        </p:nvSpPr>
        <p:spPr>
          <a:xfrm>
            <a:off x="460587" y="1171787"/>
            <a:ext cx="7775786" cy="3089546"/>
          </a:xfrm>
        </p:spPr>
        <p:txBody>
          <a:bodyPr/>
          <a:lstStyle/>
          <a:p>
            <a:pPr>
              <a:buFont typeface="Arial" panose="020B0604020202020204" pitchFamily="34" charset="0"/>
              <a:buChar char="•"/>
            </a:pPr>
            <a:r>
              <a:rPr lang="en-GB" dirty="0">
                <a:solidFill>
                  <a:schemeClr val="tx1"/>
                </a:solidFill>
                <a:latin typeface="+mn-lt"/>
              </a:rPr>
              <a:t>Can focus on individuals, or the entire population.</a:t>
            </a:r>
          </a:p>
          <a:p>
            <a:pPr>
              <a:buFont typeface="Arial" panose="020B0604020202020204" pitchFamily="34" charset="0"/>
              <a:buChar char="•"/>
            </a:pPr>
            <a:r>
              <a:rPr lang="en-GB" dirty="0">
                <a:solidFill>
                  <a:schemeClr val="tx1"/>
                </a:solidFill>
                <a:latin typeface="+mn-lt"/>
              </a:rPr>
              <a:t>They can be a combination of activities or strategies.</a:t>
            </a:r>
          </a:p>
          <a:p>
            <a:pPr>
              <a:buFont typeface="Arial" panose="020B0604020202020204" pitchFamily="34" charset="0"/>
              <a:buChar char="•"/>
            </a:pPr>
            <a:r>
              <a:rPr lang="en-GB" dirty="0">
                <a:solidFill>
                  <a:schemeClr val="tx1"/>
                </a:solidFill>
                <a:latin typeface="+mn-lt"/>
              </a:rPr>
              <a:t>They can include campaigns, programmes, policy changes, environmental improvements </a:t>
            </a:r>
            <a:r>
              <a:rPr lang="en-GB" dirty="0"/>
              <a:t>for example</a:t>
            </a:r>
            <a:r>
              <a:rPr lang="en-GB" dirty="0">
                <a:solidFill>
                  <a:schemeClr val="tx1"/>
                </a:solidFill>
                <a:latin typeface="+mn-lt"/>
              </a:rPr>
              <a:t>.</a:t>
            </a:r>
          </a:p>
          <a:p>
            <a:pPr>
              <a:buFont typeface="Arial" panose="020B0604020202020204" pitchFamily="34" charset="0"/>
              <a:buChar char="•"/>
            </a:pPr>
            <a:r>
              <a:rPr lang="en-GB" dirty="0">
                <a:solidFill>
                  <a:schemeClr val="tx1"/>
                </a:solidFill>
                <a:latin typeface="+mn-lt"/>
              </a:rPr>
              <a:t>They are designed to encourage behaviour changes or improve health.</a:t>
            </a:r>
          </a:p>
          <a:p>
            <a:pPr>
              <a:buFont typeface="Arial" panose="020B0604020202020204" pitchFamily="34" charset="0"/>
              <a:buChar char="•"/>
            </a:pPr>
            <a:r>
              <a:rPr lang="en-GB" dirty="0"/>
              <a:t>Examples?</a:t>
            </a:r>
            <a:endParaRPr lang="en-GB" dirty="0">
              <a:solidFill>
                <a:schemeClr val="tx1"/>
              </a:solidFill>
              <a:latin typeface="+mn-lt"/>
            </a:endParaRPr>
          </a:p>
          <a:p>
            <a:pPr>
              <a:buFont typeface="Arial" panose="020B0604020202020204" pitchFamily="34" charset="0"/>
              <a:buChar char="•"/>
            </a:pPr>
            <a:endParaRPr lang="en-GB" dirty="0"/>
          </a:p>
        </p:txBody>
      </p:sp>
      <p:sp>
        <p:nvSpPr>
          <p:cNvPr id="4" name="Slide Number Placeholder 3">
            <a:extLst>
              <a:ext uri="{FF2B5EF4-FFF2-40B4-BE49-F238E27FC236}">
                <a16:creationId xmlns:a16="http://schemas.microsoft.com/office/drawing/2014/main" id="{9F85FC2C-2CB2-43C0-BF5A-487794337571}"/>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a:t>5</a:t>
            </a:fld>
            <a:endParaRPr lang="en"/>
          </a:p>
        </p:txBody>
      </p:sp>
    </p:spTree>
    <p:extLst>
      <p:ext uri="{BB962C8B-B14F-4D97-AF65-F5344CB8AC3E}">
        <p14:creationId xmlns:p14="http://schemas.microsoft.com/office/powerpoint/2010/main" val="33182891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780C3-4F7C-494F-9B17-BCFEA097A711}"/>
              </a:ext>
            </a:extLst>
          </p:cNvPr>
          <p:cNvSpPr>
            <a:spLocks noGrp="1"/>
          </p:cNvSpPr>
          <p:nvPr>
            <p:ph type="title"/>
          </p:nvPr>
        </p:nvSpPr>
        <p:spPr>
          <a:xfrm>
            <a:off x="1328085" y="627726"/>
            <a:ext cx="6455700" cy="668100"/>
          </a:xfrm>
        </p:spPr>
        <p:txBody>
          <a:bodyPr/>
          <a:lstStyle/>
          <a:p>
            <a:r>
              <a:rPr lang="en-US" dirty="0"/>
              <a:t>Some UK examples of health interventions</a:t>
            </a:r>
          </a:p>
        </p:txBody>
      </p:sp>
      <p:sp>
        <p:nvSpPr>
          <p:cNvPr id="3" name="Text Placeholder 2">
            <a:extLst>
              <a:ext uri="{FF2B5EF4-FFF2-40B4-BE49-F238E27FC236}">
                <a16:creationId xmlns:a16="http://schemas.microsoft.com/office/drawing/2014/main" id="{19C3CDF7-1F5E-461F-8C7E-5A4D5163DD98}"/>
              </a:ext>
            </a:extLst>
          </p:cNvPr>
          <p:cNvSpPr>
            <a:spLocks noGrp="1"/>
          </p:cNvSpPr>
          <p:nvPr>
            <p:ph type="body" idx="1"/>
          </p:nvPr>
        </p:nvSpPr>
        <p:spPr>
          <a:xfrm>
            <a:off x="196427" y="1212427"/>
            <a:ext cx="8839200" cy="2985899"/>
          </a:xfrm>
        </p:spPr>
        <p:txBody>
          <a:bodyPr/>
          <a:lstStyle/>
          <a:p>
            <a:pPr>
              <a:buFont typeface="Arial" panose="020B0604020202020204" pitchFamily="34" charset="0"/>
              <a:buChar char="&gt;"/>
            </a:pPr>
            <a:r>
              <a:rPr lang="en-GB" dirty="0">
                <a:latin typeface="+mn-lt"/>
              </a:rPr>
              <a:t>Vouchers for free fruit and vegetables for low-income families.</a:t>
            </a:r>
          </a:p>
          <a:p>
            <a:pPr>
              <a:buFont typeface="Arial" panose="020B0604020202020204" pitchFamily="34" charset="0"/>
              <a:buChar char="&gt;"/>
            </a:pPr>
            <a:r>
              <a:rPr lang="en-GB" dirty="0">
                <a:latin typeface="+mn-lt"/>
              </a:rPr>
              <a:t>Free COVID19 vaccinations.</a:t>
            </a:r>
          </a:p>
          <a:p>
            <a:pPr>
              <a:buFont typeface="Arial" panose="020B0604020202020204" pitchFamily="34" charset="0"/>
              <a:buChar char="&gt;"/>
            </a:pPr>
            <a:r>
              <a:rPr lang="en-GB" dirty="0">
                <a:latin typeface="+mn-lt"/>
              </a:rPr>
              <a:t>Food fortification – foods to which extra nutrients have been added.</a:t>
            </a:r>
          </a:p>
          <a:p>
            <a:pPr>
              <a:buFont typeface="Arial" panose="020B0604020202020204" pitchFamily="34" charset="0"/>
              <a:buChar char="&gt;"/>
            </a:pPr>
            <a:r>
              <a:rPr lang="en-GB" dirty="0">
                <a:latin typeface="+mn-lt"/>
              </a:rPr>
              <a:t>Flu vaccine campaign – targeted at most susceptible to influenza.</a:t>
            </a:r>
          </a:p>
          <a:p>
            <a:pPr>
              <a:buFont typeface="Arial" panose="020B0604020202020204" pitchFamily="34" charset="0"/>
              <a:buChar char="&gt;"/>
            </a:pPr>
            <a:r>
              <a:rPr lang="en-GB" dirty="0">
                <a:latin typeface="+mn-lt"/>
              </a:rPr>
              <a:t>Red, yellow, green calorie system on food.</a:t>
            </a:r>
          </a:p>
          <a:p>
            <a:endParaRPr lang="en-GB" dirty="0"/>
          </a:p>
          <a:p>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98B5FED9-150E-489B-BF30-7FAF47DAC586}"/>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a:t>6</a:t>
            </a:fld>
            <a:endParaRPr lang="en"/>
          </a:p>
        </p:txBody>
      </p:sp>
      <p:pic>
        <p:nvPicPr>
          <p:cNvPr id="5" name="Picture 5" descr="Graphical user interface, text, application, chat or text message&#10;&#10;Description automatically generated">
            <a:extLst>
              <a:ext uri="{FF2B5EF4-FFF2-40B4-BE49-F238E27FC236}">
                <a16:creationId xmlns:a16="http://schemas.microsoft.com/office/drawing/2014/main" id="{D9774B90-079D-420D-BA00-488D6376CB2D}"/>
              </a:ext>
            </a:extLst>
          </p:cNvPr>
          <p:cNvPicPr>
            <a:picLocks noChangeAspect="1"/>
          </p:cNvPicPr>
          <p:nvPr/>
        </p:nvPicPr>
        <p:blipFill>
          <a:blip r:embed="rId2"/>
          <a:stretch>
            <a:fillRect/>
          </a:stretch>
        </p:blipFill>
        <p:spPr>
          <a:xfrm>
            <a:off x="6410748" y="3752468"/>
            <a:ext cx="2536825" cy="891715"/>
          </a:xfrm>
          <a:prstGeom prst="rect">
            <a:avLst/>
          </a:prstGeom>
        </p:spPr>
      </p:pic>
    </p:spTree>
    <p:extLst>
      <p:ext uri="{BB962C8B-B14F-4D97-AF65-F5344CB8AC3E}">
        <p14:creationId xmlns:p14="http://schemas.microsoft.com/office/powerpoint/2010/main" val="1550260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3989B-F506-4AFD-83AC-192A621F3428}"/>
              </a:ext>
            </a:extLst>
          </p:cNvPr>
          <p:cNvSpPr>
            <a:spLocks noGrp="1"/>
          </p:cNvSpPr>
          <p:nvPr>
            <p:ph type="title"/>
          </p:nvPr>
        </p:nvSpPr>
        <p:spPr>
          <a:xfrm>
            <a:off x="1160890" y="1725434"/>
            <a:ext cx="7291347" cy="696300"/>
          </a:xfrm>
        </p:spPr>
        <p:txBody>
          <a:bodyPr>
            <a:normAutofit fontScale="90000"/>
          </a:bodyPr>
          <a:lstStyle/>
          <a:p>
            <a:r>
              <a:rPr lang="en-GB" sz="2800" i="1" dirty="0">
                <a:latin typeface="+mj-lt"/>
              </a:rPr>
              <a:t>How can an intervention or campaign be planned ?</a:t>
            </a:r>
          </a:p>
        </p:txBody>
      </p:sp>
      <p:sp>
        <p:nvSpPr>
          <p:cNvPr id="3" name="Slide Number Placeholder 2">
            <a:extLst>
              <a:ext uri="{FF2B5EF4-FFF2-40B4-BE49-F238E27FC236}">
                <a16:creationId xmlns:a16="http://schemas.microsoft.com/office/drawing/2014/main" id="{C3BF3D19-6FE9-4B05-A175-40DAEE60AAD6}"/>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7</a:t>
            </a:fld>
            <a:endParaRPr lang="en"/>
          </a:p>
        </p:txBody>
      </p:sp>
    </p:spTree>
    <p:extLst>
      <p:ext uri="{BB962C8B-B14F-4D97-AF65-F5344CB8AC3E}">
        <p14:creationId xmlns:p14="http://schemas.microsoft.com/office/powerpoint/2010/main" val="17495051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C7A5A-D8C7-4F94-B250-0639DF90D37F}"/>
              </a:ext>
            </a:extLst>
          </p:cNvPr>
          <p:cNvSpPr>
            <a:spLocks noGrp="1"/>
          </p:cNvSpPr>
          <p:nvPr>
            <p:ph type="title"/>
          </p:nvPr>
        </p:nvSpPr>
        <p:spPr>
          <a:xfrm>
            <a:off x="1286748" y="524338"/>
            <a:ext cx="6455700" cy="731543"/>
          </a:xfrm>
        </p:spPr>
        <p:txBody>
          <a:bodyPr/>
          <a:lstStyle/>
          <a:p>
            <a:r>
              <a:rPr lang="en-GB" dirty="0"/>
              <a:t>1. Planning a project or campaign</a:t>
            </a:r>
          </a:p>
        </p:txBody>
      </p:sp>
      <p:sp>
        <p:nvSpPr>
          <p:cNvPr id="3" name="Text Placeholder 2">
            <a:extLst>
              <a:ext uri="{FF2B5EF4-FFF2-40B4-BE49-F238E27FC236}">
                <a16:creationId xmlns:a16="http://schemas.microsoft.com/office/drawing/2014/main" id="{AC5B0755-3AC3-4B58-9DC1-E6BDDC143065}"/>
              </a:ext>
            </a:extLst>
          </p:cNvPr>
          <p:cNvSpPr>
            <a:spLocks noGrp="1"/>
          </p:cNvSpPr>
          <p:nvPr>
            <p:ph type="body" idx="1"/>
          </p:nvPr>
        </p:nvSpPr>
        <p:spPr>
          <a:xfrm>
            <a:off x="1659467" y="1510452"/>
            <a:ext cx="6561531" cy="2377167"/>
          </a:xfrm>
        </p:spPr>
        <p:txBody>
          <a:bodyPr/>
          <a:lstStyle/>
          <a:p>
            <a:pPr marL="88900" indent="0">
              <a:buNone/>
            </a:pPr>
            <a:r>
              <a:rPr lang="en-GB" dirty="0">
                <a:latin typeface="+mn-lt"/>
              </a:rPr>
              <a:t>Project planning is a small scale activity that is time-limited and aims to bring about a defined change in behaviour.</a:t>
            </a:r>
          </a:p>
          <a:p>
            <a:pPr marL="88900" indent="0">
              <a:buNone/>
            </a:pPr>
            <a:r>
              <a:rPr lang="en-GB" dirty="0">
                <a:latin typeface="+mn-lt"/>
              </a:rPr>
              <a:t>                                  </a:t>
            </a:r>
            <a:r>
              <a:rPr lang="en-GB" sz="2000" dirty="0">
                <a:latin typeface="+mn-lt"/>
              </a:rPr>
              <a:t>(Naidoo and Wills, 2009)</a:t>
            </a:r>
          </a:p>
        </p:txBody>
      </p:sp>
      <p:sp>
        <p:nvSpPr>
          <p:cNvPr id="4" name="Slide Number Placeholder 3">
            <a:extLst>
              <a:ext uri="{FF2B5EF4-FFF2-40B4-BE49-F238E27FC236}">
                <a16:creationId xmlns:a16="http://schemas.microsoft.com/office/drawing/2014/main" id="{17BD2DA4-9624-484C-B62C-9D113C169BB2}"/>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8</a:t>
            </a:fld>
            <a:endParaRPr lang="en"/>
          </a:p>
        </p:txBody>
      </p:sp>
    </p:spTree>
    <p:extLst>
      <p:ext uri="{BB962C8B-B14F-4D97-AF65-F5344CB8AC3E}">
        <p14:creationId xmlns:p14="http://schemas.microsoft.com/office/powerpoint/2010/main" val="8589623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4EB3E-1CE9-908B-D7B4-CE7FA4CA690B}"/>
              </a:ext>
            </a:extLst>
          </p:cNvPr>
          <p:cNvSpPr>
            <a:spLocks noGrp="1"/>
          </p:cNvSpPr>
          <p:nvPr>
            <p:ph type="title"/>
          </p:nvPr>
        </p:nvSpPr>
        <p:spPr>
          <a:xfrm>
            <a:off x="1344150" y="63444"/>
            <a:ext cx="6455700" cy="668100"/>
          </a:xfrm>
        </p:spPr>
        <p:txBody>
          <a:bodyPr/>
          <a:lstStyle/>
          <a:p>
            <a:r>
              <a:rPr lang="en-GB" dirty="0"/>
              <a:t>Planning a project/Campaign</a:t>
            </a:r>
          </a:p>
        </p:txBody>
      </p:sp>
      <p:sp>
        <p:nvSpPr>
          <p:cNvPr id="3" name="Text Placeholder 2">
            <a:extLst>
              <a:ext uri="{FF2B5EF4-FFF2-40B4-BE49-F238E27FC236}">
                <a16:creationId xmlns:a16="http://schemas.microsoft.com/office/drawing/2014/main" id="{DB7CB179-1C6D-69EC-81EB-7BA1D1681315}"/>
              </a:ext>
            </a:extLst>
          </p:cNvPr>
          <p:cNvSpPr>
            <a:spLocks noGrp="1"/>
          </p:cNvSpPr>
          <p:nvPr>
            <p:ph type="body" idx="1"/>
          </p:nvPr>
        </p:nvSpPr>
        <p:spPr>
          <a:xfrm>
            <a:off x="447040" y="731544"/>
            <a:ext cx="8243147" cy="3919969"/>
          </a:xfrm>
        </p:spPr>
        <p:txBody>
          <a:bodyPr/>
          <a:lstStyle/>
          <a:p>
            <a:pPr marL="88900" indent="0">
              <a:buNone/>
            </a:pPr>
            <a:r>
              <a:rPr lang="en-GB" sz="1800" dirty="0">
                <a:solidFill>
                  <a:schemeClr val="tx1"/>
                </a:solidFill>
                <a:latin typeface="+mn-lt"/>
              </a:rPr>
              <a:t>There are different stages to planning a campaign according to </a:t>
            </a:r>
            <a:r>
              <a:rPr lang="en-GB" sz="1800" dirty="0" err="1">
                <a:solidFill>
                  <a:schemeClr val="tx1"/>
                </a:solidFill>
                <a:latin typeface="+mn-lt"/>
              </a:rPr>
              <a:t>Ewles</a:t>
            </a:r>
            <a:r>
              <a:rPr lang="en-GB" sz="1800" dirty="0">
                <a:solidFill>
                  <a:schemeClr val="tx1"/>
                </a:solidFill>
                <a:latin typeface="+mn-lt"/>
              </a:rPr>
              <a:t> and </a:t>
            </a:r>
            <a:r>
              <a:rPr lang="en-GB" sz="1800" dirty="0" err="1">
                <a:solidFill>
                  <a:schemeClr val="tx1"/>
                </a:solidFill>
                <a:latin typeface="+mn-lt"/>
              </a:rPr>
              <a:t>Simnett</a:t>
            </a:r>
            <a:r>
              <a:rPr lang="en-GB" sz="1800" dirty="0">
                <a:solidFill>
                  <a:schemeClr val="tx1"/>
                </a:solidFill>
                <a:latin typeface="+mn-lt"/>
              </a:rPr>
              <a:t> (2003) planning framework/model. </a:t>
            </a:r>
          </a:p>
          <a:p>
            <a:pPr marL="88900" indent="0">
              <a:buNone/>
            </a:pPr>
            <a:r>
              <a:rPr lang="en-GB" sz="1800" dirty="0">
                <a:solidFill>
                  <a:schemeClr val="tx1"/>
                </a:solidFill>
                <a:latin typeface="+mn-lt"/>
              </a:rPr>
              <a:t>These include</a:t>
            </a:r>
          </a:p>
          <a:p>
            <a:pPr>
              <a:buFont typeface="Myriad Pro" panose="020B0503030403020204" charset="0"/>
              <a:buChar char="−"/>
            </a:pPr>
            <a:r>
              <a:rPr lang="en-GB" sz="1800" dirty="0">
                <a:solidFill>
                  <a:schemeClr val="tx1"/>
                </a:solidFill>
                <a:latin typeface="+mn-lt"/>
              </a:rPr>
              <a:t>Identify needs and priorities</a:t>
            </a:r>
          </a:p>
          <a:p>
            <a:pPr>
              <a:buFont typeface="Myriad Pro" panose="020B0503030403020204" charset="0"/>
              <a:buChar char="−"/>
            </a:pPr>
            <a:r>
              <a:rPr lang="en-GB" sz="1800" dirty="0">
                <a:solidFill>
                  <a:schemeClr val="tx1"/>
                </a:solidFill>
                <a:latin typeface="+mn-lt"/>
              </a:rPr>
              <a:t>Setting aims and objectives</a:t>
            </a:r>
          </a:p>
          <a:p>
            <a:pPr>
              <a:buFont typeface="Myriad Pro" panose="020B0503030403020204" charset="0"/>
              <a:buChar char="−"/>
            </a:pPr>
            <a:r>
              <a:rPr lang="en-GB" sz="1800" dirty="0">
                <a:solidFill>
                  <a:schemeClr val="tx1"/>
                </a:solidFill>
                <a:latin typeface="+mn-lt"/>
              </a:rPr>
              <a:t>Identify appropriate methods to achieve the goals</a:t>
            </a:r>
          </a:p>
          <a:p>
            <a:pPr>
              <a:buFont typeface="Myriad Pro" panose="020B0503030403020204" charset="0"/>
              <a:buChar char="−"/>
            </a:pPr>
            <a:r>
              <a:rPr lang="en-GB" sz="1800" dirty="0">
                <a:solidFill>
                  <a:schemeClr val="tx1"/>
                </a:solidFill>
                <a:latin typeface="+mn-lt"/>
              </a:rPr>
              <a:t>Identify resources</a:t>
            </a:r>
          </a:p>
          <a:p>
            <a:pPr>
              <a:buFont typeface="Myriad Pro" panose="020B0503030403020204" charset="0"/>
              <a:buChar char="−"/>
            </a:pPr>
            <a:r>
              <a:rPr lang="en-GB" sz="1800" dirty="0">
                <a:solidFill>
                  <a:schemeClr val="tx1"/>
                </a:solidFill>
                <a:latin typeface="+mn-lt"/>
              </a:rPr>
              <a:t>Plan evaluation methods</a:t>
            </a:r>
          </a:p>
          <a:p>
            <a:pPr>
              <a:buFont typeface="Myriad Pro" panose="020B0503030403020204" charset="0"/>
              <a:buChar char="−"/>
            </a:pPr>
            <a:r>
              <a:rPr lang="en-GB" sz="1800" dirty="0">
                <a:solidFill>
                  <a:schemeClr val="tx1"/>
                </a:solidFill>
                <a:latin typeface="+mn-lt"/>
              </a:rPr>
              <a:t>Set an action plan</a:t>
            </a:r>
          </a:p>
          <a:p>
            <a:pPr>
              <a:buFont typeface="Myriad Pro" panose="020B0503030403020204" charset="0"/>
              <a:buChar char="−"/>
            </a:pPr>
            <a:r>
              <a:rPr lang="en-GB" sz="1800" dirty="0">
                <a:solidFill>
                  <a:schemeClr val="tx1"/>
                </a:solidFill>
                <a:latin typeface="+mn-lt"/>
              </a:rPr>
              <a:t>Action, or implementation of the plan</a:t>
            </a:r>
          </a:p>
          <a:p>
            <a:pPr marL="88900" indent="0">
              <a:buNone/>
            </a:pPr>
            <a:endParaRPr lang="en-GB" dirty="0"/>
          </a:p>
          <a:p>
            <a:endParaRPr lang="en-GB" dirty="0"/>
          </a:p>
        </p:txBody>
      </p:sp>
      <p:sp>
        <p:nvSpPr>
          <p:cNvPr id="4" name="Slide Number Placeholder 3">
            <a:extLst>
              <a:ext uri="{FF2B5EF4-FFF2-40B4-BE49-F238E27FC236}">
                <a16:creationId xmlns:a16="http://schemas.microsoft.com/office/drawing/2014/main" id="{038792B2-9837-0DF6-37BF-A4DE1C0C26D7}"/>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9</a:t>
            </a:fld>
            <a:endParaRPr lang="en"/>
          </a:p>
        </p:txBody>
      </p:sp>
    </p:spTree>
    <p:extLst>
      <p:ext uri="{BB962C8B-B14F-4D97-AF65-F5344CB8AC3E}">
        <p14:creationId xmlns:p14="http://schemas.microsoft.com/office/powerpoint/2010/main" val="55956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E8942-959D-E2B7-C3E0-34A82361EFFA}"/>
              </a:ext>
            </a:extLst>
          </p:cNvPr>
          <p:cNvSpPr>
            <a:spLocks noGrp="1"/>
          </p:cNvSpPr>
          <p:nvPr>
            <p:ph type="title"/>
          </p:nvPr>
        </p:nvSpPr>
        <p:spPr>
          <a:xfrm>
            <a:off x="650240" y="627725"/>
            <a:ext cx="7897409" cy="882181"/>
          </a:xfrm>
        </p:spPr>
        <p:txBody>
          <a:bodyPr/>
          <a:lstStyle/>
          <a:p>
            <a:r>
              <a:rPr lang="en-GB" dirty="0"/>
              <a:t>Planning an intervention or campaign</a:t>
            </a:r>
          </a:p>
        </p:txBody>
      </p:sp>
      <p:sp>
        <p:nvSpPr>
          <p:cNvPr id="3" name="Text Placeholder 2">
            <a:extLst>
              <a:ext uri="{FF2B5EF4-FFF2-40B4-BE49-F238E27FC236}">
                <a16:creationId xmlns:a16="http://schemas.microsoft.com/office/drawing/2014/main" id="{9955A206-FB33-3B98-F45B-F4677FA127A6}"/>
              </a:ext>
            </a:extLst>
          </p:cNvPr>
          <p:cNvSpPr>
            <a:spLocks noGrp="1"/>
          </p:cNvSpPr>
          <p:nvPr>
            <p:ph type="body" idx="1"/>
          </p:nvPr>
        </p:nvSpPr>
        <p:spPr>
          <a:xfrm>
            <a:off x="1320025" y="1509907"/>
            <a:ext cx="6455700" cy="2902500"/>
          </a:xfrm>
        </p:spPr>
        <p:txBody>
          <a:bodyPr/>
          <a:lstStyle/>
          <a:p>
            <a:pPr marL="88900" indent="0">
              <a:buNone/>
            </a:pPr>
            <a:r>
              <a:rPr lang="en-GB" dirty="0">
                <a:latin typeface="+mn-lt"/>
              </a:rPr>
              <a:t>There are different ways of planning a campaign </a:t>
            </a:r>
            <a:r>
              <a:rPr lang="en-GB" dirty="0"/>
              <a:t>however for all of them you need to ……</a:t>
            </a:r>
            <a:endParaRPr lang="en-GB" dirty="0">
              <a:latin typeface="+mn-lt"/>
            </a:endParaRPr>
          </a:p>
          <a:p>
            <a:pPr marL="88900" indent="0">
              <a:buNone/>
            </a:pPr>
            <a:r>
              <a:rPr lang="en-GB" dirty="0">
                <a:latin typeface="+mn-lt"/>
              </a:rPr>
              <a:t>Set aims and objectives</a:t>
            </a:r>
          </a:p>
          <a:p>
            <a:pPr marL="88900" indent="0">
              <a:buNone/>
            </a:pPr>
            <a:endParaRPr lang="en-GB" dirty="0"/>
          </a:p>
        </p:txBody>
      </p:sp>
      <p:sp>
        <p:nvSpPr>
          <p:cNvPr id="4" name="Slide Number Placeholder 3">
            <a:extLst>
              <a:ext uri="{FF2B5EF4-FFF2-40B4-BE49-F238E27FC236}">
                <a16:creationId xmlns:a16="http://schemas.microsoft.com/office/drawing/2014/main" id="{61005D9B-C3B8-0BA0-FD23-5D88CFFAEA12}"/>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10</a:t>
            </a:fld>
            <a:endParaRPr lang="en"/>
          </a:p>
        </p:txBody>
      </p:sp>
    </p:spTree>
    <p:extLst>
      <p:ext uri="{BB962C8B-B14F-4D97-AF65-F5344CB8AC3E}">
        <p14:creationId xmlns:p14="http://schemas.microsoft.com/office/powerpoint/2010/main" val="2907333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C3781-6D0E-480F-A302-B76F90C91A5D}"/>
              </a:ext>
            </a:extLst>
          </p:cNvPr>
          <p:cNvSpPr>
            <a:spLocks noGrp="1"/>
          </p:cNvSpPr>
          <p:nvPr>
            <p:ph type="title"/>
          </p:nvPr>
        </p:nvSpPr>
        <p:spPr>
          <a:xfrm>
            <a:off x="1622175" y="293676"/>
            <a:ext cx="6455700" cy="668100"/>
          </a:xfrm>
        </p:spPr>
        <p:txBody>
          <a:bodyPr/>
          <a:lstStyle/>
          <a:p>
            <a:pPr algn="ctr"/>
            <a:r>
              <a:rPr lang="en-GB" dirty="0"/>
              <a:t>2. Aims and objectives</a:t>
            </a:r>
          </a:p>
        </p:txBody>
      </p:sp>
      <p:sp>
        <p:nvSpPr>
          <p:cNvPr id="3" name="Text Placeholder 2">
            <a:extLst>
              <a:ext uri="{FF2B5EF4-FFF2-40B4-BE49-F238E27FC236}">
                <a16:creationId xmlns:a16="http://schemas.microsoft.com/office/drawing/2014/main" id="{6A318C62-74A4-4B85-ADF0-01ABB854B2AF}"/>
              </a:ext>
            </a:extLst>
          </p:cNvPr>
          <p:cNvSpPr>
            <a:spLocks noGrp="1"/>
          </p:cNvSpPr>
          <p:nvPr>
            <p:ph type="body" idx="1"/>
          </p:nvPr>
        </p:nvSpPr>
        <p:spPr>
          <a:xfrm>
            <a:off x="216747" y="1110827"/>
            <a:ext cx="8330903" cy="3015333"/>
          </a:xfrm>
        </p:spPr>
        <p:txBody>
          <a:bodyPr/>
          <a:lstStyle/>
          <a:p>
            <a:pPr marL="88900" indent="0">
              <a:buNone/>
            </a:pPr>
            <a:r>
              <a:rPr lang="en-GB" sz="2000" dirty="0">
                <a:latin typeface="+mn-lt"/>
              </a:rPr>
              <a:t>Campaigns and interventions must have a broad goals concerned with improving health in a particular area or reducing health problem.  </a:t>
            </a:r>
          </a:p>
          <a:p>
            <a:pPr marL="88900" indent="0">
              <a:buNone/>
            </a:pPr>
            <a:r>
              <a:rPr lang="en-GB" sz="2000" dirty="0">
                <a:latin typeface="+mn-lt"/>
              </a:rPr>
              <a:t>This would be the AIM.</a:t>
            </a:r>
          </a:p>
          <a:p>
            <a:pPr marL="88900" indent="0">
              <a:buNone/>
            </a:pPr>
            <a:r>
              <a:rPr lang="en-GB" sz="2000" dirty="0">
                <a:latin typeface="+mn-lt"/>
              </a:rPr>
              <a:t>The OBJECTIVES must be specific detailing what the participants </a:t>
            </a:r>
            <a:r>
              <a:rPr lang="en-GB" sz="2000" dirty="0"/>
              <a:t>should</a:t>
            </a:r>
            <a:r>
              <a:rPr lang="en-GB" sz="2000" dirty="0">
                <a:latin typeface="+mn-lt"/>
              </a:rPr>
              <a:t> have achieved by the end of the intervention.</a:t>
            </a:r>
          </a:p>
          <a:p>
            <a:pPr marL="88900" indent="0">
              <a:buNone/>
            </a:pPr>
            <a:r>
              <a:rPr lang="en-GB" sz="2000" dirty="0">
                <a:latin typeface="+mn-lt"/>
              </a:rPr>
              <a:t>Objectives must be measurable to show that the intervention has been successful </a:t>
            </a:r>
          </a:p>
          <a:p>
            <a:pPr marL="88900" indent="0">
              <a:buNone/>
            </a:pPr>
            <a:r>
              <a:rPr lang="en-GB" sz="2000" dirty="0">
                <a:latin typeface="+mn-lt"/>
              </a:rPr>
              <a:t>So </a:t>
            </a:r>
            <a:r>
              <a:rPr lang="en-GB" sz="2000" b="1" dirty="0">
                <a:latin typeface="+mn-lt"/>
              </a:rPr>
              <a:t>SMART</a:t>
            </a:r>
            <a:r>
              <a:rPr lang="en-GB" sz="2000" dirty="0">
                <a:latin typeface="+mn-lt"/>
              </a:rPr>
              <a:t> is recommended                                              (Naidoo and Wills, 2009)</a:t>
            </a:r>
          </a:p>
        </p:txBody>
      </p:sp>
      <p:sp>
        <p:nvSpPr>
          <p:cNvPr id="4" name="Slide Number Placeholder 3">
            <a:extLst>
              <a:ext uri="{FF2B5EF4-FFF2-40B4-BE49-F238E27FC236}">
                <a16:creationId xmlns:a16="http://schemas.microsoft.com/office/drawing/2014/main" id="{1C714155-F89C-4B51-906C-DD6A7C2D0B72}"/>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11</a:t>
            </a:fld>
            <a:endParaRPr lang="en"/>
          </a:p>
        </p:txBody>
      </p:sp>
    </p:spTree>
    <p:extLst>
      <p:ext uri="{BB962C8B-B14F-4D97-AF65-F5344CB8AC3E}">
        <p14:creationId xmlns:p14="http://schemas.microsoft.com/office/powerpoint/2010/main" val="2980117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B1835-4605-4164-A11A-2C33E083A737}"/>
              </a:ext>
            </a:extLst>
          </p:cNvPr>
          <p:cNvSpPr>
            <a:spLocks noGrp="1"/>
          </p:cNvSpPr>
          <p:nvPr>
            <p:ph type="title"/>
          </p:nvPr>
        </p:nvSpPr>
        <p:spPr>
          <a:xfrm>
            <a:off x="1630126" y="206734"/>
            <a:ext cx="6455700" cy="668100"/>
          </a:xfrm>
        </p:spPr>
        <p:txBody>
          <a:bodyPr/>
          <a:lstStyle/>
          <a:p>
            <a:pPr algn="ctr"/>
            <a:r>
              <a:rPr lang="en-GB" dirty="0"/>
              <a:t>SMART</a:t>
            </a:r>
          </a:p>
        </p:txBody>
      </p:sp>
      <p:sp>
        <p:nvSpPr>
          <p:cNvPr id="3" name="Text Placeholder 2">
            <a:extLst>
              <a:ext uri="{FF2B5EF4-FFF2-40B4-BE49-F238E27FC236}">
                <a16:creationId xmlns:a16="http://schemas.microsoft.com/office/drawing/2014/main" id="{A139FFC0-4B2F-4A7D-93E1-52CE157A788C}"/>
              </a:ext>
            </a:extLst>
          </p:cNvPr>
          <p:cNvSpPr>
            <a:spLocks noGrp="1"/>
          </p:cNvSpPr>
          <p:nvPr>
            <p:ph type="body" idx="1"/>
          </p:nvPr>
        </p:nvSpPr>
        <p:spPr>
          <a:xfrm>
            <a:off x="1654089" y="1231611"/>
            <a:ext cx="6455700" cy="2902500"/>
          </a:xfrm>
        </p:spPr>
        <p:txBody>
          <a:bodyPr/>
          <a:lstStyle/>
          <a:p>
            <a:pPr marL="88900" indent="0">
              <a:buNone/>
            </a:pPr>
            <a:r>
              <a:rPr lang="en-GB" dirty="0">
                <a:latin typeface="+mn-lt"/>
              </a:rPr>
              <a:t>SMART acronym means</a:t>
            </a:r>
          </a:p>
          <a:p>
            <a:pPr marL="88900" indent="0">
              <a:buNone/>
            </a:pPr>
            <a:r>
              <a:rPr lang="en-GB" dirty="0">
                <a:latin typeface="+mn-lt"/>
              </a:rPr>
              <a:t>Specific</a:t>
            </a:r>
          </a:p>
          <a:p>
            <a:pPr marL="88900" indent="0">
              <a:buNone/>
            </a:pPr>
            <a:r>
              <a:rPr lang="en-GB" dirty="0">
                <a:latin typeface="+mn-lt"/>
              </a:rPr>
              <a:t>Measurable</a:t>
            </a:r>
          </a:p>
          <a:p>
            <a:pPr marL="88900" indent="0">
              <a:buNone/>
            </a:pPr>
            <a:r>
              <a:rPr lang="en-GB" dirty="0">
                <a:latin typeface="+mn-lt"/>
              </a:rPr>
              <a:t>Achievable</a:t>
            </a:r>
          </a:p>
          <a:p>
            <a:pPr marL="88900" indent="0">
              <a:buNone/>
            </a:pPr>
            <a:r>
              <a:rPr lang="en-GB" dirty="0">
                <a:latin typeface="+mn-lt"/>
              </a:rPr>
              <a:t>Realistic</a:t>
            </a:r>
          </a:p>
          <a:p>
            <a:pPr marL="88900" indent="0">
              <a:buNone/>
            </a:pPr>
            <a:r>
              <a:rPr lang="en-GB" dirty="0">
                <a:latin typeface="+mn-lt"/>
              </a:rPr>
              <a:t>Time-bound</a:t>
            </a:r>
          </a:p>
        </p:txBody>
      </p:sp>
      <p:sp>
        <p:nvSpPr>
          <p:cNvPr id="4" name="Slide Number Placeholder 3">
            <a:extLst>
              <a:ext uri="{FF2B5EF4-FFF2-40B4-BE49-F238E27FC236}">
                <a16:creationId xmlns:a16="http://schemas.microsoft.com/office/drawing/2014/main" id="{A7CC73CD-4C3D-465D-87EC-F79540932E9A}"/>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12</a:t>
            </a:fld>
            <a:endParaRPr lang="en"/>
          </a:p>
        </p:txBody>
      </p:sp>
      <p:pic>
        <p:nvPicPr>
          <p:cNvPr id="1026" name="Picture 2" descr="Unlocking the Power of SMART Goals: A Comprehensive Guide">
            <a:extLst>
              <a:ext uri="{FF2B5EF4-FFF2-40B4-BE49-F238E27FC236}">
                <a16:creationId xmlns:a16="http://schemas.microsoft.com/office/drawing/2014/main" id="{7E88482A-925E-437F-353B-E031BD46B9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02323" y="1543341"/>
            <a:ext cx="3305175" cy="1381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2139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A2093-5ADA-46E1-94D3-80FB8E40CABC}"/>
              </a:ext>
            </a:extLst>
          </p:cNvPr>
          <p:cNvSpPr>
            <a:spLocks noGrp="1"/>
          </p:cNvSpPr>
          <p:nvPr>
            <p:ph type="title"/>
          </p:nvPr>
        </p:nvSpPr>
        <p:spPr>
          <a:xfrm>
            <a:off x="1208412" y="72216"/>
            <a:ext cx="6455700" cy="1194397"/>
          </a:xfrm>
        </p:spPr>
        <p:txBody>
          <a:bodyPr/>
          <a:lstStyle/>
          <a:p>
            <a:pPr algn="ctr"/>
            <a:r>
              <a:rPr lang="en-GB" dirty="0"/>
              <a:t>Objectives</a:t>
            </a:r>
          </a:p>
        </p:txBody>
      </p:sp>
      <p:sp>
        <p:nvSpPr>
          <p:cNvPr id="3" name="Text Placeholder 2">
            <a:extLst>
              <a:ext uri="{FF2B5EF4-FFF2-40B4-BE49-F238E27FC236}">
                <a16:creationId xmlns:a16="http://schemas.microsoft.com/office/drawing/2014/main" id="{5027ED23-A536-4F7D-9045-B60D06B1B9F9}"/>
              </a:ext>
            </a:extLst>
          </p:cNvPr>
          <p:cNvSpPr>
            <a:spLocks noGrp="1"/>
          </p:cNvSpPr>
          <p:nvPr>
            <p:ph type="body" idx="1"/>
          </p:nvPr>
        </p:nvSpPr>
        <p:spPr>
          <a:xfrm>
            <a:off x="480907" y="1347892"/>
            <a:ext cx="7414358" cy="2420665"/>
          </a:xfrm>
        </p:spPr>
        <p:txBody>
          <a:bodyPr/>
          <a:lstStyle/>
          <a:p>
            <a:pPr marL="88900" indent="0">
              <a:buNone/>
            </a:pPr>
            <a:r>
              <a:rPr lang="en-GB" sz="3000" dirty="0">
                <a:latin typeface="+mn-lt"/>
              </a:rPr>
              <a:t>Health promotion objectives can </a:t>
            </a:r>
            <a:r>
              <a:rPr lang="en-GB" sz="3000" dirty="0"/>
              <a:t>be</a:t>
            </a:r>
            <a:r>
              <a:rPr lang="en-GB" sz="3000" dirty="0">
                <a:latin typeface="+mn-lt"/>
              </a:rPr>
              <a:t> educational, behavioural, policy, process or environmental.</a:t>
            </a:r>
          </a:p>
          <a:p>
            <a:pPr marL="88900" indent="0">
              <a:buNone/>
            </a:pPr>
            <a:r>
              <a:rPr lang="en-GB" sz="2500" dirty="0">
                <a:latin typeface="+mn-lt"/>
              </a:rPr>
              <a:t>                                                (Naidoo and Wills, 2009)</a:t>
            </a:r>
          </a:p>
        </p:txBody>
      </p:sp>
      <p:sp>
        <p:nvSpPr>
          <p:cNvPr id="4" name="Slide Number Placeholder 3">
            <a:extLst>
              <a:ext uri="{FF2B5EF4-FFF2-40B4-BE49-F238E27FC236}">
                <a16:creationId xmlns:a16="http://schemas.microsoft.com/office/drawing/2014/main" id="{069119BE-6B95-4ADF-B002-39FC6AC8CFC7}"/>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13</a:t>
            </a:fld>
            <a:endParaRPr lang="en"/>
          </a:p>
        </p:txBody>
      </p:sp>
    </p:spTree>
    <p:extLst>
      <p:ext uri="{BB962C8B-B14F-4D97-AF65-F5344CB8AC3E}">
        <p14:creationId xmlns:p14="http://schemas.microsoft.com/office/powerpoint/2010/main" val="30884723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CAF8F-0C3F-9E12-98F3-D7E43F3B920D}"/>
              </a:ext>
            </a:extLst>
          </p:cNvPr>
          <p:cNvSpPr>
            <a:spLocks noGrp="1"/>
          </p:cNvSpPr>
          <p:nvPr>
            <p:ph type="title"/>
          </p:nvPr>
        </p:nvSpPr>
        <p:spPr>
          <a:xfrm>
            <a:off x="1259065" y="507538"/>
            <a:ext cx="6455700" cy="668100"/>
          </a:xfrm>
        </p:spPr>
        <p:txBody>
          <a:bodyPr/>
          <a:lstStyle/>
          <a:p>
            <a:r>
              <a:rPr lang="en-GB" sz="3600" dirty="0">
                <a:latin typeface="+mn-lt"/>
              </a:rPr>
              <a:t>Educational objectives</a:t>
            </a:r>
            <a:endParaRPr lang="en-GB" dirty="0"/>
          </a:p>
        </p:txBody>
      </p:sp>
      <p:sp>
        <p:nvSpPr>
          <p:cNvPr id="3" name="Text Placeholder 2">
            <a:extLst>
              <a:ext uri="{FF2B5EF4-FFF2-40B4-BE49-F238E27FC236}">
                <a16:creationId xmlns:a16="http://schemas.microsoft.com/office/drawing/2014/main" id="{ADC26F27-FC2D-0993-8965-B569A6235575}"/>
              </a:ext>
            </a:extLst>
          </p:cNvPr>
          <p:cNvSpPr>
            <a:spLocks noGrp="1"/>
          </p:cNvSpPr>
          <p:nvPr>
            <p:ph type="body" idx="1"/>
          </p:nvPr>
        </p:nvSpPr>
        <p:spPr>
          <a:xfrm>
            <a:off x="677332" y="1232747"/>
            <a:ext cx="8222827" cy="3283027"/>
          </a:xfrm>
        </p:spPr>
        <p:txBody>
          <a:bodyPr/>
          <a:lstStyle/>
          <a:p>
            <a:pPr marL="88900" indent="0">
              <a:buNone/>
            </a:pPr>
            <a:r>
              <a:rPr lang="en-GB" sz="2400" dirty="0">
                <a:latin typeface="+mn-lt"/>
              </a:rPr>
              <a:t>These can be divided into three types</a:t>
            </a:r>
          </a:p>
          <a:p>
            <a:pPr marL="88900" indent="0">
              <a:buNone/>
            </a:pPr>
            <a:r>
              <a:rPr lang="en-GB" sz="2400" b="1" i="1" dirty="0">
                <a:latin typeface="+mn-lt"/>
              </a:rPr>
              <a:t>Knowledge objectives </a:t>
            </a:r>
            <a:r>
              <a:rPr lang="en-GB" sz="2400" dirty="0">
                <a:latin typeface="+mn-lt"/>
              </a:rPr>
              <a:t>involves increasing peoples’ levels of knowledge</a:t>
            </a:r>
          </a:p>
          <a:p>
            <a:pPr marL="88900" indent="0">
              <a:buNone/>
            </a:pPr>
            <a:r>
              <a:rPr lang="en-GB" sz="2400" b="1" i="1" dirty="0">
                <a:latin typeface="+mn-lt"/>
              </a:rPr>
              <a:t>Affective objectives </a:t>
            </a:r>
            <a:r>
              <a:rPr lang="en-GB" sz="2400" dirty="0">
                <a:latin typeface="+mn-lt"/>
              </a:rPr>
              <a:t>involves changes in attitude and beliefs</a:t>
            </a:r>
          </a:p>
          <a:p>
            <a:pPr marL="88900" indent="0">
              <a:buNone/>
            </a:pPr>
            <a:r>
              <a:rPr lang="en-GB" sz="2400" b="1" i="1" dirty="0">
                <a:latin typeface="+mn-lt"/>
              </a:rPr>
              <a:t>Behavioural or skill objective  </a:t>
            </a:r>
            <a:r>
              <a:rPr lang="en-GB" sz="2400" dirty="0">
                <a:latin typeface="+mn-lt"/>
              </a:rPr>
              <a:t>involves the acquisition of new competences and skills</a:t>
            </a:r>
          </a:p>
          <a:p>
            <a:endParaRPr lang="en-GB" dirty="0"/>
          </a:p>
        </p:txBody>
      </p:sp>
    </p:spTree>
    <p:extLst>
      <p:ext uri="{BB962C8B-B14F-4D97-AF65-F5344CB8AC3E}">
        <p14:creationId xmlns:p14="http://schemas.microsoft.com/office/powerpoint/2010/main" val="3201033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6AFED-279C-4D80-82D8-70ADCD12A242}"/>
              </a:ext>
            </a:extLst>
          </p:cNvPr>
          <p:cNvSpPr>
            <a:spLocks noGrp="1"/>
          </p:cNvSpPr>
          <p:nvPr>
            <p:ph type="title"/>
          </p:nvPr>
        </p:nvSpPr>
        <p:spPr>
          <a:xfrm>
            <a:off x="1393944" y="405938"/>
            <a:ext cx="6455700" cy="668100"/>
          </a:xfrm>
        </p:spPr>
        <p:txBody>
          <a:bodyPr/>
          <a:lstStyle/>
          <a:p>
            <a:r>
              <a:rPr lang="en-GB" sz="3600" i="1" dirty="0">
                <a:latin typeface="+mn-lt"/>
              </a:rPr>
              <a:t>More objectives (1)</a:t>
            </a:r>
            <a:r>
              <a:rPr lang="en-GB" sz="3600" dirty="0">
                <a:latin typeface="+mn-lt"/>
              </a:rPr>
              <a:t>:</a:t>
            </a:r>
            <a:endParaRPr lang="en-GB" dirty="0"/>
          </a:p>
        </p:txBody>
      </p:sp>
      <p:sp>
        <p:nvSpPr>
          <p:cNvPr id="3" name="Text Placeholder 2">
            <a:extLst>
              <a:ext uri="{FF2B5EF4-FFF2-40B4-BE49-F238E27FC236}">
                <a16:creationId xmlns:a16="http://schemas.microsoft.com/office/drawing/2014/main" id="{256C9DE1-1AB3-4E3C-A9F9-CDA6CCB7A87E}"/>
              </a:ext>
            </a:extLst>
          </p:cNvPr>
          <p:cNvSpPr>
            <a:spLocks noGrp="1"/>
          </p:cNvSpPr>
          <p:nvPr>
            <p:ph type="body" idx="1"/>
          </p:nvPr>
        </p:nvSpPr>
        <p:spPr>
          <a:xfrm>
            <a:off x="728134" y="1292576"/>
            <a:ext cx="7579299" cy="2411623"/>
          </a:xfrm>
        </p:spPr>
        <p:txBody>
          <a:bodyPr/>
          <a:lstStyle/>
          <a:p>
            <a:pPr marL="88900" indent="0">
              <a:buNone/>
            </a:pPr>
            <a:r>
              <a:rPr lang="en-GB" sz="2000" b="1" i="1" dirty="0"/>
              <a:t>Behavioural objectives</a:t>
            </a:r>
            <a:endParaRPr lang="en-GB" sz="2000" dirty="0">
              <a:latin typeface="+mn-lt"/>
            </a:endParaRPr>
          </a:p>
          <a:p>
            <a:pPr marL="88900" indent="0">
              <a:buNone/>
            </a:pPr>
            <a:r>
              <a:rPr lang="en-GB" sz="2000" dirty="0">
                <a:latin typeface="+mn-lt"/>
              </a:rPr>
              <a:t>Include changes in lifestyles increase in service take up </a:t>
            </a:r>
            <a:r>
              <a:rPr lang="en-GB" sz="2000" dirty="0"/>
              <a:t>for example</a:t>
            </a:r>
            <a:r>
              <a:rPr lang="en-GB" sz="2000" dirty="0">
                <a:latin typeface="+mn-lt"/>
              </a:rPr>
              <a:t> reducing binge drinking</a:t>
            </a:r>
          </a:p>
          <a:p>
            <a:pPr marL="88900" indent="0">
              <a:buNone/>
            </a:pPr>
            <a:endParaRPr lang="en-GB" sz="2000" dirty="0"/>
          </a:p>
          <a:p>
            <a:pPr marL="88900" indent="0">
              <a:buNone/>
            </a:pPr>
            <a:r>
              <a:rPr lang="en-GB" sz="2000" b="1" i="1" dirty="0"/>
              <a:t>Policy objective</a:t>
            </a:r>
          </a:p>
          <a:p>
            <a:pPr marL="88900" indent="0">
              <a:buNone/>
            </a:pPr>
            <a:r>
              <a:rPr lang="en-GB" sz="2000" dirty="0"/>
              <a:t>Include the development of policy for example minimum pricing of alcohol based on units of alcohol.</a:t>
            </a:r>
          </a:p>
          <a:p>
            <a:pPr marL="88900" indent="0">
              <a:buNone/>
            </a:pPr>
            <a:r>
              <a:rPr lang="en-GB" sz="2000" dirty="0"/>
              <a:t>							(Naidoo and Wills, 2009)</a:t>
            </a:r>
          </a:p>
          <a:p>
            <a:pPr marL="88900" indent="0">
              <a:buNone/>
            </a:pPr>
            <a:endParaRPr lang="en-GB" sz="2000" dirty="0">
              <a:latin typeface="+mn-lt"/>
            </a:endParaRPr>
          </a:p>
          <a:p>
            <a:pPr marL="88900" indent="0">
              <a:buNone/>
            </a:pPr>
            <a:endParaRPr lang="en-GB" sz="2000" dirty="0"/>
          </a:p>
          <a:p>
            <a:pPr marL="88900" indent="0">
              <a:buNone/>
            </a:pPr>
            <a:endParaRPr lang="en-GB" sz="2000" dirty="0">
              <a:latin typeface="+mn-lt"/>
            </a:endParaRPr>
          </a:p>
          <a:p>
            <a:pPr marL="88900" indent="0">
              <a:buNone/>
            </a:pPr>
            <a:endParaRPr lang="en-GB" sz="2000" dirty="0">
              <a:latin typeface="+mn-lt"/>
            </a:endParaRPr>
          </a:p>
          <a:p>
            <a:pPr marL="88900" indent="0">
              <a:buNone/>
            </a:pPr>
            <a:r>
              <a:rPr lang="en-GB" sz="2000" dirty="0">
                <a:latin typeface="+mn-lt"/>
              </a:rPr>
              <a:t>                                         (Naidoo and Wills, 2009)</a:t>
            </a:r>
          </a:p>
        </p:txBody>
      </p:sp>
      <p:sp>
        <p:nvSpPr>
          <p:cNvPr id="4" name="Slide Number Placeholder 3">
            <a:extLst>
              <a:ext uri="{FF2B5EF4-FFF2-40B4-BE49-F238E27FC236}">
                <a16:creationId xmlns:a16="http://schemas.microsoft.com/office/drawing/2014/main" id="{741F6328-E034-4733-BEA2-B91922A79358}"/>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15</a:t>
            </a:fld>
            <a:endParaRPr lang="en"/>
          </a:p>
        </p:txBody>
      </p:sp>
    </p:spTree>
    <p:extLst>
      <p:ext uri="{BB962C8B-B14F-4D97-AF65-F5344CB8AC3E}">
        <p14:creationId xmlns:p14="http://schemas.microsoft.com/office/powerpoint/2010/main" val="11529502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93544-21EA-C364-DB88-53429B8316BE}"/>
              </a:ext>
            </a:extLst>
          </p:cNvPr>
          <p:cNvSpPr>
            <a:spLocks noGrp="1"/>
          </p:cNvSpPr>
          <p:nvPr>
            <p:ph type="title"/>
          </p:nvPr>
        </p:nvSpPr>
        <p:spPr>
          <a:xfrm>
            <a:off x="1344150" y="398036"/>
            <a:ext cx="6455700" cy="668100"/>
          </a:xfrm>
        </p:spPr>
        <p:txBody>
          <a:bodyPr/>
          <a:lstStyle/>
          <a:p>
            <a:r>
              <a:rPr lang="en-GB" sz="3600" i="1" dirty="0">
                <a:latin typeface="+mn-lt"/>
              </a:rPr>
              <a:t>More objectives (2):</a:t>
            </a:r>
            <a:endParaRPr lang="en-GB" dirty="0"/>
          </a:p>
        </p:txBody>
      </p:sp>
      <p:sp>
        <p:nvSpPr>
          <p:cNvPr id="3" name="Text Placeholder 2">
            <a:extLst>
              <a:ext uri="{FF2B5EF4-FFF2-40B4-BE49-F238E27FC236}">
                <a16:creationId xmlns:a16="http://schemas.microsoft.com/office/drawing/2014/main" id="{3AE69AFB-1132-DD69-6752-19907295BD77}"/>
              </a:ext>
            </a:extLst>
          </p:cNvPr>
          <p:cNvSpPr>
            <a:spLocks noGrp="1"/>
          </p:cNvSpPr>
          <p:nvPr>
            <p:ph type="body" idx="1"/>
          </p:nvPr>
        </p:nvSpPr>
        <p:spPr>
          <a:xfrm>
            <a:off x="959556" y="1120500"/>
            <a:ext cx="7013725" cy="2902500"/>
          </a:xfrm>
        </p:spPr>
        <p:txBody>
          <a:bodyPr/>
          <a:lstStyle/>
          <a:p>
            <a:pPr marL="88900" indent="0">
              <a:buNone/>
            </a:pPr>
            <a:r>
              <a:rPr lang="en-GB" b="1" i="1" dirty="0"/>
              <a:t>Process objectives</a:t>
            </a:r>
          </a:p>
          <a:p>
            <a:pPr marL="88900" indent="0">
              <a:buNone/>
            </a:pPr>
            <a:r>
              <a:rPr lang="en-GB" sz="2000" dirty="0">
                <a:latin typeface="+mn-lt"/>
              </a:rPr>
              <a:t>Include the steps to achieve the health promotion principles.</a:t>
            </a:r>
          </a:p>
          <a:p>
            <a:pPr marL="88900" indent="0">
              <a:buNone/>
            </a:pPr>
            <a:endParaRPr lang="en-GB" dirty="0"/>
          </a:p>
          <a:p>
            <a:pPr marL="88900" indent="0">
              <a:buNone/>
            </a:pPr>
            <a:r>
              <a:rPr lang="en-GB" b="1" i="1" dirty="0"/>
              <a:t>Environmental objective</a:t>
            </a:r>
          </a:p>
          <a:p>
            <a:pPr marL="88900" indent="0">
              <a:buNone/>
            </a:pPr>
            <a:r>
              <a:rPr lang="en-GB" sz="2000" dirty="0"/>
              <a:t>Include changing the environment to make it more health promoting for example restricting the advertisement of alcohol or cigarettes.</a:t>
            </a:r>
          </a:p>
          <a:p>
            <a:pPr marL="88900" indent="0">
              <a:buNone/>
            </a:pPr>
            <a:r>
              <a:rPr lang="en-GB" sz="2000" dirty="0"/>
              <a:t>						(Naidoo and Wills, 2009)</a:t>
            </a:r>
          </a:p>
          <a:p>
            <a:pPr marL="88900" indent="0">
              <a:buNone/>
            </a:pPr>
            <a:endParaRPr lang="en-GB" sz="2000" dirty="0"/>
          </a:p>
          <a:p>
            <a:pPr marL="88900" indent="0">
              <a:buNone/>
            </a:pPr>
            <a:endParaRPr lang="en-GB" b="1" i="1" dirty="0"/>
          </a:p>
          <a:p>
            <a:pPr marL="88900" indent="0">
              <a:buNone/>
            </a:pPr>
            <a:endParaRPr lang="en-GB" sz="2400" dirty="0">
              <a:latin typeface="+mn-lt"/>
            </a:endParaRPr>
          </a:p>
          <a:p>
            <a:endParaRPr lang="en-GB" dirty="0"/>
          </a:p>
        </p:txBody>
      </p:sp>
    </p:spTree>
    <p:extLst>
      <p:ext uri="{BB962C8B-B14F-4D97-AF65-F5344CB8AC3E}">
        <p14:creationId xmlns:p14="http://schemas.microsoft.com/office/powerpoint/2010/main" val="36948961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3989B-F506-4AFD-83AC-192A621F3428}"/>
              </a:ext>
            </a:extLst>
          </p:cNvPr>
          <p:cNvSpPr>
            <a:spLocks noGrp="1"/>
          </p:cNvSpPr>
          <p:nvPr>
            <p:ph type="title"/>
          </p:nvPr>
        </p:nvSpPr>
        <p:spPr>
          <a:xfrm>
            <a:off x="1137036" y="2122999"/>
            <a:ext cx="7291347" cy="696300"/>
          </a:xfrm>
        </p:spPr>
        <p:txBody>
          <a:bodyPr/>
          <a:lstStyle/>
          <a:p>
            <a:r>
              <a:rPr lang="en-GB" sz="2800" i="1" dirty="0">
                <a:latin typeface="+mj-lt"/>
              </a:rPr>
              <a:t>What is the evaluation of health interventions?</a:t>
            </a:r>
          </a:p>
        </p:txBody>
      </p:sp>
      <p:sp>
        <p:nvSpPr>
          <p:cNvPr id="3" name="Slide Number Placeholder 2">
            <a:extLst>
              <a:ext uri="{FF2B5EF4-FFF2-40B4-BE49-F238E27FC236}">
                <a16:creationId xmlns:a16="http://schemas.microsoft.com/office/drawing/2014/main" id="{C3BF3D19-6FE9-4B05-A175-40DAEE60AAD6}"/>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17</a:t>
            </a:fld>
            <a:endParaRPr lang="en"/>
          </a:p>
        </p:txBody>
      </p:sp>
    </p:spTree>
    <p:extLst>
      <p:ext uri="{BB962C8B-B14F-4D97-AF65-F5344CB8AC3E}">
        <p14:creationId xmlns:p14="http://schemas.microsoft.com/office/powerpoint/2010/main" val="254453609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780C3-4F7C-494F-9B17-BCFEA097A711}"/>
              </a:ext>
            </a:extLst>
          </p:cNvPr>
          <p:cNvSpPr>
            <a:spLocks noGrp="1"/>
          </p:cNvSpPr>
          <p:nvPr>
            <p:ph type="title"/>
          </p:nvPr>
        </p:nvSpPr>
        <p:spPr>
          <a:xfrm>
            <a:off x="1209160" y="649176"/>
            <a:ext cx="6455700" cy="668100"/>
          </a:xfrm>
        </p:spPr>
        <p:txBody>
          <a:bodyPr/>
          <a:lstStyle/>
          <a:p>
            <a:r>
              <a:rPr lang="en-US" dirty="0"/>
              <a:t>3. Evaluation of health interventions</a:t>
            </a:r>
          </a:p>
        </p:txBody>
      </p:sp>
      <p:sp>
        <p:nvSpPr>
          <p:cNvPr id="3" name="Text Placeholder 2">
            <a:extLst>
              <a:ext uri="{FF2B5EF4-FFF2-40B4-BE49-F238E27FC236}">
                <a16:creationId xmlns:a16="http://schemas.microsoft.com/office/drawing/2014/main" id="{19C3CDF7-1F5E-461F-8C7E-5A4D5163DD98}"/>
              </a:ext>
            </a:extLst>
          </p:cNvPr>
          <p:cNvSpPr>
            <a:spLocks noGrp="1"/>
          </p:cNvSpPr>
          <p:nvPr>
            <p:ph type="body" idx="1"/>
          </p:nvPr>
        </p:nvSpPr>
        <p:spPr>
          <a:xfrm>
            <a:off x="596771" y="1610878"/>
            <a:ext cx="7561401" cy="2902500"/>
          </a:xfrm>
        </p:spPr>
        <p:txBody>
          <a:bodyPr/>
          <a:lstStyle/>
          <a:p>
            <a:pPr marL="88900" indent="0">
              <a:buNone/>
            </a:pPr>
            <a:r>
              <a:rPr lang="en-GB" dirty="0">
                <a:latin typeface="+mn-lt"/>
              </a:rPr>
              <a:t>Evaluation can be defined as a “</a:t>
            </a:r>
            <a:r>
              <a:rPr lang="en-GB" b="1" i="1" dirty="0">
                <a:latin typeface="+mn-lt"/>
              </a:rPr>
              <a:t>systematic examination and assessment</a:t>
            </a:r>
            <a:r>
              <a:rPr lang="en-GB" i="1" dirty="0">
                <a:latin typeface="+mn-lt"/>
              </a:rPr>
              <a:t> of features of a programme  or  other interventions in order to produce knowledge that different stakeholders can use for variety of purposes</a:t>
            </a:r>
            <a:r>
              <a:rPr lang="en-GB" dirty="0">
                <a:latin typeface="+mn-lt"/>
              </a:rPr>
              <a:t>”</a:t>
            </a:r>
          </a:p>
          <a:p>
            <a:r>
              <a:rPr lang="en-GB" dirty="0"/>
              <a:t>It supports evidence- based practice</a:t>
            </a:r>
          </a:p>
          <a:p>
            <a:pPr marL="88900" indent="0">
              <a:buNone/>
            </a:pPr>
            <a:r>
              <a:rPr lang="en-GB" dirty="0">
                <a:latin typeface="+mn-lt"/>
              </a:rPr>
              <a:t>                                  (</a:t>
            </a:r>
            <a:r>
              <a:rPr lang="en-GB" dirty="0" err="1">
                <a:latin typeface="+mn-lt"/>
              </a:rPr>
              <a:t>Rootman</a:t>
            </a:r>
            <a:r>
              <a:rPr lang="en-GB" dirty="0">
                <a:latin typeface="+mn-lt"/>
              </a:rPr>
              <a:t> et al., 2001, p.26)                                                       </a:t>
            </a:r>
          </a:p>
          <a:p>
            <a:endParaRPr lang="en-GB" dirty="0"/>
          </a:p>
        </p:txBody>
      </p:sp>
      <p:sp>
        <p:nvSpPr>
          <p:cNvPr id="4" name="Slide Number Placeholder 3">
            <a:extLst>
              <a:ext uri="{FF2B5EF4-FFF2-40B4-BE49-F238E27FC236}">
                <a16:creationId xmlns:a16="http://schemas.microsoft.com/office/drawing/2014/main" id="{98B5FED9-150E-489B-BF30-7FAF47DAC586}"/>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a:t>18</a:t>
            </a:fld>
            <a:endParaRPr lang="en"/>
          </a:p>
        </p:txBody>
      </p:sp>
    </p:spTree>
    <p:extLst>
      <p:ext uri="{BB962C8B-B14F-4D97-AF65-F5344CB8AC3E}">
        <p14:creationId xmlns:p14="http://schemas.microsoft.com/office/powerpoint/2010/main" val="4938413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780C3-4F7C-494F-9B17-BCFEA097A711}"/>
              </a:ext>
            </a:extLst>
          </p:cNvPr>
          <p:cNvSpPr>
            <a:spLocks noGrp="1"/>
          </p:cNvSpPr>
          <p:nvPr>
            <p:ph type="title"/>
          </p:nvPr>
        </p:nvSpPr>
        <p:spPr>
          <a:xfrm>
            <a:off x="1344150" y="255624"/>
            <a:ext cx="6455700" cy="668100"/>
          </a:xfrm>
        </p:spPr>
        <p:txBody>
          <a:bodyPr/>
          <a:lstStyle/>
          <a:p>
            <a:r>
              <a:rPr lang="en-US" dirty="0"/>
              <a:t>Evaluation of health interventions</a:t>
            </a:r>
          </a:p>
        </p:txBody>
      </p:sp>
      <p:sp>
        <p:nvSpPr>
          <p:cNvPr id="3" name="Text Placeholder 2">
            <a:extLst>
              <a:ext uri="{FF2B5EF4-FFF2-40B4-BE49-F238E27FC236}">
                <a16:creationId xmlns:a16="http://schemas.microsoft.com/office/drawing/2014/main" id="{19C3CDF7-1F5E-461F-8C7E-5A4D5163DD98}"/>
              </a:ext>
            </a:extLst>
          </p:cNvPr>
          <p:cNvSpPr>
            <a:spLocks noGrp="1"/>
          </p:cNvSpPr>
          <p:nvPr>
            <p:ph type="body" idx="1"/>
          </p:nvPr>
        </p:nvSpPr>
        <p:spPr>
          <a:xfrm>
            <a:off x="517235" y="995542"/>
            <a:ext cx="8463075" cy="2902500"/>
          </a:xfrm>
        </p:spPr>
        <p:txBody>
          <a:bodyPr/>
          <a:lstStyle/>
          <a:p>
            <a:pPr>
              <a:buFont typeface="Myriad Pro" panose="020B0503030403020204" charset="0"/>
              <a:buChar char="−"/>
            </a:pPr>
            <a:r>
              <a:rPr lang="en-GB" sz="2000" dirty="0"/>
              <a:t>Evaluation can provide information on the extent an intervention met its aims and goals</a:t>
            </a:r>
          </a:p>
          <a:p>
            <a:pPr>
              <a:buFont typeface="Myriad Pro" panose="020B0503030403020204" charset="0"/>
              <a:buChar char="−"/>
            </a:pPr>
            <a:r>
              <a:rPr lang="en-GB" sz="2000" dirty="0"/>
              <a:t>The way the intervention was carried out.</a:t>
            </a:r>
          </a:p>
          <a:p>
            <a:pPr>
              <a:buFont typeface="Myriad Pro" panose="020B0503030403020204" charset="0"/>
              <a:buChar char="−"/>
            </a:pPr>
            <a:r>
              <a:rPr lang="en-GB" sz="2000" dirty="0"/>
              <a:t>The cost-effectiveness of the intervention (Naidoo &amp; Wills, 2009).</a:t>
            </a:r>
          </a:p>
          <a:p>
            <a:pPr>
              <a:buFont typeface="Myriad Pro" panose="020B0503030403020204" charset="0"/>
              <a:buChar char="−"/>
            </a:pPr>
            <a:r>
              <a:rPr lang="en-GB" sz="2000" dirty="0"/>
              <a:t>According to the WHO (2021) “Monitoring and evaluation of any programme or intervention is vital to determine whether it works, to help refine programme delivery, and to provide evidence for continuing support of the programme “.                                                    </a:t>
            </a:r>
          </a:p>
          <a:p>
            <a:endParaRPr lang="en-GB" sz="2000" dirty="0"/>
          </a:p>
        </p:txBody>
      </p:sp>
      <p:sp>
        <p:nvSpPr>
          <p:cNvPr id="4" name="Slide Number Placeholder 3">
            <a:extLst>
              <a:ext uri="{FF2B5EF4-FFF2-40B4-BE49-F238E27FC236}">
                <a16:creationId xmlns:a16="http://schemas.microsoft.com/office/drawing/2014/main" id="{98B5FED9-150E-489B-BF30-7FAF47DAC586}"/>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a:t>19</a:t>
            </a:fld>
            <a:endParaRPr lang="en"/>
          </a:p>
        </p:txBody>
      </p:sp>
    </p:spTree>
    <p:extLst>
      <p:ext uri="{BB962C8B-B14F-4D97-AF65-F5344CB8AC3E}">
        <p14:creationId xmlns:p14="http://schemas.microsoft.com/office/powerpoint/2010/main" val="13550467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780C3-4F7C-494F-9B17-BCFEA097A711}"/>
              </a:ext>
            </a:extLst>
          </p:cNvPr>
          <p:cNvSpPr>
            <a:spLocks noGrp="1"/>
          </p:cNvSpPr>
          <p:nvPr>
            <p:ph type="title"/>
          </p:nvPr>
        </p:nvSpPr>
        <p:spPr>
          <a:xfrm>
            <a:off x="1096270" y="498410"/>
            <a:ext cx="6455700" cy="668100"/>
          </a:xfrm>
        </p:spPr>
        <p:txBody>
          <a:bodyPr/>
          <a:lstStyle/>
          <a:p>
            <a:r>
              <a:rPr lang="en-US" dirty="0"/>
              <a:t>Evaluation of health interventions</a:t>
            </a:r>
          </a:p>
        </p:txBody>
      </p:sp>
      <p:sp>
        <p:nvSpPr>
          <p:cNvPr id="3" name="Text Placeholder 2">
            <a:extLst>
              <a:ext uri="{FF2B5EF4-FFF2-40B4-BE49-F238E27FC236}">
                <a16:creationId xmlns:a16="http://schemas.microsoft.com/office/drawing/2014/main" id="{19C3CDF7-1F5E-461F-8C7E-5A4D5163DD98}"/>
              </a:ext>
            </a:extLst>
          </p:cNvPr>
          <p:cNvSpPr>
            <a:spLocks noGrp="1"/>
          </p:cNvSpPr>
          <p:nvPr>
            <p:ph type="body" idx="1"/>
          </p:nvPr>
        </p:nvSpPr>
        <p:spPr>
          <a:xfrm>
            <a:off x="436418" y="1317276"/>
            <a:ext cx="7665310" cy="2902500"/>
          </a:xfrm>
        </p:spPr>
        <p:txBody>
          <a:bodyPr/>
          <a:lstStyle/>
          <a:p>
            <a:pPr marL="88900" indent="0">
              <a:buNone/>
            </a:pPr>
            <a:r>
              <a:rPr lang="en-GB" dirty="0">
                <a:latin typeface="+mn-lt"/>
              </a:rPr>
              <a:t>To achieve an effective evaluation the purpose of the intervention must be clear before the commencement.</a:t>
            </a:r>
          </a:p>
          <a:p>
            <a:pPr marL="88900" indent="0">
              <a:buNone/>
            </a:pPr>
            <a:r>
              <a:rPr lang="en-GB" dirty="0">
                <a:latin typeface="+mn-lt"/>
              </a:rPr>
              <a:t>This is important because it helps to determine the information to be collected and how to obtain them.</a:t>
            </a:r>
            <a:endParaRPr lang="en-GB" dirty="0"/>
          </a:p>
          <a:p>
            <a:pPr marL="88900" indent="0">
              <a:buNone/>
            </a:pPr>
            <a:r>
              <a:rPr lang="en-GB" dirty="0">
                <a:latin typeface="+mn-lt"/>
              </a:rPr>
              <a:t>                                          (Naidoo &amp; Wills, 2009)                                                       </a:t>
            </a:r>
          </a:p>
          <a:p>
            <a:endParaRPr lang="en-GB" dirty="0"/>
          </a:p>
        </p:txBody>
      </p:sp>
      <p:sp>
        <p:nvSpPr>
          <p:cNvPr id="4" name="Slide Number Placeholder 3">
            <a:extLst>
              <a:ext uri="{FF2B5EF4-FFF2-40B4-BE49-F238E27FC236}">
                <a16:creationId xmlns:a16="http://schemas.microsoft.com/office/drawing/2014/main" id="{98B5FED9-150E-489B-BF30-7FAF47DAC586}"/>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a:t>20</a:t>
            </a:fld>
            <a:endParaRPr lang="en"/>
          </a:p>
        </p:txBody>
      </p:sp>
    </p:spTree>
    <p:extLst>
      <p:ext uri="{BB962C8B-B14F-4D97-AF65-F5344CB8AC3E}">
        <p14:creationId xmlns:p14="http://schemas.microsoft.com/office/powerpoint/2010/main" val="3361563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E8057-7490-4B48-A4DE-F39333D3311E}"/>
              </a:ext>
            </a:extLst>
          </p:cNvPr>
          <p:cNvSpPr>
            <a:spLocks noGrp="1"/>
          </p:cNvSpPr>
          <p:nvPr>
            <p:ph type="title"/>
          </p:nvPr>
        </p:nvSpPr>
        <p:spPr>
          <a:xfrm>
            <a:off x="1447246" y="293676"/>
            <a:ext cx="6455700" cy="668100"/>
          </a:xfrm>
        </p:spPr>
        <p:txBody>
          <a:bodyPr/>
          <a:lstStyle/>
          <a:p>
            <a:pPr algn="ctr"/>
            <a:r>
              <a:rPr lang="en-GB" dirty="0"/>
              <a:t>Evaluation of health interventions</a:t>
            </a:r>
          </a:p>
        </p:txBody>
      </p:sp>
      <p:sp>
        <p:nvSpPr>
          <p:cNvPr id="3" name="Text Placeholder 2">
            <a:extLst>
              <a:ext uri="{FF2B5EF4-FFF2-40B4-BE49-F238E27FC236}">
                <a16:creationId xmlns:a16="http://schemas.microsoft.com/office/drawing/2014/main" id="{BD09FBD2-9389-4D4A-A208-6030B3EEDABC}"/>
              </a:ext>
            </a:extLst>
          </p:cNvPr>
          <p:cNvSpPr>
            <a:spLocks noGrp="1"/>
          </p:cNvSpPr>
          <p:nvPr>
            <p:ph type="body" idx="1"/>
          </p:nvPr>
        </p:nvSpPr>
        <p:spPr>
          <a:xfrm>
            <a:off x="1344150" y="1120500"/>
            <a:ext cx="6455700" cy="2902500"/>
          </a:xfrm>
        </p:spPr>
        <p:txBody>
          <a:bodyPr/>
          <a:lstStyle/>
          <a:p>
            <a:pPr marL="88900" indent="0">
              <a:buNone/>
            </a:pPr>
            <a:r>
              <a:rPr lang="en-GB" sz="2000" b="1" dirty="0">
                <a:latin typeface="+mn-lt"/>
              </a:rPr>
              <a:t>For practitioners</a:t>
            </a:r>
            <a:r>
              <a:rPr lang="en-GB" sz="2000" dirty="0">
                <a:latin typeface="+mn-lt"/>
              </a:rPr>
              <a:t>, evaluation helps to develop their skills and competencies</a:t>
            </a:r>
          </a:p>
          <a:p>
            <a:pPr marL="88900" indent="0">
              <a:buNone/>
            </a:pPr>
            <a:r>
              <a:rPr lang="en-GB" sz="2000" b="1" dirty="0">
                <a:latin typeface="+mn-lt"/>
              </a:rPr>
              <a:t>For funders</a:t>
            </a:r>
            <a:r>
              <a:rPr lang="en-GB" sz="2000" dirty="0">
                <a:latin typeface="+mn-lt"/>
              </a:rPr>
              <a:t>, evaluation demonstrates where resources can be most usefully channelled.</a:t>
            </a:r>
          </a:p>
          <a:p>
            <a:pPr marL="88900" indent="0">
              <a:buNone/>
            </a:pPr>
            <a:r>
              <a:rPr lang="en-GB" sz="2000" b="1" dirty="0">
                <a:latin typeface="+mn-lt"/>
              </a:rPr>
              <a:t>For lay people </a:t>
            </a:r>
            <a:r>
              <a:rPr lang="en-GB" sz="2000" dirty="0">
                <a:latin typeface="+mn-lt"/>
              </a:rPr>
              <a:t>evaluation provides opportunity for views and opinions to be heard.</a:t>
            </a:r>
          </a:p>
        </p:txBody>
      </p:sp>
      <p:sp>
        <p:nvSpPr>
          <p:cNvPr id="4" name="Slide Number Placeholder 3">
            <a:extLst>
              <a:ext uri="{FF2B5EF4-FFF2-40B4-BE49-F238E27FC236}">
                <a16:creationId xmlns:a16="http://schemas.microsoft.com/office/drawing/2014/main" id="{C4ED6D60-DD76-477C-8066-CDE9167A8E8B}"/>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21</a:t>
            </a:fld>
            <a:endParaRPr lang="en"/>
          </a:p>
        </p:txBody>
      </p:sp>
    </p:spTree>
    <p:extLst>
      <p:ext uri="{BB962C8B-B14F-4D97-AF65-F5344CB8AC3E}">
        <p14:creationId xmlns:p14="http://schemas.microsoft.com/office/powerpoint/2010/main" val="2273110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60709-2870-49DE-9F59-547A8D9764C1}"/>
              </a:ext>
            </a:extLst>
          </p:cNvPr>
          <p:cNvSpPr>
            <a:spLocks noGrp="1"/>
          </p:cNvSpPr>
          <p:nvPr>
            <p:ph type="title"/>
          </p:nvPr>
        </p:nvSpPr>
        <p:spPr>
          <a:xfrm>
            <a:off x="970060" y="81280"/>
            <a:ext cx="7402664" cy="1320800"/>
          </a:xfrm>
        </p:spPr>
        <p:txBody>
          <a:bodyPr/>
          <a:lstStyle/>
          <a:p>
            <a:r>
              <a:rPr lang="en-GB" dirty="0"/>
              <a:t>Reason for evaluating health interventions</a:t>
            </a:r>
            <a:endParaRPr lang="en-US" dirty="0"/>
          </a:p>
        </p:txBody>
      </p:sp>
      <p:sp>
        <p:nvSpPr>
          <p:cNvPr id="3" name="Text Placeholder 2">
            <a:extLst>
              <a:ext uri="{FF2B5EF4-FFF2-40B4-BE49-F238E27FC236}">
                <a16:creationId xmlns:a16="http://schemas.microsoft.com/office/drawing/2014/main" id="{B001C9C3-9B43-404B-B321-E6E5ECEFEA86}"/>
              </a:ext>
            </a:extLst>
          </p:cNvPr>
          <p:cNvSpPr>
            <a:spLocks noGrp="1"/>
          </p:cNvSpPr>
          <p:nvPr>
            <p:ph type="body" idx="1"/>
          </p:nvPr>
        </p:nvSpPr>
        <p:spPr>
          <a:xfrm>
            <a:off x="413173" y="1320800"/>
            <a:ext cx="8344747" cy="2953173"/>
          </a:xfrm>
        </p:spPr>
        <p:txBody>
          <a:bodyPr/>
          <a:lstStyle/>
          <a:p>
            <a:pPr marL="88900" indent="0">
              <a:buNone/>
            </a:pPr>
            <a:r>
              <a:rPr lang="en-GB" sz="2000" b="1" dirty="0">
                <a:latin typeface="+mn-lt"/>
              </a:rPr>
              <a:t>Effort: </a:t>
            </a:r>
            <a:r>
              <a:rPr lang="en-GB" sz="2000" dirty="0">
                <a:latin typeface="+mn-lt"/>
              </a:rPr>
              <a:t>To assess how resources were deployed </a:t>
            </a:r>
          </a:p>
          <a:p>
            <a:pPr marL="88900" indent="0">
              <a:buNone/>
            </a:pPr>
            <a:r>
              <a:rPr lang="en-GB" sz="2000" b="1" dirty="0">
                <a:latin typeface="+mn-lt"/>
              </a:rPr>
              <a:t>Efficiency</a:t>
            </a:r>
            <a:r>
              <a:rPr lang="en-GB" sz="2000" dirty="0">
                <a:latin typeface="+mn-lt"/>
              </a:rPr>
              <a:t>: To assess whether what has been achieved was an economically sound use of resources</a:t>
            </a:r>
          </a:p>
          <a:p>
            <a:pPr marL="88900" indent="0">
              <a:buNone/>
            </a:pPr>
            <a:r>
              <a:rPr lang="en-GB" sz="2000" b="1" dirty="0">
                <a:latin typeface="+mn-lt"/>
              </a:rPr>
              <a:t>Efficacy:</a:t>
            </a:r>
            <a:r>
              <a:rPr lang="en-GB" sz="2000" dirty="0">
                <a:latin typeface="+mn-lt"/>
              </a:rPr>
              <a:t> To assess the overall benefits of the intervention</a:t>
            </a:r>
          </a:p>
          <a:p>
            <a:pPr marL="88900" lvl="0" indent="0">
              <a:buClr>
                <a:srgbClr val="FFC800"/>
              </a:buClr>
              <a:buNone/>
            </a:pPr>
            <a:r>
              <a:rPr lang="en-GB" sz="2000" b="1" dirty="0">
                <a:latin typeface="+mn-lt"/>
              </a:rPr>
              <a:t>Effectiveness</a:t>
            </a:r>
            <a:r>
              <a:rPr lang="en-GB" sz="2000" dirty="0">
                <a:latin typeface="+mn-lt"/>
              </a:rPr>
              <a:t>: To measure impact/outcome (if any) the intervention had</a:t>
            </a:r>
          </a:p>
          <a:p>
            <a:pPr marL="88900" lvl="0" indent="0">
              <a:buClr>
                <a:srgbClr val="FFC800"/>
              </a:buClr>
              <a:buNone/>
            </a:pPr>
            <a:r>
              <a:rPr lang="en-GB" sz="2000" b="1" dirty="0">
                <a:latin typeface="+mn-lt"/>
              </a:rPr>
              <a:t>Execution: </a:t>
            </a:r>
            <a:r>
              <a:rPr lang="en-GB" sz="2000" dirty="0">
                <a:latin typeface="+mn-lt"/>
              </a:rPr>
              <a:t>To judge the adequacy and relevance of the delivery of the intervention.</a:t>
            </a:r>
            <a:r>
              <a:rPr lang="en-GB" sz="1800" dirty="0">
                <a:latin typeface="+mn-lt"/>
              </a:rPr>
              <a:t>                 </a:t>
            </a:r>
          </a:p>
          <a:p>
            <a:pPr marL="88900" lvl="0" indent="0">
              <a:buClr>
                <a:srgbClr val="FFC800"/>
              </a:buClr>
              <a:buNone/>
            </a:pPr>
            <a:r>
              <a:rPr lang="en-GB" sz="1800" dirty="0"/>
              <a:t>			</a:t>
            </a:r>
            <a:r>
              <a:rPr lang="en-GB" sz="1800" dirty="0">
                <a:latin typeface="+mn-lt"/>
              </a:rPr>
              <a:t>(O’Connor Fleming &amp; Parker, 2001; </a:t>
            </a:r>
            <a:r>
              <a:rPr lang="en-GB" sz="1800" dirty="0" err="1">
                <a:latin typeface="+mn-lt"/>
              </a:rPr>
              <a:t>Ananthapavan</a:t>
            </a:r>
            <a:r>
              <a:rPr lang="en-GB" sz="1800" dirty="0">
                <a:latin typeface="+mn-lt"/>
              </a:rPr>
              <a:t> et al., 2021)</a:t>
            </a:r>
          </a:p>
        </p:txBody>
      </p:sp>
      <p:sp>
        <p:nvSpPr>
          <p:cNvPr id="4" name="Slide Number Placeholder 3">
            <a:extLst>
              <a:ext uri="{FF2B5EF4-FFF2-40B4-BE49-F238E27FC236}">
                <a16:creationId xmlns:a16="http://schemas.microsoft.com/office/drawing/2014/main" id="{76AEE518-3DD3-44B0-9F4D-6FCC03998632}"/>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a:t>22</a:t>
            </a:fld>
            <a:endParaRPr lang="en"/>
          </a:p>
        </p:txBody>
      </p:sp>
    </p:spTree>
    <p:extLst>
      <p:ext uri="{BB962C8B-B14F-4D97-AF65-F5344CB8AC3E}">
        <p14:creationId xmlns:p14="http://schemas.microsoft.com/office/powerpoint/2010/main" val="16711752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3989B-F506-4AFD-83AC-192A621F3428}"/>
              </a:ext>
            </a:extLst>
          </p:cNvPr>
          <p:cNvSpPr>
            <a:spLocks noGrp="1"/>
          </p:cNvSpPr>
          <p:nvPr>
            <p:ph type="title"/>
          </p:nvPr>
        </p:nvSpPr>
        <p:spPr>
          <a:xfrm>
            <a:off x="825463" y="1554039"/>
            <a:ext cx="7291347" cy="696300"/>
          </a:xfrm>
        </p:spPr>
        <p:txBody>
          <a:bodyPr>
            <a:normAutofit fontScale="90000"/>
          </a:bodyPr>
          <a:lstStyle/>
          <a:p>
            <a:r>
              <a:rPr lang="en-GB" sz="2800" i="1" dirty="0">
                <a:latin typeface="+mn-lt"/>
              </a:rPr>
              <a:t>What are the principles guiding health interventions evaluation?</a:t>
            </a:r>
          </a:p>
        </p:txBody>
      </p:sp>
      <p:sp>
        <p:nvSpPr>
          <p:cNvPr id="3" name="Slide Number Placeholder 2">
            <a:extLst>
              <a:ext uri="{FF2B5EF4-FFF2-40B4-BE49-F238E27FC236}">
                <a16:creationId xmlns:a16="http://schemas.microsoft.com/office/drawing/2014/main" id="{C3BF3D19-6FE9-4B05-A175-40DAEE60AAD6}"/>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23</a:t>
            </a:fld>
            <a:endParaRPr lang="en"/>
          </a:p>
        </p:txBody>
      </p:sp>
    </p:spTree>
    <p:extLst>
      <p:ext uri="{BB962C8B-B14F-4D97-AF65-F5344CB8AC3E}">
        <p14:creationId xmlns:p14="http://schemas.microsoft.com/office/powerpoint/2010/main" val="9693450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60709-2870-49DE-9F59-547A8D9764C1}"/>
              </a:ext>
            </a:extLst>
          </p:cNvPr>
          <p:cNvSpPr>
            <a:spLocks noGrp="1"/>
          </p:cNvSpPr>
          <p:nvPr>
            <p:ph type="title"/>
          </p:nvPr>
        </p:nvSpPr>
        <p:spPr>
          <a:xfrm>
            <a:off x="427899" y="128693"/>
            <a:ext cx="8213696" cy="941494"/>
          </a:xfrm>
        </p:spPr>
        <p:txBody>
          <a:bodyPr/>
          <a:lstStyle/>
          <a:p>
            <a:r>
              <a:rPr lang="en-GB" sz="2800" dirty="0">
                <a:latin typeface="+mj-lt"/>
              </a:rPr>
              <a:t>Principles  guiding the evaluation of health interventions</a:t>
            </a:r>
            <a:endParaRPr lang="en-US" sz="2800" dirty="0">
              <a:latin typeface="+mj-lt"/>
            </a:endParaRPr>
          </a:p>
        </p:txBody>
      </p:sp>
      <p:sp>
        <p:nvSpPr>
          <p:cNvPr id="3" name="Text Placeholder 2">
            <a:extLst>
              <a:ext uri="{FF2B5EF4-FFF2-40B4-BE49-F238E27FC236}">
                <a16:creationId xmlns:a16="http://schemas.microsoft.com/office/drawing/2014/main" id="{B001C9C3-9B43-404B-B321-E6E5ECEFEA86}"/>
              </a:ext>
            </a:extLst>
          </p:cNvPr>
          <p:cNvSpPr>
            <a:spLocks noGrp="1"/>
          </p:cNvSpPr>
          <p:nvPr>
            <p:ph type="body" idx="1"/>
          </p:nvPr>
        </p:nvSpPr>
        <p:spPr>
          <a:xfrm>
            <a:off x="176107" y="953315"/>
            <a:ext cx="8717280" cy="3920835"/>
          </a:xfrm>
        </p:spPr>
        <p:txBody>
          <a:bodyPr/>
          <a:lstStyle/>
          <a:p>
            <a:pPr marL="88900" indent="0">
              <a:buNone/>
            </a:pPr>
            <a:r>
              <a:rPr lang="en-GB" sz="2000" dirty="0"/>
              <a:t>According to World Health Organisation, there are four principles guiding health interventions. These include</a:t>
            </a:r>
          </a:p>
          <a:p>
            <a:pPr marL="88900" indent="0">
              <a:buNone/>
            </a:pPr>
            <a:r>
              <a:rPr lang="en-GB" sz="2000" b="1" dirty="0">
                <a:latin typeface="+mn-lt"/>
              </a:rPr>
              <a:t>Participation: </a:t>
            </a:r>
            <a:r>
              <a:rPr lang="en-GB" sz="2000" dirty="0">
                <a:latin typeface="+mn-lt"/>
              </a:rPr>
              <a:t>Stakeholders</a:t>
            </a:r>
            <a:r>
              <a:rPr lang="en-GB" sz="2000" b="1" dirty="0">
                <a:latin typeface="+mn-lt"/>
              </a:rPr>
              <a:t> </a:t>
            </a:r>
            <a:r>
              <a:rPr lang="en-GB" sz="2000" dirty="0">
                <a:latin typeface="+mn-lt"/>
              </a:rPr>
              <a:t>must be part of the evaluation process</a:t>
            </a:r>
          </a:p>
          <a:p>
            <a:pPr marL="88900" indent="0">
              <a:buNone/>
            </a:pPr>
            <a:r>
              <a:rPr lang="en-GB" sz="2000" b="1" dirty="0">
                <a:latin typeface="+mn-lt"/>
              </a:rPr>
              <a:t>Multidisciplinary: </a:t>
            </a:r>
            <a:r>
              <a:rPr lang="en-GB" sz="2000" dirty="0">
                <a:latin typeface="+mn-lt"/>
              </a:rPr>
              <a:t>Evaluation must be a combination of both the qualitative and quantitative methodologies</a:t>
            </a:r>
          </a:p>
          <a:p>
            <a:pPr marL="88900" indent="0">
              <a:buNone/>
            </a:pPr>
            <a:r>
              <a:rPr lang="en-GB" sz="2000" b="1" dirty="0">
                <a:latin typeface="+mn-lt"/>
              </a:rPr>
              <a:t>Capacity: </a:t>
            </a:r>
            <a:r>
              <a:rPr lang="en-GB" sz="2000" dirty="0">
                <a:latin typeface="+mn-lt"/>
              </a:rPr>
              <a:t>Evaluation should build the capacity of stakeholders to address the concerns  </a:t>
            </a:r>
          </a:p>
          <a:p>
            <a:pPr marL="88900" indent="0">
              <a:buNone/>
            </a:pPr>
            <a:r>
              <a:rPr lang="en-GB" sz="2000" b="1" dirty="0">
                <a:latin typeface="+mn-lt"/>
              </a:rPr>
              <a:t>Appropriate: </a:t>
            </a:r>
            <a:r>
              <a:rPr lang="en-GB" sz="2000" dirty="0">
                <a:latin typeface="+mn-lt"/>
              </a:rPr>
              <a:t>Evaluation must consider the complexity of health promotion interventions and their long timescale. </a:t>
            </a:r>
            <a:r>
              <a:rPr lang="en-GB" dirty="0">
                <a:latin typeface="+mn-lt"/>
              </a:rPr>
              <a:t> </a:t>
            </a:r>
            <a:r>
              <a:rPr lang="en-GB" b="1" dirty="0">
                <a:latin typeface="+mn-lt"/>
              </a:rPr>
              <a:t>                   </a:t>
            </a:r>
            <a:r>
              <a:rPr lang="en-GB" sz="2000" dirty="0">
                <a:latin typeface="+mn-lt"/>
              </a:rPr>
              <a:t>(</a:t>
            </a:r>
            <a:r>
              <a:rPr lang="en-GB" sz="2000" dirty="0" err="1">
                <a:latin typeface="+mn-lt"/>
              </a:rPr>
              <a:t>Rootman</a:t>
            </a:r>
            <a:r>
              <a:rPr lang="en-GB" sz="2000" dirty="0">
                <a:latin typeface="+mn-lt"/>
              </a:rPr>
              <a:t> et al., 2001)</a:t>
            </a:r>
          </a:p>
        </p:txBody>
      </p:sp>
      <p:sp>
        <p:nvSpPr>
          <p:cNvPr id="4" name="Slide Number Placeholder 3">
            <a:extLst>
              <a:ext uri="{FF2B5EF4-FFF2-40B4-BE49-F238E27FC236}">
                <a16:creationId xmlns:a16="http://schemas.microsoft.com/office/drawing/2014/main" id="{76AEE518-3DD3-44B0-9F4D-6FCC03998632}"/>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a:t>24</a:t>
            </a:fld>
            <a:endParaRPr lang="en"/>
          </a:p>
        </p:txBody>
      </p:sp>
    </p:spTree>
    <p:extLst>
      <p:ext uri="{BB962C8B-B14F-4D97-AF65-F5344CB8AC3E}">
        <p14:creationId xmlns:p14="http://schemas.microsoft.com/office/powerpoint/2010/main" val="36268437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B3989B-F506-4AFD-83AC-192A621F3428}"/>
              </a:ext>
            </a:extLst>
          </p:cNvPr>
          <p:cNvSpPr>
            <a:spLocks noGrp="1"/>
          </p:cNvSpPr>
          <p:nvPr>
            <p:ph type="title"/>
          </p:nvPr>
        </p:nvSpPr>
        <p:spPr>
          <a:xfrm>
            <a:off x="872876" y="1797879"/>
            <a:ext cx="7291347" cy="696300"/>
          </a:xfrm>
        </p:spPr>
        <p:txBody>
          <a:bodyPr/>
          <a:lstStyle/>
          <a:p>
            <a:r>
              <a:rPr lang="en-GB" sz="2800" i="1" dirty="0">
                <a:latin typeface="+mn-lt"/>
              </a:rPr>
              <a:t>What are the types of evaluation?</a:t>
            </a:r>
          </a:p>
        </p:txBody>
      </p:sp>
      <p:sp>
        <p:nvSpPr>
          <p:cNvPr id="3" name="Slide Number Placeholder 2">
            <a:extLst>
              <a:ext uri="{FF2B5EF4-FFF2-40B4-BE49-F238E27FC236}">
                <a16:creationId xmlns:a16="http://schemas.microsoft.com/office/drawing/2014/main" id="{C3BF3D19-6FE9-4B05-A175-40DAEE60AAD6}"/>
              </a:ext>
            </a:extLst>
          </p:cNvPr>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 smtClean="0"/>
              <a:t>25</a:t>
            </a:fld>
            <a:endParaRPr lang="en"/>
          </a:p>
        </p:txBody>
      </p:sp>
    </p:spTree>
    <p:extLst>
      <p:ext uri="{BB962C8B-B14F-4D97-AF65-F5344CB8AC3E}">
        <p14:creationId xmlns:p14="http://schemas.microsoft.com/office/powerpoint/2010/main" val="314187893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F95CE-C514-47B8-9434-B50C6AF3FECC}"/>
              </a:ext>
            </a:extLst>
          </p:cNvPr>
          <p:cNvSpPr>
            <a:spLocks noGrp="1"/>
          </p:cNvSpPr>
          <p:nvPr>
            <p:ph type="title"/>
          </p:nvPr>
        </p:nvSpPr>
        <p:spPr>
          <a:xfrm>
            <a:off x="1269666" y="397797"/>
            <a:ext cx="6455700" cy="668100"/>
          </a:xfrm>
        </p:spPr>
        <p:txBody>
          <a:bodyPr/>
          <a:lstStyle/>
          <a:p>
            <a:pPr algn="ctr"/>
            <a:r>
              <a:rPr lang="en-GB" dirty="0"/>
              <a:t>Types of evaluation </a:t>
            </a:r>
          </a:p>
        </p:txBody>
      </p:sp>
      <p:sp>
        <p:nvSpPr>
          <p:cNvPr id="3" name="Text Placeholder 2">
            <a:extLst>
              <a:ext uri="{FF2B5EF4-FFF2-40B4-BE49-F238E27FC236}">
                <a16:creationId xmlns:a16="http://schemas.microsoft.com/office/drawing/2014/main" id="{61F398A7-CCBC-460B-BD04-ED1EF0A06869}"/>
              </a:ext>
            </a:extLst>
          </p:cNvPr>
          <p:cNvSpPr>
            <a:spLocks noGrp="1"/>
          </p:cNvSpPr>
          <p:nvPr>
            <p:ph type="body" idx="1"/>
          </p:nvPr>
        </p:nvSpPr>
        <p:spPr/>
        <p:txBody>
          <a:bodyPr/>
          <a:lstStyle/>
          <a:p>
            <a:pPr marL="88900" indent="0">
              <a:buNone/>
            </a:pPr>
            <a:endParaRPr lang="en-US"/>
          </a:p>
          <a:p>
            <a:endParaRPr lang="en-GB" dirty="0"/>
          </a:p>
          <a:p>
            <a:pPr marL="88900" indent="0">
              <a:buNone/>
            </a:pPr>
            <a:endParaRPr lang="en-GB" dirty="0"/>
          </a:p>
        </p:txBody>
      </p:sp>
      <p:sp>
        <p:nvSpPr>
          <p:cNvPr id="4" name="Slide Number Placeholder 3">
            <a:extLst>
              <a:ext uri="{FF2B5EF4-FFF2-40B4-BE49-F238E27FC236}">
                <a16:creationId xmlns:a16="http://schemas.microsoft.com/office/drawing/2014/main" id="{F2792241-54DF-4E32-81A3-37F5535C40E9}"/>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a:t>26</a:t>
            </a:fld>
            <a:endParaRPr lang="en"/>
          </a:p>
        </p:txBody>
      </p:sp>
      <p:sp>
        <p:nvSpPr>
          <p:cNvPr id="8" name="TextBox 7">
            <a:extLst>
              <a:ext uri="{FF2B5EF4-FFF2-40B4-BE49-F238E27FC236}">
                <a16:creationId xmlns:a16="http://schemas.microsoft.com/office/drawing/2014/main" id="{E60B7B43-E5AC-47B6-A665-BD32FAB31335}"/>
              </a:ext>
            </a:extLst>
          </p:cNvPr>
          <p:cNvSpPr txBox="1"/>
          <p:nvPr/>
        </p:nvSpPr>
        <p:spPr>
          <a:xfrm>
            <a:off x="602827" y="1248356"/>
            <a:ext cx="7694506"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There are  different types of evaluation. </a:t>
            </a:r>
          </a:p>
          <a:p>
            <a:r>
              <a:rPr lang="en-GB" sz="2000" dirty="0"/>
              <a:t>These include:</a:t>
            </a:r>
          </a:p>
          <a:p>
            <a:endParaRPr lang="en-GB" sz="2000" dirty="0"/>
          </a:p>
          <a:p>
            <a:pPr marL="342900" indent="-342900">
              <a:buFont typeface="Wingdings" panose="05000000000000000000" pitchFamily="2" charset="2"/>
              <a:buChar char="§"/>
            </a:pPr>
            <a:r>
              <a:rPr lang="en-GB" sz="2000" dirty="0"/>
              <a:t>Process evaluation</a:t>
            </a:r>
          </a:p>
          <a:p>
            <a:pPr marL="342900" indent="-342900">
              <a:buFont typeface="Wingdings" panose="05000000000000000000" pitchFamily="2" charset="2"/>
              <a:buChar char="§"/>
            </a:pPr>
            <a:r>
              <a:rPr lang="en-GB" sz="2000" dirty="0"/>
              <a:t>Outcome/Impact evaluation</a:t>
            </a:r>
          </a:p>
          <a:p>
            <a:pPr marL="342900" indent="-342900">
              <a:buFont typeface="Wingdings" panose="05000000000000000000" pitchFamily="2" charset="2"/>
              <a:buChar char="§"/>
            </a:pPr>
            <a:r>
              <a:rPr lang="en-GB" sz="2000" dirty="0"/>
              <a:t>Summative evaluation</a:t>
            </a:r>
          </a:p>
          <a:p>
            <a:pPr marL="342900" indent="-342900">
              <a:buFont typeface="Wingdings" panose="05000000000000000000" pitchFamily="2" charset="2"/>
              <a:buChar char="§"/>
            </a:pPr>
            <a:r>
              <a:rPr lang="en-GB" sz="2000" dirty="0"/>
              <a:t>Cost-effectiveness evaluation</a:t>
            </a:r>
          </a:p>
          <a:p>
            <a:pPr marL="285750" indent="-285750">
              <a:buFont typeface="Wingdings" panose="05000000000000000000" pitchFamily="2" charset="2"/>
              <a:buChar char="§"/>
            </a:pPr>
            <a:endParaRPr lang="en-GB" dirty="0"/>
          </a:p>
          <a:p>
            <a:endParaRPr lang="en-GB" dirty="0"/>
          </a:p>
          <a:p>
            <a:endParaRPr lang="en-GB" dirty="0"/>
          </a:p>
        </p:txBody>
      </p:sp>
    </p:spTree>
    <p:extLst>
      <p:ext uri="{BB962C8B-B14F-4D97-AF65-F5344CB8AC3E}">
        <p14:creationId xmlns:p14="http://schemas.microsoft.com/office/powerpoint/2010/main" val="25259644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A650F-4A6F-427F-AD5E-E1F71F402328}"/>
              </a:ext>
            </a:extLst>
          </p:cNvPr>
          <p:cNvSpPr>
            <a:spLocks noGrp="1"/>
          </p:cNvSpPr>
          <p:nvPr>
            <p:ph type="title"/>
          </p:nvPr>
        </p:nvSpPr>
        <p:spPr>
          <a:xfrm>
            <a:off x="1415440" y="87297"/>
            <a:ext cx="6455700" cy="668100"/>
          </a:xfrm>
        </p:spPr>
        <p:txBody>
          <a:bodyPr/>
          <a:lstStyle/>
          <a:p>
            <a:pPr algn="ctr"/>
            <a:r>
              <a:rPr lang="en-GB" dirty="0"/>
              <a:t>Process Evaluation (PE)</a:t>
            </a:r>
          </a:p>
        </p:txBody>
      </p:sp>
      <p:sp>
        <p:nvSpPr>
          <p:cNvPr id="3" name="Text Placeholder 2">
            <a:extLst>
              <a:ext uri="{FF2B5EF4-FFF2-40B4-BE49-F238E27FC236}">
                <a16:creationId xmlns:a16="http://schemas.microsoft.com/office/drawing/2014/main" id="{316436BC-6063-40D8-B635-94B8865178A2}"/>
              </a:ext>
            </a:extLst>
          </p:cNvPr>
          <p:cNvSpPr>
            <a:spLocks noGrp="1"/>
          </p:cNvSpPr>
          <p:nvPr>
            <p:ph type="body" idx="1"/>
          </p:nvPr>
        </p:nvSpPr>
        <p:spPr>
          <a:xfrm>
            <a:off x="467359" y="929462"/>
            <a:ext cx="7796107" cy="3337738"/>
          </a:xfrm>
        </p:spPr>
        <p:txBody>
          <a:bodyPr/>
          <a:lstStyle/>
          <a:p>
            <a:pPr marL="88900" indent="0">
              <a:buNone/>
            </a:pPr>
            <a:r>
              <a:rPr lang="en-GB" dirty="0">
                <a:latin typeface="+mn-lt"/>
              </a:rPr>
              <a:t>The </a:t>
            </a:r>
            <a:r>
              <a:rPr lang="en-GB" b="1" dirty="0">
                <a:latin typeface="+mn-lt"/>
              </a:rPr>
              <a:t>process</a:t>
            </a:r>
            <a:r>
              <a:rPr lang="en-GB" dirty="0">
                <a:latin typeface="+mn-lt"/>
              </a:rPr>
              <a:t> refers to what happens between the input and the outcome (output). </a:t>
            </a:r>
          </a:p>
          <a:p>
            <a:pPr>
              <a:buFont typeface="Myriad Pro" panose="020B0503030403020204" charset="0"/>
              <a:buChar char="−"/>
            </a:pPr>
            <a:r>
              <a:rPr lang="en-GB" dirty="0">
                <a:latin typeface="+mn-lt"/>
              </a:rPr>
              <a:t>PE is concerned with assessing the process of programme implementation </a:t>
            </a:r>
          </a:p>
          <a:p>
            <a:pPr>
              <a:buFont typeface="Myriad Pro" panose="020B0503030403020204" charset="0"/>
              <a:buChar char="−"/>
            </a:pPr>
            <a:r>
              <a:rPr lang="en-GB" dirty="0">
                <a:latin typeface="+mn-lt"/>
              </a:rPr>
              <a:t>How the programme is performing as implementation takes place. </a:t>
            </a:r>
          </a:p>
          <a:p>
            <a:pPr>
              <a:buFont typeface="Myriad Pro" panose="020B0503030403020204" charset="0"/>
              <a:buChar char="−"/>
            </a:pPr>
            <a:r>
              <a:rPr lang="en-GB" dirty="0">
                <a:latin typeface="+mn-lt"/>
              </a:rPr>
              <a:t>Process evaluation is used to assess how well the intervention is being implemented. </a:t>
            </a:r>
          </a:p>
          <a:p>
            <a:endParaRPr lang="en-GB" dirty="0">
              <a:latin typeface="+mn-lt"/>
            </a:endParaRPr>
          </a:p>
        </p:txBody>
      </p:sp>
      <p:sp>
        <p:nvSpPr>
          <p:cNvPr id="4" name="Slide Number Placeholder 3">
            <a:extLst>
              <a:ext uri="{FF2B5EF4-FFF2-40B4-BE49-F238E27FC236}">
                <a16:creationId xmlns:a16="http://schemas.microsoft.com/office/drawing/2014/main" id="{4174C9A8-3ACF-44D0-A868-3C3BBD330312}"/>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a:t>27</a:t>
            </a:fld>
            <a:endParaRPr lang="en"/>
          </a:p>
        </p:txBody>
      </p:sp>
    </p:spTree>
    <p:extLst>
      <p:ext uri="{BB962C8B-B14F-4D97-AF65-F5344CB8AC3E}">
        <p14:creationId xmlns:p14="http://schemas.microsoft.com/office/powerpoint/2010/main" val="3184750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F1F3C-4C82-49C4-9B70-3C871A6B530B}"/>
              </a:ext>
            </a:extLst>
          </p:cNvPr>
          <p:cNvSpPr>
            <a:spLocks noGrp="1"/>
          </p:cNvSpPr>
          <p:nvPr>
            <p:ph type="title"/>
          </p:nvPr>
        </p:nvSpPr>
        <p:spPr>
          <a:xfrm>
            <a:off x="1757346" y="246490"/>
            <a:ext cx="6455700" cy="668100"/>
          </a:xfrm>
        </p:spPr>
        <p:txBody>
          <a:bodyPr/>
          <a:lstStyle/>
          <a:p>
            <a:pPr algn="ctr"/>
            <a:r>
              <a:rPr lang="en-GB" dirty="0"/>
              <a:t>Process Evaluation</a:t>
            </a:r>
          </a:p>
        </p:txBody>
      </p:sp>
      <p:sp>
        <p:nvSpPr>
          <p:cNvPr id="3" name="Text Placeholder 2">
            <a:extLst>
              <a:ext uri="{FF2B5EF4-FFF2-40B4-BE49-F238E27FC236}">
                <a16:creationId xmlns:a16="http://schemas.microsoft.com/office/drawing/2014/main" id="{48CB974D-022F-44D4-8FBD-92556A0CFEEE}"/>
              </a:ext>
            </a:extLst>
          </p:cNvPr>
          <p:cNvSpPr>
            <a:spLocks noGrp="1"/>
          </p:cNvSpPr>
          <p:nvPr>
            <p:ph type="body" idx="1"/>
          </p:nvPr>
        </p:nvSpPr>
        <p:spPr>
          <a:xfrm>
            <a:off x="623147" y="1223661"/>
            <a:ext cx="7351361" cy="2902500"/>
          </a:xfrm>
        </p:spPr>
        <p:txBody>
          <a:bodyPr/>
          <a:lstStyle/>
          <a:p>
            <a:pPr marL="88900" indent="0">
              <a:buNone/>
            </a:pPr>
            <a:r>
              <a:rPr lang="en-GB" sz="2000" dirty="0">
                <a:latin typeface="+mn-lt"/>
              </a:rPr>
              <a:t>The aim of process evaluation should be practical. </a:t>
            </a:r>
          </a:p>
          <a:p>
            <a:pPr marL="88900" indent="0">
              <a:buNone/>
            </a:pPr>
            <a:endParaRPr lang="en-GB" sz="2000" dirty="0">
              <a:latin typeface="+mn-lt"/>
            </a:endParaRPr>
          </a:p>
          <a:p>
            <a:pPr>
              <a:buFont typeface="Myriad Pro" panose="020B0503030403020204" charset="0"/>
              <a:buChar char="−"/>
            </a:pPr>
            <a:r>
              <a:rPr lang="en-GB" sz="2000" dirty="0">
                <a:latin typeface="+mn-lt"/>
              </a:rPr>
              <a:t>That is can the intervention be repeated</a:t>
            </a:r>
          </a:p>
          <a:p>
            <a:pPr>
              <a:buFont typeface="Myriad Pro" panose="020B0503030403020204" charset="0"/>
              <a:buChar char="−"/>
            </a:pPr>
            <a:r>
              <a:rPr lang="en-GB" sz="2000" dirty="0">
                <a:latin typeface="+mn-lt"/>
              </a:rPr>
              <a:t>Can it be refined</a:t>
            </a:r>
          </a:p>
          <a:p>
            <a:pPr>
              <a:buFont typeface="Myriad Pro" panose="020B0503030403020204" charset="0"/>
              <a:buChar char="−"/>
            </a:pPr>
            <a:r>
              <a:rPr lang="en-GB" sz="2000" dirty="0">
                <a:latin typeface="+mn-lt"/>
              </a:rPr>
              <a:t>Can it be reproduced in similar or different settings with similar or different target groups </a:t>
            </a:r>
            <a:r>
              <a:rPr lang="en-GB" sz="2000" dirty="0"/>
              <a:t>(similar process to research)</a:t>
            </a:r>
            <a:endParaRPr lang="en-GB" sz="2000" dirty="0">
              <a:latin typeface="+mn-lt"/>
            </a:endParaRPr>
          </a:p>
          <a:p>
            <a:pPr marL="88900" indent="0">
              <a:buNone/>
            </a:pPr>
            <a:r>
              <a:rPr lang="en-GB" sz="2000" dirty="0">
                <a:latin typeface="+mn-lt"/>
              </a:rPr>
              <a:t>                             				</a:t>
            </a:r>
            <a:r>
              <a:rPr lang="en-GB" sz="2000" dirty="0"/>
              <a:t>									</a:t>
            </a:r>
            <a:r>
              <a:rPr lang="en-GB" sz="2000" dirty="0">
                <a:latin typeface="+mn-lt"/>
              </a:rPr>
              <a:t>  (Parry-Langdon et al., 2003)</a:t>
            </a:r>
          </a:p>
        </p:txBody>
      </p:sp>
      <p:sp>
        <p:nvSpPr>
          <p:cNvPr id="4" name="Slide Number Placeholder 3">
            <a:extLst>
              <a:ext uri="{FF2B5EF4-FFF2-40B4-BE49-F238E27FC236}">
                <a16:creationId xmlns:a16="http://schemas.microsoft.com/office/drawing/2014/main" id="{99B244BC-5DFA-47E6-91A6-65FE84732286}"/>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28</a:t>
            </a:fld>
            <a:endParaRPr lang="en"/>
          </a:p>
        </p:txBody>
      </p:sp>
    </p:spTree>
    <p:extLst>
      <p:ext uri="{BB962C8B-B14F-4D97-AF65-F5344CB8AC3E}">
        <p14:creationId xmlns:p14="http://schemas.microsoft.com/office/powerpoint/2010/main" val="3829321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45A26EDB-68E6-C327-E6E6-2166934B089C}"/>
              </a:ext>
            </a:extLst>
          </p:cNvPr>
          <p:cNvGraphicFramePr>
            <a:graphicFrameLocks noGrp="1"/>
          </p:cNvGraphicFramePr>
          <p:nvPr>
            <p:extLst>
              <p:ext uri="{D42A27DB-BD31-4B8C-83A1-F6EECF244321}">
                <p14:modId xmlns:p14="http://schemas.microsoft.com/office/powerpoint/2010/main" val="739722001"/>
              </p:ext>
            </p:extLst>
          </p:nvPr>
        </p:nvGraphicFramePr>
        <p:xfrm>
          <a:off x="457200" y="1228513"/>
          <a:ext cx="8048978" cy="2514600"/>
        </p:xfrm>
        <a:graphic>
          <a:graphicData uri="http://schemas.openxmlformats.org/drawingml/2006/table">
            <a:tbl>
              <a:tblPr/>
              <a:tblGrid>
                <a:gridCol w="2138576">
                  <a:extLst>
                    <a:ext uri="{9D8B030D-6E8A-4147-A177-3AD203B41FA5}">
                      <a16:colId xmlns:a16="http://schemas.microsoft.com/office/drawing/2014/main" val="2781826567"/>
                    </a:ext>
                  </a:extLst>
                </a:gridCol>
                <a:gridCol w="1478522">
                  <a:extLst>
                    <a:ext uri="{9D8B030D-6E8A-4147-A177-3AD203B41FA5}">
                      <a16:colId xmlns:a16="http://schemas.microsoft.com/office/drawing/2014/main" val="3591558420"/>
                    </a:ext>
                  </a:extLst>
                </a:gridCol>
                <a:gridCol w="2828857">
                  <a:extLst>
                    <a:ext uri="{9D8B030D-6E8A-4147-A177-3AD203B41FA5}">
                      <a16:colId xmlns:a16="http://schemas.microsoft.com/office/drawing/2014/main" val="1345803920"/>
                    </a:ext>
                  </a:extLst>
                </a:gridCol>
                <a:gridCol w="1603023">
                  <a:extLst>
                    <a:ext uri="{9D8B030D-6E8A-4147-A177-3AD203B41FA5}">
                      <a16:colId xmlns:a16="http://schemas.microsoft.com/office/drawing/2014/main" val="3490321281"/>
                    </a:ext>
                  </a:extLst>
                </a:gridCol>
              </a:tblGrid>
              <a:tr h="0">
                <a:tc>
                  <a:txBody>
                    <a:bodyPr/>
                    <a:lstStyle/>
                    <a:p>
                      <a:pPr>
                        <a:buNone/>
                      </a:pPr>
                      <a:r>
                        <a:rPr lang="en-GB" b="1" dirty="0">
                          <a:effectLst/>
                        </a:rPr>
                        <a:t>Process Measure</a:t>
                      </a:r>
                    </a:p>
                  </a:txBody>
                  <a:tcP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b="1" dirty="0">
                          <a:effectLst/>
                        </a:rPr>
                        <a:t>Focus</a:t>
                      </a:r>
                    </a:p>
                  </a:txBody>
                  <a:tcP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b="1" dirty="0">
                          <a:effectLst/>
                        </a:rPr>
                        <a:t>Questions to ask</a:t>
                      </a:r>
                    </a:p>
                  </a:txBody>
                  <a:tcP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b="1" dirty="0">
                          <a:effectLst/>
                        </a:rPr>
                        <a:t>Example Statistics</a:t>
                      </a:r>
                    </a:p>
                  </a:txBody>
                  <a:tcP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440012776"/>
                  </a:ext>
                </a:extLst>
              </a:tr>
              <a:tr h="0">
                <a:tc>
                  <a:txBody>
                    <a:bodyPr/>
                    <a:lstStyle/>
                    <a:p>
                      <a:pPr>
                        <a:buNone/>
                      </a:pPr>
                      <a:r>
                        <a:rPr lang="en-GB" b="1" dirty="0">
                          <a:solidFill>
                            <a:srgbClr val="FF0000"/>
                          </a:solidFill>
                          <a:effectLst/>
                        </a:rPr>
                        <a:t>Reach</a:t>
                      </a: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dirty="0">
                          <a:effectLst/>
                        </a:rPr>
                        <a:t>Who participated</a:t>
                      </a: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dirty="0">
                          <a:effectLst/>
                        </a:rPr>
                        <a:t>Is the programme reaching the target group?</a:t>
                      </a: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dirty="0">
                          <a:effectLst/>
                        </a:rPr>
                        <a:t>64% enrolment</a:t>
                      </a: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1987202193"/>
                  </a:ext>
                </a:extLst>
              </a:tr>
              <a:tr h="0">
                <a:tc>
                  <a:txBody>
                    <a:bodyPr/>
                    <a:lstStyle/>
                    <a:p>
                      <a:pPr>
                        <a:buNone/>
                      </a:pPr>
                      <a:r>
                        <a:rPr lang="en-GB" b="1" dirty="0">
                          <a:solidFill>
                            <a:srgbClr val="FF0000"/>
                          </a:solidFill>
                          <a:effectLst/>
                        </a:rPr>
                        <a:t>Intervention Delivered</a:t>
                      </a: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a:effectLst/>
                        </a:rPr>
                        <a:t>What was provided</a:t>
                      </a: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dirty="0">
                          <a:effectLst/>
                        </a:rPr>
                        <a:t>Are all the activity of the programme being implemented?</a:t>
                      </a: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dirty="0">
                          <a:effectLst/>
                        </a:rPr>
                        <a:t>90% sessions delivered</a:t>
                      </a: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789224902"/>
                  </a:ext>
                </a:extLst>
              </a:tr>
              <a:tr h="0">
                <a:tc>
                  <a:txBody>
                    <a:bodyPr/>
                    <a:lstStyle/>
                    <a:p>
                      <a:pPr>
                        <a:buNone/>
                      </a:pPr>
                      <a:r>
                        <a:rPr lang="en-GB" b="1" dirty="0">
                          <a:solidFill>
                            <a:srgbClr val="FF0000"/>
                          </a:solidFill>
                          <a:effectLst/>
                        </a:rPr>
                        <a:t>Intervention Received</a:t>
                      </a: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a:effectLst/>
                        </a:rPr>
                        <a:t>Participant engagement</a:t>
                      </a: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dirty="0">
                          <a:effectLst/>
                        </a:rPr>
                        <a:t>Are the participants satisfied with the programme?</a:t>
                      </a:r>
                    </a:p>
                    <a:p>
                      <a:pPr>
                        <a:buNone/>
                      </a:pPr>
                      <a:endParaRPr lang="en-GB" dirty="0">
                        <a:effectLst/>
                      </a:endParaRP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dirty="0">
                          <a:effectLst/>
                        </a:rPr>
                        <a:t>66% active users</a:t>
                      </a: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45187934"/>
                  </a:ext>
                </a:extLst>
              </a:tr>
              <a:tr h="0">
                <a:tc>
                  <a:txBody>
                    <a:bodyPr/>
                    <a:lstStyle/>
                    <a:p>
                      <a:pPr>
                        <a:buNone/>
                      </a:pPr>
                      <a:r>
                        <a:rPr lang="en-GB" b="1" dirty="0">
                          <a:solidFill>
                            <a:srgbClr val="FF0000"/>
                          </a:solidFill>
                          <a:effectLst/>
                        </a:rPr>
                        <a:t>Fidelity</a:t>
                      </a: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dirty="0">
                          <a:effectLst/>
                        </a:rPr>
                        <a:t>How well delivered</a:t>
                      </a: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dirty="0">
                          <a:effectLst/>
                        </a:rPr>
                        <a:t>Are the materials and component of good quality?</a:t>
                      </a: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dirty="0">
                          <a:effectLst/>
                        </a:rPr>
                        <a:t>85% protocol adherence</a:t>
                      </a: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1705341059"/>
                  </a:ext>
                </a:extLst>
              </a:tr>
            </a:tbl>
          </a:graphicData>
        </a:graphic>
      </p:graphicFrame>
      <p:sp>
        <p:nvSpPr>
          <p:cNvPr id="5" name="Title 4">
            <a:extLst>
              <a:ext uri="{FF2B5EF4-FFF2-40B4-BE49-F238E27FC236}">
                <a16:creationId xmlns:a16="http://schemas.microsoft.com/office/drawing/2014/main" id="{EFA0A699-14D4-AE00-7DEA-54478192D88E}"/>
              </a:ext>
            </a:extLst>
          </p:cNvPr>
          <p:cNvSpPr>
            <a:spLocks noGrp="1"/>
          </p:cNvSpPr>
          <p:nvPr>
            <p:ph type="title"/>
          </p:nvPr>
        </p:nvSpPr>
        <p:spPr>
          <a:xfrm>
            <a:off x="366889" y="448690"/>
            <a:ext cx="8229600" cy="857250"/>
          </a:xfrm>
        </p:spPr>
        <p:txBody>
          <a:bodyPr>
            <a:normAutofit fontScale="90000"/>
          </a:bodyPr>
          <a:lstStyle/>
          <a:p>
            <a:r>
              <a:rPr lang="en-GB" b="1" i="1" dirty="0">
                <a:latin typeface="Segoe UI" panose="020B0502040204020203" pitchFamily="34" charset="0"/>
              </a:rPr>
              <a:t>Process Evaluation Example Measures</a:t>
            </a:r>
            <a:br>
              <a:rPr lang="en-GB" b="1" i="1" dirty="0">
                <a:latin typeface="Segoe UI" panose="020B0502040204020203" pitchFamily="34" charset="0"/>
              </a:rPr>
            </a:br>
            <a:endParaRPr lang="en-GB" dirty="0"/>
          </a:p>
        </p:txBody>
      </p:sp>
    </p:spTree>
    <p:extLst>
      <p:ext uri="{BB962C8B-B14F-4D97-AF65-F5344CB8AC3E}">
        <p14:creationId xmlns:p14="http://schemas.microsoft.com/office/powerpoint/2010/main" val="352642156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E1B43-A42E-3706-A319-4875464E0E6B}"/>
              </a:ext>
            </a:extLst>
          </p:cNvPr>
          <p:cNvSpPr>
            <a:spLocks noGrp="1"/>
          </p:cNvSpPr>
          <p:nvPr>
            <p:ph type="title"/>
          </p:nvPr>
        </p:nvSpPr>
        <p:spPr>
          <a:xfrm>
            <a:off x="1150692" y="293676"/>
            <a:ext cx="6455700" cy="668100"/>
          </a:xfrm>
        </p:spPr>
        <p:txBody>
          <a:bodyPr/>
          <a:lstStyle/>
          <a:p>
            <a:r>
              <a:rPr lang="en-GB" dirty="0">
                <a:cs typeface="Arial" panose="020B0604020202020204" pitchFamily="34" charset="0"/>
              </a:rPr>
              <a:t>Process Evaluation</a:t>
            </a:r>
            <a:endParaRPr lang="en-GB" dirty="0"/>
          </a:p>
        </p:txBody>
      </p:sp>
      <p:sp>
        <p:nvSpPr>
          <p:cNvPr id="3" name="Text Placeholder 2">
            <a:extLst>
              <a:ext uri="{FF2B5EF4-FFF2-40B4-BE49-F238E27FC236}">
                <a16:creationId xmlns:a16="http://schemas.microsoft.com/office/drawing/2014/main" id="{F95B6628-09CA-3D8B-F9C6-10CBA36E2713}"/>
              </a:ext>
            </a:extLst>
          </p:cNvPr>
          <p:cNvSpPr>
            <a:spLocks noGrp="1"/>
          </p:cNvSpPr>
          <p:nvPr>
            <p:ph type="body" idx="1"/>
          </p:nvPr>
        </p:nvSpPr>
        <p:spPr>
          <a:xfrm>
            <a:off x="372533" y="1083733"/>
            <a:ext cx="8351520" cy="3432041"/>
          </a:xfrm>
        </p:spPr>
        <p:txBody>
          <a:bodyPr/>
          <a:lstStyle/>
          <a:p>
            <a:pPr marL="88900" indent="0">
              <a:buNone/>
            </a:pPr>
            <a:r>
              <a:rPr lang="en-GB" dirty="0">
                <a:cs typeface="Arial" panose="020B0604020202020204" pitchFamily="34" charset="0"/>
              </a:rPr>
              <a:t>Process evaluation employs range of qualitative or soft methods of gathering data. </a:t>
            </a:r>
          </a:p>
          <a:p>
            <a:pPr marL="88900" indent="0">
              <a:buNone/>
            </a:pPr>
            <a:r>
              <a:rPr lang="en-GB" dirty="0">
                <a:cs typeface="Arial" panose="020B0604020202020204" pitchFamily="34" charset="0"/>
              </a:rPr>
              <a:t>These include</a:t>
            </a:r>
          </a:p>
          <a:p>
            <a:r>
              <a:rPr lang="en-GB" dirty="0">
                <a:cs typeface="Arial" panose="020B0604020202020204" pitchFamily="34" charset="0"/>
              </a:rPr>
              <a:t>Interviews</a:t>
            </a:r>
          </a:p>
          <a:p>
            <a:r>
              <a:rPr lang="en-GB" dirty="0">
                <a:cs typeface="Arial" panose="020B0604020202020204" pitchFamily="34" charset="0"/>
              </a:rPr>
              <a:t>Diaries</a:t>
            </a:r>
          </a:p>
          <a:p>
            <a:r>
              <a:rPr lang="en-GB" dirty="0">
                <a:cs typeface="Arial" panose="020B0604020202020204" pitchFamily="34" charset="0"/>
              </a:rPr>
              <a:t>Observations </a:t>
            </a:r>
          </a:p>
          <a:p>
            <a:r>
              <a:rPr lang="en-GB" dirty="0">
                <a:cs typeface="Arial" panose="020B0604020202020204" pitchFamily="34" charset="0"/>
              </a:rPr>
              <a:t>Analysis of the collected data</a:t>
            </a:r>
          </a:p>
        </p:txBody>
      </p:sp>
      <p:sp>
        <p:nvSpPr>
          <p:cNvPr id="4" name="Slide Number Placeholder 3">
            <a:extLst>
              <a:ext uri="{FF2B5EF4-FFF2-40B4-BE49-F238E27FC236}">
                <a16:creationId xmlns:a16="http://schemas.microsoft.com/office/drawing/2014/main" id="{D60BB594-B5CF-49B6-4C4B-DB0AE1E50741}"/>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30</a:t>
            </a:fld>
            <a:endParaRPr lang="en"/>
          </a:p>
        </p:txBody>
      </p:sp>
    </p:spTree>
    <p:extLst>
      <p:ext uri="{BB962C8B-B14F-4D97-AF65-F5344CB8AC3E}">
        <p14:creationId xmlns:p14="http://schemas.microsoft.com/office/powerpoint/2010/main" val="330613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E56CE-865A-466E-92B3-C1881EDB984E}"/>
              </a:ext>
            </a:extLst>
          </p:cNvPr>
          <p:cNvSpPr>
            <a:spLocks noGrp="1"/>
          </p:cNvSpPr>
          <p:nvPr>
            <p:ph type="title"/>
          </p:nvPr>
        </p:nvSpPr>
        <p:spPr>
          <a:xfrm>
            <a:off x="1534710" y="405349"/>
            <a:ext cx="6455700" cy="668100"/>
          </a:xfrm>
        </p:spPr>
        <p:txBody>
          <a:bodyPr/>
          <a:lstStyle/>
          <a:p>
            <a:pPr algn="ctr"/>
            <a:r>
              <a:rPr lang="en-GB" dirty="0"/>
              <a:t>Outcome Evaluation</a:t>
            </a:r>
          </a:p>
        </p:txBody>
      </p:sp>
      <p:sp>
        <p:nvSpPr>
          <p:cNvPr id="3" name="Text Placeholder 2">
            <a:extLst>
              <a:ext uri="{FF2B5EF4-FFF2-40B4-BE49-F238E27FC236}">
                <a16:creationId xmlns:a16="http://schemas.microsoft.com/office/drawing/2014/main" id="{13A2E3FD-8A11-4EE4-8BE7-29280EE51C77}"/>
              </a:ext>
            </a:extLst>
          </p:cNvPr>
          <p:cNvSpPr>
            <a:spLocks noGrp="1"/>
          </p:cNvSpPr>
          <p:nvPr>
            <p:ph type="body" idx="1"/>
          </p:nvPr>
        </p:nvSpPr>
        <p:spPr>
          <a:xfrm>
            <a:off x="494453" y="1207758"/>
            <a:ext cx="7495957" cy="2902500"/>
          </a:xfrm>
        </p:spPr>
        <p:txBody>
          <a:bodyPr/>
          <a:lstStyle/>
          <a:p>
            <a:pPr marL="88900" indent="0">
              <a:buNone/>
            </a:pPr>
            <a:r>
              <a:rPr lang="en-GB" sz="2000" dirty="0">
                <a:latin typeface="+mn-lt"/>
              </a:rPr>
              <a:t>Outcome are the long-term consequences; they are usually the ultimate goals of a programme.</a:t>
            </a:r>
          </a:p>
          <a:p>
            <a:pPr>
              <a:buFont typeface="Wingdings" panose="05000000000000000000" pitchFamily="2" charset="2"/>
              <a:buChar char="§"/>
            </a:pPr>
            <a:r>
              <a:rPr lang="en-GB" sz="2000" dirty="0">
                <a:latin typeface="+mn-lt"/>
              </a:rPr>
              <a:t>Outcome evaluation involves an assessment of long-term effects of a programme.</a:t>
            </a:r>
          </a:p>
          <a:p>
            <a:pPr>
              <a:buFont typeface="Wingdings" panose="05000000000000000000" pitchFamily="2" charset="2"/>
              <a:buChar char="§"/>
            </a:pPr>
            <a:r>
              <a:rPr lang="en-GB" sz="2000" dirty="0">
                <a:latin typeface="+mn-lt"/>
              </a:rPr>
              <a:t>That is changes in behaviour over time.</a:t>
            </a:r>
            <a:endParaRPr lang="en-GB" sz="2000" dirty="0"/>
          </a:p>
          <a:p>
            <a:pPr>
              <a:buFont typeface="Wingdings" panose="05000000000000000000" pitchFamily="2" charset="2"/>
              <a:buChar char="§"/>
            </a:pPr>
            <a:r>
              <a:rPr lang="en-GB" sz="2000" dirty="0">
                <a:latin typeface="+mn-lt"/>
              </a:rPr>
              <a:t>More difficult and time consuming to implement.</a:t>
            </a:r>
          </a:p>
        </p:txBody>
      </p:sp>
      <p:sp>
        <p:nvSpPr>
          <p:cNvPr id="4" name="Slide Number Placeholder 3">
            <a:extLst>
              <a:ext uri="{FF2B5EF4-FFF2-40B4-BE49-F238E27FC236}">
                <a16:creationId xmlns:a16="http://schemas.microsoft.com/office/drawing/2014/main" id="{4ED9E0B2-4D47-4EBF-9367-AED148CA9E60}"/>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31</a:t>
            </a:fld>
            <a:endParaRPr lang="en"/>
          </a:p>
        </p:txBody>
      </p:sp>
    </p:spTree>
    <p:extLst>
      <p:ext uri="{BB962C8B-B14F-4D97-AF65-F5344CB8AC3E}">
        <p14:creationId xmlns:p14="http://schemas.microsoft.com/office/powerpoint/2010/main" val="3982471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7BA776-DCB0-5381-5313-061314EDF47A}"/>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084F9C9B-8411-5AA6-E122-F4957B84F7BA}"/>
              </a:ext>
            </a:extLst>
          </p:cNvPr>
          <p:cNvSpPr>
            <a:spLocks noGrp="1"/>
          </p:cNvSpPr>
          <p:nvPr>
            <p:ph type="title"/>
          </p:nvPr>
        </p:nvSpPr>
        <p:spPr>
          <a:xfrm>
            <a:off x="366889" y="448690"/>
            <a:ext cx="8229600" cy="857250"/>
          </a:xfrm>
        </p:spPr>
        <p:txBody>
          <a:bodyPr>
            <a:normAutofit fontScale="90000"/>
          </a:bodyPr>
          <a:lstStyle/>
          <a:p>
            <a:r>
              <a:rPr lang="en-GB" b="1" i="1" dirty="0">
                <a:latin typeface="Segoe UI" panose="020B0502040204020203" pitchFamily="34" charset="0"/>
              </a:rPr>
              <a:t>Outcome Evaluation Example Measures</a:t>
            </a:r>
            <a:br>
              <a:rPr lang="en-GB" b="1" i="1" dirty="0">
                <a:latin typeface="Segoe UI" panose="020B0502040204020203" pitchFamily="34" charset="0"/>
              </a:rPr>
            </a:br>
            <a:endParaRPr lang="en-GB" dirty="0"/>
          </a:p>
        </p:txBody>
      </p:sp>
      <p:graphicFrame>
        <p:nvGraphicFramePr>
          <p:cNvPr id="2" name="Table 1">
            <a:extLst>
              <a:ext uri="{FF2B5EF4-FFF2-40B4-BE49-F238E27FC236}">
                <a16:creationId xmlns:a16="http://schemas.microsoft.com/office/drawing/2014/main" id="{570238D0-7DAC-0D56-315C-FE70EAC4EFE9}"/>
              </a:ext>
            </a:extLst>
          </p:cNvPr>
          <p:cNvGraphicFramePr>
            <a:graphicFrameLocks noGrp="1"/>
          </p:cNvGraphicFramePr>
          <p:nvPr>
            <p:extLst>
              <p:ext uri="{D42A27DB-BD31-4B8C-83A1-F6EECF244321}">
                <p14:modId xmlns:p14="http://schemas.microsoft.com/office/powerpoint/2010/main" val="3589003166"/>
              </p:ext>
            </p:extLst>
          </p:nvPr>
        </p:nvGraphicFramePr>
        <p:xfrm>
          <a:off x="108656" y="961981"/>
          <a:ext cx="8926688" cy="3246120"/>
        </p:xfrm>
        <a:graphic>
          <a:graphicData uri="http://schemas.openxmlformats.org/drawingml/2006/table">
            <a:tbl>
              <a:tblPr/>
              <a:tblGrid>
                <a:gridCol w="958328">
                  <a:extLst>
                    <a:ext uri="{9D8B030D-6E8A-4147-A177-3AD203B41FA5}">
                      <a16:colId xmlns:a16="http://schemas.microsoft.com/office/drawing/2014/main" val="65780475"/>
                    </a:ext>
                  </a:extLst>
                </a:gridCol>
                <a:gridCol w="1226072">
                  <a:extLst>
                    <a:ext uri="{9D8B030D-6E8A-4147-A177-3AD203B41FA5}">
                      <a16:colId xmlns:a16="http://schemas.microsoft.com/office/drawing/2014/main" val="4264283628"/>
                    </a:ext>
                  </a:extLst>
                </a:gridCol>
                <a:gridCol w="2946400">
                  <a:extLst>
                    <a:ext uri="{9D8B030D-6E8A-4147-A177-3AD203B41FA5}">
                      <a16:colId xmlns:a16="http://schemas.microsoft.com/office/drawing/2014/main" val="3826042753"/>
                    </a:ext>
                  </a:extLst>
                </a:gridCol>
                <a:gridCol w="3795888">
                  <a:extLst>
                    <a:ext uri="{9D8B030D-6E8A-4147-A177-3AD203B41FA5}">
                      <a16:colId xmlns:a16="http://schemas.microsoft.com/office/drawing/2014/main" val="3755644459"/>
                    </a:ext>
                  </a:extLst>
                </a:gridCol>
              </a:tblGrid>
              <a:tr h="0">
                <a:tc>
                  <a:txBody>
                    <a:bodyPr/>
                    <a:lstStyle/>
                    <a:p>
                      <a:pPr>
                        <a:buNone/>
                      </a:pPr>
                      <a:r>
                        <a:rPr lang="en-GB" b="1" dirty="0">
                          <a:effectLst/>
                        </a:rPr>
                        <a:t>valuation Type</a:t>
                      </a:r>
                    </a:p>
                  </a:txBody>
                  <a:tcP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b="1">
                          <a:effectLst/>
                        </a:rPr>
                        <a:t>Focus</a:t>
                      </a:r>
                    </a:p>
                  </a:txBody>
                  <a:tcP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GB" b="1" dirty="0">
                          <a:effectLst/>
                        </a:rPr>
                        <a:t>Questions to ask</a:t>
                      </a:r>
                    </a:p>
                    <a:p>
                      <a:pPr>
                        <a:buNone/>
                      </a:pPr>
                      <a:endParaRPr lang="en-GB" b="1" dirty="0">
                        <a:effectLst/>
                      </a:endParaRPr>
                    </a:p>
                  </a:txBody>
                  <a:tcP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b="1" dirty="0">
                          <a:effectLst/>
                        </a:rPr>
                        <a:t>Example Metric</a:t>
                      </a:r>
                    </a:p>
                  </a:txBody>
                  <a:tcP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432271730"/>
                  </a:ext>
                </a:extLst>
              </a:tr>
              <a:tr h="0">
                <a:tc>
                  <a:txBody>
                    <a:bodyPr/>
                    <a:lstStyle/>
                    <a:p>
                      <a:pPr>
                        <a:buNone/>
                      </a:pPr>
                      <a:r>
                        <a:rPr lang="en-GB" b="1">
                          <a:solidFill>
                            <a:srgbClr val="FF0000"/>
                          </a:solidFill>
                          <a:effectLst/>
                        </a:rPr>
                        <a:t>Outcome</a:t>
                      </a:r>
                    </a:p>
                  </a:txBody>
                  <a:tcP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a:effectLst/>
                        </a:rPr>
                        <a:t>What changed</a:t>
                      </a:r>
                    </a:p>
                  </a:txBody>
                  <a:tcP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GB" dirty="0">
                          <a:effectLst/>
                        </a:rPr>
                        <a:t>Has the overall program goal been achieved?</a:t>
                      </a:r>
                    </a:p>
                    <a:p>
                      <a:pPr marL="0" marR="0" lvl="0" indent="0" algn="l" defTabSz="685800" rtl="0" eaLnBrk="1" fontAlgn="auto" latinLnBrk="0" hangingPunct="1">
                        <a:lnSpc>
                          <a:spcPct val="100000"/>
                        </a:lnSpc>
                        <a:spcBef>
                          <a:spcPts val="0"/>
                        </a:spcBef>
                        <a:spcAft>
                          <a:spcPts val="0"/>
                        </a:spcAft>
                        <a:buClrTx/>
                        <a:buSzTx/>
                        <a:buFontTx/>
                        <a:buNone/>
                        <a:tabLst/>
                        <a:defRPr/>
                      </a:pPr>
                      <a:endParaRPr lang="en-GB" dirty="0">
                        <a:effectLst/>
                      </a:endParaRPr>
                    </a:p>
                    <a:p>
                      <a:pPr marL="0" marR="0" lvl="0" indent="0" algn="l" defTabSz="685800" rtl="0" eaLnBrk="1" fontAlgn="auto" latinLnBrk="0" hangingPunct="1">
                        <a:lnSpc>
                          <a:spcPct val="100000"/>
                        </a:lnSpc>
                        <a:spcBef>
                          <a:spcPts val="0"/>
                        </a:spcBef>
                        <a:spcAft>
                          <a:spcPts val="0"/>
                        </a:spcAft>
                        <a:buClrTx/>
                        <a:buSzTx/>
                        <a:buFontTx/>
                        <a:buNone/>
                        <a:tabLst/>
                        <a:defRPr/>
                      </a:pPr>
                      <a:r>
                        <a:rPr lang="en-GB" dirty="0">
                          <a:effectLst/>
                        </a:rPr>
                        <a:t> What, if any factors outside the program have contributed or hindered the desired change?</a:t>
                      </a:r>
                    </a:p>
                    <a:p>
                      <a:pPr>
                        <a:buNone/>
                      </a:pPr>
                      <a:endParaRPr lang="en-GB" dirty="0">
                        <a:effectLst/>
                      </a:endParaRPr>
                    </a:p>
                    <a:p>
                      <a:pPr>
                        <a:buNone/>
                      </a:pPr>
                      <a:endParaRPr lang="en-GB" dirty="0">
                        <a:effectLst/>
                      </a:endParaRPr>
                    </a:p>
                  </a:txBody>
                  <a:tcP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marL="0" marR="0" lvl="0" indent="0" algn="l" defTabSz="685800" rtl="0" eaLnBrk="1" fontAlgn="auto" latinLnBrk="0" hangingPunct="1">
                        <a:lnSpc>
                          <a:spcPct val="100000"/>
                        </a:lnSpc>
                        <a:spcBef>
                          <a:spcPts val="0"/>
                        </a:spcBef>
                        <a:spcAft>
                          <a:spcPts val="0"/>
                        </a:spcAft>
                        <a:buClrTx/>
                        <a:buSzTx/>
                        <a:buFontTx/>
                        <a:buNone/>
                        <a:tabLst/>
                        <a:defRPr/>
                      </a:pPr>
                      <a:r>
                        <a:rPr lang="en-GB" dirty="0">
                          <a:effectLst/>
                        </a:rPr>
                        <a:t>40% quit rate</a:t>
                      </a:r>
                    </a:p>
                    <a:p>
                      <a:pPr marL="0" marR="0" lvl="0" indent="0" algn="l" defTabSz="685800" rtl="0" eaLnBrk="1" fontAlgn="auto" latinLnBrk="0" hangingPunct="1">
                        <a:lnSpc>
                          <a:spcPct val="100000"/>
                        </a:lnSpc>
                        <a:spcBef>
                          <a:spcPts val="0"/>
                        </a:spcBef>
                        <a:spcAft>
                          <a:spcPts val="0"/>
                        </a:spcAft>
                        <a:buClrTx/>
                        <a:buSzTx/>
                        <a:buFontTx/>
                        <a:buNone/>
                        <a:tabLst/>
                        <a:defRPr/>
                      </a:pPr>
                      <a:endParaRPr lang="en-GB" dirty="0">
                        <a:effectLst/>
                      </a:endParaRPr>
                    </a:p>
                    <a:p>
                      <a:pPr marL="0" marR="0" lvl="0" indent="0" algn="l" defTabSz="685800" rtl="0" eaLnBrk="1" fontAlgn="auto" latinLnBrk="0" hangingPunct="1">
                        <a:lnSpc>
                          <a:spcPct val="100000"/>
                        </a:lnSpc>
                        <a:spcBef>
                          <a:spcPts val="0"/>
                        </a:spcBef>
                        <a:spcAft>
                          <a:spcPts val="0"/>
                        </a:spcAft>
                        <a:buClrTx/>
                        <a:buSzTx/>
                        <a:buFontTx/>
                        <a:buNone/>
                        <a:tabLst/>
                        <a:defRPr/>
                      </a:pPr>
                      <a:r>
                        <a:rPr lang="en-GB" dirty="0">
                          <a:effectLst/>
                        </a:rPr>
                        <a:t>Quit rate gap reduced from 12% at baseline to 6% post‑intervention</a:t>
                      </a:r>
                    </a:p>
                    <a:p>
                      <a:pPr marL="0" marR="0" lvl="0" indent="0" algn="l" defTabSz="685800" rtl="0" eaLnBrk="1" fontAlgn="auto" latinLnBrk="0" hangingPunct="1">
                        <a:lnSpc>
                          <a:spcPct val="100000"/>
                        </a:lnSpc>
                        <a:spcBef>
                          <a:spcPts val="0"/>
                        </a:spcBef>
                        <a:spcAft>
                          <a:spcPts val="0"/>
                        </a:spcAft>
                        <a:buClrTx/>
                        <a:buSzTx/>
                        <a:buFontTx/>
                        <a:buNone/>
                        <a:tabLst/>
                        <a:defRPr/>
                      </a:pPr>
                      <a:r>
                        <a:rPr lang="en-GB" dirty="0">
                          <a:effectLst/>
                        </a:rPr>
                        <a:t>Overall quit rate higher than local historical average (40% vs 28%)</a:t>
                      </a:r>
                    </a:p>
                    <a:p>
                      <a:pPr>
                        <a:buNone/>
                      </a:pPr>
                      <a:endParaRPr lang="en-GB" dirty="0">
                        <a:effectLst/>
                      </a:endParaRPr>
                    </a:p>
                  </a:txBody>
                  <a:tcP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1689370143"/>
                  </a:ext>
                </a:extLst>
              </a:tr>
              <a:tr h="0">
                <a:tc>
                  <a:txBody>
                    <a:bodyPr/>
                    <a:lstStyle/>
                    <a:p>
                      <a:pPr>
                        <a:buNone/>
                      </a:pPr>
                      <a:r>
                        <a:rPr lang="en-GB" b="1" dirty="0">
                          <a:solidFill>
                            <a:srgbClr val="FF0000"/>
                          </a:solidFill>
                          <a:effectLst/>
                        </a:rPr>
                        <a:t>Outcome</a:t>
                      </a: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a:effectLst/>
                        </a:rPr>
                        <a:t>Health impact</a:t>
                      </a: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dirty="0">
                          <a:effectLst/>
                        </a:rPr>
                        <a:t>What were other changes?</a:t>
                      </a: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dirty="0">
                          <a:effectLst/>
                        </a:rPr>
                        <a:t>−0.8 BMI units</a:t>
                      </a: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2050333653"/>
                  </a:ext>
                </a:extLst>
              </a:tr>
              <a:tr h="0">
                <a:tc>
                  <a:txBody>
                    <a:bodyPr/>
                    <a:lstStyle/>
                    <a:p>
                      <a:pPr>
                        <a:buNone/>
                      </a:pPr>
                      <a:r>
                        <a:rPr lang="en-GB" b="1" dirty="0">
                          <a:solidFill>
                            <a:srgbClr val="FF0000"/>
                          </a:solidFill>
                          <a:effectLst/>
                        </a:rPr>
                        <a:t>Outcome</a:t>
                      </a: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a:effectLst/>
                        </a:rPr>
                        <a:t>Equity</a:t>
                      </a: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dirty="0">
                          <a:effectLst/>
                        </a:rPr>
                        <a:t>What, if any unintended change has occurred as a result of the program</a:t>
                      </a:r>
                    </a:p>
                    <a:p>
                      <a:pPr>
                        <a:buNone/>
                      </a:pPr>
                      <a:endParaRPr lang="en-GB" dirty="0">
                        <a:effectLst/>
                      </a:endParaRP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dirty="0">
                          <a:effectLst/>
                        </a:rPr>
                        <a:t>Reduced deprivation gap </a:t>
                      </a:r>
                    </a:p>
                    <a:p>
                      <a:pPr>
                        <a:buNone/>
                      </a:pPr>
                      <a:r>
                        <a:rPr lang="en-GB" dirty="0">
                          <a:effectLst/>
                        </a:rPr>
                        <a:t>Most deprived quit rate: 36%</a:t>
                      </a:r>
                    </a:p>
                    <a:p>
                      <a:pPr>
                        <a:buNone/>
                      </a:pPr>
                      <a:r>
                        <a:rPr lang="en-GB" dirty="0">
                          <a:effectLst/>
                        </a:rPr>
                        <a:t>Least deprived quit rate: 42%</a:t>
                      </a: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1153611429"/>
                  </a:ext>
                </a:extLst>
              </a:tr>
            </a:tbl>
          </a:graphicData>
        </a:graphic>
      </p:graphicFrame>
    </p:spTree>
    <p:extLst>
      <p:ext uri="{BB962C8B-B14F-4D97-AF65-F5344CB8AC3E}">
        <p14:creationId xmlns:p14="http://schemas.microsoft.com/office/powerpoint/2010/main" val="173439468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22817-C04C-4B6F-81DA-78B04C03A69E}"/>
              </a:ext>
            </a:extLst>
          </p:cNvPr>
          <p:cNvSpPr>
            <a:spLocks noGrp="1"/>
          </p:cNvSpPr>
          <p:nvPr>
            <p:ph type="title"/>
          </p:nvPr>
        </p:nvSpPr>
        <p:spPr>
          <a:xfrm>
            <a:off x="1455306" y="71395"/>
            <a:ext cx="6455700" cy="668100"/>
          </a:xfrm>
        </p:spPr>
        <p:txBody>
          <a:bodyPr/>
          <a:lstStyle/>
          <a:p>
            <a:pPr algn="ctr"/>
            <a:r>
              <a:rPr lang="en-GB" dirty="0"/>
              <a:t>Impact Evaluation</a:t>
            </a:r>
          </a:p>
        </p:txBody>
      </p:sp>
      <p:sp>
        <p:nvSpPr>
          <p:cNvPr id="3" name="Text Placeholder 2">
            <a:extLst>
              <a:ext uri="{FF2B5EF4-FFF2-40B4-BE49-F238E27FC236}">
                <a16:creationId xmlns:a16="http://schemas.microsoft.com/office/drawing/2014/main" id="{D37F355C-37BD-4865-AEA9-50DE5FB81A34}"/>
              </a:ext>
            </a:extLst>
          </p:cNvPr>
          <p:cNvSpPr>
            <a:spLocks noGrp="1"/>
          </p:cNvSpPr>
          <p:nvPr>
            <p:ph type="body" idx="1"/>
          </p:nvPr>
        </p:nvSpPr>
        <p:spPr>
          <a:xfrm>
            <a:off x="426720" y="850156"/>
            <a:ext cx="7484286" cy="3417044"/>
          </a:xfrm>
        </p:spPr>
        <p:txBody>
          <a:bodyPr/>
          <a:lstStyle/>
          <a:p>
            <a:pPr marL="88900" indent="0">
              <a:buNone/>
            </a:pPr>
            <a:r>
              <a:rPr lang="en-GB" sz="2000" dirty="0">
                <a:latin typeface="+mn-lt"/>
              </a:rPr>
              <a:t>Impact refers to immediate effects of the intervention or short-term outcome experienced by affected individuals.</a:t>
            </a:r>
          </a:p>
          <a:p>
            <a:pPr>
              <a:buFont typeface="Myriad Pro" panose="020B0503030403020204" charset="0"/>
              <a:buChar char="−"/>
            </a:pPr>
            <a:r>
              <a:rPr lang="en-GB" sz="2000" dirty="0">
                <a:latin typeface="+mn-lt"/>
              </a:rPr>
              <a:t>An impact is a positive or negative, direct or indirect, intended or unintended change produced by an intervention.</a:t>
            </a:r>
          </a:p>
          <a:p>
            <a:pPr>
              <a:buFont typeface="Myriad Pro" panose="020B0503030403020204" charset="0"/>
              <a:buChar char="−"/>
            </a:pPr>
            <a:r>
              <a:rPr lang="en-GB" sz="2000" dirty="0">
                <a:latin typeface="+mn-lt"/>
              </a:rPr>
              <a:t>That is increased knowledge or shifts in attitude </a:t>
            </a:r>
          </a:p>
          <a:p>
            <a:pPr>
              <a:buFont typeface="Myriad Pro" panose="020B0503030403020204" charset="0"/>
              <a:buChar char="−"/>
            </a:pPr>
            <a:r>
              <a:rPr lang="en-GB" sz="2000" dirty="0">
                <a:latin typeface="+mn-lt"/>
              </a:rPr>
              <a:t>This is the most popular choice of evaluation because it is much easier to conduct.</a:t>
            </a:r>
          </a:p>
          <a:p>
            <a:pPr>
              <a:buFont typeface="Myriad Pro" panose="020B0503030403020204" charset="0"/>
              <a:buChar char="−"/>
            </a:pPr>
            <a:r>
              <a:rPr lang="en-GB" sz="2000" dirty="0">
                <a:latin typeface="+mn-lt"/>
              </a:rPr>
              <a:t>It is carried out at the end of the programme.</a:t>
            </a:r>
          </a:p>
          <a:p>
            <a:pPr>
              <a:buFont typeface="Myriad Pro" panose="020B0503030403020204" charset="0"/>
              <a:buChar char="−"/>
            </a:pPr>
            <a:r>
              <a:rPr lang="en-GB" sz="2000" dirty="0">
                <a:latin typeface="+mn-lt"/>
              </a:rPr>
              <a:t>Like a review of the programme.</a:t>
            </a:r>
          </a:p>
          <a:p>
            <a:pPr>
              <a:buFont typeface="Wingdings" panose="05000000000000000000" pitchFamily="2" charset="2"/>
              <a:buChar char="§"/>
            </a:pPr>
            <a:endParaRPr lang="en-GB" dirty="0">
              <a:latin typeface="+mn-lt"/>
            </a:endParaRPr>
          </a:p>
        </p:txBody>
      </p:sp>
      <p:sp>
        <p:nvSpPr>
          <p:cNvPr id="4" name="Slide Number Placeholder 3">
            <a:extLst>
              <a:ext uri="{FF2B5EF4-FFF2-40B4-BE49-F238E27FC236}">
                <a16:creationId xmlns:a16="http://schemas.microsoft.com/office/drawing/2014/main" id="{6015E935-D6EB-44DE-8F15-E3EF4C31C1AC}"/>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33</a:t>
            </a:fld>
            <a:endParaRPr lang="en"/>
          </a:p>
        </p:txBody>
      </p:sp>
    </p:spTree>
    <p:extLst>
      <p:ext uri="{BB962C8B-B14F-4D97-AF65-F5344CB8AC3E}">
        <p14:creationId xmlns:p14="http://schemas.microsoft.com/office/powerpoint/2010/main" val="226904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919DE-648F-4D36-A6B8-E027C46A72AF}"/>
              </a:ext>
            </a:extLst>
          </p:cNvPr>
          <p:cNvSpPr>
            <a:spLocks noGrp="1"/>
          </p:cNvSpPr>
          <p:nvPr>
            <p:ph type="title"/>
          </p:nvPr>
        </p:nvSpPr>
        <p:spPr>
          <a:xfrm>
            <a:off x="1924324" y="127054"/>
            <a:ext cx="6455700" cy="668100"/>
          </a:xfrm>
        </p:spPr>
        <p:txBody>
          <a:bodyPr/>
          <a:lstStyle/>
          <a:p>
            <a:pPr algn="ctr"/>
            <a:r>
              <a:rPr lang="en-GB" dirty="0"/>
              <a:t>Example  of Impact Evaluation</a:t>
            </a:r>
          </a:p>
        </p:txBody>
      </p:sp>
      <p:sp>
        <p:nvSpPr>
          <p:cNvPr id="3" name="Text Placeholder 2">
            <a:extLst>
              <a:ext uri="{FF2B5EF4-FFF2-40B4-BE49-F238E27FC236}">
                <a16:creationId xmlns:a16="http://schemas.microsoft.com/office/drawing/2014/main" id="{E78868F1-B177-4A8E-AE45-F615B7722812}"/>
              </a:ext>
            </a:extLst>
          </p:cNvPr>
          <p:cNvSpPr>
            <a:spLocks noGrp="1"/>
          </p:cNvSpPr>
          <p:nvPr>
            <p:ph type="body" idx="1"/>
          </p:nvPr>
        </p:nvSpPr>
        <p:spPr>
          <a:xfrm>
            <a:off x="490502" y="1121127"/>
            <a:ext cx="8162995" cy="3330082"/>
          </a:xfrm>
        </p:spPr>
        <p:txBody>
          <a:bodyPr/>
          <a:lstStyle/>
          <a:p>
            <a:pPr>
              <a:buFont typeface="Arial" panose="020B0604020202020204" pitchFamily="34" charset="0"/>
              <a:buChar char="•"/>
            </a:pPr>
            <a:r>
              <a:rPr lang="en-GB" dirty="0">
                <a:latin typeface="+mn-lt"/>
              </a:rPr>
              <a:t>A health promotion programme for a college may include a review of programme </a:t>
            </a:r>
            <a:r>
              <a:rPr lang="en-GB" dirty="0"/>
              <a:t>at</a:t>
            </a:r>
            <a:r>
              <a:rPr lang="en-GB" dirty="0">
                <a:latin typeface="+mn-lt"/>
              </a:rPr>
              <a:t> the end of the session.</a:t>
            </a:r>
          </a:p>
          <a:p>
            <a:pPr>
              <a:buFont typeface="Arial" panose="020B0604020202020204" pitchFamily="34" charset="0"/>
              <a:buChar char="•"/>
            </a:pPr>
            <a:r>
              <a:rPr lang="en-GB" dirty="0">
                <a:latin typeface="+mn-lt"/>
              </a:rPr>
              <a:t>Students may be asked how the programme has made them change their behaviour since its commencement and how it can influence their future behaviour.</a:t>
            </a:r>
          </a:p>
          <a:p>
            <a:pPr>
              <a:buFont typeface="Arial" panose="020B0604020202020204" pitchFamily="34" charset="0"/>
              <a:buChar char="•"/>
            </a:pPr>
            <a:r>
              <a:rPr lang="en-GB" dirty="0"/>
              <a:t>Note that this does not adequately measure if they go onto change their behaviour.  Or indeed maintain that change.</a:t>
            </a:r>
            <a:endParaRPr lang="en-GB" dirty="0">
              <a:latin typeface="+mn-lt"/>
            </a:endParaRPr>
          </a:p>
        </p:txBody>
      </p:sp>
      <p:sp>
        <p:nvSpPr>
          <p:cNvPr id="4" name="Slide Number Placeholder 3">
            <a:extLst>
              <a:ext uri="{FF2B5EF4-FFF2-40B4-BE49-F238E27FC236}">
                <a16:creationId xmlns:a16="http://schemas.microsoft.com/office/drawing/2014/main" id="{8D295949-5BB8-4B4F-954D-0B9675A7CC5A}"/>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34</a:t>
            </a:fld>
            <a:endParaRPr lang="en"/>
          </a:p>
        </p:txBody>
      </p:sp>
    </p:spTree>
    <p:extLst>
      <p:ext uri="{BB962C8B-B14F-4D97-AF65-F5344CB8AC3E}">
        <p14:creationId xmlns:p14="http://schemas.microsoft.com/office/powerpoint/2010/main" val="3175189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FD67B-03F0-CA1C-4F76-D9F912FB5D07}"/>
              </a:ext>
            </a:extLst>
          </p:cNvPr>
          <p:cNvSpPr>
            <a:spLocks noGrp="1"/>
          </p:cNvSpPr>
          <p:nvPr>
            <p:ph type="title"/>
          </p:nvPr>
        </p:nvSpPr>
        <p:spPr/>
        <p:txBody>
          <a:bodyPr/>
          <a:lstStyle/>
          <a:p>
            <a:r>
              <a:rPr lang="en-GB" dirty="0"/>
              <a:t>Other Evaluations</a:t>
            </a:r>
          </a:p>
        </p:txBody>
      </p:sp>
      <p:pic>
        <p:nvPicPr>
          <p:cNvPr id="4098" name="Picture 2" descr="What are the different types of evaluation?">
            <a:extLst>
              <a:ext uri="{FF2B5EF4-FFF2-40B4-BE49-F238E27FC236}">
                <a16:creationId xmlns:a16="http://schemas.microsoft.com/office/drawing/2014/main" id="{3992E4FF-DB63-95E1-0D42-ED0C091C520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11239"/>
          <a:stretch>
            <a:fillRect/>
          </a:stretch>
        </p:blipFill>
        <p:spPr bwMode="auto">
          <a:xfrm>
            <a:off x="3443186" y="1952016"/>
            <a:ext cx="2257628" cy="20038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142037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162B4F-94A3-4361-A76E-4937F715227B}"/>
              </a:ext>
            </a:extLst>
          </p:cNvPr>
          <p:cNvSpPr>
            <a:spLocks noGrp="1"/>
          </p:cNvSpPr>
          <p:nvPr>
            <p:ph type="title"/>
          </p:nvPr>
        </p:nvSpPr>
        <p:spPr>
          <a:xfrm>
            <a:off x="1091498" y="104059"/>
            <a:ext cx="6455700" cy="668100"/>
          </a:xfrm>
        </p:spPr>
        <p:txBody>
          <a:bodyPr/>
          <a:lstStyle/>
          <a:p>
            <a:pPr algn="ctr"/>
            <a:r>
              <a:rPr lang="en-GB" dirty="0"/>
              <a:t>Summative evaluation</a:t>
            </a:r>
          </a:p>
        </p:txBody>
      </p:sp>
      <p:sp>
        <p:nvSpPr>
          <p:cNvPr id="3" name="Text Placeholder 2">
            <a:extLst>
              <a:ext uri="{FF2B5EF4-FFF2-40B4-BE49-F238E27FC236}">
                <a16:creationId xmlns:a16="http://schemas.microsoft.com/office/drawing/2014/main" id="{3FD9D036-48DF-4F97-BE47-71A3796854CE}"/>
              </a:ext>
            </a:extLst>
          </p:cNvPr>
          <p:cNvSpPr>
            <a:spLocks noGrp="1"/>
          </p:cNvSpPr>
          <p:nvPr>
            <p:ph type="body" idx="1"/>
          </p:nvPr>
        </p:nvSpPr>
        <p:spPr>
          <a:xfrm>
            <a:off x="480907" y="772159"/>
            <a:ext cx="7819604" cy="3922031"/>
          </a:xfrm>
        </p:spPr>
        <p:txBody>
          <a:bodyPr/>
          <a:lstStyle/>
          <a:p>
            <a:pPr marL="88900" indent="0">
              <a:buNone/>
            </a:pPr>
            <a:r>
              <a:rPr lang="en-GB" sz="1800" dirty="0">
                <a:latin typeface="+mn-lt"/>
              </a:rPr>
              <a:t>This is always conducted at the completion of the program. </a:t>
            </a:r>
          </a:p>
          <a:p>
            <a:pPr>
              <a:buFont typeface="Myriad Pro" panose="020B0503030403020204" charset="0"/>
              <a:buChar char="−"/>
            </a:pPr>
            <a:r>
              <a:rPr lang="en-GB" sz="1800" dirty="0"/>
              <a:t>It</a:t>
            </a:r>
            <a:r>
              <a:rPr lang="en-GB" sz="1800" dirty="0">
                <a:latin typeface="+mn-lt"/>
              </a:rPr>
              <a:t> considers the entire program cycle and assists in decisions such as:</a:t>
            </a:r>
          </a:p>
          <a:p>
            <a:pPr>
              <a:buFont typeface="Myriad Pro" panose="020B0503030403020204" charset="0"/>
              <a:buChar char="−"/>
            </a:pPr>
            <a:r>
              <a:rPr lang="en-GB" sz="1800" dirty="0">
                <a:latin typeface="+mn-lt"/>
              </a:rPr>
              <a:t>Will the program continue?</a:t>
            </a:r>
          </a:p>
          <a:p>
            <a:pPr>
              <a:buFont typeface="Myriad Pro" panose="020B0503030403020204" charset="0"/>
              <a:buChar char="−"/>
            </a:pPr>
            <a:r>
              <a:rPr lang="en-GB" sz="1800" dirty="0">
                <a:latin typeface="+mn-lt"/>
              </a:rPr>
              <a:t>If so, does it continue in its entirety?</a:t>
            </a:r>
          </a:p>
          <a:p>
            <a:pPr>
              <a:buFont typeface="Myriad Pro" panose="020B0503030403020204" charset="0"/>
              <a:buChar char="−"/>
            </a:pPr>
            <a:r>
              <a:rPr lang="en-GB" sz="1800" dirty="0">
                <a:latin typeface="+mn-lt"/>
              </a:rPr>
              <a:t>Is it possible to implement the program in other settings?</a:t>
            </a:r>
          </a:p>
          <a:p>
            <a:pPr>
              <a:buFont typeface="Myriad Pro" panose="020B0503030403020204" charset="0"/>
              <a:buChar char="−"/>
            </a:pPr>
            <a:r>
              <a:rPr lang="en-GB" sz="1800" dirty="0">
                <a:latin typeface="+mn-lt"/>
              </a:rPr>
              <a:t>How sustainable is the program?</a:t>
            </a:r>
          </a:p>
          <a:p>
            <a:pPr>
              <a:buFont typeface="Myriad Pro" panose="020B0503030403020204" charset="0"/>
              <a:buChar char="−"/>
            </a:pPr>
            <a:r>
              <a:rPr lang="en-GB" sz="1800" dirty="0">
                <a:latin typeface="+mn-lt"/>
              </a:rPr>
              <a:t>What elements could have helped or hindered the program?</a:t>
            </a:r>
          </a:p>
          <a:p>
            <a:pPr>
              <a:buFont typeface="Myriad Pro" panose="020B0503030403020204" charset="0"/>
              <a:buChar char="−"/>
            </a:pPr>
            <a:r>
              <a:rPr lang="en-GB" sz="1800" dirty="0">
                <a:latin typeface="+mn-lt"/>
              </a:rPr>
              <a:t>What recommendations have evolved out of the program?</a:t>
            </a:r>
          </a:p>
          <a:p>
            <a:pPr marL="88900" indent="0">
              <a:buNone/>
            </a:pPr>
            <a:r>
              <a:rPr lang="en-GB" sz="1800" dirty="0">
                <a:latin typeface="+mn-lt"/>
              </a:rPr>
              <a:t>                                       (Hawe, </a:t>
            </a:r>
            <a:r>
              <a:rPr lang="en-GB" sz="1800" dirty="0" err="1">
                <a:latin typeface="+mn-lt"/>
              </a:rPr>
              <a:t>Degeling</a:t>
            </a:r>
            <a:r>
              <a:rPr lang="en-GB" sz="1800" dirty="0">
                <a:latin typeface="+mn-lt"/>
              </a:rPr>
              <a:t> and Hall (1990) </a:t>
            </a:r>
          </a:p>
        </p:txBody>
      </p:sp>
      <p:sp>
        <p:nvSpPr>
          <p:cNvPr id="4" name="Slide Number Placeholder 3">
            <a:extLst>
              <a:ext uri="{FF2B5EF4-FFF2-40B4-BE49-F238E27FC236}">
                <a16:creationId xmlns:a16="http://schemas.microsoft.com/office/drawing/2014/main" id="{A6860C15-9F29-4595-AB3A-1532E254DD9A}"/>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36</a:t>
            </a:fld>
            <a:endParaRPr lang="en"/>
          </a:p>
        </p:txBody>
      </p:sp>
    </p:spTree>
    <p:extLst>
      <p:ext uri="{BB962C8B-B14F-4D97-AF65-F5344CB8AC3E}">
        <p14:creationId xmlns:p14="http://schemas.microsoft.com/office/powerpoint/2010/main" val="31475966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694645-2D2D-3C3A-C363-D14798B56B26}"/>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4E503F46-B124-6212-FC1D-6BF31598493C}"/>
              </a:ext>
            </a:extLst>
          </p:cNvPr>
          <p:cNvSpPr>
            <a:spLocks noGrp="1"/>
          </p:cNvSpPr>
          <p:nvPr>
            <p:ph type="title"/>
          </p:nvPr>
        </p:nvSpPr>
        <p:spPr>
          <a:xfrm>
            <a:off x="366889" y="448690"/>
            <a:ext cx="8229600" cy="857250"/>
          </a:xfrm>
        </p:spPr>
        <p:txBody>
          <a:bodyPr>
            <a:normAutofit fontScale="90000"/>
          </a:bodyPr>
          <a:lstStyle/>
          <a:p>
            <a:r>
              <a:rPr lang="en-GB" b="1" i="1" dirty="0">
                <a:latin typeface="Segoe UI" panose="020B0502040204020203" pitchFamily="34" charset="0"/>
              </a:rPr>
              <a:t>Outcome Summative Example Measures</a:t>
            </a:r>
            <a:br>
              <a:rPr lang="en-GB" b="1" i="1" dirty="0">
                <a:latin typeface="Segoe UI" panose="020B0502040204020203" pitchFamily="34" charset="0"/>
              </a:rPr>
            </a:br>
            <a:endParaRPr lang="en-GB" dirty="0"/>
          </a:p>
        </p:txBody>
      </p:sp>
      <p:graphicFrame>
        <p:nvGraphicFramePr>
          <p:cNvPr id="3" name="Table 2">
            <a:extLst>
              <a:ext uri="{FF2B5EF4-FFF2-40B4-BE49-F238E27FC236}">
                <a16:creationId xmlns:a16="http://schemas.microsoft.com/office/drawing/2014/main" id="{223F3E8B-97D0-C805-AE58-42EA693BBC9B}"/>
              </a:ext>
            </a:extLst>
          </p:cNvPr>
          <p:cNvGraphicFramePr>
            <a:graphicFrameLocks noGrp="1"/>
          </p:cNvGraphicFramePr>
          <p:nvPr>
            <p:extLst>
              <p:ext uri="{D42A27DB-BD31-4B8C-83A1-F6EECF244321}">
                <p14:modId xmlns:p14="http://schemas.microsoft.com/office/powerpoint/2010/main" val="224751538"/>
              </p:ext>
            </p:extLst>
          </p:nvPr>
        </p:nvGraphicFramePr>
        <p:xfrm>
          <a:off x="547511" y="1305940"/>
          <a:ext cx="8229600" cy="2103120"/>
        </p:xfrm>
        <a:graphic>
          <a:graphicData uri="http://schemas.openxmlformats.org/drawingml/2006/table">
            <a:tbl>
              <a:tblPr/>
              <a:tblGrid>
                <a:gridCol w="2743200">
                  <a:extLst>
                    <a:ext uri="{9D8B030D-6E8A-4147-A177-3AD203B41FA5}">
                      <a16:colId xmlns:a16="http://schemas.microsoft.com/office/drawing/2014/main" val="4132918617"/>
                    </a:ext>
                  </a:extLst>
                </a:gridCol>
                <a:gridCol w="2743200">
                  <a:extLst>
                    <a:ext uri="{9D8B030D-6E8A-4147-A177-3AD203B41FA5}">
                      <a16:colId xmlns:a16="http://schemas.microsoft.com/office/drawing/2014/main" val="1653327192"/>
                    </a:ext>
                  </a:extLst>
                </a:gridCol>
                <a:gridCol w="2743200">
                  <a:extLst>
                    <a:ext uri="{9D8B030D-6E8A-4147-A177-3AD203B41FA5}">
                      <a16:colId xmlns:a16="http://schemas.microsoft.com/office/drawing/2014/main" val="3294685127"/>
                    </a:ext>
                  </a:extLst>
                </a:gridCol>
              </a:tblGrid>
              <a:tr h="0">
                <a:tc>
                  <a:txBody>
                    <a:bodyPr/>
                    <a:lstStyle/>
                    <a:p>
                      <a:pPr>
                        <a:buNone/>
                      </a:pPr>
                      <a:r>
                        <a:rPr lang="en-GB" sz="1800" b="1" dirty="0">
                          <a:effectLst/>
                        </a:rPr>
                        <a:t>Summative Domain</a:t>
                      </a: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800" b="1" dirty="0">
                          <a:effectLst/>
                        </a:rPr>
                        <a:t>Key Question</a:t>
                      </a: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800" b="1" dirty="0">
                          <a:effectLst/>
                        </a:rPr>
                        <a:t>Example Metric</a:t>
                      </a: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877826215"/>
                  </a:ext>
                </a:extLst>
              </a:tr>
              <a:tr h="0">
                <a:tc>
                  <a:txBody>
                    <a:bodyPr/>
                    <a:lstStyle/>
                    <a:p>
                      <a:pPr>
                        <a:buNone/>
                      </a:pPr>
                      <a:r>
                        <a:rPr lang="en-GB" sz="1800" b="1">
                          <a:solidFill>
                            <a:srgbClr val="FF0000"/>
                          </a:solidFill>
                          <a:effectLst/>
                        </a:rPr>
                        <a:t>Effectiveness</a:t>
                      </a: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800">
                          <a:effectLst/>
                        </a:rPr>
                        <a:t>Did it work overall?</a:t>
                      </a: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800">
                          <a:effectLst/>
                        </a:rPr>
                        <a:t>31.9% quit rate</a:t>
                      </a: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766637659"/>
                  </a:ext>
                </a:extLst>
              </a:tr>
              <a:tr h="0">
                <a:tc>
                  <a:txBody>
                    <a:bodyPr/>
                    <a:lstStyle/>
                    <a:p>
                      <a:pPr>
                        <a:buNone/>
                      </a:pPr>
                      <a:r>
                        <a:rPr lang="en-GB" sz="1800" b="1">
                          <a:solidFill>
                            <a:srgbClr val="FF0000"/>
                          </a:solidFill>
                          <a:effectLst/>
                        </a:rPr>
                        <a:t>Health Impact</a:t>
                      </a: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800" dirty="0">
                          <a:effectLst/>
                        </a:rPr>
                        <a:t>Did health improve at scale?</a:t>
                      </a: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800">
                          <a:effectLst/>
                        </a:rPr>
                        <a:t>45 QALYs gained</a:t>
                      </a: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360240436"/>
                  </a:ext>
                </a:extLst>
              </a:tr>
              <a:tr h="0">
                <a:tc>
                  <a:txBody>
                    <a:bodyPr/>
                    <a:lstStyle/>
                    <a:p>
                      <a:pPr>
                        <a:buNone/>
                      </a:pPr>
                      <a:r>
                        <a:rPr lang="en-GB" sz="1800" b="1">
                          <a:solidFill>
                            <a:srgbClr val="FF0000"/>
                          </a:solidFill>
                          <a:effectLst/>
                        </a:rPr>
                        <a:t>Cost‑effectiveness</a:t>
                      </a: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800">
                          <a:effectLst/>
                        </a:rPr>
                        <a:t>Was it worth the cost?</a:t>
                      </a: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800">
                          <a:effectLst/>
                        </a:rPr>
                        <a:t>£2,133 per QALY</a:t>
                      </a: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782505772"/>
                  </a:ext>
                </a:extLst>
              </a:tr>
              <a:tr h="0">
                <a:tc>
                  <a:txBody>
                    <a:bodyPr/>
                    <a:lstStyle/>
                    <a:p>
                      <a:pPr>
                        <a:buNone/>
                      </a:pPr>
                      <a:r>
                        <a:rPr lang="en-GB" sz="1800" b="1" dirty="0">
                          <a:solidFill>
                            <a:srgbClr val="FF0000"/>
                          </a:solidFill>
                          <a:effectLst/>
                        </a:rPr>
                        <a:t>Equity &amp; Sustainability</a:t>
                      </a: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800">
                          <a:effectLst/>
                        </a:rPr>
                        <a:t>Is it fair and sustainable?</a:t>
                      </a: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tc>
                  <a:txBody>
                    <a:bodyPr/>
                    <a:lstStyle/>
                    <a:p>
                      <a:pPr>
                        <a:buNone/>
                      </a:pPr>
                      <a:r>
                        <a:rPr lang="en-GB" sz="1800" dirty="0">
                          <a:effectLst/>
                        </a:rPr>
                        <a:t>50% gap reduction</a:t>
                      </a:r>
                    </a:p>
                  </a:txBody>
                  <a:tcPr anchor="ctr">
                    <a:lnL w="6350" cap="flat" cmpd="sng" algn="ctr">
                      <a:solidFill>
                        <a:srgbClr val="E6E6E6"/>
                      </a:solidFill>
                      <a:prstDash val="solid"/>
                      <a:round/>
                      <a:headEnd type="none" w="med" len="med"/>
                      <a:tailEnd type="none" w="med" len="med"/>
                    </a:lnL>
                    <a:lnR w="6350" cap="flat" cmpd="sng" algn="ctr">
                      <a:solidFill>
                        <a:srgbClr val="E6E6E6"/>
                      </a:solidFill>
                      <a:prstDash val="solid"/>
                      <a:round/>
                      <a:headEnd type="none" w="med" len="med"/>
                      <a:tailEnd type="none" w="med" len="med"/>
                    </a:lnR>
                    <a:lnT w="6350" cap="flat" cmpd="sng" algn="ctr">
                      <a:solidFill>
                        <a:srgbClr val="E6E6E6"/>
                      </a:solidFill>
                      <a:prstDash val="solid"/>
                      <a:round/>
                      <a:headEnd type="none" w="med" len="med"/>
                      <a:tailEnd type="none" w="med" len="med"/>
                    </a:lnT>
                    <a:lnB w="6350" cap="flat" cmpd="sng" algn="ctr">
                      <a:solidFill>
                        <a:srgbClr val="E6E6E6"/>
                      </a:solidFill>
                      <a:prstDash val="solid"/>
                      <a:round/>
                      <a:headEnd type="none" w="med" len="med"/>
                      <a:tailEnd type="none" w="med" len="med"/>
                    </a:lnB>
                    <a:solidFill>
                      <a:srgbClr val="F5F5F5"/>
                    </a:solidFill>
                  </a:tcPr>
                </a:tc>
                <a:extLst>
                  <a:ext uri="{0D108BD9-81ED-4DB2-BD59-A6C34878D82A}">
                    <a16:rowId xmlns:a16="http://schemas.microsoft.com/office/drawing/2014/main" val="3748046645"/>
                  </a:ext>
                </a:extLst>
              </a:tr>
            </a:tbl>
          </a:graphicData>
        </a:graphic>
      </p:graphicFrame>
    </p:spTree>
    <p:extLst>
      <p:ext uri="{BB962C8B-B14F-4D97-AF65-F5344CB8AC3E}">
        <p14:creationId xmlns:p14="http://schemas.microsoft.com/office/powerpoint/2010/main" val="251616969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6566A4-63EF-496B-879D-BFBCAB8F198D}"/>
              </a:ext>
            </a:extLst>
          </p:cNvPr>
          <p:cNvSpPr>
            <a:spLocks noGrp="1"/>
          </p:cNvSpPr>
          <p:nvPr>
            <p:ph type="title"/>
          </p:nvPr>
        </p:nvSpPr>
        <p:spPr>
          <a:xfrm>
            <a:off x="1284097" y="349690"/>
            <a:ext cx="6455700" cy="668100"/>
          </a:xfrm>
        </p:spPr>
        <p:txBody>
          <a:bodyPr/>
          <a:lstStyle/>
          <a:p>
            <a:r>
              <a:rPr lang="en-GB" dirty="0"/>
              <a:t>Cost-Effectiveness Evaluation</a:t>
            </a:r>
            <a:endParaRPr lang="en-US" dirty="0"/>
          </a:p>
        </p:txBody>
      </p:sp>
      <p:sp>
        <p:nvSpPr>
          <p:cNvPr id="3" name="Text Placeholder 2">
            <a:extLst>
              <a:ext uri="{FF2B5EF4-FFF2-40B4-BE49-F238E27FC236}">
                <a16:creationId xmlns:a16="http://schemas.microsoft.com/office/drawing/2014/main" id="{22B43025-7665-4C9A-9CAB-D88EB5142FBF}"/>
              </a:ext>
            </a:extLst>
          </p:cNvPr>
          <p:cNvSpPr>
            <a:spLocks noGrp="1"/>
          </p:cNvSpPr>
          <p:nvPr>
            <p:ph type="body" idx="1"/>
          </p:nvPr>
        </p:nvSpPr>
        <p:spPr>
          <a:xfrm>
            <a:off x="491068" y="1017790"/>
            <a:ext cx="7809444" cy="2902500"/>
          </a:xfrm>
        </p:spPr>
        <p:txBody>
          <a:bodyPr/>
          <a:lstStyle/>
          <a:p>
            <a:pPr marL="88900" indent="0">
              <a:buNone/>
            </a:pPr>
            <a:r>
              <a:rPr lang="en-GB" sz="2000" dirty="0">
                <a:latin typeface="+mn-lt"/>
              </a:rPr>
              <a:t>This is a specialised form of Impact </a:t>
            </a:r>
            <a:r>
              <a:rPr lang="en-GB" sz="2000" dirty="0"/>
              <a:t>A</a:t>
            </a:r>
            <a:r>
              <a:rPr lang="en-GB" sz="2000" dirty="0">
                <a:latin typeface="+mn-lt"/>
              </a:rPr>
              <a:t>ssessment that extends beyond measuring the extent to which change occurred, to looking at the cost per unit of change. </a:t>
            </a:r>
          </a:p>
          <a:p>
            <a:pPr>
              <a:buFont typeface="Wingdings" panose="05000000000000000000" pitchFamily="2" charset="2"/>
              <a:buChar char="Ø"/>
            </a:pPr>
            <a:r>
              <a:rPr lang="en-GB" sz="2000" dirty="0">
                <a:latin typeface="+mn-lt"/>
              </a:rPr>
              <a:t>It requires costs of the intervention to be carefully tracked. </a:t>
            </a:r>
          </a:p>
          <a:p>
            <a:pPr>
              <a:buFont typeface="Wingdings" panose="05000000000000000000" pitchFamily="2" charset="2"/>
              <a:buChar char="Ø"/>
            </a:pPr>
            <a:r>
              <a:rPr lang="en-GB" sz="2000" dirty="0">
                <a:latin typeface="+mn-lt"/>
              </a:rPr>
              <a:t>Despite being complex, cost-effective evaluation answers the question that most people want to know: What is the return on investment (ROI)? </a:t>
            </a:r>
          </a:p>
        </p:txBody>
      </p:sp>
      <p:sp>
        <p:nvSpPr>
          <p:cNvPr id="4" name="Slide Number Placeholder 3">
            <a:extLst>
              <a:ext uri="{FF2B5EF4-FFF2-40B4-BE49-F238E27FC236}">
                <a16:creationId xmlns:a16="http://schemas.microsoft.com/office/drawing/2014/main" id="{3A83D3AA-C9A3-470F-AA81-161B002AD02D}"/>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a:t>38</a:t>
            </a:fld>
            <a:endParaRPr lang="en"/>
          </a:p>
        </p:txBody>
      </p:sp>
    </p:spTree>
    <p:extLst>
      <p:ext uri="{BB962C8B-B14F-4D97-AF65-F5344CB8AC3E}">
        <p14:creationId xmlns:p14="http://schemas.microsoft.com/office/powerpoint/2010/main" val="2699469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CCFD8-EC9C-9F72-0E19-DEE285754771}"/>
              </a:ext>
            </a:extLst>
          </p:cNvPr>
          <p:cNvSpPr>
            <a:spLocks noGrp="1"/>
          </p:cNvSpPr>
          <p:nvPr>
            <p:ph type="title"/>
          </p:nvPr>
        </p:nvSpPr>
        <p:spPr>
          <a:xfrm>
            <a:off x="1344150" y="234623"/>
            <a:ext cx="6455700" cy="668100"/>
          </a:xfrm>
        </p:spPr>
        <p:txBody>
          <a:bodyPr/>
          <a:lstStyle/>
          <a:p>
            <a:r>
              <a:rPr lang="en-GB" b="1" dirty="0"/>
              <a:t>How to evaluate</a:t>
            </a:r>
          </a:p>
        </p:txBody>
      </p:sp>
      <p:sp>
        <p:nvSpPr>
          <p:cNvPr id="3" name="Text Placeholder 2">
            <a:extLst>
              <a:ext uri="{FF2B5EF4-FFF2-40B4-BE49-F238E27FC236}">
                <a16:creationId xmlns:a16="http://schemas.microsoft.com/office/drawing/2014/main" id="{AB36E7A7-C70E-11D3-3CD7-27558E134E03}"/>
              </a:ext>
            </a:extLst>
          </p:cNvPr>
          <p:cNvSpPr>
            <a:spLocks noGrp="1"/>
          </p:cNvSpPr>
          <p:nvPr>
            <p:ph type="body" idx="1"/>
          </p:nvPr>
        </p:nvSpPr>
        <p:spPr>
          <a:xfrm>
            <a:off x="569921" y="1120500"/>
            <a:ext cx="7400223" cy="2902500"/>
          </a:xfrm>
        </p:spPr>
        <p:txBody>
          <a:bodyPr/>
          <a:lstStyle/>
          <a:p>
            <a:pPr marL="88900" indent="0">
              <a:buNone/>
            </a:pPr>
            <a:r>
              <a:rPr lang="en-GB" sz="2500" i="1" dirty="0"/>
              <a:t>How can a health campaign be evaluated?</a:t>
            </a:r>
          </a:p>
          <a:p>
            <a:pPr marL="88900" indent="0">
              <a:buNone/>
            </a:pPr>
            <a:endParaRPr lang="en-GB" sz="2500" dirty="0">
              <a:cs typeface="Arial" panose="020B0604020202020204" pitchFamily="34" charset="0"/>
            </a:endParaRPr>
          </a:p>
          <a:p>
            <a:pPr>
              <a:buFont typeface="Wingdings" panose="05000000000000000000" pitchFamily="2" charset="2"/>
              <a:buChar char="Ø"/>
            </a:pPr>
            <a:r>
              <a:rPr lang="en-GB" sz="2500" dirty="0">
                <a:cs typeface="Arial" panose="020B0604020202020204" pitchFamily="34" charset="0"/>
              </a:rPr>
              <a:t>An evaluation procedure should be agreed </a:t>
            </a:r>
            <a:r>
              <a:rPr lang="en-GB" sz="2500" i="1" dirty="0">
                <a:cs typeface="Arial" panose="020B0604020202020204" pitchFamily="34" charset="0"/>
              </a:rPr>
              <a:t>in advance.</a:t>
            </a:r>
            <a:endParaRPr lang="en-GB" sz="2500" dirty="0">
              <a:cs typeface="Arial" panose="020B0604020202020204" pitchFamily="34" charset="0"/>
            </a:endParaRPr>
          </a:p>
          <a:p>
            <a:pPr>
              <a:buFont typeface="Wingdings" panose="05000000000000000000" pitchFamily="2" charset="2"/>
              <a:buChar char="Ø"/>
            </a:pPr>
            <a:r>
              <a:rPr lang="en-GB" sz="2500" dirty="0">
                <a:cs typeface="Arial" panose="020B0604020202020204" pitchFamily="34" charset="0"/>
              </a:rPr>
              <a:t>An eight stage framework was proposed by </a:t>
            </a:r>
            <a:r>
              <a:rPr lang="en-GB" sz="2500" dirty="0" err="1">
                <a:cs typeface="Arial" panose="020B0604020202020204" pitchFamily="34" charset="0"/>
              </a:rPr>
              <a:t>Rootman</a:t>
            </a:r>
            <a:r>
              <a:rPr lang="en-GB" sz="2500" dirty="0">
                <a:cs typeface="Arial" panose="020B0604020202020204" pitchFamily="34" charset="0"/>
              </a:rPr>
              <a:t> et al. (2001) for health promotion intervention evaluation. </a:t>
            </a:r>
          </a:p>
        </p:txBody>
      </p:sp>
      <p:sp>
        <p:nvSpPr>
          <p:cNvPr id="4" name="Slide Number Placeholder 3">
            <a:extLst>
              <a:ext uri="{FF2B5EF4-FFF2-40B4-BE49-F238E27FC236}">
                <a16:creationId xmlns:a16="http://schemas.microsoft.com/office/drawing/2014/main" id="{3D4118A0-0DE5-BDD2-DAFF-06BE936573AA}"/>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smtClean="0"/>
              <a:t>39</a:t>
            </a:fld>
            <a:endParaRPr lang="en"/>
          </a:p>
        </p:txBody>
      </p:sp>
    </p:spTree>
    <p:extLst>
      <p:ext uri="{BB962C8B-B14F-4D97-AF65-F5344CB8AC3E}">
        <p14:creationId xmlns:p14="http://schemas.microsoft.com/office/powerpoint/2010/main" val="343654205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33AED-91EF-8C02-0D28-C39C72A6E92F}"/>
              </a:ext>
            </a:extLst>
          </p:cNvPr>
          <p:cNvSpPr>
            <a:spLocks noGrp="1"/>
          </p:cNvSpPr>
          <p:nvPr>
            <p:ph type="title"/>
          </p:nvPr>
        </p:nvSpPr>
        <p:spPr>
          <a:xfrm>
            <a:off x="1292932" y="293676"/>
            <a:ext cx="6455700" cy="668100"/>
          </a:xfrm>
        </p:spPr>
        <p:txBody>
          <a:bodyPr/>
          <a:lstStyle/>
          <a:p>
            <a:r>
              <a:rPr lang="en-GB" b="1" dirty="0"/>
              <a:t>Eight stage framework</a:t>
            </a:r>
            <a:br>
              <a:rPr lang="en-GB" b="1" dirty="0"/>
            </a:br>
            <a:r>
              <a:rPr lang="en-GB" sz="1500" dirty="0"/>
              <a:t>health promotion intervention evaluation</a:t>
            </a:r>
          </a:p>
        </p:txBody>
      </p:sp>
      <p:sp>
        <p:nvSpPr>
          <p:cNvPr id="3" name="Text Placeholder 2">
            <a:extLst>
              <a:ext uri="{FF2B5EF4-FFF2-40B4-BE49-F238E27FC236}">
                <a16:creationId xmlns:a16="http://schemas.microsoft.com/office/drawing/2014/main" id="{25F83F3D-30DE-F393-38CD-7BBF095BF389}"/>
              </a:ext>
            </a:extLst>
          </p:cNvPr>
          <p:cNvSpPr>
            <a:spLocks noGrp="1"/>
          </p:cNvSpPr>
          <p:nvPr>
            <p:ph type="body" idx="1"/>
          </p:nvPr>
        </p:nvSpPr>
        <p:spPr>
          <a:xfrm>
            <a:off x="419946" y="1016001"/>
            <a:ext cx="8724053" cy="3499774"/>
          </a:xfrm>
        </p:spPr>
        <p:txBody>
          <a:bodyPr/>
          <a:lstStyle/>
          <a:p>
            <a:pPr marL="546100" indent="-457200">
              <a:buFont typeface="+mj-lt"/>
              <a:buAutoNum type="arabicPeriod"/>
            </a:pPr>
            <a:r>
              <a:rPr lang="en-GB" sz="2000" dirty="0">
                <a:cs typeface="Arial" panose="020B0604020202020204" pitchFamily="34" charset="0"/>
              </a:rPr>
              <a:t>Describe the programme, clarify aims and objectives and purpose</a:t>
            </a:r>
          </a:p>
          <a:p>
            <a:pPr marL="546100" indent="-457200">
              <a:buFont typeface="+mj-lt"/>
              <a:buAutoNum type="arabicPeriod"/>
            </a:pPr>
            <a:r>
              <a:rPr lang="en-GB" sz="2000" dirty="0">
                <a:cs typeface="Arial" panose="020B0604020202020204" pitchFamily="34" charset="0"/>
              </a:rPr>
              <a:t>Identify issues and questions of concern to the stakeholders.</a:t>
            </a:r>
          </a:p>
          <a:p>
            <a:pPr marL="546100" indent="-457200">
              <a:buFont typeface="+mj-lt"/>
              <a:buAutoNum type="arabicPeriod"/>
            </a:pPr>
            <a:r>
              <a:rPr lang="en-GB" sz="2000" dirty="0">
                <a:cs typeface="Arial" panose="020B0604020202020204" pitchFamily="34" charset="0"/>
              </a:rPr>
              <a:t>Design the process of information gathering process</a:t>
            </a:r>
          </a:p>
          <a:p>
            <a:pPr marL="546100" indent="-457200">
              <a:buFont typeface="+mj-lt"/>
              <a:buAutoNum type="arabicPeriod"/>
            </a:pPr>
            <a:r>
              <a:rPr lang="en-GB" sz="2000" dirty="0">
                <a:cs typeface="Arial" panose="020B0604020202020204" pitchFamily="34" charset="0"/>
              </a:rPr>
              <a:t>Collect the data, </a:t>
            </a:r>
          </a:p>
          <a:p>
            <a:pPr marL="546100" indent="-457200">
              <a:buFont typeface="+mj-lt"/>
              <a:buAutoNum type="arabicPeriod"/>
            </a:pPr>
            <a:r>
              <a:rPr lang="en-GB" sz="2000" dirty="0">
                <a:cs typeface="Arial" panose="020B0604020202020204" pitchFamily="34" charset="0"/>
              </a:rPr>
              <a:t>Analyse the data  </a:t>
            </a:r>
          </a:p>
          <a:p>
            <a:pPr marL="546100" indent="-457200">
              <a:buFont typeface="+mj-lt"/>
              <a:buAutoNum type="arabicPeriod"/>
            </a:pPr>
            <a:r>
              <a:rPr lang="en-GB" sz="2000" dirty="0">
                <a:cs typeface="Arial" panose="020B0604020202020204" pitchFamily="34" charset="0"/>
              </a:rPr>
              <a:t>From the data make recommendations</a:t>
            </a:r>
          </a:p>
          <a:p>
            <a:pPr marL="546100" indent="-457200">
              <a:buFont typeface="+mj-lt"/>
              <a:buAutoNum type="arabicPeriod"/>
            </a:pPr>
            <a:r>
              <a:rPr lang="en-GB" sz="2000" dirty="0">
                <a:cs typeface="Arial" panose="020B0604020202020204" pitchFamily="34" charset="0"/>
              </a:rPr>
              <a:t>Disseminate findings</a:t>
            </a:r>
          </a:p>
          <a:p>
            <a:pPr marL="546100" indent="-457200">
              <a:buFont typeface="+mj-lt"/>
              <a:buAutoNum type="arabicPeriod"/>
            </a:pPr>
            <a:r>
              <a:rPr lang="en-GB" sz="2000" dirty="0">
                <a:cs typeface="Arial" panose="020B0604020202020204" pitchFamily="34" charset="0"/>
              </a:rPr>
              <a:t>Take action</a:t>
            </a:r>
            <a:endParaRPr lang="en-GB" sz="2000" dirty="0"/>
          </a:p>
        </p:txBody>
      </p:sp>
    </p:spTree>
    <p:extLst>
      <p:ext uri="{BB962C8B-B14F-4D97-AF65-F5344CB8AC3E}">
        <p14:creationId xmlns:p14="http://schemas.microsoft.com/office/powerpoint/2010/main" val="36201050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A7F798-B63A-4AD3-83B0-37F20D238E25}"/>
              </a:ext>
            </a:extLst>
          </p:cNvPr>
          <p:cNvSpPr>
            <a:spLocks noGrp="1"/>
          </p:cNvSpPr>
          <p:nvPr>
            <p:ph type="title"/>
          </p:nvPr>
        </p:nvSpPr>
        <p:spPr>
          <a:xfrm>
            <a:off x="784858" y="-301461"/>
            <a:ext cx="8041792" cy="1154286"/>
          </a:xfrm>
        </p:spPr>
        <p:txBody>
          <a:bodyPr/>
          <a:lstStyle/>
          <a:p>
            <a:pPr algn="l"/>
            <a:r>
              <a:rPr lang="en-GB" sz="2800" b="1" dirty="0"/>
              <a:t>Outcome Evaluation or Impact Assessment?</a:t>
            </a:r>
          </a:p>
        </p:txBody>
      </p:sp>
      <p:sp>
        <p:nvSpPr>
          <p:cNvPr id="3" name="Text Placeholder 2">
            <a:extLst>
              <a:ext uri="{FF2B5EF4-FFF2-40B4-BE49-F238E27FC236}">
                <a16:creationId xmlns:a16="http://schemas.microsoft.com/office/drawing/2014/main" id="{27EC400D-5993-4031-997D-D4DEFCFC2C0A}"/>
              </a:ext>
            </a:extLst>
          </p:cNvPr>
          <p:cNvSpPr>
            <a:spLocks noGrp="1"/>
          </p:cNvSpPr>
          <p:nvPr>
            <p:ph type="body" idx="1"/>
          </p:nvPr>
        </p:nvSpPr>
        <p:spPr>
          <a:xfrm>
            <a:off x="343183" y="852825"/>
            <a:ext cx="8656320" cy="2959945"/>
          </a:xfrm>
        </p:spPr>
        <p:txBody>
          <a:bodyPr/>
          <a:lstStyle/>
          <a:p>
            <a:pPr>
              <a:buFont typeface="Wingdings" panose="05000000000000000000" pitchFamily="2" charset="2"/>
              <a:buChar char="Ø"/>
            </a:pPr>
            <a:r>
              <a:rPr lang="en-GB" sz="2200" dirty="0">
                <a:cs typeface="Arial" panose="020B0604020202020204" pitchFamily="34" charset="0"/>
              </a:rPr>
              <a:t>Outcome evaluation refers to assessing changes in any given outcome without necessarily attributing it to an intervention. </a:t>
            </a:r>
          </a:p>
          <a:p>
            <a:pPr>
              <a:buFont typeface="Wingdings" panose="05000000000000000000" pitchFamily="2" charset="2"/>
              <a:buChar char="Ø"/>
            </a:pPr>
            <a:r>
              <a:rPr lang="en-GB" sz="2200" dirty="0">
                <a:cs typeface="Arial" panose="020B0604020202020204" pitchFamily="34" charset="0"/>
              </a:rPr>
              <a:t>Impact evaluation is for a rigorous study design capable of demonstrating cause and effect, not just plausible attribution. </a:t>
            </a:r>
          </a:p>
          <a:p>
            <a:pPr marL="88900" indent="0">
              <a:buNone/>
            </a:pPr>
            <a:endParaRPr lang="en-GB" sz="2200" dirty="0">
              <a:cs typeface="Arial" panose="020B0604020202020204" pitchFamily="34" charset="0"/>
            </a:endParaRPr>
          </a:p>
          <a:p>
            <a:pPr marL="88900" indent="0">
              <a:buNone/>
            </a:pPr>
            <a:r>
              <a:rPr lang="en-GB" sz="2200" dirty="0">
                <a:cs typeface="Arial" panose="020B0604020202020204" pitchFamily="34" charset="0"/>
              </a:rPr>
              <a:t>In a lot of studies, outcome and the impact an intervention has made is based on probability, rather than certainty. This is because of the many different factors which can influence people and the outcome of an intervention. </a:t>
            </a:r>
          </a:p>
        </p:txBody>
      </p:sp>
      <p:sp>
        <p:nvSpPr>
          <p:cNvPr id="4" name="Slide Number Placeholder 3">
            <a:extLst>
              <a:ext uri="{FF2B5EF4-FFF2-40B4-BE49-F238E27FC236}">
                <a16:creationId xmlns:a16="http://schemas.microsoft.com/office/drawing/2014/main" id="{1659A432-DD84-43C0-BFA8-0AFDB880C203}"/>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a:t>41</a:t>
            </a:fld>
            <a:endParaRPr lang="en"/>
          </a:p>
        </p:txBody>
      </p:sp>
    </p:spTree>
    <p:extLst>
      <p:ext uri="{BB962C8B-B14F-4D97-AF65-F5344CB8AC3E}">
        <p14:creationId xmlns:p14="http://schemas.microsoft.com/office/powerpoint/2010/main" val="3448802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60709-2870-49DE-9F59-547A8D9764C1}"/>
              </a:ext>
            </a:extLst>
          </p:cNvPr>
          <p:cNvSpPr>
            <a:spLocks noGrp="1"/>
          </p:cNvSpPr>
          <p:nvPr>
            <p:ph type="title"/>
          </p:nvPr>
        </p:nvSpPr>
        <p:spPr>
          <a:xfrm>
            <a:off x="1009187" y="89604"/>
            <a:ext cx="6455700" cy="668100"/>
          </a:xfrm>
        </p:spPr>
        <p:txBody>
          <a:bodyPr/>
          <a:lstStyle/>
          <a:p>
            <a:r>
              <a:rPr lang="en-GB" dirty="0"/>
              <a:t>References</a:t>
            </a:r>
            <a:endParaRPr lang="en-US" dirty="0"/>
          </a:p>
        </p:txBody>
      </p:sp>
      <p:sp>
        <p:nvSpPr>
          <p:cNvPr id="3" name="Text Placeholder 2">
            <a:extLst>
              <a:ext uri="{FF2B5EF4-FFF2-40B4-BE49-F238E27FC236}">
                <a16:creationId xmlns:a16="http://schemas.microsoft.com/office/drawing/2014/main" id="{B001C9C3-9B43-404B-B321-E6E5ECEFEA86}"/>
              </a:ext>
            </a:extLst>
          </p:cNvPr>
          <p:cNvSpPr>
            <a:spLocks noGrp="1"/>
          </p:cNvSpPr>
          <p:nvPr>
            <p:ph type="body" idx="1"/>
          </p:nvPr>
        </p:nvSpPr>
        <p:spPr>
          <a:xfrm>
            <a:off x="326249" y="634183"/>
            <a:ext cx="8366196" cy="3523268"/>
          </a:xfrm>
        </p:spPr>
        <p:txBody>
          <a:bodyPr/>
          <a:lstStyle/>
          <a:p>
            <a:pPr>
              <a:buFont typeface="Arial" panose="020B0604020202020204" pitchFamily="34" charset="0"/>
              <a:buChar char="•"/>
            </a:pPr>
            <a:r>
              <a:rPr lang="en-GB" sz="1000" dirty="0" err="1"/>
              <a:t>Ananthapavan</a:t>
            </a:r>
            <a:r>
              <a:rPr lang="en-GB" sz="1000" dirty="0"/>
              <a:t> J, Moodie M, Milat A, Veerman L, Whittaker E, Carter R. A (2021). Cost-benefit analysis framework for preventive health interventions to aid decision-making in Australian governments. Health Res Policy </a:t>
            </a:r>
            <a:r>
              <a:rPr lang="en-GB" sz="1000" dirty="0" err="1"/>
              <a:t>Syst</a:t>
            </a:r>
            <a:r>
              <a:rPr lang="en-GB" sz="1000" dirty="0"/>
              <a:t>, 19(1):147. doi:10.1186/s12961-021-00796-w</a:t>
            </a:r>
          </a:p>
          <a:p>
            <a:pPr>
              <a:buFont typeface="Arial" panose="020B0604020202020204" pitchFamily="34" charset="0"/>
              <a:buChar char="•"/>
            </a:pPr>
            <a:r>
              <a:rPr lang="en-GB" sz="1000" dirty="0">
                <a:latin typeface="+mn-lt"/>
              </a:rPr>
              <a:t>Naidoo, J. and Wills, J. (2009) Assessing Health Needs. In: Naidoo, J. and Wills, J., Eds., Foundations for Health Promotion, 3rd Edition, Bailliere Tindall Elsevier, Edinburgh, 253-267.</a:t>
            </a:r>
          </a:p>
          <a:p>
            <a:pPr>
              <a:buFont typeface="Arial" panose="020B0604020202020204" pitchFamily="34" charset="0"/>
              <a:buChar char="•"/>
            </a:pPr>
            <a:r>
              <a:rPr lang="en-GB" sz="1000" dirty="0">
                <a:latin typeface="+mn-lt"/>
              </a:rPr>
              <a:t>NHS Five Year Forward View (2014) </a:t>
            </a:r>
            <a:r>
              <a:rPr lang="en-GB" sz="1000" dirty="0">
                <a:latin typeface="+mn-lt"/>
                <a:hlinkClick r:id="rId2"/>
              </a:rPr>
              <a:t>https://www.england.nhs.uk/wp-content/uploads/2014/10/5yfv-web.pdf</a:t>
            </a:r>
            <a:endParaRPr lang="en-GB" sz="1000" dirty="0">
              <a:latin typeface="+mn-lt"/>
            </a:endParaRPr>
          </a:p>
          <a:p>
            <a:pPr>
              <a:buFont typeface="Arial" panose="020B0604020202020204" pitchFamily="34" charset="0"/>
              <a:buChar char="•"/>
            </a:pPr>
            <a:r>
              <a:rPr lang="en-GB" sz="1000" dirty="0">
                <a:latin typeface="+mn-lt"/>
              </a:rPr>
              <a:t>Public Health England. From Evidence into Action: opportunities to protect and improve the nations health. 2014 </a:t>
            </a:r>
            <a:r>
              <a:rPr lang="en-GB" sz="1000" dirty="0">
                <a:latin typeface="+mn-lt"/>
                <a:hlinkClick r:id="rId3"/>
              </a:rPr>
              <a:t>https://www.gov.uk/government/uploads/system/uploads/attachment_data/file/366852/PHE_Priorities.pdf</a:t>
            </a:r>
            <a:endParaRPr lang="en-GB" sz="1000" dirty="0">
              <a:latin typeface="+mn-lt"/>
            </a:endParaRPr>
          </a:p>
          <a:p>
            <a:pPr>
              <a:buFont typeface="Arial" panose="020B0604020202020204" pitchFamily="34" charset="0"/>
              <a:buChar char="•"/>
            </a:pPr>
            <a:r>
              <a:rPr lang="en-GB" sz="1000" dirty="0" err="1">
                <a:latin typeface="+mn-lt"/>
              </a:rPr>
              <a:t>Rootman</a:t>
            </a:r>
            <a:r>
              <a:rPr lang="en-GB" sz="1000" dirty="0">
                <a:latin typeface="+mn-lt"/>
              </a:rPr>
              <a:t>, Irving, </a:t>
            </a:r>
            <a:r>
              <a:rPr lang="en-GB" sz="1000" dirty="0" err="1">
                <a:latin typeface="+mn-lt"/>
              </a:rPr>
              <a:t>Goodstadt</a:t>
            </a:r>
            <a:r>
              <a:rPr lang="en-GB" sz="1000" dirty="0">
                <a:latin typeface="+mn-lt"/>
              </a:rPr>
              <a:t>, Michael, Hyndman, Brian, McQueen, David V, Potvin, Louise et al. (2001). Evaluation in health promotion: principles and perspectives. World Health Organization. Regional Office for Europe. https://iris.who.int/handle/10665/272659</a:t>
            </a:r>
          </a:p>
          <a:p>
            <a:pPr>
              <a:buFont typeface="Arial" panose="020B0604020202020204" pitchFamily="34" charset="0"/>
              <a:buChar char="•"/>
            </a:pPr>
            <a:r>
              <a:rPr lang="en-GB" sz="1000" dirty="0">
                <a:latin typeface="+mn-lt"/>
              </a:rPr>
              <a:t>Strategic Review of Health Inequalities in England post-2010. (2010). </a:t>
            </a:r>
            <a:r>
              <a:rPr lang="en-GB" sz="1000" i="1" dirty="0">
                <a:latin typeface="+mn-lt"/>
              </a:rPr>
              <a:t>Fair society, healthier lives: The Marmot review.</a:t>
            </a:r>
            <a:r>
              <a:rPr lang="en-GB" sz="1000" dirty="0">
                <a:latin typeface="+mn-lt"/>
              </a:rPr>
              <a:t> Retrieved from </a:t>
            </a:r>
            <a:r>
              <a:rPr lang="en-GB" sz="1000" dirty="0">
                <a:latin typeface="+mn-lt"/>
                <a:hlinkClick r:id="rId4"/>
              </a:rPr>
              <a:t>https://www.instituteofhealthequity.org/resources-reports/fair-society-healthy-lives-the-marmot-review/fair-society-healthy-lives-full-report-pdf.pdf</a:t>
            </a:r>
            <a:endParaRPr lang="en-GB" sz="1000" dirty="0">
              <a:latin typeface="+mn-lt"/>
            </a:endParaRPr>
          </a:p>
          <a:p>
            <a:pPr>
              <a:buFont typeface="Arial" panose="020B0604020202020204" pitchFamily="34" charset="0"/>
              <a:buChar char="•"/>
            </a:pPr>
            <a:r>
              <a:rPr lang="en-GB" sz="1000" dirty="0"/>
              <a:t>Wenk, R. (2021). Biopsychosocial model. The Free Online Palliative Care Dictionary. Accessed 27/01/2022 at </a:t>
            </a:r>
            <a:r>
              <a:rPr lang="en-GB" sz="1000" dirty="0">
                <a:hlinkClick r:id="rId5"/>
              </a:rPr>
              <a:t>What is Biopsychosocial model - Meaning and definition – </a:t>
            </a:r>
            <a:r>
              <a:rPr lang="en-GB" sz="1000" dirty="0" err="1">
                <a:hlinkClick r:id="rId5"/>
              </a:rPr>
              <a:t>Pallipedia</a:t>
            </a:r>
            <a:endParaRPr lang="en-GB" sz="1000" dirty="0"/>
          </a:p>
          <a:p>
            <a:pPr>
              <a:buFont typeface="Arial" panose="020B0604020202020204" pitchFamily="34" charset="0"/>
              <a:buChar char="•"/>
            </a:pPr>
            <a:r>
              <a:rPr lang="en-GB" sz="1000" dirty="0"/>
              <a:t>World Health Organisation (2022) Available at: </a:t>
            </a:r>
            <a:r>
              <a:rPr lang="en-GB" sz="1000" dirty="0">
                <a:hlinkClick r:id="rId6"/>
              </a:rPr>
              <a:t>https://www.who.int/westernpacific/about/how-we-work/programmes/health-promotion</a:t>
            </a:r>
            <a:r>
              <a:rPr lang="en-GB" sz="1000" dirty="0"/>
              <a:t> (Accessed date 06Th  October 2022) </a:t>
            </a:r>
          </a:p>
          <a:p>
            <a:pPr>
              <a:buFont typeface="Arial" panose="020B0604020202020204" pitchFamily="34" charset="0"/>
              <a:buChar char="•"/>
            </a:pPr>
            <a:r>
              <a:rPr lang="en-GB" sz="1000" dirty="0">
                <a:hlinkClick r:id="rId7"/>
              </a:rPr>
              <a:t> </a:t>
            </a:r>
            <a:r>
              <a:rPr lang="en-GB" sz="1000" dirty="0"/>
              <a:t>BMJ (2019). Evaluating the impact of healthcare interventions using routine data. (Published 20 June 2019). </a:t>
            </a:r>
            <a:r>
              <a:rPr lang="en-GB" sz="1000" dirty="0">
                <a:hlinkClick r:id="rId7"/>
              </a:rPr>
              <a:t>https://www.bmj.com/content/365/bmj.l2239</a:t>
            </a:r>
            <a:endParaRPr lang="en-GB" sz="1000" dirty="0"/>
          </a:p>
          <a:p>
            <a:pPr marL="88900" indent="0">
              <a:buNone/>
            </a:pPr>
            <a:endParaRPr lang="en-GB" sz="1000" dirty="0">
              <a:latin typeface="+mn-lt"/>
            </a:endParaRPr>
          </a:p>
        </p:txBody>
      </p:sp>
      <p:sp>
        <p:nvSpPr>
          <p:cNvPr id="4" name="Slide Number Placeholder 3">
            <a:extLst>
              <a:ext uri="{FF2B5EF4-FFF2-40B4-BE49-F238E27FC236}">
                <a16:creationId xmlns:a16="http://schemas.microsoft.com/office/drawing/2014/main" id="{76AEE518-3DD3-44B0-9F4D-6FCC03998632}"/>
              </a:ext>
            </a:extLst>
          </p:cNvPr>
          <p:cNvSpPr>
            <a:spLocks noGrp="1"/>
          </p:cNvSpPr>
          <p:nvPr>
            <p:ph type="sldNum" idx="12"/>
          </p:nvPr>
        </p:nvSpPr>
        <p:spPr/>
        <p:txBody>
          <a:bodyPr/>
          <a:lstStyle/>
          <a:p>
            <a:pPr marL="0" lvl="0" indent="0" algn="r" rtl="0">
              <a:spcBef>
                <a:spcPts val="0"/>
              </a:spcBef>
              <a:spcAft>
                <a:spcPts val="0"/>
              </a:spcAft>
              <a:buNone/>
            </a:pPr>
            <a:fld id="{00000000-1234-1234-1234-123412341234}" type="slidenum">
              <a:rPr lang="en"/>
              <a:t>42</a:t>
            </a:fld>
            <a:endParaRPr lang="en"/>
          </a:p>
        </p:txBody>
      </p:sp>
    </p:spTree>
    <p:extLst>
      <p:ext uri="{BB962C8B-B14F-4D97-AF65-F5344CB8AC3E}">
        <p14:creationId xmlns:p14="http://schemas.microsoft.com/office/powerpoint/2010/main" val="191116328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3036</Words>
  <Application>Microsoft Office PowerPoint</Application>
  <PresentationFormat>On-screen Show (16:9)</PresentationFormat>
  <Paragraphs>378</Paragraphs>
  <Slides>42</Slides>
  <Notes>16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42</vt:i4>
      </vt:variant>
    </vt:vector>
  </HeadingPairs>
  <TitlesOfParts>
    <vt:vector size="51" baseType="lpstr">
      <vt:lpstr>Montserrat SemiBold</vt:lpstr>
      <vt:lpstr>Courier New</vt:lpstr>
      <vt:lpstr>Segoe UI</vt:lpstr>
      <vt:lpstr>Calibri</vt:lpstr>
      <vt:lpstr>Arial</vt:lpstr>
      <vt:lpstr>Myriad Pro</vt:lpstr>
      <vt:lpstr>Wingdings</vt:lpstr>
      <vt:lpstr>Tahoma</vt:lpstr>
      <vt:lpstr>20140311PresentationUWTSDTemplate</vt:lpstr>
      <vt:lpstr>  Social Epidemiology and Public Health Development      Week 3</vt:lpstr>
      <vt:lpstr>Aims of the session</vt:lpstr>
      <vt:lpstr>Health intervention</vt:lpstr>
      <vt:lpstr>Health intervention</vt:lpstr>
      <vt:lpstr>Health interventions...</vt:lpstr>
      <vt:lpstr>Some UK examples of health interventions</vt:lpstr>
      <vt:lpstr>How can an intervention or campaign be planned ?</vt:lpstr>
      <vt:lpstr>1. Planning a project or campaign</vt:lpstr>
      <vt:lpstr>Planning a project/Campaign</vt:lpstr>
      <vt:lpstr>Planning an intervention or campaign</vt:lpstr>
      <vt:lpstr>2. Aims and objectives</vt:lpstr>
      <vt:lpstr>SMART</vt:lpstr>
      <vt:lpstr>Objectives</vt:lpstr>
      <vt:lpstr>Educational objectives</vt:lpstr>
      <vt:lpstr>More objectives (1):</vt:lpstr>
      <vt:lpstr>More objectives (2):</vt:lpstr>
      <vt:lpstr>What is the evaluation of health interventions?</vt:lpstr>
      <vt:lpstr>3. Evaluation of health interventions</vt:lpstr>
      <vt:lpstr>Evaluation of health interventions</vt:lpstr>
      <vt:lpstr>Evaluation of health interventions</vt:lpstr>
      <vt:lpstr>Evaluation of health interventions</vt:lpstr>
      <vt:lpstr>Reason for evaluating health interventions</vt:lpstr>
      <vt:lpstr>What are the principles guiding health interventions evaluation?</vt:lpstr>
      <vt:lpstr>Principles  guiding the evaluation of health interventions</vt:lpstr>
      <vt:lpstr>What are the types of evaluation?</vt:lpstr>
      <vt:lpstr>Types of evaluation </vt:lpstr>
      <vt:lpstr>Process Evaluation (PE)</vt:lpstr>
      <vt:lpstr>Process Evaluation</vt:lpstr>
      <vt:lpstr>Process Evaluation Example Measures </vt:lpstr>
      <vt:lpstr>Process Evaluation</vt:lpstr>
      <vt:lpstr>Outcome Evaluation</vt:lpstr>
      <vt:lpstr>Outcome Evaluation Example Measures </vt:lpstr>
      <vt:lpstr>Impact Evaluation</vt:lpstr>
      <vt:lpstr>Example  of Impact Evaluation</vt:lpstr>
      <vt:lpstr>Other Evaluations</vt:lpstr>
      <vt:lpstr>Summative evaluation</vt:lpstr>
      <vt:lpstr>Outcome Summative Example Measures </vt:lpstr>
      <vt:lpstr>Cost-Effectiveness Evaluation</vt:lpstr>
      <vt:lpstr>How to evaluate</vt:lpstr>
      <vt:lpstr>Eight stage framework health promotion intervention evaluation</vt:lpstr>
      <vt:lpstr>Outcome Evaluation or Impact Assessment?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and Wellbeing Week 3</dc:title>
  <dc:creator>Lauren Young</dc:creator>
  <cp:lastModifiedBy>Diola Bijlhout</cp:lastModifiedBy>
  <cp:revision>422</cp:revision>
  <dcterms:modified xsi:type="dcterms:W3CDTF">2026-01-29T16:24:25Z</dcterms:modified>
</cp:coreProperties>
</file>