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96411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15956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148993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10/3/2019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2513247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10/3/2019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4301363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10/3/2019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5177468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10/3/2019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6815739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7699203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10/3/2019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2934885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10/3/2019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63479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185217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98023091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9089671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7954906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3378960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4771497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2854433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10/3/2019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631281831"/>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erson&#10;&#10;Description automatically generated">
            <a:extLst>
              <a:ext uri="{FF2B5EF4-FFF2-40B4-BE49-F238E27FC236}">
                <a16:creationId xmlns:a16="http://schemas.microsoft.com/office/drawing/2014/main" id="{A1A87359-B73C-4E0C-BB3F-F35FFE19E6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44603" y="142176"/>
            <a:ext cx="1172003" cy="1729311"/>
          </a:xfrm>
          <a:prstGeom prst="rect">
            <a:avLst/>
          </a:prstGeom>
        </p:spPr>
      </p:pic>
      <p:pic>
        <p:nvPicPr>
          <p:cNvPr id="4" name="Picture 3">
            <a:extLst>
              <a:ext uri="{FF2B5EF4-FFF2-40B4-BE49-F238E27FC236}">
                <a16:creationId xmlns:a16="http://schemas.microsoft.com/office/drawing/2014/main" id="{E6752066-7FE3-45CE-8B3E-FD53928FFBC7}"/>
              </a:ext>
            </a:extLst>
          </p:cNvPr>
          <p:cNvPicPr>
            <a:picLocks noChangeAspect="1"/>
          </p:cNvPicPr>
          <p:nvPr/>
        </p:nvPicPr>
        <p:blipFill>
          <a:blip r:embed="rId3"/>
          <a:stretch>
            <a:fillRect/>
          </a:stretch>
        </p:blipFill>
        <p:spPr>
          <a:xfrm>
            <a:off x="7415847" y="181509"/>
            <a:ext cx="1536171" cy="1689045"/>
          </a:xfrm>
          <a:prstGeom prst="rect">
            <a:avLst/>
          </a:prstGeom>
        </p:spPr>
      </p:pic>
      <p:sp>
        <p:nvSpPr>
          <p:cNvPr id="20" name="Rectangle 19">
            <a:extLst>
              <a:ext uri="{FF2B5EF4-FFF2-40B4-BE49-F238E27FC236}">
                <a16:creationId xmlns:a16="http://schemas.microsoft.com/office/drawing/2014/main" id="{5204EBEB-4E79-443B-AB82-8EFD884E32C5}"/>
              </a:ext>
            </a:extLst>
          </p:cNvPr>
          <p:cNvSpPr/>
          <p:nvPr/>
        </p:nvSpPr>
        <p:spPr>
          <a:xfrm>
            <a:off x="3947142" y="4682606"/>
            <a:ext cx="2291101" cy="1730243"/>
          </a:xfrm>
          <a:prstGeom prst="rect">
            <a:avLst/>
          </a:prstGeom>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DC771D86-6842-4144-B7C4-4336EFD70876}"/>
              </a:ext>
            </a:extLst>
          </p:cNvPr>
          <p:cNvSpPr txBox="1"/>
          <p:nvPr/>
        </p:nvSpPr>
        <p:spPr>
          <a:xfrm>
            <a:off x="3789450" y="2002446"/>
            <a:ext cx="5251204" cy="3016210"/>
          </a:xfrm>
          <a:prstGeom prst="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rtlCol="0">
            <a:spAutoFit/>
          </a:bodyPr>
          <a:lstStyle/>
          <a:p>
            <a:pPr algn="ctr"/>
            <a:r>
              <a:rPr lang="en-GB" sz="1200" b="1" u="sng" dirty="0" err="1"/>
              <a:t>Amdana</a:t>
            </a:r>
            <a:r>
              <a:rPr lang="en-GB" sz="1200" b="1" u="sng" dirty="0"/>
              <a:t> </a:t>
            </a:r>
            <a:r>
              <a:rPr lang="en-GB" sz="1200" b="1" u="sng" dirty="0" err="1"/>
              <a:t>i</a:t>
            </a:r>
            <a:endParaRPr lang="en-GB" sz="1200" b="1" u="sng" dirty="0"/>
          </a:p>
          <a:p>
            <a:pPr algn="ctr"/>
            <a:r>
              <a:rPr lang="en-GB" sz="1600" b="1" u="sng" dirty="0"/>
              <a:t>About Me – Mrs Emma Louise Treharne </a:t>
            </a:r>
          </a:p>
          <a:p>
            <a:pPr algn="ctr"/>
            <a:endParaRPr lang="en-GB" sz="1200" b="1" u="sng" dirty="0"/>
          </a:p>
          <a:p>
            <a:pPr marL="171450" indent="-171450">
              <a:buFont typeface="Arial" panose="020B0604020202020204" pitchFamily="34" charset="0"/>
              <a:buChar char="•"/>
            </a:pPr>
            <a:r>
              <a:rPr lang="en-GB" sz="1200" b="1" dirty="0"/>
              <a:t>I live and come from Merthyr Tydfil. </a:t>
            </a:r>
          </a:p>
          <a:p>
            <a:pPr marL="171450" indent="-171450">
              <a:buFont typeface="Arial" panose="020B0604020202020204" pitchFamily="34" charset="0"/>
              <a:buChar char="•"/>
            </a:pPr>
            <a:r>
              <a:rPr lang="en-GB" sz="1200" b="1" dirty="0"/>
              <a:t>I am married and have two children, ages 5 and 1. </a:t>
            </a:r>
          </a:p>
          <a:p>
            <a:pPr marL="171450" indent="-171450">
              <a:buFont typeface="Arial" panose="020B0604020202020204" pitchFamily="34" charset="0"/>
              <a:buChar char="•"/>
            </a:pPr>
            <a:r>
              <a:rPr lang="en-GB" sz="1200" b="1" dirty="0"/>
              <a:t>My favourite thing to do is spending quality time with my extended family and enjoying trips out with my children. </a:t>
            </a:r>
          </a:p>
          <a:p>
            <a:pPr marL="171450" indent="-171450">
              <a:buFont typeface="Arial" panose="020B0604020202020204" pitchFamily="34" charset="0"/>
              <a:buChar char="•"/>
            </a:pPr>
            <a:r>
              <a:rPr lang="en-GB" sz="1200" b="1" dirty="0"/>
              <a:t>I would love to do more travelling and explore the world. Places I would love to visit are: New York, India, Dubai, Italy and France.</a:t>
            </a:r>
          </a:p>
          <a:p>
            <a:endParaRPr lang="en-GB" sz="1200" b="1" dirty="0"/>
          </a:p>
          <a:p>
            <a:endParaRPr lang="en-GB" sz="1200" b="1" dirty="0"/>
          </a:p>
          <a:p>
            <a:pPr algn="ctr"/>
            <a:endParaRPr lang="en-GB" sz="1200" b="1" u="sng" dirty="0"/>
          </a:p>
          <a:p>
            <a:endParaRPr lang="en-GB" sz="1400" b="1" u="sng" dirty="0"/>
          </a:p>
          <a:p>
            <a:endParaRPr lang="en-GB" sz="1400" b="1" u="sng" dirty="0"/>
          </a:p>
          <a:p>
            <a:endParaRPr lang="en-GB" sz="1400" b="1" u="sng" dirty="0"/>
          </a:p>
        </p:txBody>
      </p:sp>
      <p:pic>
        <p:nvPicPr>
          <p:cNvPr id="25" name="Picture 24">
            <a:extLst>
              <a:ext uri="{FF2B5EF4-FFF2-40B4-BE49-F238E27FC236}">
                <a16:creationId xmlns:a16="http://schemas.microsoft.com/office/drawing/2014/main" id="{27247FC5-9A3C-4853-BCDD-AE5AB8EC9A59}"/>
              </a:ext>
            </a:extLst>
          </p:cNvPr>
          <p:cNvPicPr>
            <a:picLocks noChangeAspect="1"/>
          </p:cNvPicPr>
          <p:nvPr/>
        </p:nvPicPr>
        <p:blipFill>
          <a:blip r:embed="rId4"/>
          <a:stretch>
            <a:fillRect/>
          </a:stretch>
        </p:blipFill>
        <p:spPr>
          <a:xfrm>
            <a:off x="71750" y="146557"/>
            <a:ext cx="3735018" cy="65811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style>
          <a:lnRef idx="1">
            <a:schemeClr val="accent1"/>
          </a:lnRef>
          <a:fillRef idx="2">
            <a:schemeClr val="accent1"/>
          </a:fillRef>
          <a:effectRef idx="1">
            <a:schemeClr val="accent1"/>
          </a:effectRef>
          <a:fontRef idx="minor">
            <a:schemeClr val="dk1"/>
          </a:fontRef>
        </p:style>
      </p:pic>
      <p:sp>
        <p:nvSpPr>
          <p:cNvPr id="26" name="TextBox 25">
            <a:extLst>
              <a:ext uri="{FF2B5EF4-FFF2-40B4-BE49-F238E27FC236}">
                <a16:creationId xmlns:a16="http://schemas.microsoft.com/office/drawing/2014/main" id="{DC883CD3-C83C-4023-86A9-8EB1A4090D56}"/>
              </a:ext>
            </a:extLst>
          </p:cNvPr>
          <p:cNvSpPr txBox="1"/>
          <p:nvPr/>
        </p:nvSpPr>
        <p:spPr>
          <a:xfrm>
            <a:off x="128133" y="146557"/>
            <a:ext cx="3787529" cy="6555641"/>
          </a:xfrm>
          <a:prstGeom prst="rect">
            <a:avLst/>
          </a:prstGeom>
          <a:no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a:t>
            </a:r>
          </a:p>
          <a:p>
            <a:endParaRPr lang="en-GB" sz="1200" b="1" u="sng" dirty="0"/>
          </a:p>
          <a:p>
            <a:pPr marL="171450" indent="-171450">
              <a:buFontTx/>
              <a:buChar char="-"/>
            </a:pPr>
            <a:r>
              <a:rPr lang="en-GB" sz="1200" b="1" dirty="0"/>
              <a:t>Youth and Community Support Working – </a:t>
            </a:r>
            <a:r>
              <a:rPr lang="en-GB" sz="1200" dirty="0"/>
              <a:t>Working with the family engagement project for Caerphilly Council Youth services. </a:t>
            </a:r>
          </a:p>
          <a:p>
            <a:pPr marL="171450" indent="-171450">
              <a:buFontTx/>
              <a:buChar char="-"/>
            </a:pPr>
            <a:r>
              <a:rPr lang="en-GB" sz="1200" dirty="0"/>
              <a:t>Focused and topical educational initiatives catered on the needs of the people within that community.</a:t>
            </a:r>
          </a:p>
          <a:p>
            <a:r>
              <a:rPr lang="en-GB" sz="1200" b="1" dirty="0"/>
              <a:t>- Applied behaviour Analysis (ABA) Tutor / Supervisor and Consultant. – 5 years experience</a:t>
            </a:r>
          </a:p>
          <a:p>
            <a:pPr marL="171450" indent="-171450">
              <a:buFont typeface="Wingdings" panose="05000000000000000000" pitchFamily="2" charset="2"/>
              <a:buChar char="Ø"/>
            </a:pPr>
            <a:r>
              <a:rPr lang="en-GB" sz="1200" dirty="0"/>
              <a:t>Working with children and young people from the ages of 18months – 16 years old. </a:t>
            </a:r>
          </a:p>
          <a:p>
            <a:pPr marL="171450" indent="-171450">
              <a:buFont typeface="Wingdings" panose="05000000000000000000" pitchFamily="2" charset="2"/>
              <a:buChar char="Ø"/>
            </a:pPr>
            <a:r>
              <a:rPr lang="en-GB" sz="1200" dirty="0"/>
              <a:t>I have worked in mainstream/ special / independent schools and home programmes. </a:t>
            </a:r>
          </a:p>
          <a:p>
            <a:pPr marL="171450" indent="-171450">
              <a:buFont typeface="Wingdings" panose="05000000000000000000" pitchFamily="2" charset="2"/>
              <a:buChar char="Ø"/>
            </a:pPr>
            <a:r>
              <a:rPr lang="en-GB" sz="1200" dirty="0"/>
              <a:t>Working as a behavioural consultant has afforded me the opportunity to utilise skills to assess skill acquisition, explore functions of behaviours and devise educational and behavioural plans to best cater for the needs of individuals. </a:t>
            </a:r>
          </a:p>
          <a:p>
            <a:pPr marL="171450" indent="-171450">
              <a:buFont typeface="Wingdings" panose="05000000000000000000" pitchFamily="2" charset="2"/>
              <a:buChar char="Ø"/>
            </a:pPr>
            <a:r>
              <a:rPr lang="en-GB" sz="1200" dirty="0"/>
              <a:t>Predominantly worked with pupils with a diagnosis of ASD.  </a:t>
            </a:r>
          </a:p>
          <a:p>
            <a:pPr marL="171450" indent="-171450">
              <a:buFont typeface="Wingdings" panose="05000000000000000000" pitchFamily="2" charset="2"/>
              <a:buChar char="Ø"/>
            </a:pPr>
            <a:r>
              <a:rPr lang="en-GB" sz="1200" dirty="0"/>
              <a:t>I have worked utilising different forms of augmented communication. I have experience of working with children and young people who engage in aggressive behaviours towards others and self-injurious behaviours.</a:t>
            </a:r>
          </a:p>
          <a:p>
            <a:pPr marL="171450" indent="-171450">
              <a:buFont typeface="Wingdings" panose="05000000000000000000" pitchFamily="2" charset="2"/>
              <a:buChar char="Ø"/>
            </a:pPr>
            <a:r>
              <a:rPr lang="en-GB" sz="1200" dirty="0"/>
              <a:t>Reinforcement based behavioural strategies and programs utilised in my work include: token economies, behavioural contracts, functional communication training, social stories, social skills training and visual schedules.</a:t>
            </a:r>
            <a:endParaRPr lang="en-GB" dirty="0"/>
          </a:p>
        </p:txBody>
      </p:sp>
      <p:pic>
        <p:nvPicPr>
          <p:cNvPr id="27" name="Picture 26">
            <a:extLst>
              <a:ext uri="{FF2B5EF4-FFF2-40B4-BE49-F238E27FC236}">
                <a16:creationId xmlns:a16="http://schemas.microsoft.com/office/drawing/2014/main" id="{FD98C07E-5EED-4E2B-BAD8-85196D45378F}"/>
              </a:ext>
            </a:extLst>
          </p:cNvPr>
          <p:cNvPicPr>
            <a:picLocks noChangeAspect="1"/>
          </p:cNvPicPr>
          <p:nvPr/>
        </p:nvPicPr>
        <p:blipFill>
          <a:blip r:embed="rId4"/>
          <a:stretch>
            <a:fillRect/>
          </a:stretch>
        </p:blipFill>
        <p:spPr>
          <a:xfrm>
            <a:off x="6360186" y="3869735"/>
            <a:ext cx="5593116" cy="2833933"/>
          </a:xfrm>
          <a:prstGeom prst="rect">
            <a:avLst/>
          </a:prstGeom>
        </p:spPr>
      </p:pic>
      <p:sp>
        <p:nvSpPr>
          <p:cNvPr id="28" name="TextBox 27">
            <a:extLst>
              <a:ext uri="{FF2B5EF4-FFF2-40B4-BE49-F238E27FC236}">
                <a16:creationId xmlns:a16="http://schemas.microsoft.com/office/drawing/2014/main" id="{790B48A9-DCB0-4E73-BD5B-5F3E3E50BE70}"/>
              </a:ext>
            </a:extLst>
          </p:cNvPr>
          <p:cNvSpPr txBox="1"/>
          <p:nvPr/>
        </p:nvSpPr>
        <p:spPr>
          <a:xfrm>
            <a:off x="6328706" y="3931901"/>
            <a:ext cx="5671768" cy="3231654"/>
          </a:xfrm>
          <a:prstGeom prst="rect">
            <a:avLst/>
          </a:prstGeom>
          <a:noFill/>
          <a:scene3d>
            <a:camera prst="orthographicFront"/>
            <a:lightRig rig="threePt" dir="t"/>
          </a:scene3d>
          <a:sp3d>
            <a:bevelT/>
          </a:sp3d>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100" dirty="0"/>
              <a:t>Working</a:t>
            </a:r>
            <a:r>
              <a:rPr lang="en-GB" sz="1100" b="1" u="sng" dirty="0"/>
              <a:t> </a:t>
            </a:r>
            <a:r>
              <a:rPr lang="en-GB" sz="1100" dirty="0"/>
              <a:t>experiences in both private and public sectors with different populations in society has cemented my drive and passion specifically working with children at an early intervention stage. Teaching as a vocation provides a unique opportunity to enter a career that is multidimensional, which can bring many rewards and challenges.  Relationships built in schools with teachers I have worked with have highlighted the pressure of teaching, with increasing expectations and challenges and  also they have demonstrated the continued drive to deliver a dynamic provision despite these challenges and they have inspired me to pursue this profession. It would allow me to develop on my prior knowledge and skills but also allow me to utilise my skills with more pupils and share my experiences with those I work alongside.  </a:t>
            </a:r>
          </a:p>
          <a:p>
            <a:endParaRPr lang="en-GB" sz="1000" dirty="0"/>
          </a:p>
          <a:p>
            <a:endParaRPr lang="en-GB" sz="1000" dirty="0"/>
          </a:p>
          <a:p>
            <a:endParaRPr lang="en-GB" sz="1000" dirty="0"/>
          </a:p>
          <a:p>
            <a:pPr marL="228600" indent="-228600">
              <a:buAutoNum type="arabicParenR"/>
            </a:pPr>
            <a:endParaRPr lang="en-GB" sz="1100" dirty="0"/>
          </a:p>
        </p:txBody>
      </p:sp>
      <p:pic>
        <p:nvPicPr>
          <p:cNvPr id="29" name="Picture 28">
            <a:extLst>
              <a:ext uri="{FF2B5EF4-FFF2-40B4-BE49-F238E27FC236}">
                <a16:creationId xmlns:a16="http://schemas.microsoft.com/office/drawing/2014/main" id="{D918A36B-7853-4111-8D3B-8CD1DAA16AF6}"/>
              </a:ext>
            </a:extLst>
          </p:cNvPr>
          <p:cNvPicPr>
            <a:picLocks noChangeAspect="1"/>
          </p:cNvPicPr>
          <p:nvPr/>
        </p:nvPicPr>
        <p:blipFill>
          <a:blip r:embed="rId5"/>
          <a:stretch>
            <a:fillRect/>
          </a:stretch>
        </p:blipFill>
        <p:spPr>
          <a:xfrm>
            <a:off x="5054440" y="62022"/>
            <a:ext cx="2340026" cy="19746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0" name="TextBox 29">
            <a:extLst>
              <a:ext uri="{FF2B5EF4-FFF2-40B4-BE49-F238E27FC236}">
                <a16:creationId xmlns:a16="http://schemas.microsoft.com/office/drawing/2014/main" id="{9B5B33C0-C8D5-40A4-8E7B-A15741A16A2F}"/>
              </a:ext>
            </a:extLst>
          </p:cNvPr>
          <p:cNvSpPr txBox="1"/>
          <p:nvPr/>
        </p:nvSpPr>
        <p:spPr>
          <a:xfrm>
            <a:off x="5056481" y="84935"/>
            <a:ext cx="2442328" cy="2492990"/>
          </a:xfrm>
          <a:prstGeom prst="rect">
            <a:avLst/>
          </a:prstGeom>
          <a:no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b="1" u="sng" dirty="0"/>
          </a:p>
          <a:p>
            <a:pPr marL="171450" indent="-171450">
              <a:buFontTx/>
              <a:buChar char="-"/>
            </a:pPr>
            <a:r>
              <a:rPr lang="en-GB" sz="1200" dirty="0"/>
              <a:t>Critically Thinking </a:t>
            </a:r>
          </a:p>
          <a:p>
            <a:pPr marL="171450" indent="-171450">
              <a:buFontTx/>
              <a:buChar char="-"/>
            </a:pPr>
            <a:r>
              <a:rPr lang="en-GB" sz="1200" dirty="0"/>
              <a:t>Inclusively driven</a:t>
            </a:r>
          </a:p>
          <a:p>
            <a:pPr marL="171450" indent="-171450">
              <a:buFontTx/>
              <a:buChar char="-"/>
            </a:pPr>
            <a:r>
              <a:rPr lang="en-GB" sz="1200" dirty="0"/>
              <a:t>Aspirational </a:t>
            </a:r>
          </a:p>
          <a:p>
            <a:pPr marL="171450" indent="-171450">
              <a:buFontTx/>
              <a:buChar char="-"/>
            </a:pPr>
            <a:r>
              <a:rPr lang="en-GB" sz="1200" dirty="0"/>
              <a:t> Innovating </a:t>
            </a:r>
          </a:p>
          <a:p>
            <a:pPr marL="171450" indent="-171450">
              <a:buFontTx/>
              <a:buChar char="-"/>
            </a:pPr>
            <a:r>
              <a:rPr lang="en-GB" sz="1200" dirty="0"/>
              <a:t>Approachable &amp; Caring </a:t>
            </a:r>
          </a:p>
          <a:p>
            <a:pPr marL="171450" indent="-171450">
              <a:buFontTx/>
              <a:buChar char="-"/>
            </a:pPr>
            <a:r>
              <a:rPr lang="en-GB" sz="1200" dirty="0"/>
              <a:t>A life-long learner </a:t>
            </a:r>
          </a:p>
          <a:p>
            <a:pPr marL="171450" indent="-171450">
              <a:buFontTx/>
              <a:buChar char="-"/>
            </a:pPr>
            <a:endParaRPr lang="en-GB" sz="1200" b="1" u="sng" dirty="0"/>
          </a:p>
          <a:p>
            <a:endParaRPr lang="en-GB" sz="1200" dirty="0"/>
          </a:p>
          <a:p>
            <a:pPr marL="228600" indent="-228600">
              <a:buAutoNum type="arabicParenR"/>
            </a:pPr>
            <a:endParaRPr lang="en-GB" sz="1200" dirty="0"/>
          </a:p>
        </p:txBody>
      </p:sp>
      <p:sp>
        <p:nvSpPr>
          <p:cNvPr id="32" name="TextBox 31">
            <a:extLst>
              <a:ext uri="{FF2B5EF4-FFF2-40B4-BE49-F238E27FC236}">
                <a16:creationId xmlns:a16="http://schemas.microsoft.com/office/drawing/2014/main" id="{64B893A5-04B7-4831-9F75-23466AF3DA69}"/>
              </a:ext>
            </a:extLst>
          </p:cNvPr>
          <p:cNvSpPr txBox="1"/>
          <p:nvPr/>
        </p:nvSpPr>
        <p:spPr>
          <a:xfrm>
            <a:off x="3915662" y="4682606"/>
            <a:ext cx="2409172" cy="1938992"/>
          </a:xfrm>
          <a:prstGeom prst="rect">
            <a:avLst/>
          </a:prstGeom>
          <a:no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pPr marL="171450" indent="-171450">
              <a:buFont typeface="Arial" panose="020B0604020202020204" pitchFamily="34" charset="0"/>
              <a:buChar char="•"/>
            </a:pPr>
            <a:r>
              <a:rPr lang="en-GB" sz="1200" dirty="0"/>
              <a:t>Primary Teaching – Particular interest in Foundation phase.</a:t>
            </a:r>
          </a:p>
          <a:p>
            <a:pPr marL="171450" indent="-171450">
              <a:buFont typeface="Arial" panose="020B0604020202020204" pitchFamily="34" charset="0"/>
              <a:buChar char="•"/>
            </a:pPr>
            <a:r>
              <a:rPr lang="en-GB" sz="1200" dirty="0"/>
              <a:t>ALN – Specific experience with children with Autism spectrum Conditions</a:t>
            </a:r>
          </a:p>
          <a:p>
            <a:endParaRPr lang="en-GB" sz="1200" b="1" u="sng" dirty="0"/>
          </a:p>
        </p:txBody>
      </p:sp>
      <p:pic>
        <p:nvPicPr>
          <p:cNvPr id="22" name="Picture 21">
            <a:extLst>
              <a:ext uri="{FF2B5EF4-FFF2-40B4-BE49-F238E27FC236}">
                <a16:creationId xmlns:a16="http://schemas.microsoft.com/office/drawing/2014/main" id="{27247FC5-9A3C-4853-BCDD-AE5AB8EC9A59}"/>
              </a:ext>
            </a:extLst>
          </p:cNvPr>
          <p:cNvPicPr>
            <a:picLocks noChangeAspect="1"/>
          </p:cNvPicPr>
          <p:nvPr/>
        </p:nvPicPr>
        <p:blipFill>
          <a:blip r:embed="rId4"/>
          <a:stretch>
            <a:fillRect/>
          </a:stretch>
        </p:blipFill>
        <p:spPr>
          <a:xfrm>
            <a:off x="8973399" y="62022"/>
            <a:ext cx="3085318" cy="35955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4" name="TextBox 23">
            <a:extLst>
              <a:ext uri="{FF2B5EF4-FFF2-40B4-BE49-F238E27FC236}">
                <a16:creationId xmlns:a16="http://schemas.microsoft.com/office/drawing/2014/main" id="{DC883CD3-C83C-4023-86A9-8EB1A4090D56}"/>
              </a:ext>
            </a:extLst>
          </p:cNvPr>
          <p:cNvSpPr txBox="1"/>
          <p:nvPr/>
        </p:nvSpPr>
        <p:spPr>
          <a:xfrm>
            <a:off x="8968470" y="97693"/>
            <a:ext cx="3095176" cy="3877985"/>
          </a:xfrm>
          <a:prstGeom prst="rect">
            <a:avLst/>
          </a:prstGeom>
          <a:no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pPr marL="171450" indent="-171450">
              <a:buFont typeface="Wingdings" panose="05000000000000000000" pitchFamily="2" charset="2"/>
              <a:buChar char="q"/>
            </a:pPr>
            <a:r>
              <a:rPr lang="en-GB" sz="1200" dirty="0"/>
              <a:t>2013-2015  </a:t>
            </a:r>
            <a:r>
              <a:rPr lang="en-GB" sz="1200" b="1" dirty="0"/>
              <a:t>MSc Applied Behavioural Analysis </a:t>
            </a:r>
            <a:r>
              <a:rPr lang="en-GB" sz="1200" dirty="0"/>
              <a:t>–  Grade 2:1</a:t>
            </a:r>
          </a:p>
          <a:p>
            <a:pPr marL="171450" indent="-171450">
              <a:buFont typeface="Wingdings" panose="05000000000000000000" pitchFamily="2" charset="2"/>
              <a:buChar char="q"/>
            </a:pPr>
            <a:r>
              <a:rPr lang="en-GB" sz="1200" dirty="0"/>
              <a:t>2009-2012	  </a:t>
            </a:r>
            <a:r>
              <a:rPr lang="en-GB" sz="1200" b="1" dirty="0"/>
              <a:t>BA (Hons) Social Inclusion </a:t>
            </a:r>
            <a:r>
              <a:rPr lang="en-GB" sz="1200" dirty="0"/>
              <a:t>- Grade 1:1</a:t>
            </a:r>
          </a:p>
          <a:p>
            <a:pPr marL="171450" indent="-171450">
              <a:buFont typeface="Wingdings" panose="05000000000000000000" pitchFamily="2" charset="2"/>
              <a:buChar char="q"/>
            </a:pPr>
            <a:r>
              <a:rPr lang="en-GB" sz="1200" dirty="0"/>
              <a:t>2009 - ‘A’ Levels </a:t>
            </a:r>
          </a:p>
          <a:p>
            <a:pPr marL="171450" indent="-171450">
              <a:buFontTx/>
              <a:buChar char="-"/>
            </a:pPr>
            <a:r>
              <a:rPr lang="en-GB" sz="1200" dirty="0"/>
              <a:t>Religious Studies			(A)</a:t>
            </a:r>
          </a:p>
          <a:p>
            <a:pPr marL="171450" indent="-171450">
              <a:buFontTx/>
              <a:buChar char="-"/>
            </a:pPr>
            <a:r>
              <a:rPr lang="en-GB" sz="1200" dirty="0"/>
              <a:t>Health and Social Care 	(B)</a:t>
            </a:r>
          </a:p>
          <a:p>
            <a:pPr marL="171450" indent="-171450">
              <a:buFont typeface="Wingdings" panose="05000000000000000000" pitchFamily="2" charset="2"/>
              <a:buChar char="q"/>
            </a:pPr>
            <a:r>
              <a:rPr lang="en-GB" sz="1200" dirty="0"/>
              <a:t>2007 – GCSE</a:t>
            </a:r>
          </a:p>
          <a:p>
            <a:pPr marL="171450" indent="-171450">
              <a:buFontTx/>
              <a:buChar char="-"/>
            </a:pPr>
            <a:r>
              <a:rPr lang="en-GB" sz="1200" dirty="0"/>
              <a:t>Religious Studies    (A)  </a:t>
            </a:r>
          </a:p>
          <a:p>
            <a:pPr marL="171450" indent="-171450">
              <a:buFontTx/>
              <a:buChar char="-"/>
            </a:pPr>
            <a:r>
              <a:rPr lang="en-GB" sz="1200" dirty="0"/>
              <a:t>English Literature   (A)  </a:t>
            </a:r>
          </a:p>
          <a:p>
            <a:pPr marL="171450" indent="-171450">
              <a:buFontTx/>
              <a:buChar char="-"/>
            </a:pPr>
            <a:r>
              <a:rPr lang="en-GB" sz="1200" dirty="0"/>
              <a:t>History 	     	    (A) </a:t>
            </a:r>
          </a:p>
          <a:p>
            <a:pPr marL="171450" indent="-171450">
              <a:buFontTx/>
              <a:buChar char="-"/>
            </a:pPr>
            <a:r>
              <a:rPr lang="en-GB" sz="1200" dirty="0"/>
              <a:t>Music 	               (A)</a:t>
            </a:r>
          </a:p>
          <a:p>
            <a:pPr marL="171450" indent="-171450">
              <a:buFontTx/>
              <a:buChar char="-"/>
            </a:pPr>
            <a:r>
              <a:rPr lang="en-GB" sz="1200" dirty="0"/>
              <a:t>Catering     	    (A)  </a:t>
            </a:r>
          </a:p>
          <a:p>
            <a:pPr marL="171450" indent="-171450">
              <a:buFontTx/>
              <a:buChar char="-"/>
            </a:pPr>
            <a:r>
              <a:rPr lang="en-GB" sz="1200" dirty="0"/>
              <a:t>English Language  (B)</a:t>
            </a:r>
          </a:p>
          <a:p>
            <a:pPr marL="171450" indent="-171450">
              <a:buFontTx/>
              <a:buChar char="-"/>
            </a:pPr>
            <a:r>
              <a:rPr lang="en-GB" sz="1200" dirty="0"/>
              <a:t>Maths 		    (B) </a:t>
            </a:r>
          </a:p>
          <a:p>
            <a:pPr marL="171450" indent="-171450">
              <a:buFontTx/>
              <a:buChar char="-"/>
            </a:pPr>
            <a:r>
              <a:rPr lang="en-GB" sz="1200" dirty="0"/>
              <a:t>Science        	   (BB)</a:t>
            </a:r>
          </a:p>
          <a:p>
            <a:endParaRPr lang="en-GB" dirty="0"/>
          </a:p>
        </p:txBody>
      </p:sp>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174</TotalTime>
  <Words>496</Words>
  <Application>Microsoft Office PowerPoint</Application>
  <PresentationFormat>Widescreen</PresentationFormat>
  <Paragraphs>60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Century Gothic</vt:lpstr>
      <vt:lpstr>Wingdings</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Emma Thomas</cp:lastModifiedBy>
  <cp:revision>20</cp:revision>
  <dcterms:created xsi:type="dcterms:W3CDTF">2019-09-05T20:58:34Z</dcterms:created>
  <dcterms:modified xsi:type="dcterms:W3CDTF">2019-10-03T20:51:04Z</dcterms:modified>
</cp:coreProperties>
</file>