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357" r:id="rId4"/>
    <p:sldId id="358" r:id="rId5"/>
    <p:sldId id="359" r:id="rId6"/>
    <p:sldId id="360" r:id="rId7"/>
    <p:sldId id="361" r:id="rId8"/>
    <p:sldId id="362" r:id="rId9"/>
    <p:sldId id="363" r:id="rId10"/>
    <p:sldId id="364" r:id="rId11"/>
    <p:sldId id="365" r:id="rId12"/>
    <p:sldId id="366" r:id="rId13"/>
    <p:sldId id="367" r:id="rId14"/>
    <p:sldId id="368" r:id="rId15"/>
    <p:sldId id="369" r:id="rId16"/>
    <p:sldId id="370" r:id="rId17"/>
    <p:sldId id="371" r:id="rId18"/>
    <p:sldId id="372" r:id="rId19"/>
    <p:sldId id="373" r:id="rId20"/>
    <p:sldId id="374" r:id="rId21"/>
    <p:sldId id="375" r:id="rId22"/>
    <p:sldId id="376" r:id="rId23"/>
    <p:sldId id="377" r:id="rId24"/>
    <p:sldId id="378" r:id="rId25"/>
    <p:sldId id="379" r:id="rId26"/>
    <p:sldId id="380" r:id="rId27"/>
    <p:sldId id="38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1" d="100"/>
          <a:sy n="51" d="100"/>
        </p:scale>
        <p:origin x="125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76944-3B9A-D006-879D-2BFDE4900B0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C64ACC4-5EFD-1B8E-198F-04652E5103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511349E-A7E2-D2EA-102E-2C46F2277A9A}"/>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9A7500E0-7B93-5C96-DBFE-D5C5A64D68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C15BAD-C8C7-669C-3B8D-76292C0B6F49}"/>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349686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9EF93-C7BC-93D6-0EBF-C68D342B54B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8AEB60B-4C49-44D3-9541-0D0C868E389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6A44C5F-FB29-B0F3-24E5-C13A6AE0A289}"/>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CAC42D46-4AA5-DA55-2EBA-1A762BF0E8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FC3311-AC70-6098-739C-0B65379D370B}"/>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917355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E0F38-0444-60F8-E895-4DFC03A9C99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AE1A116-13DB-A02E-354F-074B7D3F1F4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A7048E1-5C05-B0D3-182D-0669420D5005}"/>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E58FFFEE-137A-89E8-4292-FAF9E418D9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8924FE-940A-F67C-1A11-EA51E507B20D}"/>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987167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67E47-C3C4-A952-33A3-14FA75D9E42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48F37F9-8E8A-FA1D-192F-A829B45D5A9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7DBB582-1A12-C145-FE83-EA59DD3B328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99133DF-4114-265B-FB53-C967EC51CF0A}"/>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6" name="Footer Placeholder 5">
            <a:extLst>
              <a:ext uri="{FF2B5EF4-FFF2-40B4-BE49-F238E27FC236}">
                <a16:creationId xmlns:a16="http://schemas.microsoft.com/office/drawing/2014/main" id="{FADB380F-7E58-8D5E-7EF3-AADA2EB25F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BEA932-BA7A-2982-E3D7-A680BF004E49}"/>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331348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583D1-EB35-DFC4-9B2F-B02E1FCEFFE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27CE831-FCBE-FFD2-0910-E80C308853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C2BBEB3-663E-6D1F-AF93-2060B144D95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85D376E-2874-DFB9-7200-F0CAAB27E6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2BFB390-007B-BB85-DAFB-C195914DAFA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9ED6815-F923-77D7-0039-E11914E303C6}"/>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8" name="Footer Placeholder 7">
            <a:extLst>
              <a:ext uri="{FF2B5EF4-FFF2-40B4-BE49-F238E27FC236}">
                <a16:creationId xmlns:a16="http://schemas.microsoft.com/office/drawing/2014/main" id="{940CDD86-E049-13D4-2DEA-617E71260C1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ED7B9C-3ED6-5703-0666-8D18430E87CA}"/>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181084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5B716-4A07-6AB8-65A6-F1AE6D09B90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4738916-41B8-8CA9-FAE0-B6E7E3562A29}"/>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4" name="Footer Placeholder 3">
            <a:extLst>
              <a:ext uri="{FF2B5EF4-FFF2-40B4-BE49-F238E27FC236}">
                <a16:creationId xmlns:a16="http://schemas.microsoft.com/office/drawing/2014/main" id="{A7532DF4-A948-0EEF-1A85-A3D7034239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344B23-9D34-882C-54D8-2460ACE3C06D}"/>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3785996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38076F-C3F0-26CC-2D99-A4CEFB1016E7}"/>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3" name="Footer Placeholder 2">
            <a:extLst>
              <a:ext uri="{FF2B5EF4-FFF2-40B4-BE49-F238E27FC236}">
                <a16:creationId xmlns:a16="http://schemas.microsoft.com/office/drawing/2014/main" id="{97B49900-BC6F-79EC-6A25-67DDA28B7E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A9858C-6CB8-8473-0F61-BE880D8E87E7}"/>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398830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CE2B5-0106-D1AD-C912-65669134814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E949DEC-6D38-6379-FD71-B886F805EE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D9BB3B9-D70A-C965-8710-E2017042E8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149990F-F5E3-A786-0664-099B75DD74F1}"/>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6" name="Footer Placeholder 5">
            <a:extLst>
              <a:ext uri="{FF2B5EF4-FFF2-40B4-BE49-F238E27FC236}">
                <a16:creationId xmlns:a16="http://schemas.microsoft.com/office/drawing/2014/main" id="{92E985FE-70BF-C33C-002F-013CA49585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F86211-5B0A-E253-42C2-15F464C9B3E4}"/>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12371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5A348-90C4-C2B0-3470-BE55DAF15DA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30CD67D-E9A5-C335-2F8A-0F6004EA36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D66E9B-B722-3E62-C75A-C19AFF2FB9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85633B6-80D0-EC9A-7EE8-7C523C3EFD08}"/>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6" name="Footer Placeholder 5">
            <a:extLst>
              <a:ext uri="{FF2B5EF4-FFF2-40B4-BE49-F238E27FC236}">
                <a16:creationId xmlns:a16="http://schemas.microsoft.com/office/drawing/2014/main" id="{DE133B6E-8A80-2F4C-FAD8-5056CAB04C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8D2234-780D-256B-7097-9387F8E31CEA}"/>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234618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1FB47-9489-6134-AA9F-71A10E9A798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9339422-78B1-B2FB-E4D4-7AEB3560C32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73132AE-D884-9787-8FAF-EE99D5382D40}"/>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43172AD9-61EA-EB43-576F-72842CCCE5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011C74-E76B-12BB-AE6C-9EB0BA40857F}"/>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323032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98F4E8-0A6E-2C8C-EE74-292964CA657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B066DD0-700B-89A2-505B-A6F4D4E6B46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F863D23-C1FC-5248-C583-7BDFAE664B54}"/>
              </a:ext>
            </a:extLst>
          </p:cNvPr>
          <p:cNvSpPr>
            <a:spLocks noGrp="1"/>
          </p:cNvSpPr>
          <p:nvPr>
            <p:ph type="dt" sz="half" idx="10"/>
          </p:nvPr>
        </p:nvSpPr>
        <p:spPr/>
        <p:txBody>
          <a:body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9B63EDE0-16BE-5D08-B36E-1A104D6B3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541D27-F9DB-FBEC-0519-886369F3F5A7}"/>
              </a:ext>
            </a:extLst>
          </p:cNvPr>
          <p:cNvSpPr>
            <a:spLocks noGrp="1"/>
          </p:cNvSpPr>
          <p:nvPr>
            <p:ph type="sldNum" sz="quarter" idx="12"/>
          </p:nvPr>
        </p:nvSpPr>
        <p:spPr/>
        <p:txBody>
          <a:bodyPr/>
          <a:lstStyle/>
          <a:p>
            <a:fld id="{63918137-F92C-496B-B1ED-4467B6A3AE94}" type="slidenum">
              <a:rPr lang="en-GB" smtClean="0"/>
              <a:t>‹#›</a:t>
            </a:fld>
            <a:endParaRPr lang="en-GB"/>
          </a:p>
        </p:txBody>
      </p:sp>
    </p:spTree>
    <p:extLst>
      <p:ext uri="{BB962C8B-B14F-4D97-AF65-F5344CB8AC3E}">
        <p14:creationId xmlns:p14="http://schemas.microsoft.com/office/powerpoint/2010/main" val="2387753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1314EA-55E2-41B0-FEA0-966416B2F9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C49C61D-1D75-20A5-A120-F74F2D73B9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B56B51D-B363-7DA8-35E1-F585A27C97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B492E5-93F4-4B9E-8E26-4BC3F9526D10}" type="datetimeFigureOut">
              <a:rPr lang="en-GB" smtClean="0"/>
              <a:t>13/04/2025</a:t>
            </a:fld>
            <a:endParaRPr lang="en-GB"/>
          </a:p>
        </p:txBody>
      </p:sp>
      <p:sp>
        <p:nvSpPr>
          <p:cNvPr id="5" name="Footer Placeholder 4">
            <a:extLst>
              <a:ext uri="{FF2B5EF4-FFF2-40B4-BE49-F238E27FC236}">
                <a16:creationId xmlns:a16="http://schemas.microsoft.com/office/drawing/2014/main" id="{FD83D695-D6AF-2931-3751-43245E52FD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6F59F87-D4D2-7A3F-8BF6-26D951F777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3918137-F92C-496B-B1ED-4467B6A3AE94}" type="slidenum">
              <a:rPr lang="en-GB" smtClean="0"/>
              <a:t>‹#›</a:t>
            </a:fld>
            <a:endParaRPr lang="en-GB"/>
          </a:p>
        </p:txBody>
      </p:sp>
    </p:spTree>
    <p:extLst>
      <p:ext uri="{BB962C8B-B14F-4D97-AF65-F5344CB8AC3E}">
        <p14:creationId xmlns:p14="http://schemas.microsoft.com/office/powerpoint/2010/main" val="2112556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DA741-E965-E9DD-0280-8809EFD9FDAD}"/>
              </a:ext>
            </a:extLst>
          </p:cNvPr>
          <p:cNvSpPr>
            <a:spLocks noGrp="1"/>
          </p:cNvSpPr>
          <p:nvPr>
            <p:ph type="ctrTitle"/>
          </p:nvPr>
        </p:nvSpPr>
        <p:spPr/>
        <p:txBody>
          <a:bodyPr/>
          <a:lstStyle/>
          <a:p>
            <a:r>
              <a:rPr lang="en-GB" dirty="0"/>
              <a:t>Being Human (HPFY3008)</a:t>
            </a:r>
          </a:p>
        </p:txBody>
      </p:sp>
      <p:sp>
        <p:nvSpPr>
          <p:cNvPr id="3" name="Subtitle 2">
            <a:extLst>
              <a:ext uri="{FF2B5EF4-FFF2-40B4-BE49-F238E27FC236}">
                <a16:creationId xmlns:a16="http://schemas.microsoft.com/office/drawing/2014/main" id="{0F94DC83-8E8E-2A01-A55C-AC6DD7CFA92A}"/>
              </a:ext>
            </a:extLst>
          </p:cNvPr>
          <p:cNvSpPr>
            <a:spLocks noGrp="1"/>
          </p:cNvSpPr>
          <p:nvPr>
            <p:ph type="subTitle" idx="1"/>
          </p:nvPr>
        </p:nvSpPr>
        <p:spPr/>
        <p:txBody>
          <a:bodyPr>
            <a:normAutofit/>
          </a:bodyPr>
          <a:lstStyle/>
          <a:p>
            <a:r>
              <a:rPr lang="en-GB" sz="3200"/>
              <a:t>Lecture 10: </a:t>
            </a:r>
            <a:r>
              <a:rPr lang="en-GB" sz="3200" dirty="0"/>
              <a:t>Harmony with the Natural Environment</a:t>
            </a:r>
          </a:p>
        </p:txBody>
      </p:sp>
    </p:spTree>
    <p:extLst>
      <p:ext uri="{BB962C8B-B14F-4D97-AF65-F5344CB8AC3E}">
        <p14:creationId xmlns:p14="http://schemas.microsoft.com/office/powerpoint/2010/main" val="3781713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21398-365A-FDA6-8E86-DECF8CE781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92AD35-69A2-AE98-465C-9DCE065AC22E}"/>
              </a:ext>
            </a:extLst>
          </p:cNvPr>
          <p:cNvSpPr>
            <a:spLocks noGrp="1"/>
          </p:cNvSpPr>
          <p:nvPr>
            <p:ph type="title"/>
          </p:nvPr>
        </p:nvSpPr>
        <p:spPr/>
        <p:txBody>
          <a:bodyPr/>
          <a:lstStyle/>
          <a:p>
            <a:pPr algn="ctr"/>
            <a:r>
              <a:rPr lang="en-GB" dirty="0"/>
              <a:t>Being in Harmony with Nature</a:t>
            </a:r>
          </a:p>
        </p:txBody>
      </p:sp>
      <p:sp>
        <p:nvSpPr>
          <p:cNvPr id="3" name="Content Placeholder 2">
            <a:extLst>
              <a:ext uri="{FF2B5EF4-FFF2-40B4-BE49-F238E27FC236}">
                <a16:creationId xmlns:a16="http://schemas.microsoft.com/office/drawing/2014/main" id="{D7BD567A-3F80-3931-37CE-E2AE8702D0C2}"/>
              </a:ext>
            </a:extLst>
          </p:cNvPr>
          <p:cNvSpPr>
            <a:spLocks noGrp="1"/>
          </p:cNvSpPr>
          <p:nvPr>
            <p:ph idx="1"/>
          </p:nvPr>
        </p:nvSpPr>
        <p:spPr/>
        <p:txBody>
          <a:bodyPr>
            <a:normAutofit/>
          </a:bodyPr>
          <a:lstStyle/>
          <a:p>
            <a:pPr marL="0" marR="0">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1526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A31A1-6049-9806-2F79-0FC892FA74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D33B90-3B2F-6B2E-131C-424885DF5DB0}"/>
              </a:ext>
            </a:extLst>
          </p:cNvPr>
          <p:cNvSpPr>
            <a:spLocks noGrp="1"/>
          </p:cNvSpPr>
          <p:nvPr>
            <p:ph type="title"/>
          </p:nvPr>
        </p:nvSpPr>
        <p:spPr/>
        <p:txBody>
          <a:bodyPr/>
          <a:lstStyle/>
          <a:p>
            <a:pPr algn="ctr"/>
            <a:r>
              <a:rPr lang="en-GB" dirty="0"/>
              <a:t>Harmony with the Natural Environment</a:t>
            </a:r>
          </a:p>
        </p:txBody>
      </p:sp>
      <p:sp>
        <p:nvSpPr>
          <p:cNvPr id="3" name="Content Placeholder 2">
            <a:extLst>
              <a:ext uri="{FF2B5EF4-FFF2-40B4-BE49-F238E27FC236}">
                <a16:creationId xmlns:a16="http://schemas.microsoft.com/office/drawing/2014/main" id="{0F09FBE8-6598-C005-EB47-C6477461FDC6}"/>
              </a:ext>
            </a:extLst>
          </p:cNvPr>
          <p:cNvSpPr>
            <a:spLocks noGrp="1"/>
          </p:cNvSpPr>
          <p:nvPr>
            <p:ph idx="1"/>
          </p:nvPr>
        </p:nvSpPr>
        <p:spPr/>
        <p:txBody>
          <a:bodyPr>
            <a:normAutofit/>
          </a:bodyPr>
          <a:lstStyle/>
          <a:p>
            <a:pPr>
              <a:lnSpc>
                <a:spcPct val="107000"/>
              </a:lnSpc>
              <a:spcAft>
                <a:spcPts val="800"/>
              </a:spcAft>
            </a:pPr>
            <a:r>
              <a:rPr lang="en-US" sz="2000" dirty="0">
                <a:effectLst/>
                <a:latin typeface="Times New Roman" panose="02020603050405020304" pitchFamily="18" charset="0"/>
                <a:ea typeface="Calibri" panose="020F0502020204030204" pitchFamily="34" charset="0"/>
              </a:rPr>
              <a:t>Our well-being is very much connected to our relationship with the external environment. As mentioned in earlier lectures, harmony with the environment is an important component of health and healing based on holistic approaches to healing. </a:t>
            </a:r>
          </a:p>
          <a:p>
            <a:pPr>
              <a:lnSpc>
                <a:spcPct val="107000"/>
              </a:lnSpc>
              <a:spcAft>
                <a:spcPts val="800"/>
              </a:spcAft>
            </a:pPr>
            <a:r>
              <a:rPr lang="en-US" sz="2000" dirty="0">
                <a:effectLst/>
                <a:latin typeface="Times New Roman" panose="02020603050405020304" pitchFamily="18" charset="0"/>
                <a:ea typeface="Calibri" panose="020F0502020204030204" pitchFamily="34" charset="0"/>
              </a:rPr>
              <a:t>Health is inextricably linked to the quality of the air we breathe, the water we drink, the food we eat, as well as our living and sanitation conditions. </a:t>
            </a:r>
          </a:p>
          <a:p>
            <a:pPr>
              <a:lnSpc>
                <a:spcPct val="107000"/>
              </a:lnSpc>
              <a:spcAft>
                <a:spcPts val="800"/>
              </a:spcAft>
            </a:pPr>
            <a:r>
              <a:rPr lang="en-US" sz="2000" dirty="0">
                <a:effectLst/>
                <a:latin typeface="Times New Roman" panose="02020603050405020304" pitchFamily="18" charset="0"/>
                <a:ea typeface="Calibri" panose="020F0502020204030204" pitchFamily="34" charset="0"/>
              </a:rPr>
              <a:t>Our communities, lifestyles including diet and exercise, as well as our way of life all have an impact on our state of health and well-being. </a:t>
            </a:r>
          </a:p>
          <a:p>
            <a:pPr>
              <a:lnSpc>
                <a:spcPct val="107000"/>
              </a:lnSpc>
              <a:spcAft>
                <a:spcPts val="800"/>
              </a:spcAft>
            </a:pPr>
            <a:r>
              <a:rPr lang="en-US" sz="2000" dirty="0">
                <a:effectLst/>
                <a:latin typeface="Times New Roman" panose="02020603050405020304" pitchFamily="18" charset="0"/>
                <a:ea typeface="Calibri" panose="020F0502020204030204" pitchFamily="34" charset="0"/>
              </a:rPr>
              <a:t>Moreover, our social networks and the extent to which they meet our needs to belong to a community, to engage in meaningful work, and to have daily purpose are also critical to our emotional and mental well-being.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69675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8BD24-01C2-2D88-EF81-E8F736034D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66CD51-94AA-80D0-9F09-35318331EA01}"/>
              </a:ext>
            </a:extLst>
          </p:cNvPr>
          <p:cNvSpPr>
            <a:spLocks noGrp="1"/>
          </p:cNvSpPr>
          <p:nvPr>
            <p:ph type="title"/>
          </p:nvPr>
        </p:nvSpPr>
        <p:spPr/>
        <p:txBody>
          <a:bodyPr/>
          <a:lstStyle/>
          <a:p>
            <a:pPr algn="ctr"/>
            <a:r>
              <a:rPr lang="en-GB" dirty="0"/>
              <a:t>Harmony with the Natural Environment</a:t>
            </a:r>
          </a:p>
        </p:txBody>
      </p:sp>
      <p:sp>
        <p:nvSpPr>
          <p:cNvPr id="3" name="Content Placeholder 2">
            <a:extLst>
              <a:ext uri="{FF2B5EF4-FFF2-40B4-BE49-F238E27FC236}">
                <a16:creationId xmlns:a16="http://schemas.microsoft.com/office/drawing/2014/main" id="{EC4E63E2-5C10-09BD-329E-BFB6A044B020}"/>
              </a:ext>
            </a:extLst>
          </p:cNvPr>
          <p:cNvSpPr>
            <a:spLocks noGrp="1"/>
          </p:cNvSpPr>
          <p:nvPr>
            <p:ph idx="1"/>
          </p:nvPr>
        </p:nvSpPr>
        <p:spPr/>
        <p:txBody>
          <a:bodyPr>
            <a:normAutofit/>
          </a:bodyPr>
          <a:lstStyle/>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modern tendency to view humanity and human civilization as separate from nature, and even as a conqueror of nature, is counterproductive to our well-being. Rather, humans are a part of nature and can benefit from the wisdom of learning to live in harmony with nature, in flow with the vast natural world that is interconnected with our very being. It is important to keep in mind that harmony with nature is not a simply a philosophical or ethical musing, but one with practical and economic implications.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78683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E3E082-9B0E-81B4-F474-5DF7A8490F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386E56-FE27-29B3-5A3E-36C2B036367B}"/>
              </a:ext>
            </a:extLst>
          </p:cNvPr>
          <p:cNvSpPr>
            <a:spLocks noGrp="1"/>
          </p:cNvSpPr>
          <p:nvPr>
            <p:ph type="title"/>
          </p:nvPr>
        </p:nvSpPr>
        <p:spPr/>
        <p:txBody>
          <a:bodyPr/>
          <a:lstStyle/>
          <a:p>
            <a:pPr algn="ctr"/>
            <a:r>
              <a:rPr lang="en-GB" dirty="0"/>
              <a:t>Harmony with the Natural Environment</a:t>
            </a:r>
          </a:p>
        </p:txBody>
      </p:sp>
      <p:sp>
        <p:nvSpPr>
          <p:cNvPr id="3" name="Content Placeholder 2">
            <a:extLst>
              <a:ext uri="{FF2B5EF4-FFF2-40B4-BE49-F238E27FC236}">
                <a16:creationId xmlns:a16="http://schemas.microsoft.com/office/drawing/2014/main" id="{A515C75D-4B78-BA01-21D0-8DEBF69499F6}"/>
              </a:ext>
            </a:extLst>
          </p:cNvPr>
          <p:cNvSpPr>
            <a:spLocks noGrp="1"/>
          </p:cNvSpPr>
          <p:nvPr>
            <p:ph idx="1"/>
          </p:nvPr>
        </p:nvSpPr>
        <p:spPr/>
        <p:txBody>
          <a:bodyPr>
            <a:normAutofit/>
          </a:bodyPr>
          <a:lstStyle/>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Contact with nature is essential to our well-being. Nature is a source of healing on physical, emotional, and spiritual levels. Studies show that having access to green spaces and natural areas has been shown to be associated with better health. Being in nature results in reductions in blood pressure, heart rate, as well as relaxation of brainwaves.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24002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29FF0-9B90-05F0-497A-65CA54856F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93AC79-5936-2BC6-DE10-BE2CBDBBFA1E}"/>
              </a:ext>
            </a:extLst>
          </p:cNvPr>
          <p:cNvSpPr>
            <a:spLocks noGrp="1"/>
          </p:cNvSpPr>
          <p:nvPr>
            <p:ph type="title"/>
          </p:nvPr>
        </p:nvSpPr>
        <p:spPr/>
        <p:txBody>
          <a:bodyPr/>
          <a:lstStyle/>
          <a:p>
            <a:pPr algn="ctr"/>
            <a:r>
              <a:rPr lang="en-GB" dirty="0"/>
              <a:t>Harmony with the Natural Environment</a:t>
            </a:r>
          </a:p>
        </p:txBody>
      </p:sp>
      <p:sp>
        <p:nvSpPr>
          <p:cNvPr id="3" name="Content Placeholder 2">
            <a:extLst>
              <a:ext uri="{FF2B5EF4-FFF2-40B4-BE49-F238E27FC236}">
                <a16:creationId xmlns:a16="http://schemas.microsoft.com/office/drawing/2014/main" id="{978DBB35-3174-7B8C-9EBD-9605BF561D43}"/>
              </a:ext>
            </a:extLst>
          </p:cNvPr>
          <p:cNvSpPr>
            <a:spLocks noGrp="1"/>
          </p:cNvSpPr>
          <p:nvPr>
            <p:ph idx="1"/>
          </p:nvPr>
        </p:nvSpPr>
        <p:spPr/>
        <p:txBody>
          <a:bodyPr>
            <a:normAutofit fontScale="92500" lnSpcReduction="20000"/>
          </a:bodyPr>
          <a:lstStyle/>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Nature has an intrinsic tendency to move toward equilibrium and harmony. Every part of a natural ecosystem plays a role in the sustenance of the system, and nothing goes to waste. </a:t>
            </a:r>
          </a:p>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Our interconnectedness with our environment means that our behavior has an impact on the environment, just as the environment has an impact on our behavior.</a:t>
            </a:r>
          </a:p>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It is therefore imperative that we as humanity become more aware of the importance of maintaining harmony not only with the natural world around us. As we are also part of the natural world, we participate in and draw resources from the Nature. </a:t>
            </a:r>
          </a:p>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Therefore we must be cognizant of the importance of sustainability and the importance of caring for the natural world, so that we may live in harmony and balance with the environment around us.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1578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7B43D-1A6B-684E-6752-9F6A6C1ED8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38E753-66B3-C9DF-67E7-F362F4AAA61B}"/>
              </a:ext>
            </a:extLst>
          </p:cNvPr>
          <p:cNvSpPr>
            <a:spLocks noGrp="1"/>
          </p:cNvSpPr>
          <p:nvPr>
            <p:ph type="title"/>
          </p:nvPr>
        </p:nvSpPr>
        <p:spPr/>
        <p:txBody>
          <a:bodyPr/>
          <a:lstStyle/>
          <a:p>
            <a:pPr algn="ctr"/>
            <a:r>
              <a:rPr lang="en-GB" dirty="0"/>
              <a:t>The Wisdom of Indigenous Peoples</a:t>
            </a:r>
          </a:p>
        </p:txBody>
      </p:sp>
      <p:sp>
        <p:nvSpPr>
          <p:cNvPr id="3" name="Content Placeholder 2">
            <a:extLst>
              <a:ext uri="{FF2B5EF4-FFF2-40B4-BE49-F238E27FC236}">
                <a16:creationId xmlns:a16="http://schemas.microsoft.com/office/drawing/2014/main" id="{32D741BB-1783-410A-12D3-616F1346D1B7}"/>
              </a:ext>
            </a:extLst>
          </p:cNvPr>
          <p:cNvSpPr>
            <a:spLocks noGrp="1"/>
          </p:cNvSpPr>
          <p:nvPr>
            <p:ph idx="1"/>
          </p:nvPr>
        </p:nvSpPr>
        <p:spPr/>
        <p:txBody>
          <a:bodyPr>
            <a:normAutofit/>
          </a:bodyPr>
          <a:lstStyle/>
          <a:p>
            <a:pPr marL="0" marR="0">
              <a:lnSpc>
                <a:spcPct val="107000"/>
              </a:lnSpc>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 learning how to live in greater harmony with nature, there is much we can learn from the wisdom of native indigenous peoples across the world. Their ways of life adhere to important principles that allow them to live in harmony with the natural environment. Indigenous populations demonstrate three principles with respect to living in harmony with nature: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buFont typeface="+mj-lt"/>
              <a:buAutoNum type="arabicParenR"/>
            </a:pPr>
            <a:r>
              <a:rPr lang="en-US" dirty="0">
                <a:effectLst/>
                <a:latin typeface="Times New Roman" panose="02020603050405020304" pitchFamily="18" charset="0"/>
                <a:ea typeface="SimSun" panose="02010600030101010101" pitchFamily="2" charset="-122"/>
                <a:cs typeface="Times New Roman" panose="02020603050405020304" pitchFamily="18" charset="0"/>
              </a:rPr>
              <a:t>They are conscientious of the interconnectedness and complex relations that define the web of life and the cycles of repeated patterns in nature</a:t>
            </a:r>
            <a:endParaRPr lang="en-GB" dirty="0">
              <a:effectLst/>
              <a:latin typeface="Calibri" panose="020F0502020204030204" pitchFamily="34" charset="0"/>
              <a:ea typeface="SimSun" panose="02010600030101010101" pitchFamily="2" charset="-122"/>
              <a:cs typeface="Times New Roman" panose="02020603050405020304" pitchFamily="18" charset="0"/>
            </a:endParaRPr>
          </a:p>
          <a:p>
            <a:pPr marL="800100" lvl="1" indent="-342900">
              <a:lnSpc>
                <a:spcPct val="107000"/>
              </a:lnSpc>
              <a:buFont typeface="+mj-lt"/>
              <a:buAutoNum type="arabicParenR"/>
            </a:pPr>
            <a:r>
              <a:rPr lang="en-US" dirty="0">
                <a:effectLst/>
                <a:latin typeface="Times New Roman" panose="02020603050405020304" pitchFamily="18" charset="0"/>
                <a:ea typeface="SimSun" panose="02010600030101010101" pitchFamily="2" charset="-122"/>
                <a:cs typeface="Times New Roman" panose="02020603050405020304" pitchFamily="18" charset="0"/>
              </a:rPr>
              <a:t>They see Earth as an active living participant in existence, akin to a single living organism </a:t>
            </a:r>
            <a:endParaRPr lang="en-GB" dirty="0">
              <a:effectLst/>
              <a:latin typeface="Calibri" panose="020F0502020204030204" pitchFamily="34" charset="0"/>
              <a:ea typeface="SimSun" panose="02010600030101010101" pitchFamily="2" charset="-122"/>
              <a:cs typeface="Times New Roman" panose="02020603050405020304" pitchFamily="18" charset="0"/>
            </a:endParaRPr>
          </a:p>
          <a:p>
            <a:pPr marL="800100" lvl="1" indent="-342900">
              <a:lnSpc>
                <a:spcPct val="107000"/>
              </a:lnSpc>
              <a:spcAft>
                <a:spcPts val="800"/>
              </a:spcAft>
              <a:buFont typeface="+mj-lt"/>
              <a:buAutoNum type="arabicParenR"/>
            </a:pPr>
            <a:r>
              <a:rPr lang="en-US" dirty="0">
                <a:effectLst/>
                <a:latin typeface="Times New Roman" panose="02020603050405020304" pitchFamily="18" charset="0"/>
                <a:ea typeface="SimSun" panose="02010600030101010101" pitchFamily="2" charset="-122"/>
                <a:cs typeface="Times New Roman" panose="02020603050405020304" pitchFamily="18" charset="0"/>
              </a:rPr>
              <a:t>They have a profound spiritual reverence for Earth</a:t>
            </a:r>
            <a:endParaRPr lang="en-GB" dirty="0">
              <a:effectLst/>
              <a:latin typeface="Calibri" panose="020F0502020204030204" pitchFamily="34"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629324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7E462-A3EE-F78A-E324-42C145E13A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9DC8F8-C2A0-8972-E8EE-7A6D847DB120}"/>
              </a:ext>
            </a:extLst>
          </p:cNvPr>
          <p:cNvSpPr>
            <a:spLocks noGrp="1"/>
          </p:cNvSpPr>
          <p:nvPr>
            <p:ph type="title"/>
          </p:nvPr>
        </p:nvSpPr>
        <p:spPr/>
        <p:txBody>
          <a:bodyPr/>
          <a:lstStyle/>
          <a:p>
            <a:pPr algn="ctr"/>
            <a:r>
              <a:rPr lang="en-GB" dirty="0"/>
              <a:t>The Wisdom of Indigenous Peoples</a:t>
            </a:r>
          </a:p>
        </p:txBody>
      </p:sp>
      <p:sp>
        <p:nvSpPr>
          <p:cNvPr id="3" name="Content Placeholder 2">
            <a:extLst>
              <a:ext uri="{FF2B5EF4-FFF2-40B4-BE49-F238E27FC236}">
                <a16:creationId xmlns:a16="http://schemas.microsoft.com/office/drawing/2014/main" id="{768240D9-A717-77D9-95F6-A1E13B0A851E}"/>
              </a:ext>
            </a:extLst>
          </p:cNvPr>
          <p:cNvSpPr>
            <a:spLocks noGrp="1"/>
          </p:cNvSpPr>
          <p:nvPr>
            <p:ph idx="1"/>
          </p:nvPr>
        </p:nvSpPr>
        <p:spPr/>
        <p:txBody>
          <a:bodyPr>
            <a:normAutofit/>
          </a:bodyPr>
          <a:lstStyle/>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We can learn from the wisdom and reverence of indigenous peoples and likewise learn to respect and care for the natural world. </a:t>
            </a:r>
          </a:p>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We must take a conscientious approach toward taking care of our planet through common sense and practical strategies that help preserve the rich ecosystems of the earth, such as our oceans, rainforests, and forestry. </a:t>
            </a:r>
          </a:p>
          <a:p>
            <a:pPr>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Moreover, we should take a conscientious approach to developing food and agricultural systems that help to sustain our natural environment in a healthful, replenishing manner.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5523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B4144-A917-0BDC-DBA7-BFD60AB3FB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47C255-8B7A-A3EB-1908-764F82956179}"/>
              </a:ext>
            </a:extLst>
          </p:cNvPr>
          <p:cNvSpPr>
            <a:spLocks noGrp="1"/>
          </p:cNvSpPr>
          <p:nvPr>
            <p:ph type="title"/>
          </p:nvPr>
        </p:nvSpPr>
        <p:spPr/>
        <p:txBody>
          <a:bodyPr/>
          <a:lstStyle/>
          <a:p>
            <a:pPr algn="ctr"/>
            <a:r>
              <a:rPr lang="en-GB" dirty="0"/>
              <a:t>Agriculture and Sustainable Farming</a:t>
            </a:r>
          </a:p>
        </p:txBody>
      </p:sp>
      <p:sp>
        <p:nvSpPr>
          <p:cNvPr id="3" name="Content Placeholder 2">
            <a:extLst>
              <a:ext uri="{FF2B5EF4-FFF2-40B4-BE49-F238E27FC236}">
                <a16:creationId xmlns:a16="http://schemas.microsoft.com/office/drawing/2014/main" id="{B5DF4012-7F50-48D9-84CB-117F35FE01A5}"/>
              </a:ext>
            </a:extLst>
          </p:cNvPr>
          <p:cNvSpPr>
            <a:spLocks noGrp="1"/>
          </p:cNvSpPr>
          <p:nvPr>
            <p:ph idx="1"/>
          </p:nvPr>
        </p:nvSpPr>
        <p:spPr/>
        <p:txBody>
          <a:bodyPr>
            <a:normAutofit/>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Soil is arguably the planet’s most vital renewable resource. It acts as a buffer against drought, as a carbon sink, and is vital to the health of animals, plants, and people. The loss of vital and fertile soil would have an impact not only on our most valuable natural resources, but also have a negative impact on economic systems and economies. </a:t>
            </a:r>
          </a:p>
        </p:txBody>
      </p:sp>
    </p:spTree>
    <p:extLst>
      <p:ext uri="{BB962C8B-B14F-4D97-AF65-F5344CB8AC3E}">
        <p14:creationId xmlns:p14="http://schemas.microsoft.com/office/powerpoint/2010/main" val="1717587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9A509-4F66-D7D3-8628-22BE7514F4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43A1B4-4A86-5E25-23A4-9AE35F4DCDA4}"/>
              </a:ext>
            </a:extLst>
          </p:cNvPr>
          <p:cNvSpPr>
            <a:spLocks noGrp="1"/>
          </p:cNvSpPr>
          <p:nvPr>
            <p:ph type="title"/>
          </p:nvPr>
        </p:nvSpPr>
        <p:spPr/>
        <p:txBody>
          <a:bodyPr/>
          <a:lstStyle/>
          <a:p>
            <a:pPr algn="ctr"/>
            <a:r>
              <a:rPr lang="en-GB" dirty="0"/>
              <a:t>Agriculture and Sustainable Farming</a:t>
            </a:r>
          </a:p>
        </p:txBody>
      </p:sp>
      <p:sp>
        <p:nvSpPr>
          <p:cNvPr id="3" name="Content Placeholder 2">
            <a:extLst>
              <a:ext uri="{FF2B5EF4-FFF2-40B4-BE49-F238E27FC236}">
                <a16:creationId xmlns:a16="http://schemas.microsoft.com/office/drawing/2014/main" id="{E5E57E90-47B2-9E54-5ADB-5C25205FA461}"/>
              </a:ext>
            </a:extLst>
          </p:cNvPr>
          <p:cNvSpPr>
            <a:spLocks noGrp="1"/>
          </p:cNvSpPr>
          <p:nvPr>
            <p:ph idx="1"/>
          </p:nvPr>
        </p:nvSpPr>
        <p:spPr/>
        <p:txBody>
          <a:bodyPr>
            <a:normAutofit fontScale="925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Sustainable farming helps support the resilience of an ecosystem by maintaining rich levels of biodiversity in the soil and in local wildlife, as well as preserve and maintain the quality and availability of its water supply. Sustainable farming produces minimal waste, recycling natural waste to build upon the fertility and long-term viability of the soil. It also minimizes the use of chemicals potentially harmful to humans and the natural ecosystem as well as the use of non-renewable inputs.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Additional principles of sustainable farming include planting trees, protecting and enhancing water-catchment systems, the use of recycled organic waste to build soil fertility, the minimum use of antibiotics on animals, and feeding animals on grass-based regimes. Enhancing and strengthening local vs global distribution also helps to reduce inefficiencies in the delivery system that can result in excess waste.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59762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B1D22-7FB7-3146-175F-5669A7736E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D14971-1F91-0879-26DE-71BE6FB2737F}"/>
              </a:ext>
            </a:extLst>
          </p:cNvPr>
          <p:cNvSpPr>
            <a:spLocks noGrp="1"/>
          </p:cNvSpPr>
          <p:nvPr>
            <p:ph type="title"/>
          </p:nvPr>
        </p:nvSpPr>
        <p:spPr/>
        <p:txBody>
          <a:bodyPr/>
          <a:lstStyle/>
          <a:p>
            <a:pPr algn="ctr"/>
            <a:r>
              <a:rPr lang="en-GB" dirty="0"/>
              <a:t>Agriculture and Sustainable Farming</a:t>
            </a:r>
          </a:p>
        </p:txBody>
      </p:sp>
      <p:sp>
        <p:nvSpPr>
          <p:cNvPr id="3" name="Content Placeholder 2">
            <a:extLst>
              <a:ext uri="{FF2B5EF4-FFF2-40B4-BE49-F238E27FC236}">
                <a16:creationId xmlns:a16="http://schemas.microsoft.com/office/drawing/2014/main" id="{D2A4E50E-560C-19D0-11F2-CAFAF43BF579}"/>
              </a:ext>
            </a:extLst>
          </p:cNvPr>
          <p:cNvSpPr>
            <a:spLocks noGrp="1"/>
          </p:cNvSpPr>
          <p:nvPr>
            <p:ph idx="1"/>
          </p:nvPr>
        </p:nvSpPr>
        <p:spPr/>
        <p:txBody>
          <a:bodyPr>
            <a:normAutofit/>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While considered profitable and high yield, industrial farming systems that involve the heavy use of chemical fertilizers and pesticides is harmful to the environment.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long-term viability of the land is degraded as nutrients in the soil are depleted while being contaminated with toxins and chemicals.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Additionally, the toxins and artificial fertilizer can leak into water sources affecting the quality and availability of local fresh water.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Local employment and health can also be affected.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1339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53606-6C49-1732-4F41-2DB9D57795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47EE51-C2A9-3D7B-1C36-A81A7421C846}"/>
              </a:ext>
            </a:extLst>
          </p:cNvPr>
          <p:cNvSpPr>
            <a:spLocks noGrp="1"/>
          </p:cNvSpPr>
          <p:nvPr>
            <p:ph type="title"/>
          </p:nvPr>
        </p:nvSpPr>
        <p:spPr/>
        <p:txBody>
          <a:bodyPr/>
          <a:lstStyle/>
          <a:p>
            <a:pPr algn="ctr"/>
            <a:r>
              <a:rPr lang="en-GB" dirty="0"/>
              <a:t>Agriculture and Sustainable Farming</a:t>
            </a:r>
          </a:p>
        </p:txBody>
      </p:sp>
      <p:sp>
        <p:nvSpPr>
          <p:cNvPr id="3" name="Content Placeholder 2">
            <a:extLst>
              <a:ext uri="{FF2B5EF4-FFF2-40B4-BE49-F238E27FC236}">
                <a16:creationId xmlns:a16="http://schemas.microsoft.com/office/drawing/2014/main" id="{9F410626-F4B3-15FF-0676-031D33A8B7CD}"/>
              </a:ext>
            </a:extLst>
          </p:cNvPr>
          <p:cNvSpPr>
            <a:spLocks noGrp="1"/>
          </p:cNvSpPr>
          <p:nvPr>
            <p:ph idx="1"/>
          </p:nvPr>
        </p:nvSpPr>
        <p:spPr/>
        <p:txBody>
          <a:bodyPr>
            <a:normAutofit fontScale="925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Furthermore, the production of artificial fertilizers requires large amounts of fossil fuels and water- up to 60 tons of water for every ton of fertilizer, a wasteful and inefficient process, not to mention the depletion of natural supplies of phosphorus.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 compound the problem is genetically modified crops, which have a higher water intake requirement.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Agricultural chemicals and the degradation of natural habitats can also have a negative impact on local biodiversity, including pollinating insects and birds. </a:t>
            </a:r>
          </a:p>
          <a:p>
            <a:pPr marR="0" indent="0">
              <a:lnSpc>
                <a:spcPct val="107000"/>
              </a:lnSpc>
              <a:spcAft>
                <a:spcPts val="800"/>
              </a:spcAft>
              <a:buNone/>
            </a:pPr>
            <a:r>
              <a:rPr lang="en-US" sz="2400" dirty="0">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Local traditional agricultural economies that have established an enduring and sustainable relationship with the land should be supported over industrial endeavors that do not take into consideration the unique features and needs of local areas.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6192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5A167-7B92-5B01-275D-BDC6C2A1C7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C486CB-298C-3730-7A42-3177F8558421}"/>
              </a:ext>
            </a:extLst>
          </p:cNvPr>
          <p:cNvSpPr>
            <a:spLocks noGrp="1"/>
          </p:cNvSpPr>
          <p:nvPr>
            <p:ph type="title"/>
          </p:nvPr>
        </p:nvSpPr>
        <p:spPr/>
        <p:txBody>
          <a:bodyPr>
            <a:noAutofit/>
          </a:bodyPr>
          <a:lstStyle/>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International Assessment of Agricultural Knowledge, Science and Technology for Development, UN</a:t>
            </a:r>
            <a:endParaRPr lang="en-GB" sz="3600" dirty="0"/>
          </a:p>
        </p:txBody>
      </p:sp>
      <p:sp>
        <p:nvSpPr>
          <p:cNvPr id="3" name="Content Placeholder 2">
            <a:extLst>
              <a:ext uri="{FF2B5EF4-FFF2-40B4-BE49-F238E27FC236}">
                <a16:creationId xmlns:a16="http://schemas.microsoft.com/office/drawing/2014/main" id="{17F9C1F8-ABF3-B771-5894-7A4EBA4B9417}"/>
              </a:ext>
            </a:extLst>
          </p:cNvPr>
          <p:cNvSpPr>
            <a:spLocks noGrp="1"/>
          </p:cNvSpPr>
          <p:nvPr>
            <p:ph idx="1"/>
          </p:nvPr>
        </p:nvSpPr>
        <p:spPr/>
        <p:txBody>
          <a:bodyPr>
            <a:normAutofit/>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 2008, after extensive study drawing from the knowledge of over 400 scientists, the UN concluded that small-scale, family-based farming systems utilizing environmentally friendly approaches to farming were amongst the most productive in developing countries.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Local family-based organic farms also have many potential short-term and long-term benefits for food security in developed countries as well. It reduces the need for dependence on global supply chains, encourages local economic development and growth, and has health benefits for the population as well as for the land itself.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8956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95334-71D2-A135-CF41-00EE4DD3A9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86BA29-CDB2-E361-B4B6-3BF467C6B3B8}"/>
              </a:ext>
            </a:extLst>
          </p:cNvPr>
          <p:cNvSpPr>
            <a:spLocks noGrp="1"/>
          </p:cNvSpPr>
          <p:nvPr>
            <p:ph type="title"/>
          </p:nvPr>
        </p:nvSpPr>
        <p:spPr/>
        <p:txBody>
          <a:bodyPr>
            <a:noAutofit/>
          </a:bodyPr>
          <a:lstStyle/>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The Benefits of Organic Farming</a:t>
            </a:r>
            <a:endParaRPr lang="en-GB" sz="3600" dirty="0"/>
          </a:p>
        </p:txBody>
      </p:sp>
      <p:sp>
        <p:nvSpPr>
          <p:cNvPr id="3" name="Content Placeholder 2">
            <a:extLst>
              <a:ext uri="{FF2B5EF4-FFF2-40B4-BE49-F238E27FC236}">
                <a16:creationId xmlns:a16="http://schemas.microsoft.com/office/drawing/2014/main" id="{DA3A4684-CB28-690A-161A-FE96704B6043}"/>
              </a:ext>
            </a:extLst>
          </p:cNvPr>
          <p:cNvSpPr>
            <a:spLocks noGrp="1"/>
          </p:cNvSpPr>
          <p:nvPr>
            <p:ph idx="1"/>
          </p:nvPr>
        </p:nvSpPr>
        <p:spPr/>
        <p:txBody>
          <a:bodyPr>
            <a:normAutofit/>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rPr>
              <a:t>Organic farming has many benefits that promote long-term sustainable agriculture when compared with industrial farming.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rPr>
              <a:t>Two primary techniques of organic farming involve the following: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rPr>
              <a:t>1) the utilization of fertility-building crop rotations using legumes and eliminating the use of artificial fertilizers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rPr>
              <a:t>2) the utilization of good management and sound husbandry to manage weeds, pests, and diseases in crops and livestock rather than with pesticides and pharmaceuticals.</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5618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58E48-E2E1-BF68-DAB8-F06E360896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D1C0C9-95F4-939D-F99E-866CB08F9954}"/>
              </a:ext>
            </a:extLst>
          </p:cNvPr>
          <p:cNvSpPr>
            <a:spLocks noGrp="1"/>
          </p:cNvSpPr>
          <p:nvPr>
            <p:ph type="title"/>
          </p:nvPr>
        </p:nvSpPr>
        <p:spPr/>
        <p:txBody>
          <a:bodyPr>
            <a:noAutofit/>
          </a:bodyPr>
          <a:lstStyle/>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The Benefits of Organic Farming</a:t>
            </a:r>
            <a:endParaRPr lang="en-GB" sz="3600" dirty="0"/>
          </a:p>
        </p:txBody>
      </p:sp>
      <p:sp>
        <p:nvSpPr>
          <p:cNvPr id="3" name="Content Placeholder 2">
            <a:extLst>
              <a:ext uri="{FF2B5EF4-FFF2-40B4-BE49-F238E27FC236}">
                <a16:creationId xmlns:a16="http://schemas.microsoft.com/office/drawing/2014/main" id="{382D151E-EE0F-0379-E4FA-E0DF06922448}"/>
              </a:ext>
            </a:extLst>
          </p:cNvPr>
          <p:cNvSpPr>
            <a:spLocks noGrp="1"/>
          </p:cNvSpPr>
          <p:nvPr>
            <p:ph idx="1"/>
          </p:nvPr>
        </p:nvSpPr>
        <p:spPr/>
        <p:txBody>
          <a:bodyPr>
            <a:normAutofit fontScale="77500" lnSpcReduction="20000"/>
          </a:bodyPr>
          <a:lstStyle/>
          <a:p>
            <a:pPr marL="457200" marR="0">
              <a:lnSpc>
                <a:spcPct val="107000"/>
              </a:lnSpc>
              <a:spcAft>
                <a:spcPts val="800"/>
              </a:spcAft>
            </a:pPr>
            <a:r>
              <a:rPr lang="en-US" sz="2600" dirty="0">
                <a:effectLst/>
                <a:latin typeface="Times New Roman" panose="02020603050405020304" pitchFamily="18" charset="0"/>
                <a:ea typeface="Calibri" panose="020F0502020204030204" pitchFamily="34" charset="0"/>
                <a:cs typeface="Times New Roman" panose="02020603050405020304" pitchFamily="18" charset="0"/>
              </a:rPr>
              <a:t>Organic farming imitates natural processes while minimizing waste and pollutants. </a:t>
            </a:r>
          </a:p>
          <a:p>
            <a:pPr marL="457200" marR="0">
              <a:lnSpc>
                <a:spcPct val="107000"/>
              </a:lnSpc>
              <a:spcAft>
                <a:spcPts val="800"/>
              </a:spcAft>
            </a:pPr>
            <a:r>
              <a:rPr lang="en-US" sz="2600" dirty="0">
                <a:effectLst/>
                <a:latin typeface="Times New Roman" panose="02020603050405020304" pitchFamily="18" charset="0"/>
                <a:ea typeface="Calibri" panose="020F0502020204030204" pitchFamily="34" charset="0"/>
                <a:cs typeface="Times New Roman" panose="02020603050405020304" pitchFamily="18" charset="0"/>
              </a:rPr>
              <a:t>Crop rotation contributes to the maintenance of soil fertility. </a:t>
            </a:r>
          </a:p>
          <a:p>
            <a:pPr marL="457200" marR="0">
              <a:lnSpc>
                <a:spcPct val="107000"/>
              </a:lnSpc>
              <a:spcAft>
                <a:spcPts val="800"/>
              </a:spcAft>
            </a:pPr>
            <a:r>
              <a:rPr lang="en-US" sz="2600" dirty="0">
                <a:effectLst/>
                <a:latin typeface="Times New Roman" panose="02020603050405020304" pitchFamily="18" charset="0"/>
                <a:ea typeface="Calibri" panose="020F0502020204030204" pitchFamily="34" charset="0"/>
                <a:cs typeface="Times New Roman" panose="02020603050405020304" pitchFamily="18" charset="0"/>
              </a:rPr>
              <a:t>In addition, organic farming helps to preserve the microbial diversity of the soil, which is important for its long-term fertility and vitality. Maintaining soil health is a vital part of safeguarding the environment and sustainable agriculture in the short- and long-term. Micro-organisms help to fix nitrogen in the soil and also promote root growth, improving the efficiency of plant nutrient uptake. </a:t>
            </a:r>
          </a:p>
          <a:p>
            <a:pPr marL="457200" marR="0">
              <a:lnSpc>
                <a:spcPct val="107000"/>
              </a:lnSpc>
              <a:spcAft>
                <a:spcPts val="800"/>
              </a:spcAft>
            </a:pPr>
            <a:r>
              <a:rPr lang="en-US" sz="2600" dirty="0">
                <a:effectLst/>
                <a:latin typeface="Times New Roman" panose="02020603050405020304" pitchFamily="18" charset="0"/>
                <a:ea typeface="Calibri" panose="020F0502020204030204" pitchFamily="34" charset="0"/>
                <a:cs typeface="Times New Roman" panose="02020603050405020304" pitchFamily="18" charset="0"/>
              </a:rPr>
              <a:t>Unlike artificial fertilizers, organic fertilizer does not wash away, with the potential for polluting local water supplies via eutrophication, or the enrichment of water bodies with minerals and nutrients, which results growth of algae. Agricultural run-off from industrial farming can affect other ecosystems as well such as the marine environment. The resultant nutrient enrichment can contribute to algal blooms which depletes oxygen levels in the water, therefore creating “dead zones” in marine habitats.</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07000"/>
              </a:lnSpc>
              <a:spcAft>
                <a:spcPts val="80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8053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EF467-A1B7-F5FD-3B7A-9D3FD27BF1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E66E4C-0AA7-33E0-CB47-001D8A8929D6}"/>
              </a:ext>
            </a:extLst>
          </p:cNvPr>
          <p:cNvSpPr>
            <a:spLocks noGrp="1"/>
          </p:cNvSpPr>
          <p:nvPr>
            <p:ph type="title"/>
          </p:nvPr>
        </p:nvSpPr>
        <p:spPr/>
        <p:txBody>
          <a:bodyPr>
            <a:noAutofit/>
          </a:bodyPr>
          <a:lstStyle/>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The Benefits of Organic Farming</a:t>
            </a:r>
            <a:endParaRPr lang="en-GB" sz="3600" dirty="0"/>
          </a:p>
        </p:txBody>
      </p:sp>
      <p:sp>
        <p:nvSpPr>
          <p:cNvPr id="3" name="Content Placeholder 2">
            <a:extLst>
              <a:ext uri="{FF2B5EF4-FFF2-40B4-BE49-F238E27FC236}">
                <a16:creationId xmlns:a16="http://schemas.microsoft.com/office/drawing/2014/main" id="{58537E8A-2531-CD4A-C65D-ED4F719DEFE2}"/>
              </a:ext>
            </a:extLst>
          </p:cNvPr>
          <p:cNvSpPr>
            <a:spLocks noGrp="1"/>
          </p:cNvSpPr>
          <p:nvPr>
            <p:ph idx="1"/>
          </p:nvPr>
        </p:nvSpPr>
        <p:spPr/>
        <p:txBody>
          <a:bodyPr>
            <a:normAutofit lnSpcReduction="100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Rich organically farmed soil also serves as a carbon sink, which allows for the absorption of carbon dioxide that further acts as nourishment for plants.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Not only does organic farming help preserve the long-term viability of land for growing crops, but it can also be used to revitalize the quality and fertility of soil that has been degraded and depleted by industrial farming.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Improved biodiversity of flora and fauna, reduced pollution, clean water, flood protection, and increased energy self-reliance from a decrease on the use of oil-dependent farming techniques are additional benefits of organic farming. Small organic farms in fact tend to produce more food per acre than large ones due to the care and attention to detail applied.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66076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EEA45-5FCD-380A-A459-77357A995E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FC9784-EBF9-726F-CF39-E259ADFBB17B}"/>
              </a:ext>
            </a:extLst>
          </p:cNvPr>
          <p:cNvSpPr>
            <a:spLocks noGrp="1"/>
          </p:cNvSpPr>
          <p:nvPr>
            <p:ph type="title"/>
          </p:nvPr>
        </p:nvSpPr>
        <p:spPr/>
        <p:txBody>
          <a:bodyPr>
            <a:noAutofit/>
          </a:bodyPr>
          <a:lstStyle/>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The Benefits of Organic Farming</a:t>
            </a:r>
            <a:endParaRPr lang="en-GB" sz="3600" dirty="0"/>
          </a:p>
        </p:txBody>
      </p:sp>
      <p:sp>
        <p:nvSpPr>
          <p:cNvPr id="3" name="Content Placeholder 2">
            <a:extLst>
              <a:ext uri="{FF2B5EF4-FFF2-40B4-BE49-F238E27FC236}">
                <a16:creationId xmlns:a16="http://schemas.microsoft.com/office/drawing/2014/main" id="{64A858FB-28FD-6224-717A-529568866EDB}"/>
              </a:ext>
            </a:extLst>
          </p:cNvPr>
          <p:cNvSpPr>
            <a:spLocks noGrp="1"/>
          </p:cNvSpPr>
          <p:nvPr>
            <p:ph idx="1"/>
          </p:nvPr>
        </p:nvSpPr>
        <p:spPr/>
        <p:txBody>
          <a:bodyPr>
            <a:normAutofit/>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Not only does local organic farming benefit the sustainability of agricultural land, but there are many health benefits to eating local, organic food.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Nitrate levels are on average 15% lower in organic foods. Moreover, organic foods may have higher nutrient content than non-organic foods. For example, organic milk can have up to 50% higher levels of vitamin E, antioxidants, and omega-3 essential fatty acids than non-organic milk.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Organic, healthy foods can have a positive effect on the stomach biome, which an important part of the body’s defenses. A healthy and balanced stomach biome can reduce allergies, obesity, risk of cancer, and mental well-being.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7805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0843E-CB5C-8284-CB81-71638FBA20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4D2C7F-7829-4996-D96E-BB3FA021DF2C}"/>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The Marine Environment </a:t>
            </a:r>
            <a:endParaRPr lang="en-GB" sz="3600" dirty="0"/>
          </a:p>
        </p:txBody>
      </p:sp>
      <p:sp>
        <p:nvSpPr>
          <p:cNvPr id="3" name="Content Placeholder 2">
            <a:extLst>
              <a:ext uri="{FF2B5EF4-FFF2-40B4-BE49-F238E27FC236}">
                <a16:creationId xmlns:a16="http://schemas.microsoft.com/office/drawing/2014/main" id="{1510B22B-C158-03FE-3ACF-FB2198D238AB}"/>
              </a:ext>
            </a:extLst>
          </p:cNvPr>
          <p:cNvSpPr>
            <a:spLocks noGrp="1"/>
          </p:cNvSpPr>
          <p:nvPr>
            <p:ph idx="1"/>
          </p:nvPr>
        </p:nvSpPr>
        <p:spPr/>
        <p:txBody>
          <a:bodyPr>
            <a:normAutofit fontScale="85000" lnSpcReduction="100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world’s oceans cover more than 70% of the Earth’s surface.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20 of the world’s 30 largest cities are located on coasts, and therefore the health and livelihoods of many people are directly linked to the ocean and adjacent coastal communities.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Furthermore, seafood is an important source of protein for billions of people globally.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Coastal ecosystems contribute to coastal stabilization, water quality and quantity, biodiversity, and serve as spawning habitats for many species.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Oceans play a significant role in the transport of heat across the globe, which affects temperature and rainfall worldwide. </a:t>
            </a:r>
          </a:p>
          <a:p>
            <a:pPr marL="457200" marR="0">
              <a:lnSpc>
                <a:spcPct val="107000"/>
              </a:lnSpc>
              <a:spcAft>
                <a:spcPts val="800"/>
              </a:spcAft>
            </a:pP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lastics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and toxic pollution, increasing acidity and temperatures in the ocean, habitat degradation, biodiversity loss, and overfishing are challenges being faced by our marine environments.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797610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E6CCC-E8F6-627E-2BC9-213E9837BD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B90647-08F5-8D76-91EE-0F5359A204FC}"/>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The Sustainable Management of Fisheries</a:t>
            </a:r>
            <a:endParaRPr lang="en-GB" sz="3600" dirty="0"/>
          </a:p>
        </p:txBody>
      </p:sp>
      <p:sp>
        <p:nvSpPr>
          <p:cNvPr id="3" name="Content Placeholder 2">
            <a:extLst>
              <a:ext uri="{FF2B5EF4-FFF2-40B4-BE49-F238E27FC236}">
                <a16:creationId xmlns:a16="http://schemas.microsoft.com/office/drawing/2014/main" id="{15E4C367-3EA3-DFEB-9927-E1AEF3E5BD55}"/>
              </a:ext>
            </a:extLst>
          </p:cNvPr>
          <p:cNvSpPr>
            <a:spLocks noGrp="1"/>
          </p:cNvSpPr>
          <p:nvPr>
            <p:ph idx="1"/>
          </p:nvPr>
        </p:nvSpPr>
        <p:spPr/>
        <p:txBody>
          <a:bodyPr>
            <a:normAutofit fontScale="92500" lnSpcReduction="20000"/>
          </a:bodyPr>
          <a:lstStyle/>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sustainable management of fisheries are an important part of managing the marine environment. Overexploitation of fish stocks can result in rapid depletion of species of fish. In order to maintain what is a vital part of coastal communities with respect to employment, economy, one must consider sustainable vs unsustainable management of fisheries. </a:t>
            </a:r>
          </a:p>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Data over time demonstrates that sustainable fisheries are overall more profitable than unsustainable ones. However there is a cost of conversion and required upfront investment to improve the sustainable management of a system, including the design of long-term access systems , which match capacity to yields. </a:t>
            </a:r>
          </a:p>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Improved fishing gear reduces unintended bycatch. Such bycatch not only includes marine animals but also seabirds such as the albatross and petrels. These birds are key to maintaining the health of the ecosystem, so their importance and impact should not be underestimated. </a:t>
            </a:r>
          </a:p>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Better management of fisheries and improved sustainability can lead to greater supplies of fish in the sea, greater yields, more secure livelihoods, profitable fisheries, and coastal economies.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104490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FAE6B-A5A0-AD82-CC3C-41B86CD45C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AF7569-FDC8-9625-9B45-8DB491BB869F}"/>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The Sustainable Management of Fisheries</a:t>
            </a:r>
            <a:endParaRPr lang="en-GB" sz="3600" dirty="0"/>
          </a:p>
        </p:txBody>
      </p:sp>
      <p:sp>
        <p:nvSpPr>
          <p:cNvPr id="3" name="Content Placeholder 2">
            <a:extLst>
              <a:ext uri="{FF2B5EF4-FFF2-40B4-BE49-F238E27FC236}">
                <a16:creationId xmlns:a16="http://schemas.microsoft.com/office/drawing/2014/main" id="{0F4250F8-4163-104E-9026-0E45EF7AE598}"/>
              </a:ext>
            </a:extLst>
          </p:cNvPr>
          <p:cNvSpPr>
            <a:spLocks noGrp="1"/>
          </p:cNvSpPr>
          <p:nvPr>
            <p:ph idx="1"/>
          </p:nvPr>
        </p:nvSpPr>
        <p:spPr/>
        <p:txBody>
          <a:bodyPr>
            <a:normAutofit/>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Successful sustainability management of fisheries include the following elements: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1) strong economic rationale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2) robust management structure with enforced rules and methods for managing stocks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3) an approach to fish stock management that took into account the entire ecosystem rather than simply targeting individual fish stocks.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0849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D871A-622E-FAE3-B1B6-C42D0ADCAB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A8D6AE-43F0-8EB8-A402-C9C13CAA90D6}"/>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The Sustainable Management of Fisheries</a:t>
            </a:r>
            <a:endParaRPr lang="en-GB" sz="3600" dirty="0"/>
          </a:p>
        </p:txBody>
      </p:sp>
      <p:sp>
        <p:nvSpPr>
          <p:cNvPr id="3" name="Content Placeholder 2">
            <a:extLst>
              <a:ext uri="{FF2B5EF4-FFF2-40B4-BE49-F238E27FC236}">
                <a16:creationId xmlns:a16="http://schemas.microsoft.com/office/drawing/2014/main" id="{2102DDFC-FBBA-1701-1BB0-47F8A98523B4}"/>
              </a:ext>
            </a:extLst>
          </p:cNvPr>
          <p:cNvSpPr>
            <a:spLocks noGrp="1"/>
          </p:cNvSpPr>
          <p:nvPr>
            <p:ph idx="1"/>
          </p:nvPr>
        </p:nvSpPr>
        <p:spPr/>
        <p:txBody>
          <a:bodyPr>
            <a:normAutofit fontScale="92500" lnSpcReduction="20000"/>
          </a:bodyPr>
          <a:lstStyle/>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Currently, there remains a wide variation among countries in the sustainability of their fisheries. </a:t>
            </a:r>
          </a:p>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Variable factors include the funding available to invest in fisheries research and management, as well as the coherence of social structures and cultural practices that allow for community self-regulation. </a:t>
            </a:r>
          </a:p>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impact of by-catch, or unintentionally caught fish or other marine species and seabirds, and discards, or the parts of a catch that are returned to sea, as well as the negative impact of fishing gear on habitats is declining in parts of the world that have invested in fisheries monitoring and gear technologies. </a:t>
            </a:r>
          </a:p>
          <a:p>
            <a:pPr marL="457200" marR="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Marine litter continues to be an increasing problem with growing economic, social, and environmental costs, such as the costs of clean-up as well as the loss of revenue from decreased tourism, fishing, and recreation. An estimated 8 million tons (Mt) of plastics that enter the ocean every year due to the mismanagement of domestic waste in coastal areas. ¾ of marine litter consists of plastic. Plastic particles, including microplastics less than 5 mm in size as well as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nanoplastic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particles have been increasingly found in both the digestive systems of fish and shellfish consumed by humans.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9154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25941-B1DE-B6BE-809E-85EE011684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233EE5-95CC-4BF8-02DD-63596E6A4B1E}"/>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Rainforests and Forestry</a:t>
            </a:r>
            <a:endParaRPr lang="en-GB" sz="3600" dirty="0"/>
          </a:p>
        </p:txBody>
      </p:sp>
      <p:sp>
        <p:nvSpPr>
          <p:cNvPr id="3" name="Content Placeholder 2">
            <a:extLst>
              <a:ext uri="{FF2B5EF4-FFF2-40B4-BE49-F238E27FC236}">
                <a16:creationId xmlns:a16="http://schemas.microsoft.com/office/drawing/2014/main" id="{35ADF5F7-B206-38AC-B2D8-80B05181BFC4}"/>
              </a:ext>
            </a:extLst>
          </p:cNvPr>
          <p:cNvSpPr>
            <a:spLocks noGrp="1"/>
          </p:cNvSpPr>
          <p:nvPr>
            <p:ph idx="1"/>
          </p:nvPr>
        </p:nvSpPr>
        <p:spPr/>
        <p:txBody>
          <a:bodyPr>
            <a:normAutofit fontScale="92500" lnSpcReduction="10000"/>
          </a:bodyPr>
          <a:lstStyle/>
          <a:p>
            <a:pPr marL="514350" indent="-28575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Forests and tropical rainforests are not only an important source of building material, paper, and medicines, but they play an important role in maintaining the ecosystem. They help to sustain the freshwater cycle, prevent floods, clear pollutants from the air, regulate the climate, provide moisture for the atmosphere, capture and store carbon, and serve as habitats to a diverse range of species. They are also home for many indigenous peoples.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Tropical rainforests are habitats for at least half all terrestrial species on earth. They play an important role in generating rainfall that supports agriculture and serve as significant carbon sinks for the world. The Amazon rainforest stores the largest body of freshwater on earth, releasing 20 billion tons of moisture into the atmosphere on a daily basis. Therefore, they play a significant role in shaping precipitation patterns worldwide.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3133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764AD-B02A-396F-DA9B-E9CF47A06D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23F8DD-A67B-EF58-D1EA-F127289E0BF6}"/>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Rainforests and Forestry</a:t>
            </a:r>
            <a:endParaRPr lang="en-GB" sz="3600" dirty="0"/>
          </a:p>
        </p:txBody>
      </p:sp>
      <p:sp>
        <p:nvSpPr>
          <p:cNvPr id="3" name="Content Placeholder 2">
            <a:extLst>
              <a:ext uri="{FF2B5EF4-FFF2-40B4-BE49-F238E27FC236}">
                <a16:creationId xmlns:a16="http://schemas.microsoft.com/office/drawing/2014/main" id="{5AE03999-132F-F565-160F-66155F9C27AF}"/>
              </a:ext>
            </a:extLst>
          </p:cNvPr>
          <p:cNvSpPr>
            <a:spLocks noGrp="1"/>
          </p:cNvSpPr>
          <p:nvPr>
            <p:ph idx="1"/>
          </p:nvPr>
        </p:nvSpPr>
        <p:spPr/>
        <p:txBody>
          <a:bodyPr>
            <a:normAutofit fontScale="92500" lnSpcReduction="200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When deforestation occurs at a pace greater than that of reforestation, the benefits to the earth are lost.</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According to the 2019 UN Environmental Outlook report, although the global trend is toward continuing deforestation, the overall global rate of deforestation has slowed, from 10.6 million hectares per year in the 1990s to 6.5 million hectares per year for the period of 2010-2015.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Many regions, especially developed countries, are also showing an increase in reforestation. Replanted forests are growing at an estimated 3.2 million hectares per year and consists of 7 percent of the global forest area. However, replanted forests do not possess the same level of biodiversity as natural forests.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 most parts of the world, natural forests continue to decline with environmental ramifications such as decreased rainfall.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9328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834F4-F34E-DBFB-D6A5-B0B047D69E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F2E74A-B0E1-287C-443C-4103DD429254}"/>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Rainforests and Forestry</a:t>
            </a:r>
            <a:endParaRPr lang="en-GB" sz="3600" dirty="0"/>
          </a:p>
        </p:txBody>
      </p:sp>
      <p:sp>
        <p:nvSpPr>
          <p:cNvPr id="3" name="Content Placeholder 2">
            <a:extLst>
              <a:ext uri="{FF2B5EF4-FFF2-40B4-BE49-F238E27FC236}">
                <a16:creationId xmlns:a16="http://schemas.microsoft.com/office/drawing/2014/main" id="{52A13E36-DF89-433F-0B4C-1D93D5B984C6}"/>
              </a:ext>
            </a:extLst>
          </p:cNvPr>
          <p:cNvSpPr>
            <a:spLocks noGrp="1"/>
          </p:cNvSpPr>
          <p:nvPr>
            <p:ph idx="1"/>
          </p:nvPr>
        </p:nvSpPr>
        <p:spPr/>
        <p:txBody>
          <a:bodyPr>
            <a:normAutofit/>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We should heed the wisdom of local indigenous peoples who have lived in sustainable harmony within the rainforests for thousands of years. “For just as a natural species, once lost, cannot be recreated in test tubes, so traditional, so-called ‘perennial’ wisdom, once lost, cannot be reinvented.” (Harmony)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Unfortunately local indigenous peoples are being squeezed out of their margins of existence in many countries. The traditional ways of existence of local indigenous peoples need to be supported and protected, so that we conserve the wisdom they retain from one generation to another on how to live in harmony with nature. </a:t>
            </a:r>
          </a:p>
        </p:txBody>
      </p:sp>
    </p:spTree>
    <p:extLst>
      <p:ext uri="{BB962C8B-B14F-4D97-AF65-F5344CB8AC3E}">
        <p14:creationId xmlns:p14="http://schemas.microsoft.com/office/powerpoint/2010/main" val="2925420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800B7-3AFE-D2C9-102E-C8E0023096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E139FD-4F96-AEA8-69CB-0A4499524B4C}"/>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Rainforests and Forestry</a:t>
            </a:r>
            <a:endParaRPr lang="en-GB" sz="3600" dirty="0"/>
          </a:p>
        </p:txBody>
      </p:sp>
      <p:sp>
        <p:nvSpPr>
          <p:cNvPr id="3" name="Content Placeholder 2">
            <a:extLst>
              <a:ext uri="{FF2B5EF4-FFF2-40B4-BE49-F238E27FC236}">
                <a16:creationId xmlns:a16="http://schemas.microsoft.com/office/drawing/2014/main" id="{2D85127A-89FB-01ED-D76C-18F432863512}"/>
              </a:ext>
            </a:extLst>
          </p:cNvPr>
          <p:cNvSpPr>
            <a:spLocks noGrp="1"/>
          </p:cNvSpPr>
          <p:nvPr>
            <p:ph idx="1"/>
          </p:nvPr>
        </p:nvSpPr>
        <p:spPr/>
        <p:txBody>
          <a:bodyPr>
            <a:normAutofit fontScale="85000" lnSpcReduction="100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According to the World Resources Institute, “tenure-secure” indigenous lands generate billions of dollars’ of benefits in clean water, erosion control, carbon sequestration, reduced pollution, as well as other benefits for local, regional, and global ecosystems. Furthermore, it has been established that tenure security and the food and energy security of local communities are linked. According to the 2019 UN Global Environment Outlook report, “land and housing are the most important assets in large sections of the world. Secure rights…can help turn these assets into economic opportunities.” (2019 UN report)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report estimates that while local communities including indigenous people manage 50-65% of the world’s land area, many governments recognize their ownership over only a fraction of these lands. With the expansion of industrial agriculture, competition for land has increased between industry, governments and communities. The lack of formal recognition and protection of their land rights is compounded by the lack of legal recourse upon infringement of property rights.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8816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2EE35-A564-3A2C-92A1-9DE7270ABD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C6DE2F-4699-69AB-D7B6-991067A0898B}"/>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Sustainable Policies and Practices</a:t>
            </a:r>
            <a:endParaRPr lang="en-GB" sz="3600" dirty="0"/>
          </a:p>
        </p:txBody>
      </p:sp>
      <p:sp>
        <p:nvSpPr>
          <p:cNvPr id="3" name="Content Placeholder 2">
            <a:extLst>
              <a:ext uri="{FF2B5EF4-FFF2-40B4-BE49-F238E27FC236}">
                <a16:creationId xmlns:a16="http://schemas.microsoft.com/office/drawing/2014/main" id="{FE25CB94-C46B-EA08-EDEF-2704424138D2}"/>
              </a:ext>
            </a:extLst>
          </p:cNvPr>
          <p:cNvSpPr>
            <a:spLocks noGrp="1"/>
          </p:cNvSpPr>
          <p:nvPr>
            <p:ph idx="1"/>
          </p:nvPr>
        </p:nvSpPr>
        <p:spPr/>
        <p:txBody>
          <a:bodyPr>
            <a:normAutofit fontScale="92500" lnSpcReduction="100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Sustainable approaches to maintaining harmony with the environment include: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1) the use of natural and regenerative processes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2) the use of local resources </a:t>
            </a:r>
          </a:p>
          <a:p>
            <a:pPr lvl="1" indent="0">
              <a:lnSpc>
                <a:spcPct val="107000"/>
              </a:lnSpc>
              <a:spcAft>
                <a:spcPts val="8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3) the use of human ingenuity and teamwork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 harmonious relationship with land and ultimately with Nature can deliver improved health and food security;” one that maintains the resilience of natural resources while helping to preserve biodiversity. (I, 125)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Creating harmony with Nature means to work with Nature in a sustainable way that flows with and supports natural patterns, cycles, and processes, so that we integrate ourselves into the flow of an ecosystem rather than disrupt it.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19197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7DD2B-68CC-AE70-D69A-FA6E268C2C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094FAE-C92A-6677-E86F-A606215C288B}"/>
              </a:ext>
            </a:extLst>
          </p:cNvPr>
          <p:cNvSpPr>
            <a:spLocks noGrp="1"/>
          </p:cNvSpPr>
          <p:nvPr>
            <p:ph type="title"/>
          </p:nvPr>
        </p:nvSpPr>
        <p:spPr/>
        <p:txBody>
          <a:bodyPr>
            <a:noAutofit/>
          </a:bodyPr>
          <a:lstStyle/>
          <a:p>
            <a:pPr algn="ctr"/>
            <a:r>
              <a:rPr lang="en-US" sz="3600" dirty="0">
                <a:latin typeface="Times New Roman" panose="02020603050405020304" pitchFamily="18" charset="0"/>
                <a:ea typeface="Calibri" panose="020F0502020204030204" pitchFamily="34" charset="0"/>
                <a:cs typeface="Times New Roman" panose="02020603050405020304" pitchFamily="18" charset="0"/>
              </a:rPr>
              <a:t>Sustainable Policies and Practices</a:t>
            </a:r>
            <a:endParaRPr lang="en-GB" sz="3600" dirty="0"/>
          </a:p>
        </p:txBody>
      </p:sp>
      <p:sp>
        <p:nvSpPr>
          <p:cNvPr id="3" name="Content Placeholder 2">
            <a:extLst>
              <a:ext uri="{FF2B5EF4-FFF2-40B4-BE49-F238E27FC236}">
                <a16:creationId xmlns:a16="http://schemas.microsoft.com/office/drawing/2014/main" id="{8E4883DE-16F5-7C50-81B5-F7A58B4F9D38}"/>
              </a:ext>
            </a:extLst>
          </p:cNvPr>
          <p:cNvSpPr>
            <a:spLocks noGrp="1"/>
          </p:cNvSpPr>
          <p:nvPr>
            <p:ph idx="1"/>
          </p:nvPr>
        </p:nvSpPr>
        <p:spPr/>
        <p:txBody>
          <a:bodyPr>
            <a:normAutofit fontScale="85000" lnSpcReduction="10000"/>
          </a:bodyPr>
          <a:lstStyle/>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Putting practical, cost-efficient environmentally-friendly measures in place that ultimately improve overall production in a sustainable manner is worth the extra effort in planning and implementation.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This is true at local implementation as well as policy levels.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Well-considered policy that incentivizes sound, practical methods of improving ecosystem sustainability would better encourage best practices than policy that is punitive and costly to participants, encourages technology that may or may not be of benefit to the environment, and in the long run decreases the benefits of participation. </a:t>
            </a:r>
          </a:p>
          <a:p>
            <a:pPr marL="457200" marR="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Implementing sustainable practices to help safeguard our natural resources, environment, will go a long way in ensuring that they are available for future generations to enjoy for many years to come. We have a duty to ensure that human civilization is kept in balance and harmony with the natural world of which we are a part.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8537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192</TotalTime>
  <Words>3231</Words>
  <Application>Microsoft Office PowerPoint</Application>
  <PresentationFormat>Widescreen</PresentationFormat>
  <Paragraphs>110</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Aptos</vt:lpstr>
      <vt:lpstr>Aptos Display</vt:lpstr>
      <vt:lpstr>Arial</vt:lpstr>
      <vt:lpstr>Calibri</vt:lpstr>
      <vt:lpstr>Times New Roman</vt:lpstr>
      <vt:lpstr>Office Theme</vt:lpstr>
      <vt:lpstr>Being Human (HPFY3008)</vt:lpstr>
      <vt:lpstr>Being in Harmony with Nature</vt:lpstr>
      <vt:lpstr>Harmony with the Natural Environment</vt:lpstr>
      <vt:lpstr>Harmony with the Natural Environment</vt:lpstr>
      <vt:lpstr>Harmony with the Natural Environment</vt:lpstr>
      <vt:lpstr>Harmony with the Natural Environment</vt:lpstr>
      <vt:lpstr>The Wisdom of Indigenous Peoples</vt:lpstr>
      <vt:lpstr>The Wisdom of Indigenous Peoples</vt:lpstr>
      <vt:lpstr>Agriculture and Sustainable Farming</vt:lpstr>
      <vt:lpstr>Agriculture and Sustainable Farming</vt:lpstr>
      <vt:lpstr>Agriculture and Sustainable Farming</vt:lpstr>
      <vt:lpstr>Agriculture and Sustainable Farming</vt:lpstr>
      <vt:lpstr>International Assessment of Agricultural Knowledge, Science and Technology for Development, UN</vt:lpstr>
      <vt:lpstr>The Benefits of Organic Farming</vt:lpstr>
      <vt:lpstr>The Benefits of Organic Farming</vt:lpstr>
      <vt:lpstr>The Benefits of Organic Farming</vt:lpstr>
      <vt:lpstr>The Benefits of Organic Farming</vt:lpstr>
      <vt:lpstr>The Marine Environment </vt:lpstr>
      <vt:lpstr>The Sustainable Management of Fisheries</vt:lpstr>
      <vt:lpstr>The Sustainable Management of Fisheries</vt:lpstr>
      <vt:lpstr>The Sustainable Management of Fisheries</vt:lpstr>
      <vt:lpstr>Rainforests and Forestry</vt:lpstr>
      <vt:lpstr>Rainforests and Forestry</vt:lpstr>
      <vt:lpstr>Rainforests and Forestry</vt:lpstr>
      <vt:lpstr>Rainforests and Forestry</vt:lpstr>
      <vt:lpstr>Sustainable Policies and Practices</vt:lpstr>
      <vt:lpstr>Sustainable Policies and Practices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janieyh 10</dc:creator>
  <cp:lastModifiedBy>janieyh 10</cp:lastModifiedBy>
  <cp:revision>150</cp:revision>
  <dcterms:created xsi:type="dcterms:W3CDTF">2025-04-11T03:12:47Z</dcterms:created>
  <dcterms:modified xsi:type="dcterms:W3CDTF">2025-04-12T23:27:21Z</dcterms:modified>
</cp:coreProperties>
</file>