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22" r:id="rId1"/>
    <p:sldMasterId id="2147483677" r:id="rId2"/>
  </p:sldMasterIdLst>
  <p:notesMasterIdLst>
    <p:notesMasterId r:id="rId13"/>
  </p:notesMasterIdLst>
  <p:sldIdLst>
    <p:sldId id="288" r:id="rId3"/>
    <p:sldId id="289" r:id="rId4"/>
    <p:sldId id="290" r:id="rId5"/>
    <p:sldId id="256" r:id="rId6"/>
    <p:sldId id="267" r:id="rId7"/>
    <p:sldId id="268" r:id="rId8"/>
    <p:sldId id="258" r:id="rId9"/>
    <p:sldId id="270" r:id="rId10"/>
    <p:sldId id="279" r:id="rId11"/>
    <p:sldId id="286" r:id="rId1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55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5" name="Google Shape;9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32687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59897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9040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8/14/2022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651481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8/14/2022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658415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8/14/2022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376600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8/14/2022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5473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8/14/2022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94734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56787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28508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2993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6123312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563552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14512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8/14/2022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386746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605857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094979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523F99-177A-46B1-ABA3-2BFE716FAFC0}"/>
              </a:ext>
            </a:extLst>
          </p:cNvPr>
          <p:cNvSpPr>
            <a:spLocks noGrp="1"/>
          </p:cNvSpPr>
          <p:nvPr>
            <p:ph type="dt" sz="half" idx="10"/>
          </p:nvPr>
        </p:nvSpPr>
        <p:spPr>
          <a:xfrm>
            <a:off x="527051" y="6524626"/>
            <a:ext cx="1295400" cy="219075"/>
          </a:xfrm>
        </p:spPr>
        <p:txBody>
          <a:bodyPr/>
          <a:lstStyle>
            <a:lvl1pPr>
              <a:defRPr/>
            </a:lvl1pPr>
          </a:lstStyle>
          <a:p>
            <a:pPr>
              <a:defRPr/>
            </a:pPr>
            <a:fld id="{E28D8A00-F408-4299-8F51-3DAEB8A5112E}" type="datetime1">
              <a:rPr lang="en-GB" altLang="en-US"/>
              <a:pPr>
                <a:defRPr/>
              </a:pPr>
              <a:t>14/08/2022</a:t>
            </a:fld>
            <a:endParaRPr lang="en-GB" altLang="en-US"/>
          </a:p>
        </p:txBody>
      </p:sp>
      <p:sp>
        <p:nvSpPr>
          <p:cNvPr id="5" name="Footer Placeholder 4">
            <a:extLst>
              <a:ext uri="{FF2B5EF4-FFF2-40B4-BE49-F238E27FC236}">
                <a16:creationId xmlns:a16="http://schemas.microsoft.com/office/drawing/2014/main" id="{CF389766-A824-4833-B4C5-D6C27EBBD6A2}"/>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562FC03F-21BC-4303-AC5E-2834E7F07647}"/>
              </a:ext>
            </a:extLst>
          </p:cNvPr>
          <p:cNvSpPr>
            <a:spLocks noGrp="1"/>
          </p:cNvSpPr>
          <p:nvPr>
            <p:ph type="sldNum" sz="quarter" idx="12"/>
          </p:nvPr>
        </p:nvSpPr>
        <p:spPr/>
        <p:txBody>
          <a:bodyPr/>
          <a:lstStyle>
            <a:lvl1pPr>
              <a:defRPr/>
            </a:lvl1pPr>
          </a:lstStyle>
          <a:p>
            <a:pPr>
              <a:defRPr/>
            </a:pPr>
            <a:fld id="{D5E08FC0-DD9A-410D-A632-EA6A71F17CCC}" type="slidenum">
              <a:rPr lang="en-GB" altLang="en-US"/>
              <a:pPr>
                <a:defRPr/>
              </a:pPr>
              <a:t>‹#›</a:t>
            </a:fld>
            <a:endParaRPr lang="en-GB" altLang="en-US"/>
          </a:p>
        </p:txBody>
      </p:sp>
    </p:spTree>
    <p:extLst>
      <p:ext uri="{BB962C8B-B14F-4D97-AF65-F5344CB8AC3E}">
        <p14:creationId xmlns:p14="http://schemas.microsoft.com/office/powerpoint/2010/main" val="65600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385C2-CEED-4A00-AE35-23C4F85EDF23}"/>
              </a:ext>
            </a:extLst>
          </p:cNvPr>
          <p:cNvSpPr>
            <a:spLocks noGrp="1"/>
          </p:cNvSpPr>
          <p:nvPr>
            <p:ph type="dt" sz="half" idx="10"/>
          </p:nvPr>
        </p:nvSpPr>
        <p:spPr/>
        <p:txBody>
          <a:bodyPr/>
          <a:lstStyle>
            <a:lvl1pPr>
              <a:defRPr/>
            </a:lvl1pPr>
          </a:lstStyle>
          <a:p>
            <a:pPr>
              <a:defRPr/>
            </a:pPr>
            <a:fld id="{B287BDF5-E7D0-494C-9B01-7AC2A7AE6F6B}" type="datetime1">
              <a:rPr lang="en-GB" altLang="en-US"/>
              <a:pPr>
                <a:defRPr/>
              </a:pPr>
              <a:t>14/08/2022</a:t>
            </a:fld>
            <a:endParaRPr lang="en-GB" altLang="en-US"/>
          </a:p>
        </p:txBody>
      </p:sp>
      <p:sp>
        <p:nvSpPr>
          <p:cNvPr id="5" name="Footer Placeholder 4">
            <a:extLst>
              <a:ext uri="{FF2B5EF4-FFF2-40B4-BE49-F238E27FC236}">
                <a16:creationId xmlns:a16="http://schemas.microsoft.com/office/drawing/2014/main" id="{EE11139E-07E9-42E2-8CB5-6E51E987FE4C}"/>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D7322F1-3E0E-4951-9E89-A769E11FC88F}"/>
              </a:ext>
            </a:extLst>
          </p:cNvPr>
          <p:cNvSpPr>
            <a:spLocks noGrp="1"/>
          </p:cNvSpPr>
          <p:nvPr>
            <p:ph type="sldNum" sz="quarter" idx="12"/>
          </p:nvPr>
        </p:nvSpPr>
        <p:spPr/>
        <p:txBody>
          <a:bodyPr/>
          <a:lstStyle>
            <a:lvl1pPr>
              <a:defRPr/>
            </a:lvl1pPr>
          </a:lstStyle>
          <a:p>
            <a:pPr>
              <a:defRPr/>
            </a:pPr>
            <a:fld id="{91A2AA1C-D30F-4D4A-859C-D520EA22A7A1}" type="slidenum">
              <a:rPr lang="en-GB" altLang="en-US"/>
              <a:pPr>
                <a:defRPr/>
              </a:pPr>
              <a:t>‹#›</a:t>
            </a:fld>
            <a:endParaRPr lang="en-GB" altLang="en-US"/>
          </a:p>
        </p:txBody>
      </p:sp>
    </p:spTree>
    <p:extLst>
      <p:ext uri="{BB962C8B-B14F-4D97-AF65-F5344CB8AC3E}">
        <p14:creationId xmlns:p14="http://schemas.microsoft.com/office/powerpoint/2010/main" val="92939503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883883C-F70D-4781-80FA-85527146A172}"/>
              </a:ext>
            </a:extLst>
          </p:cNvPr>
          <p:cNvSpPr>
            <a:spLocks noGrp="1"/>
          </p:cNvSpPr>
          <p:nvPr>
            <p:ph type="dt" sz="half" idx="10"/>
          </p:nvPr>
        </p:nvSpPr>
        <p:spPr/>
        <p:txBody>
          <a:bodyPr/>
          <a:lstStyle>
            <a:lvl1pPr>
              <a:defRPr/>
            </a:lvl1pPr>
          </a:lstStyle>
          <a:p>
            <a:pPr>
              <a:defRPr/>
            </a:pPr>
            <a:fld id="{59C14C0B-5A8A-4E07-B5D5-9EEE5BDF318A}" type="datetime1">
              <a:rPr lang="en-GB" altLang="en-US"/>
              <a:pPr>
                <a:defRPr/>
              </a:pPr>
              <a:t>14/08/2022</a:t>
            </a:fld>
            <a:endParaRPr lang="en-GB" altLang="en-US"/>
          </a:p>
        </p:txBody>
      </p:sp>
      <p:sp>
        <p:nvSpPr>
          <p:cNvPr id="5" name="Slide Number Placeholder 5">
            <a:extLst>
              <a:ext uri="{FF2B5EF4-FFF2-40B4-BE49-F238E27FC236}">
                <a16:creationId xmlns:a16="http://schemas.microsoft.com/office/drawing/2014/main" id="{9D1D43B6-A735-48AA-B289-AA306310FB87}"/>
              </a:ext>
            </a:extLst>
          </p:cNvPr>
          <p:cNvSpPr>
            <a:spLocks noGrp="1"/>
          </p:cNvSpPr>
          <p:nvPr>
            <p:ph type="sldNum" sz="quarter" idx="11"/>
          </p:nvPr>
        </p:nvSpPr>
        <p:spPr/>
        <p:txBody>
          <a:bodyPr/>
          <a:lstStyle>
            <a:lvl1pPr>
              <a:defRPr/>
            </a:lvl1pPr>
          </a:lstStyle>
          <a:p>
            <a:pPr>
              <a:defRPr/>
            </a:pPr>
            <a:fld id="{7F391006-FB40-4176-849B-B9217F221297}" type="slidenum">
              <a:rPr lang="en-GB" altLang="en-US"/>
              <a:pPr>
                <a:defRPr/>
              </a:pPr>
              <a:t>‹#›</a:t>
            </a:fld>
            <a:endParaRPr lang="en-GB" altLang="en-US"/>
          </a:p>
        </p:txBody>
      </p:sp>
    </p:spTree>
    <p:extLst>
      <p:ext uri="{BB962C8B-B14F-4D97-AF65-F5344CB8AC3E}">
        <p14:creationId xmlns:p14="http://schemas.microsoft.com/office/powerpoint/2010/main" val="16805483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D8F7CA6-70B9-4D8E-9178-2AEA1328D0BB}"/>
              </a:ext>
            </a:extLst>
          </p:cNvPr>
          <p:cNvSpPr>
            <a:spLocks noGrp="1"/>
          </p:cNvSpPr>
          <p:nvPr>
            <p:ph type="dt" sz="half" idx="10"/>
          </p:nvPr>
        </p:nvSpPr>
        <p:spPr/>
        <p:txBody>
          <a:bodyPr/>
          <a:lstStyle>
            <a:lvl1pPr>
              <a:defRPr/>
            </a:lvl1pPr>
          </a:lstStyle>
          <a:p>
            <a:pPr>
              <a:defRPr/>
            </a:pPr>
            <a:fld id="{B75F1175-49F6-4E81-91A0-57F21CD3A2FB}" type="datetime1">
              <a:rPr lang="en-GB" altLang="en-US"/>
              <a:pPr>
                <a:defRPr/>
              </a:pPr>
              <a:t>14/08/2022</a:t>
            </a:fld>
            <a:endParaRPr lang="en-GB" altLang="en-US"/>
          </a:p>
        </p:txBody>
      </p:sp>
      <p:sp>
        <p:nvSpPr>
          <p:cNvPr id="6" name="Slide Number Placeholder 5">
            <a:extLst>
              <a:ext uri="{FF2B5EF4-FFF2-40B4-BE49-F238E27FC236}">
                <a16:creationId xmlns:a16="http://schemas.microsoft.com/office/drawing/2014/main" id="{52EEF1CB-CA3D-42DF-88F4-37E4A2D7F25B}"/>
              </a:ext>
            </a:extLst>
          </p:cNvPr>
          <p:cNvSpPr>
            <a:spLocks noGrp="1"/>
          </p:cNvSpPr>
          <p:nvPr>
            <p:ph type="sldNum" sz="quarter" idx="11"/>
          </p:nvPr>
        </p:nvSpPr>
        <p:spPr/>
        <p:txBody>
          <a:bodyPr/>
          <a:lstStyle>
            <a:lvl1pPr>
              <a:defRPr/>
            </a:lvl1pPr>
          </a:lstStyle>
          <a:p>
            <a:pPr>
              <a:defRPr/>
            </a:pPr>
            <a:fld id="{70D61B8D-97DB-4B84-A130-E2C286601FCA}" type="slidenum">
              <a:rPr lang="en-GB" altLang="en-US"/>
              <a:pPr>
                <a:defRPr/>
              </a:pPr>
              <a:t>‹#›</a:t>
            </a:fld>
            <a:endParaRPr lang="en-GB" altLang="en-US"/>
          </a:p>
        </p:txBody>
      </p:sp>
    </p:spTree>
    <p:extLst>
      <p:ext uri="{BB962C8B-B14F-4D97-AF65-F5344CB8AC3E}">
        <p14:creationId xmlns:p14="http://schemas.microsoft.com/office/powerpoint/2010/main" val="1622461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C689A9A-12CF-47A9-98F5-EE2B3BCD570E}"/>
              </a:ext>
            </a:extLst>
          </p:cNvPr>
          <p:cNvSpPr>
            <a:spLocks noGrp="1"/>
          </p:cNvSpPr>
          <p:nvPr>
            <p:ph type="dt" sz="half" idx="10"/>
          </p:nvPr>
        </p:nvSpPr>
        <p:spPr/>
        <p:txBody>
          <a:bodyPr/>
          <a:lstStyle>
            <a:lvl1pPr>
              <a:defRPr/>
            </a:lvl1pPr>
          </a:lstStyle>
          <a:p>
            <a:pPr>
              <a:defRPr/>
            </a:pPr>
            <a:fld id="{2F3E810A-D8A3-4951-9A18-D561677B3256}" type="datetime1">
              <a:rPr lang="en-GB" altLang="en-US"/>
              <a:pPr>
                <a:defRPr/>
              </a:pPr>
              <a:t>14/08/2022</a:t>
            </a:fld>
            <a:endParaRPr lang="en-GB" altLang="en-US"/>
          </a:p>
        </p:txBody>
      </p:sp>
      <p:sp>
        <p:nvSpPr>
          <p:cNvPr id="8" name="Slide Number Placeholder 5">
            <a:extLst>
              <a:ext uri="{FF2B5EF4-FFF2-40B4-BE49-F238E27FC236}">
                <a16:creationId xmlns:a16="http://schemas.microsoft.com/office/drawing/2014/main" id="{137BFF79-4873-42AB-9AAD-088600F0E8B9}"/>
              </a:ext>
            </a:extLst>
          </p:cNvPr>
          <p:cNvSpPr>
            <a:spLocks noGrp="1"/>
          </p:cNvSpPr>
          <p:nvPr>
            <p:ph type="sldNum" sz="quarter" idx="11"/>
          </p:nvPr>
        </p:nvSpPr>
        <p:spPr/>
        <p:txBody>
          <a:bodyPr/>
          <a:lstStyle>
            <a:lvl1pPr>
              <a:defRPr/>
            </a:lvl1pPr>
          </a:lstStyle>
          <a:p>
            <a:pPr>
              <a:defRPr/>
            </a:pPr>
            <a:fld id="{4A3425FC-8EF7-40D8-B521-52FEB7660846}" type="slidenum">
              <a:rPr lang="en-GB" altLang="en-US"/>
              <a:pPr>
                <a:defRPr/>
              </a:pPr>
              <a:t>‹#›</a:t>
            </a:fld>
            <a:endParaRPr lang="en-GB" altLang="en-US"/>
          </a:p>
        </p:txBody>
      </p:sp>
    </p:spTree>
    <p:extLst>
      <p:ext uri="{BB962C8B-B14F-4D97-AF65-F5344CB8AC3E}">
        <p14:creationId xmlns:p14="http://schemas.microsoft.com/office/powerpoint/2010/main" val="35316491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7C66C5C-114C-4C62-9524-8BD196473B25}"/>
              </a:ext>
            </a:extLst>
          </p:cNvPr>
          <p:cNvSpPr>
            <a:spLocks noGrp="1"/>
          </p:cNvSpPr>
          <p:nvPr>
            <p:ph type="dt" sz="half" idx="10"/>
          </p:nvPr>
        </p:nvSpPr>
        <p:spPr/>
        <p:txBody>
          <a:bodyPr/>
          <a:lstStyle>
            <a:lvl1pPr>
              <a:defRPr/>
            </a:lvl1pPr>
          </a:lstStyle>
          <a:p>
            <a:pPr>
              <a:defRPr/>
            </a:pPr>
            <a:fld id="{37AD8A2C-F1DC-458F-996F-52880064D851}" type="datetime1">
              <a:rPr lang="en-GB" altLang="en-US"/>
              <a:pPr>
                <a:defRPr/>
              </a:pPr>
              <a:t>14/08/2022</a:t>
            </a:fld>
            <a:endParaRPr lang="en-GB" altLang="en-US"/>
          </a:p>
        </p:txBody>
      </p:sp>
      <p:sp>
        <p:nvSpPr>
          <p:cNvPr id="4" name="Slide Number Placeholder 5">
            <a:extLst>
              <a:ext uri="{FF2B5EF4-FFF2-40B4-BE49-F238E27FC236}">
                <a16:creationId xmlns:a16="http://schemas.microsoft.com/office/drawing/2014/main" id="{9361A1BE-160A-4182-8E29-1CCDC5CFC303}"/>
              </a:ext>
            </a:extLst>
          </p:cNvPr>
          <p:cNvSpPr>
            <a:spLocks noGrp="1"/>
          </p:cNvSpPr>
          <p:nvPr>
            <p:ph type="sldNum" sz="quarter" idx="11"/>
          </p:nvPr>
        </p:nvSpPr>
        <p:spPr/>
        <p:txBody>
          <a:bodyPr/>
          <a:lstStyle>
            <a:lvl1pPr>
              <a:defRPr/>
            </a:lvl1pPr>
          </a:lstStyle>
          <a:p>
            <a:pPr>
              <a:defRPr/>
            </a:pPr>
            <a:fld id="{E0E557EB-88E0-40B0-9BFB-122A19B4D419}" type="slidenum">
              <a:rPr lang="en-GB" altLang="en-US"/>
              <a:pPr>
                <a:defRPr/>
              </a:pPr>
              <a:t>‹#›</a:t>
            </a:fld>
            <a:endParaRPr lang="en-GB" altLang="en-US"/>
          </a:p>
        </p:txBody>
      </p:sp>
    </p:spTree>
    <p:extLst>
      <p:ext uri="{BB962C8B-B14F-4D97-AF65-F5344CB8AC3E}">
        <p14:creationId xmlns:p14="http://schemas.microsoft.com/office/powerpoint/2010/main" val="26353107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51268FA-79A7-47F8-AE25-0FF7027EBA81}"/>
              </a:ext>
            </a:extLst>
          </p:cNvPr>
          <p:cNvSpPr>
            <a:spLocks noGrp="1"/>
          </p:cNvSpPr>
          <p:nvPr>
            <p:ph type="dt" sz="half" idx="10"/>
          </p:nvPr>
        </p:nvSpPr>
        <p:spPr/>
        <p:txBody>
          <a:bodyPr/>
          <a:lstStyle>
            <a:lvl1pPr>
              <a:defRPr/>
            </a:lvl1pPr>
          </a:lstStyle>
          <a:p>
            <a:pPr>
              <a:defRPr/>
            </a:pPr>
            <a:fld id="{B596FA02-8F42-4F95-B85F-9FC67F8CE3A7}" type="datetime1">
              <a:rPr lang="en-GB" altLang="en-US"/>
              <a:pPr>
                <a:defRPr/>
              </a:pPr>
              <a:t>14/08/2022</a:t>
            </a:fld>
            <a:endParaRPr lang="en-GB" altLang="en-US"/>
          </a:p>
        </p:txBody>
      </p:sp>
      <p:sp>
        <p:nvSpPr>
          <p:cNvPr id="3" name="Slide Number Placeholder 5">
            <a:extLst>
              <a:ext uri="{FF2B5EF4-FFF2-40B4-BE49-F238E27FC236}">
                <a16:creationId xmlns:a16="http://schemas.microsoft.com/office/drawing/2014/main" id="{302E302C-8A61-4587-8547-A04754AAAAFB}"/>
              </a:ext>
            </a:extLst>
          </p:cNvPr>
          <p:cNvSpPr>
            <a:spLocks noGrp="1"/>
          </p:cNvSpPr>
          <p:nvPr>
            <p:ph type="sldNum" sz="quarter" idx="11"/>
          </p:nvPr>
        </p:nvSpPr>
        <p:spPr/>
        <p:txBody>
          <a:bodyPr/>
          <a:lstStyle>
            <a:lvl1pPr>
              <a:defRPr/>
            </a:lvl1pPr>
          </a:lstStyle>
          <a:p>
            <a:pPr>
              <a:defRPr/>
            </a:pPr>
            <a:fld id="{59F7EF54-ED1F-4F25-9B79-7B1AA43AFCF5}" type="slidenum">
              <a:rPr lang="en-GB" altLang="en-US"/>
              <a:pPr>
                <a:defRPr/>
              </a:pPr>
              <a:t>‹#›</a:t>
            </a:fld>
            <a:endParaRPr lang="en-GB" altLang="en-US"/>
          </a:p>
        </p:txBody>
      </p:sp>
    </p:spTree>
    <p:extLst>
      <p:ext uri="{BB962C8B-B14F-4D97-AF65-F5344CB8AC3E}">
        <p14:creationId xmlns:p14="http://schemas.microsoft.com/office/powerpoint/2010/main" val="30162878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DA68108-AA45-4097-8529-436BD4E16F35}"/>
              </a:ext>
            </a:extLst>
          </p:cNvPr>
          <p:cNvSpPr>
            <a:spLocks noGrp="1"/>
          </p:cNvSpPr>
          <p:nvPr>
            <p:ph type="dt" sz="half" idx="10"/>
          </p:nvPr>
        </p:nvSpPr>
        <p:spPr/>
        <p:txBody>
          <a:bodyPr/>
          <a:lstStyle>
            <a:lvl1pPr>
              <a:defRPr/>
            </a:lvl1pPr>
          </a:lstStyle>
          <a:p>
            <a:pPr>
              <a:defRPr/>
            </a:pPr>
            <a:fld id="{8C3A6429-CDC5-4135-A6D1-FCEEE3BAC924}" type="datetime1">
              <a:rPr lang="en-GB" altLang="en-US"/>
              <a:pPr>
                <a:defRPr/>
              </a:pPr>
              <a:t>14/08/2022</a:t>
            </a:fld>
            <a:endParaRPr lang="en-GB" altLang="en-US"/>
          </a:p>
        </p:txBody>
      </p:sp>
      <p:sp>
        <p:nvSpPr>
          <p:cNvPr id="6" name="Slide Number Placeholder 5">
            <a:extLst>
              <a:ext uri="{FF2B5EF4-FFF2-40B4-BE49-F238E27FC236}">
                <a16:creationId xmlns:a16="http://schemas.microsoft.com/office/drawing/2014/main" id="{17D88B96-6CFF-4CD0-9B6C-68AA9A5A2697}"/>
              </a:ext>
            </a:extLst>
          </p:cNvPr>
          <p:cNvSpPr>
            <a:spLocks noGrp="1"/>
          </p:cNvSpPr>
          <p:nvPr>
            <p:ph type="sldNum" sz="quarter" idx="11"/>
          </p:nvPr>
        </p:nvSpPr>
        <p:spPr/>
        <p:txBody>
          <a:bodyPr/>
          <a:lstStyle>
            <a:lvl1pPr>
              <a:defRPr/>
            </a:lvl1pPr>
          </a:lstStyle>
          <a:p>
            <a:pPr>
              <a:defRPr/>
            </a:pPr>
            <a:fld id="{73B296FB-2E3E-4787-B9B5-CF2B8F24EE94}" type="slidenum">
              <a:rPr lang="en-GB" altLang="en-US"/>
              <a:pPr>
                <a:defRPr/>
              </a:pPr>
              <a:t>‹#›</a:t>
            </a:fld>
            <a:endParaRPr lang="en-GB" altLang="en-US"/>
          </a:p>
        </p:txBody>
      </p:sp>
    </p:spTree>
    <p:extLst>
      <p:ext uri="{BB962C8B-B14F-4D97-AF65-F5344CB8AC3E}">
        <p14:creationId xmlns:p14="http://schemas.microsoft.com/office/powerpoint/2010/main" val="13604762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9DB6EBB-EDA8-4059-BA69-BE0696A306B8}"/>
              </a:ext>
            </a:extLst>
          </p:cNvPr>
          <p:cNvSpPr>
            <a:spLocks noGrp="1"/>
          </p:cNvSpPr>
          <p:nvPr>
            <p:ph type="dt" sz="half" idx="10"/>
          </p:nvPr>
        </p:nvSpPr>
        <p:spPr/>
        <p:txBody>
          <a:bodyPr/>
          <a:lstStyle>
            <a:lvl1pPr>
              <a:defRPr/>
            </a:lvl1pPr>
          </a:lstStyle>
          <a:p>
            <a:pPr>
              <a:defRPr/>
            </a:pPr>
            <a:fld id="{7CCD3A71-4715-4CEF-B49C-51BACF78E64E}" type="datetime1">
              <a:rPr lang="en-GB" altLang="en-US"/>
              <a:pPr>
                <a:defRPr/>
              </a:pPr>
              <a:t>14/08/2022</a:t>
            </a:fld>
            <a:endParaRPr lang="en-GB" altLang="en-US"/>
          </a:p>
        </p:txBody>
      </p:sp>
      <p:sp>
        <p:nvSpPr>
          <p:cNvPr id="6" name="Slide Number Placeholder 5">
            <a:extLst>
              <a:ext uri="{FF2B5EF4-FFF2-40B4-BE49-F238E27FC236}">
                <a16:creationId xmlns:a16="http://schemas.microsoft.com/office/drawing/2014/main" id="{ECD2BCB9-7EB0-4086-8E50-E231A0C7CEAB}"/>
              </a:ext>
            </a:extLst>
          </p:cNvPr>
          <p:cNvSpPr>
            <a:spLocks noGrp="1"/>
          </p:cNvSpPr>
          <p:nvPr>
            <p:ph type="sldNum" sz="quarter" idx="11"/>
          </p:nvPr>
        </p:nvSpPr>
        <p:spPr/>
        <p:txBody>
          <a:bodyPr/>
          <a:lstStyle>
            <a:lvl1pPr>
              <a:defRPr/>
            </a:lvl1pPr>
          </a:lstStyle>
          <a:p>
            <a:pPr>
              <a:defRPr/>
            </a:pPr>
            <a:fld id="{D30B2280-21DF-4A3D-82C6-64BB15A5ED20}" type="slidenum">
              <a:rPr lang="en-GB" altLang="en-US"/>
              <a:pPr>
                <a:defRPr/>
              </a:pPr>
              <a:t>‹#›</a:t>
            </a:fld>
            <a:endParaRPr lang="en-GB" altLang="en-US"/>
          </a:p>
        </p:txBody>
      </p:sp>
    </p:spTree>
    <p:extLst>
      <p:ext uri="{BB962C8B-B14F-4D97-AF65-F5344CB8AC3E}">
        <p14:creationId xmlns:p14="http://schemas.microsoft.com/office/powerpoint/2010/main" val="71676344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18E6AA-C591-4C77-9DC9-784500A9AF1E}"/>
              </a:ext>
            </a:extLst>
          </p:cNvPr>
          <p:cNvSpPr>
            <a:spLocks noGrp="1"/>
          </p:cNvSpPr>
          <p:nvPr>
            <p:ph type="dt" sz="half" idx="10"/>
          </p:nvPr>
        </p:nvSpPr>
        <p:spPr/>
        <p:txBody>
          <a:bodyPr/>
          <a:lstStyle>
            <a:lvl1pPr>
              <a:defRPr/>
            </a:lvl1pPr>
          </a:lstStyle>
          <a:p>
            <a:pPr>
              <a:defRPr/>
            </a:pPr>
            <a:fld id="{AA815ADE-7109-4CD5-AFC6-C89EDF5B14B6}" type="datetime1">
              <a:rPr lang="en-GB" altLang="en-US"/>
              <a:pPr>
                <a:defRPr/>
              </a:pPr>
              <a:t>14/08/2022</a:t>
            </a:fld>
            <a:endParaRPr lang="en-GB" altLang="en-US"/>
          </a:p>
        </p:txBody>
      </p:sp>
      <p:sp>
        <p:nvSpPr>
          <p:cNvPr id="5" name="Slide Number Placeholder 5">
            <a:extLst>
              <a:ext uri="{FF2B5EF4-FFF2-40B4-BE49-F238E27FC236}">
                <a16:creationId xmlns:a16="http://schemas.microsoft.com/office/drawing/2014/main" id="{8C2B8988-DE15-41E0-B804-77749EFB025E}"/>
              </a:ext>
            </a:extLst>
          </p:cNvPr>
          <p:cNvSpPr>
            <a:spLocks noGrp="1"/>
          </p:cNvSpPr>
          <p:nvPr>
            <p:ph type="sldNum" sz="quarter" idx="11"/>
          </p:nvPr>
        </p:nvSpPr>
        <p:spPr/>
        <p:txBody>
          <a:bodyPr/>
          <a:lstStyle>
            <a:lvl1pPr>
              <a:defRPr/>
            </a:lvl1pPr>
          </a:lstStyle>
          <a:p>
            <a:pPr>
              <a:defRPr/>
            </a:pPr>
            <a:fld id="{3FF9AF24-1494-4C96-818C-77A419765899}" type="slidenum">
              <a:rPr lang="en-GB" altLang="en-US"/>
              <a:pPr>
                <a:defRPr/>
              </a:pPr>
              <a:t>‹#›</a:t>
            </a:fld>
            <a:endParaRPr lang="en-GB" altLang="en-US"/>
          </a:p>
        </p:txBody>
      </p:sp>
    </p:spTree>
    <p:extLst>
      <p:ext uri="{BB962C8B-B14F-4D97-AF65-F5344CB8AC3E}">
        <p14:creationId xmlns:p14="http://schemas.microsoft.com/office/powerpoint/2010/main" val="38849910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50ECA4-C954-413A-9760-8DEE7B444E21}"/>
              </a:ext>
            </a:extLst>
          </p:cNvPr>
          <p:cNvSpPr>
            <a:spLocks noGrp="1"/>
          </p:cNvSpPr>
          <p:nvPr>
            <p:ph type="dt" sz="half" idx="10"/>
          </p:nvPr>
        </p:nvSpPr>
        <p:spPr/>
        <p:txBody>
          <a:bodyPr/>
          <a:lstStyle>
            <a:lvl1pPr>
              <a:defRPr/>
            </a:lvl1pPr>
          </a:lstStyle>
          <a:p>
            <a:pPr>
              <a:defRPr/>
            </a:pPr>
            <a:fld id="{00A02671-D43F-433A-B173-B8A63F6C8587}" type="datetime1">
              <a:rPr lang="en-GB" altLang="en-US"/>
              <a:pPr>
                <a:defRPr/>
              </a:pPr>
              <a:t>14/08/2022</a:t>
            </a:fld>
            <a:endParaRPr lang="en-GB" altLang="en-US"/>
          </a:p>
        </p:txBody>
      </p:sp>
      <p:sp>
        <p:nvSpPr>
          <p:cNvPr id="5" name="Slide Number Placeholder 5">
            <a:extLst>
              <a:ext uri="{FF2B5EF4-FFF2-40B4-BE49-F238E27FC236}">
                <a16:creationId xmlns:a16="http://schemas.microsoft.com/office/drawing/2014/main" id="{D567D57C-D8ED-415C-B5A4-A748E7D9525D}"/>
              </a:ext>
            </a:extLst>
          </p:cNvPr>
          <p:cNvSpPr>
            <a:spLocks noGrp="1"/>
          </p:cNvSpPr>
          <p:nvPr>
            <p:ph type="sldNum" sz="quarter" idx="11"/>
          </p:nvPr>
        </p:nvSpPr>
        <p:spPr/>
        <p:txBody>
          <a:bodyPr/>
          <a:lstStyle>
            <a:lvl1pPr>
              <a:defRPr/>
            </a:lvl1pPr>
          </a:lstStyle>
          <a:p>
            <a:pPr>
              <a:defRPr/>
            </a:pPr>
            <a:fld id="{188BA703-DFAA-4E68-B1FA-013ECFC9C86D}" type="slidenum">
              <a:rPr lang="en-GB" altLang="en-US"/>
              <a:pPr>
                <a:defRPr/>
              </a:pPr>
              <a:t>‹#›</a:t>
            </a:fld>
            <a:endParaRPr lang="en-GB" altLang="en-US"/>
          </a:p>
        </p:txBody>
      </p:sp>
    </p:spTree>
    <p:extLst>
      <p:ext uri="{BB962C8B-B14F-4D97-AF65-F5344CB8AC3E}">
        <p14:creationId xmlns:p14="http://schemas.microsoft.com/office/powerpoint/2010/main" val="3157471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6.jpe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8/14/2022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217926551"/>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 id="2147483734" r:id="rId12"/>
    <p:sldLayoutId id="2147483735" r:id="rId13"/>
    <p:sldLayoutId id="2147483736" r:id="rId14"/>
    <p:sldLayoutId id="2147483737" r:id="rId15"/>
    <p:sldLayoutId id="2147483738" r:id="rId16"/>
    <p:sldLayoutId id="214748373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85CA10B-D5E6-4495-A7C7-5C25BC52F7AA}"/>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83DCD68-3C11-427C-9AA5-7503ED43D7D3}"/>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7701E04-51A9-43D7-90C1-5BCA926ECD29}"/>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C714C30-FCD4-427E-B923-E8DEAA028408}" type="datetime1">
              <a:rPr lang="en-GB" altLang="en-US"/>
              <a:pPr>
                <a:defRPr/>
              </a:pPr>
              <a:t>14/08/2022</a:t>
            </a:fld>
            <a:endParaRPr lang="en-GB" altLang="en-US"/>
          </a:p>
        </p:txBody>
      </p:sp>
      <p:sp>
        <p:nvSpPr>
          <p:cNvPr id="6" name="Slide Number Placeholder 5">
            <a:extLst>
              <a:ext uri="{FF2B5EF4-FFF2-40B4-BE49-F238E27FC236}">
                <a16:creationId xmlns:a16="http://schemas.microsoft.com/office/drawing/2014/main" id="{A167D837-8BE5-4C20-95F2-04F85175B45C}"/>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panose="020B0503030403020204" pitchFamily="34" charset="0"/>
              </a:defRPr>
            </a:lvl1pPr>
          </a:lstStyle>
          <a:p>
            <a:pPr>
              <a:defRPr/>
            </a:pPr>
            <a:fld id="{CC01C85F-589D-4197-AE21-B8DC2B2F826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7" r:id="rId1"/>
    <p:sldLayoutId id="2147483948"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hyperlink" Target="https://www.peoplemattersglobal.com/news/corporate/hundreds-of-amazon-employees-risk-their-jobs-by-violating-company-policy-24481"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ontrainformacion.es/ken-loach-sobre-el-modelo-amazon-jeff-bezos-tiene-una-riqueza-inimaginable-y-la-gente-que-trabaja-para-el-son-desesperadamente-pobres/" TargetMode="Externa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png"/><Relationship Id="rId7" Type="http://schemas.openxmlformats.org/officeDocument/2006/relationships/hyperlink" Target="https://commons.wikimedia.org/wiki/File:AWS_-_Amazon_Web_Services_Office_in_Houston,_Texas_(46600198075).jpg"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hyperlink" Target="http://commons.wikimedia.org/wiki/file:aws_simple_icons_aws_cloud.svg"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owl.excelsior.edu/writing-process/introductions-and-conclusions/conclusions/"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www.picpedia.org/highway-signs/r/reference.html" TargetMode="External"/><Relationship Id="rId13" Type="http://schemas.openxmlformats.org/officeDocument/2006/relationships/hyperlink" Target="http://aws.amazon.com/documentation/" TargetMode="External"/><Relationship Id="rId3" Type="http://schemas.openxmlformats.org/officeDocument/2006/relationships/image" Target="../media/image2.png"/><Relationship Id="rId7" Type="http://schemas.openxmlformats.org/officeDocument/2006/relationships/image" Target="../media/image16.jpeg"/><Relationship Id="rId12" Type="http://schemas.openxmlformats.org/officeDocument/2006/relationships/hyperlink" Target="https://seekingalpha.com/article/121955-amazons-wheel-of-growth"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hyperlink" Target="https://www.britannica.com/topic/Amazoncom" TargetMode="External"/><Relationship Id="rId5" Type="http://schemas.openxmlformats.org/officeDocument/2006/relationships/image" Target="../media/image4.png"/><Relationship Id="rId10" Type="http://schemas.openxmlformats.org/officeDocument/2006/relationships/hyperlink" Target="https://pestleanalysis.com/pest-analysis-of-eretail-leader-amazon/" TargetMode="External"/><Relationship Id="rId4" Type="http://schemas.openxmlformats.org/officeDocument/2006/relationships/image" Target="../media/image3.png"/><Relationship Id="rId9" Type="http://schemas.openxmlformats.org/officeDocument/2006/relationships/hyperlink" Target="https://www.amazon.com/Amazon-Prime-Air/b?ie=UTF8&amp;node=80377200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03FC0C5F-DCAA-4716-A75F-61497D3124F8}"/>
              </a:ext>
            </a:extLst>
          </p:cNvPr>
          <p:cNvSpPr>
            <a:spLocks noGrp="1"/>
          </p:cNvSpPr>
          <p:nvPr>
            <p:ph type="dt" sz="quarter" idx="10"/>
          </p:nvPr>
        </p:nvSpPr>
        <p:spPr/>
        <p:txBody>
          <a:bodyPr/>
          <a:lstStyle/>
          <a:p>
            <a:pPr>
              <a:defRPr/>
            </a:pPr>
            <a:fld id="{5EC0FA7E-6D3B-48D7-9F80-6C4D37659D9C}" type="datetime1">
              <a:rPr lang="en-GB" altLang="en-US"/>
              <a:pPr>
                <a:defRPr/>
              </a:pPr>
              <a:t>14/08/2022</a:t>
            </a:fld>
            <a:endParaRPr lang="en-GB" altLang="en-US"/>
          </a:p>
        </p:txBody>
      </p:sp>
      <p:sp>
        <p:nvSpPr>
          <p:cNvPr id="6147" name="Slide Number Placeholder 5">
            <a:extLst>
              <a:ext uri="{FF2B5EF4-FFF2-40B4-BE49-F238E27FC236}">
                <a16:creationId xmlns:a16="http://schemas.microsoft.com/office/drawing/2014/main" id="{517968DF-AC92-4597-B87D-E5F202BD1B5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F742830-BDAD-46B8-BE41-B121BC27D304}"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5977D80F-BBFD-4303-BDCC-1017F6968426}"/>
              </a:ext>
            </a:extLst>
          </p:cNvPr>
          <p:cNvSpPr>
            <a:spLocks noGrp="1"/>
          </p:cNvSpPr>
          <p:nvPr>
            <p:ph type="ctrTitle"/>
          </p:nvPr>
        </p:nvSpPr>
        <p:spPr>
          <a:xfrm>
            <a:off x="1539876" y="1158875"/>
            <a:ext cx="9128125" cy="4540250"/>
          </a:xfrm>
        </p:spPr>
        <p:txBody>
          <a:bodyPr/>
          <a:lstStyle/>
          <a:p>
            <a:r>
              <a:rPr lang="en-GB" altLang="en-US"/>
              <a:t>BMSW4003 </a:t>
            </a:r>
            <a:br>
              <a:rPr lang="en-GB" altLang="en-US"/>
            </a:br>
            <a:br>
              <a:rPr lang="en-GB" altLang="en-US"/>
            </a:br>
            <a:r>
              <a:rPr lang="en-GB" altLang="en-US"/>
              <a:t>Digital Skills and Research Methods</a:t>
            </a:r>
            <a:br>
              <a:rPr lang="en-GB" altLang="en-US" sz="3600"/>
            </a:br>
            <a:br>
              <a:rPr lang="en-GB" altLang="en-US" sz="3600"/>
            </a:br>
            <a:br>
              <a:rPr lang="en-GB" altLang="en-US" sz="3600"/>
            </a:br>
            <a:endParaRPr lang="en-GB" altLang="en-US" sz="3600"/>
          </a:p>
        </p:txBody>
      </p:sp>
    </p:spTree>
    <p:extLst>
      <p:ext uri="{BB962C8B-B14F-4D97-AF65-F5344CB8AC3E}">
        <p14:creationId xmlns:p14="http://schemas.microsoft.com/office/powerpoint/2010/main" val="201970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9">
            <a:extLst>
              <a:ext uri="{FF2B5EF4-FFF2-40B4-BE49-F238E27FC236}">
                <a16:creationId xmlns:a16="http://schemas.microsoft.com/office/drawing/2014/main" id="{820EFFE4-7335-4112-B6A6-607420E3FE7B}"/>
              </a:ext>
            </a:extLst>
          </p:cNvPr>
          <p:cNvSpPr txBox="1">
            <a:spLocks noChangeArrowheads="1"/>
          </p:cNvSpPr>
          <p:nvPr/>
        </p:nvSpPr>
        <p:spPr bwMode="auto">
          <a:xfrm>
            <a:off x="1524000" y="290513"/>
            <a:ext cx="9144000" cy="58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Tx/>
              <a:buNone/>
            </a:pPr>
            <a:r>
              <a:rPr lang="en-US" altLang="en-US" sz="3200" b="1" dirty="0">
                <a:latin typeface="Arial" panose="020B0604020202020204" pitchFamily="34" charset="0"/>
              </a:rPr>
              <a:t>PRESENTATION ON AMAZON </a:t>
            </a:r>
            <a:endParaRPr lang="en-US" altLang="en-US" sz="3200" dirty="0">
              <a:latin typeface="Arial" panose="020B0604020202020204" pitchFamily="34" charset="0"/>
            </a:endParaRPr>
          </a:p>
        </p:txBody>
      </p:sp>
      <p:sp>
        <p:nvSpPr>
          <p:cNvPr id="7171" name="Text Box 9">
            <a:extLst>
              <a:ext uri="{FF2B5EF4-FFF2-40B4-BE49-F238E27FC236}">
                <a16:creationId xmlns:a16="http://schemas.microsoft.com/office/drawing/2014/main" id="{FA02CDCC-2A81-4CCA-9FF8-7C676A70D644}"/>
              </a:ext>
            </a:extLst>
          </p:cNvPr>
          <p:cNvSpPr txBox="1">
            <a:spLocks noChangeArrowheads="1"/>
          </p:cNvSpPr>
          <p:nvPr/>
        </p:nvSpPr>
        <p:spPr bwMode="auto">
          <a:xfrm>
            <a:off x="1524000" y="1268413"/>
            <a:ext cx="9144000" cy="4493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 typeface="Arial" panose="020B0604020202020204" pitchFamily="34" charset="0"/>
              <a:buNone/>
            </a:pPr>
            <a:r>
              <a:rPr lang="en-US" altLang="en-US" sz="2200" b="1" dirty="0">
                <a:latin typeface="Arial" panose="020B0604020202020204" pitchFamily="34" charset="0"/>
              </a:rPr>
              <a:t>Ralph Azagoh-Kouadio – 2133598</a:t>
            </a:r>
          </a:p>
          <a:p>
            <a:pPr>
              <a:spcBef>
                <a:spcPct val="50000"/>
              </a:spcBef>
              <a:buFont typeface="Arial" panose="020B0604020202020204" pitchFamily="34" charset="0"/>
              <a:buNone/>
            </a:pPr>
            <a:endParaRPr lang="en-US" altLang="en-US" sz="2200" b="1" dirty="0">
              <a:latin typeface="Arial" panose="020B0604020202020204" pitchFamily="34" charset="0"/>
            </a:endParaRPr>
          </a:p>
          <a:p>
            <a:pPr>
              <a:spcBef>
                <a:spcPct val="50000"/>
              </a:spcBef>
              <a:buFont typeface="Arial" panose="020B0604020202020204" pitchFamily="34" charset="0"/>
              <a:buNone/>
            </a:pPr>
            <a:endParaRPr lang="en-US" altLang="en-US" sz="2200" b="1" dirty="0">
              <a:latin typeface="Arial" panose="020B0604020202020204" pitchFamily="34" charset="0"/>
            </a:endParaRPr>
          </a:p>
          <a:p>
            <a:pPr algn="ctr">
              <a:spcBef>
                <a:spcPct val="50000"/>
              </a:spcBef>
              <a:buFont typeface="Arial" panose="020B0604020202020204" pitchFamily="34" charset="0"/>
              <a:buNone/>
            </a:pPr>
            <a:r>
              <a:rPr lang="en-US" altLang="en-US" sz="2200" b="1" dirty="0">
                <a:latin typeface="Arial" panose="020B0604020202020204" pitchFamily="34" charset="0"/>
              </a:rPr>
              <a:t>Amazon’s Background </a:t>
            </a:r>
          </a:p>
          <a:p>
            <a:pPr>
              <a:spcBef>
                <a:spcPct val="50000"/>
              </a:spcBef>
              <a:buFont typeface="Arial" panose="020B0604020202020204" pitchFamily="34" charset="0"/>
              <a:buNone/>
            </a:pPr>
            <a:endParaRPr lang="en-US" altLang="en-US" sz="2200" dirty="0">
              <a:latin typeface="Arial" panose="020B0604020202020204" pitchFamily="34" charset="0"/>
            </a:endParaRPr>
          </a:p>
          <a:p>
            <a:pPr algn="ctr">
              <a:spcBef>
                <a:spcPct val="50000"/>
              </a:spcBef>
              <a:buFont typeface="Arial" panose="020B0604020202020204" pitchFamily="34" charset="0"/>
              <a:buNone/>
            </a:pPr>
            <a:endParaRPr lang="en-US" altLang="en-US" sz="2200" dirty="0">
              <a:latin typeface="Arial" panose="020B0604020202020204" pitchFamily="34" charset="0"/>
            </a:endParaRPr>
          </a:p>
          <a:p>
            <a:pPr algn="ctr">
              <a:spcBef>
                <a:spcPct val="50000"/>
              </a:spcBef>
              <a:buFont typeface="Arial" panose="020B0604020202020204" pitchFamily="34" charset="0"/>
              <a:buNone/>
            </a:pPr>
            <a:r>
              <a:rPr lang="en-US" altLang="en-US" sz="2200" b="1" dirty="0">
                <a:latin typeface="Arial" panose="020B0604020202020204" pitchFamily="34" charset="0"/>
              </a:rPr>
              <a:t>Dr. Soban Sadiq</a:t>
            </a:r>
          </a:p>
          <a:p>
            <a:pPr algn="ctr">
              <a:spcBef>
                <a:spcPct val="50000"/>
              </a:spcBef>
              <a:buFont typeface="Arial" panose="020B0604020202020204" pitchFamily="34" charset="0"/>
              <a:buNone/>
            </a:pPr>
            <a:r>
              <a:rPr lang="en-US" altLang="en-US" sz="2200" b="1" dirty="0">
                <a:latin typeface="Arial" panose="020B0604020202020204" pitchFamily="34" charset="0"/>
              </a:rPr>
              <a:t>University of Wales Trinity Saint David </a:t>
            </a:r>
          </a:p>
          <a:p>
            <a:pPr algn="ctr">
              <a:spcBef>
                <a:spcPct val="50000"/>
              </a:spcBef>
              <a:buFont typeface="Arial" panose="020B0604020202020204" pitchFamily="34" charset="0"/>
              <a:buNone/>
            </a:pPr>
            <a:endParaRPr lang="en-US" altLang="en-US" sz="2200" dirty="0">
              <a:latin typeface="Arial" panose="020B0604020202020204" pitchFamily="34" charset="0"/>
            </a:endParaRPr>
          </a:p>
        </p:txBody>
      </p:sp>
    </p:spTree>
    <p:extLst>
      <p:ext uri="{BB962C8B-B14F-4D97-AF65-F5344CB8AC3E}">
        <p14:creationId xmlns:p14="http://schemas.microsoft.com/office/powerpoint/2010/main" val="3037113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9">
            <a:extLst>
              <a:ext uri="{FF2B5EF4-FFF2-40B4-BE49-F238E27FC236}">
                <a16:creationId xmlns:a16="http://schemas.microsoft.com/office/drawing/2014/main" id="{3B07CBC3-132A-4D8B-8A69-5408BE2CFA72}"/>
              </a:ext>
            </a:extLst>
          </p:cNvPr>
          <p:cNvSpPr txBox="1">
            <a:spLocks noChangeArrowheads="1"/>
          </p:cNvSpPr>
          <p:nvPr/>
        </p:nvSpPr>
        <p:spPr bwMode="auto">
          <a:xfrm>
            <a:off x="1507791" y="704851"/>
            <a:ext cx="9144000"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50000"/>
              </a:spcBef>
              <a:buFont typeface="Arial" panose="020B0604020202020204" pitchFamily="34" charset="0"/>
              <a:buNone/>
            </a:pPr>
            <a:r>
              <a:rPr lang="en-US" altLang="en-US" sz="2400" b="1" dirty="0">
                <a:latin typeface="Arial" panose="020B0604020202020204" pitchFamily="34" charset="0"/>
              </a:rPr>
              <a:t>Table of Contents</a:t>
            </a:r>
          </a:p>
          <a:p>
            <a:pPr>
              <a:spcBef>
                <a:spcPct val="50000"/>
              </a:spcBef>
              <a:buFont typeface="Arial" panose="020B0604020202020204" pitchFamily="34" charset="0"/>
              <a:buNone/>
            </a:pPr>
            <a:r>
              <a:rPr lang="en-US" altLang="en-US" sz="2000" b="1" dirty="0">
                <a:latin typeface="Arial" panose="020B0604020202020204" pitchFamily="34" charset="0"/>
              </a:rPr>
              <a:t>Introduction</a:t>
            </a:r>
          </a:p>
          <a:p>
            <a:pPr>
              <a:spcBef>
                <a:spcPct val="50000"/>
              </a:spcBef>
              <a:buFont typeface="Arial" panose="020B0604020202020204" pitchFamily="34" charset="0"/>
              <a:buNone/>
            </a:pPr>
            <a:r>
              <a:rPr lang="en-US" altLang="en-US" sz="2000" b="1" dirty="0">
                <a:latin typeface="Arial" panose="020B0604020202020204" pitchFamily="34" charset="0"/>
              </a:rPr>
              <a:t>Background of the organisation</a:t>
            </a:r>
          </a:p>
          <a:p>
            <a:pPr>
              <a:spcBef>
                <a:spcPct val="50000"/>
              </a:spcBef>
              <a:buFont typeface="Arial" panose="020B0604020202020204" pitchFamily="34" charset="0"/>
              <a:buNone/>
            </a:pPr>
            <a:r>
              <a:rPr lang="en-US" altLang="en-US" sz="2000" b="1" dirty="0">
                <a:latin typeface="Arial" panose="020B0604020202020204" pitchFamily="34" charset="0"/>
              </a:rPr>
              <a:t>Services</a:t>
            </a:r>
          </a:p>
          <a:p>
            <a:pPr>
              <a:spcBef>
                <a:spcPct val="50000"/>
              </a:spcBef>
              <a:buFont typeface="Arial" panose="020B0604020202020204" pitchFamily="34" charset="0"/>
              <a:buNone/>
            </a:pPr>
            <a:r>
              <a:rPr lang="en-US" altLang="en-US" sz="2000" b="1" dirty="0">
                <a:latin typeface="Arial" panose="020B0604020202020204" pitchFamily="34" charset="0"/>
              </a:rPr>
              <a:t>Conclusion  </a:t>
            </a:r>
          </a:p>
          <a:p>
            <a:pPr>
              <a:spcBef>
                <a:spcPct val="50000"/>
              </a:spcBef>
              <a:buFont typeface="Arial" panose="020B0604020202020204" pitchFamily="34" charset="0"/>
              <a:buNone/>
            </a:pPr>
            <a:r>
              <a:rPr lang="en-US" altLang="en-US" sz="2000" b="1" dirty="0">
                <a:latin typeface="Arial" panose="020B0604020202020204" pitchFamily="34" charset="0"/>
              </a:rPr>
              <a:t>References</a:t>
            </a:r>
          </a:p>
          <a:p>
            <a:pPr>
              <a:spcBef>
                <a:spcPct val="50000"/>
              </a:spcBef>
              <a:buFont typeface="Arial" panose="020B0604020202020204" pitchFamily="34" charset="0"/>
              <a:buNone/>
            </a:pPr>
            <a:endParaRPr lang="en-US" altLang="en-US" sz="2400" dirty="0">
              <a:latin typeface="Arial" panose="020B0604020202020204" pitchFamily="34" charset="0"/>
            </a:endParaRPr>
          </a:p>
        </p:txBody>
      </p:sp>
    </p:spTree>
    <p:extLst>
      <p:ext uri="{BB962C8B-B14F-4D97-AF65-F5344CB8AC3E}">
        <p14:creationId xmlns:p14="http://schemas.microsoft.com/office/powerpoint/2010/main" val="1847085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3"/>
        <p:cNvGrpSpPr/>
        <p:nvPr/>
      </p:nvGrpSpPr>
      <p:grpSpPr>
        <a:xfrm>
          <a:off x="0" y="0"/>
          <a:ext cx="0" cy="0"/>
          <a:chOff x="0" y="0"/>
          <a:chExt cx="0" cy="0"/>
        </a:xfrm>
      </p:grpSpPr>
      <p:sp useBgFill="1">
        <p:nvSpPr>
          <p:cNvPr id="94" name="Rectangle 90">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Rectangle 92">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8"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85" name="Google Shape;85;p1"/>
          <p:cNvPicPr preferRelativeResize="0"/>
          <p:nvPr/>
        </p:nvPicPr>
        <p:blipFill rotWithShape="1">
          <a:blip r:embed="rId3"/>
          <a:stretch/>
        </p:blipFill>
        <p:spPr>
          <a:xfrm>
            <a:off x="635458" y="-5"/>
            <a:ext cx="10488154" cy="3830330"/>
          </a:xfrm>
          <a:prstGeom prst="rect">
            <a:avLst/>
          </a:prstGeom>
          <a:noFill/>
          <a:effectLst/>
        </p:spPr>
      </p:pic>
      <p:sp>
        <p:nvSpPr>
          <p:cNvPr id="99" name="Freeform: Shape 9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4" name="Google Shape;84;p1"/>
          <p:cNvSpPr txBox="1">
            <a:spLocks noGrp="1"/>
          </p:cNvSpPr>
          <p:nvPr>
            <p:ph type="subTitle" idx="1"/>
          </p:nvPr>
        </p:nvSpPr>
        <p:spPr>
          <a:xfrm>
            <a:off x="636916" y="5722374"/>
            <a:ext cx="9149349" cy="487924"/>
          </a:xfrm>
          <a:prstGeom prst="rect">
            <a:avLst/>
          </a:prstGeom>
        </p:spPr>
        <p:txBody>
          <a:bodyPr spcFirstLastPara="1" lIns="91425" tIns="45700" rIns="91425" bIns="45700" anchorCtr="0">
            <a:normAutofit/>
          </a:bodyPr>
          <a:lstStyle/>
          <a:p>
            <a:pPr marL="0" lvl="0" indent="0" rtl="0">
              <a:spcBef>
                <a:spcPts val="0"/>
              </a:spcBef>
              <a:spcAft>
                <a:spcPts val="600"/>
              </a:spcAft>
              <a:buClr>
                <a:schemeClr val="dk1"/>
              </a:buClr>
              <a:buSzPts val="3200"/>
              <a:buNone/>
            </a:pPr>
            <a:r>
              <a:rPr lang="ro-RO">
                <a:solidFill>
                  <a:schemeClr val="tx2">
                    <a:lumMod val="40000"/>
                    <a:lumOff val="60000"/>
                  </a:schemeClr>
                </a:solidFill>
                <a:latin typeface="Comic Sans MS"/>
                <a:ea typeface="Comic Sans MS"/>
                <a:cs typeface="Comic Sans MS"/>
                <a:sym typeface="Comic Sans MS"/>
              </a:rPr>
              <a:t>SAFE  AND  FAST</a:t>
            </a:r>
          </a:p>
        </p:txBody>
      </p:sp>
      <p:sp>
        <p:nvSpPr>
          <p:cNvPr id="86" name="Google Shape;86;p1"/>
          <p:cNvSpPr txBox="1"/>
          <p:nvPr/>
        </p:nvSpPr>
        <p:spPr>
          <a:xfrm>
            <a:off x="10189200" y="3981050"/>
            <a:ext cx="36339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Lato"/>
              <a:ea typeface="Lato"/>
              <a:cs typeface="Lato"/>
              <a:sym typeface="Lato"/>
            </a:endParaRPr>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83" name="Picture 82">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5" name="Picture 84">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7" name="Oval 86">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89" name="Picture 88">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91" name="Picture 9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93" name="Rectangle 92">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5" name="Rectangle 94">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2FAF764-5B56-461B-A7F0-765C6FCA6CF5}"/>
              </a:ext>
            </a:extLst>
          </p:cNvPr>
          <p:cNvSpPr>
            <a:spLocks noGrp="1"/>
          </p:cNvSpPr>
          <p:nvPr>
            <p:ph type="ctrTitle"/>
          </p:nvPr>
        </p:nvSpPr>
        <p:spPr>
          <a:xfrm>
            <a:off x="648930" y="629266"/>
            <a:ext cx="5616217" cy="1622321"/>
          </a:xfrm>
        </p:spPr>
        <p:txBody>
          <a:bodyPr vert="horz" lIns="91440" tIns="45720" rIns="91440" bIns="45720" rtlCol="0" anchor="t">
            <a:normAutofit/>
          </a:bodyPr>
          <a:lstStyle/>
          <a:p>
            <a:r>
              <a:rPr lang="en-US" sz="4200" b="0" i="0" kern="1200">
                <a:solidFill>
                  <a:srgbClr val="EBEBEB"/>
                </a:solidFill>
                <a:latin typeface="+mj-lt"/>
                <a:ea typeface="+mj-ea"/>
                <a:cs typeface="+mj-cs"/>
              </a:rPr>
              <a:t>Content</a:t>
            </a:r>
          </a:p>
        </p:txBody>
      </p:sp>
      <p:sp>
        <p:nvSpPr>
          <p:cNvPr id="97"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99" name="Freeform: Shape 98">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3" name="Picture 2">
            <a:extLst>
              <a:ext uri="{FF2B5EF4-FFF2-40B4-BE49-F238E27FC236}">
                <a16:creationId xmlns:a16="http://schemas.microsoft.com/office/drawing/2014/main" id="{AFED86CD-77DD-456A-94EB-F8180C60C20D}"/>
              </a:ext>
            </a:extLst>
          </p:cNvPr>
          <p:cNvPicPr>
            <a:picLocks noChangeAspect="1"/>
          </p:cNvPicPr>
          <p:nvPr/>
        </p:nvPicPr>
        <p:blipFill>
          <a:blip r:embed="rId6"/>
          <a:stretch>
            <a:fillRect/>
          </a:stretch>
        </p:blipFill>
        <p:spPr>
          <a:xfrm>
            <a:off x="7563742" y="2861829"/>
            <a:ext cx="3980139" cy="1134339"/>
          </a:xfrm>
          <a:prstGeom prst="rect">
            <a:avLst/>
          </a:prstGeom>
          <a:effectLst/>
        </p:spPr>
      </p:pic>
      <p:sp>
        <p:nvSpPr>
          <p:cNvPr id="101" name="Rectangle 100">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ubtitle 6">
            <a:extLst>
              <a:ext uri="{FF2B5EF4-FFF2-40B4-BE49-F238E27FC236}">
                <a16:creationId xmlns:a16="http://schemas.microsoft.com/office/drawing/2014/main" id="{4EB0C969-6FA1-46F3-8B03-A14DF0AD330F}"/>
              </a:ext>
            </a:extLst>
          </p:cNvPr>
          <p:cNvSpPr>
            <a:spLocks noGrp="1"/>
          </p:cNvSpPr>
          <p:nvPr>
            <p:ph type="subTitle" idx="1"/>
          </p:nvPr>
        </p:nvSpPr>
        <p:spPr>
          <a:xfrm>
            <a:off x="648931" y="2438400"/>
            <a:ext cx="5616216" cy="3785419"/>
          </a:xfrm>
        </p:spPr>
        <p:txBody>
          <a:bodyPr vert="horz" lIns="91440" tIns="45720" rIns="91440" bIns="45720" rtlCol="0">
            <a:normAutofit/>
          </a:bodyPr>
          <a:lstStyle/>
          <a:p>
            <a:pPr marL="463550" indent="-342900">
              <a:buFont typeface="Wingdings 3" charset="2"/>
              <a:buChar char=""/>
            </a:pPr>
            <a:r>
              <a:rPr lang="en-US" dirty="0">
                <a:solidFill>
                  <a:srgbClr val="FFFFFF"/>
                </a:solidFill>
              </a:rPr>
              <a:t>Introduction</a:t>
            </a:r>
          </a:p>
          <a:p>
            <a:pPr marL="463550" indent="-342900">
              <a:buFont typeface="Wingdings 3" charset="2"/>
              <a:buChar char=""/>
            </a:pPr>
            <a:r>
              <a:rPr lang="en-US" dirty="0">
                <a:solidFill>
                  <a:srgbClr val="FFFFFF"/>
                </a:solidFill>
              </a:rPr>
              <a:t>BACKGROUND</a:t>
            </a:r>
          </a:p>
          <a:p>
            <a:pPr marL="463550" indent="-342900">
              <a:buFont typeface="Wingdings 3" charset="2"/>
              <a:buChar char=""/>
            </a:pPr>
            <a:r>
              <a:rPr lang="en-US" dirty="0">
                <a:solidFill>
                  <a:srgbClr val="FFFFFF"/>
                </a:solidFill>
              </a:rPr>
              <a:t>Services</a:t>
            </a:r>
          </a:p>
          <a:p>
            <a:pPr marL="463550" indent="-342900">
              <a:buFont typeface="Wingdings 3" charset="2"/>
              <a:buChar char=""/>
            </a:pPr>
            <a:r>
              <a:rPr lang="en-US" dirty="0">
                <a:solidFill>
                  <a:srgbClr val="FFFFFF"/>
                </a:solidFill>
              </a:rPr>
              <a:t>Conclusion</a:t>
            </a:r>
          </a:p>
          <a:p>
            <a:pPr marL="463550" indent="-342900">
              <a:buFont typeface="Wingdings 3" charset="2"/>
              <a:buChar char=""/>
            </a:pPr>
            <a:r>
              <a:rPr lang="en-US" dirty="0">
                <a:solidFill>
                  <a:srgbClr val="FFFFFF"/>
                </a:solidFill>
              </a:rPr>
              <a:t>References </a:t>
            </a:r>
          </a:p>
        </p:txBody>
      </p:sp>
      <p:sp>
        <p:nvSpPr>
          <p:cNvPr id="2" name="TextBox 1">
            <a:extLst>
              <a:ext uri="{FF2B5EF4-FFF2-40B4-BE49-F238E27FC236}">
                <a16:creationId xmlns:a16="http://schemas.microsoft.com/office/drawing/2014/main" id="{D9750B54-2EFB-4D6C-AA59-E013D36E9BB4}"/>
              </a:ext>
            </a:extLst>
          </p:cNvPr>
          <p:cNvSpPr txBox="1"/>
          <p:nvPr/>
        </p:nvSpPr>
        <p:spPr>
          <a:xfrm>
            <a:off x="4724400" y="3200400"/>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26179943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9ACDA8-EAEE-4E53-B578-5B3EBB9E9D78}"/>
              </a:ext>
            </a:extLst>
          </p:cNvPr>
          <p:cNvSpPr>
            <a:spLocks noGrp="1"/>
          </p:cNvSpPr>
          <p:nvPr>
            <p:ph type="ctrTitle"/>
          </p:nvPr>
        </p:nvSpPr>
        <p:spPr>
          <a:xfrm>
            <a:off x="5883648" y="35372"/>
            <a:ext cx="4934012" cy="867267"/>
          </a:xfrm>
        </p:spPr>
        <p:txBody>
          <a:bodyPr vert="horz" lIns="91440" tIns="45720" rIns="91440" bIns="45720" rtlCol="0">
            <a:normAutofit/>
          </a:bodyPr>
          <a:lstStyle/>
          <a:p>
            <a:pPr algn="ctr">
              <a:lnSpc>
                <a:spcPct val="90000"/>
              </a:lnSpc>
            </a:pPr>
            <a:r>
              <a:rPr lang="en-US" sz="5600" dirty="0">
                <a:latin typeface="Comic Sans MS"/>
              </a:rPr>
              <a:t>  </a:t>
            </a:r>
            <a:r>
              <a:rPr lang="en-US" sz="5600" b="0" i="0" kern="1200" dirty="0">
                <a:latin typeface="Comic Sans MS"/>
              </a:rPr>
              <a:t> </a:t>
            </a:r>
            <a:r>
              <a:rPr lang="en-US" sz="4400" b="0" i="0" kern="1200" dirty="0">
                <a:latin typeface="Comic Sans MS"/>
              </a:rPr>
              <a:t>Introduction</a:t>
            </a:r>
            <a:endParaRPr lang="en-US" sz="4400" dirty="0"/>
          </a:p>
        </p:txBody>
      </p:sp>
      <p:sp>
        <p:nvSpPr>
          <p:cNvPr id="5" name="Subtitle 4">
            <a:extLst>
              <a:ext uri="{FF2B5EF4-FFF2-40B4-BE49-F238E27FC236}">
                <a16:creationId xmlns:a16="http://schemas.microsoft.com/office/drawing/2014/main" id="{777C5A15-B4E1-4D8D-A067-DC94185BA5E9}"/>
              </a:ext>
            </a:extLst>
          </p:cNvPr>
          <p:cNvSpPr>
            <a:spLocks noGrp="1"/>
          </p:cNvSpPr>
          <p:nvPr>
            <p:ph type="subTitle" idx="1"/>
          </p:nvPr>
        </p:nvSpPr>
        <p:spPr>
          <a:xfrm>
            <a:off x="5044046" y="725676"/>
            <a:ext cx="6973291" cy="5787665"/>
          </a:xfrm>
        </p:spPr>
        <p:txBody>
          <a:bodyPr vert="horz" lIns="91440" tIns="45720" rIns="91440" bIns="45720" rtlCol="0">
            <a:noAutofit/>
          </a:bodyPr>
          <a:lstStyle/>
          <a:p>
            <a:pPr marL="285750" indent="-285750" algn="just">
              <a:lnSpc>
                <a:spcPct val="90000"/>
              </a:lnSpc>
              <a:buFont typeface="Courier New" panose="02070309020205020404" pitchFamily="49" charset="0"/>
              <a:buChar char="o"/>
            </a:pPr>
            <a:r>
              <a:rPr lang="en-GB" sz="1400" cap="none" dirty="0">
                <a:solidFill>
                  <a:schemeClr val="tx1"/>
                </a:solidFill>
                <a:latin typeface="+mn-lt"/>
                <a:cs typeface="Calibri" panose="020F0502020204030204" pitchFamily="34" charset="0"/>
              </a:rPr>
              <a:t>Amazon was founded by Jeff Bezos from his garage in Bellevue, Seattle, on July 05</a:t>
            </a:r>
            <a:r>
              <a:rPr lang="en-GB" sz="1400" cap="none" baseline="30000" dirty="0">
                <a:solidFill>
                  <a:schemeClr val="tx1"/>
                </a:solidFill>
                <a:latin typeface="+mn-lt"/>
                <a:cs typeface="Calibri" panose="020F0502020204030204" pitchFamily="34" charset="0"/>
              </a:rPr>
              <a:t>th</a:t>
            </a:r>
            <a:r>
              <a:rPr lang="en-GB" sz="1400" cap="none" dirty="0">
                <a:solidFill>
                  <a:schemeClr val="tx1"/>
                </a:solidFill>
                <a:latin typeface="+mn-lt"/>
                <a:cs typeface="Calibri" panose="020F0502020204030204" pitchFamily="34" charset="0"/>
              </a:rPr>
              <a:t> 1994.</a:t>
            </a:r>
          </a:p>
          <a:p>
            <a:pPr marL="285750" indent="-285750" algn="just">
              <a:lnSpc>
                <a:spcPct val="90000"/>
              </a:lnSpc>
              <a:buFont typeface="Courier New" panose="02070309020205020404" pitchFamily="49" charset="0"/>
              <a:buChar char="o"/>
            </a:pPr>
            <a:r>
              <a:rPr lang="en-GB" sz="1400" cap="none" dirty="0">
                <a:solidFill>
                  <a:schemeClr val="tx1"/>
                </a:solidFill>
                <a:latin typeface="+mn-lt"/>
                <a:cs typeface="Calibri" panose="020F0502020204030204" pitchFamily="34" charset="0"/>
              </a:rPr>
              <a:t>amazon started as an online marketplace for books and expanded to sell electronics, software, video games, furniture, toys, jewellery and food.</a:t>
            </a:r>
          </a:p>
          <a:p>
            <a:pPr marL="285750" indent="-285750" algn="just">
              <a:lnSpc>
                <a:spcPct val="90000"/>
              </a:lnSpc>
              <a:buFont typeface="Courier New" panose="02070309020205020404" pitchFamily="49" charset="0"/>
              <a:buChar char="o"/>
            </a:pPr>
            <a:r>
              <a:rPr lang="en-GB" sz="1400" cap="none" dirty="0">
                <a:solidFill>
                  <a:schemeClr val="tx1"/>
                </a:solidFill>
                <a:latin typeface="+mn-lt"/>
                <a:cs typeface="Calibri" panose="020F0502020204030204" pitchFamily="34" charset="0"/>
              </a:rPr>
              <a:t>amazon is an American multinational technology company which focuses on e-commerce, cloud, computing, digital streaming and artificial intelligence.  </a:t>
            </a:r>
          </a:p>
          <a:p>
            <a:pPr marL="285750" indent="-285750" algn="just">
              <a:lnSpc>
                <a:spcPct val="90000"/>
              </a:lnSpc>
              <a:buFont typeface="Courier New" panose="02070309020205020404" pitchFamily="49" charset="0"/>
              <a:buChar char="o"/>
            </a:pPr>
            <a:r>
              <a:rPr lang="en-GB" sz="1400" cap="none" dirty="0">
                <a:solidFill>
                  <a:schemeClr val="tx1"/>
                </a:solidFill>
                <a:latin typeface="+mn-lt"/>
                <a:cs typeface="Calibri" panose="020F0502020204030204" pitchFamily="34" charset="0"/>
              </a:rPr>
              <a:t>amazon is now one of the five biggest companies in the US, in the information technology industry, with a turnover estimated at more than $14,835 billions.</a:t>
            </a:r>
          </a:p>
          <a:p>
            <a:pPr marL="285750" indent="-285750" algn="just">
              <a:lnSpc>
                <a:spcPct val="90000"/>
              </a:lnSpc>
              <a:buFont typeface="Courier New" panose="02070309020205020404" pitchFamily="49" charset="0"/>
              <a:buChar char="o"/>
            </a:pPr>
            <a:r>
              <a:rPr lang="en-GB" sz="1400" cap="none" dirty="0">
                <a:solidFill>
                  <a:schemeClr val="tx1"/>
                </a:solidFill>
                <a:latin typeface="+mn-lt"/>
                <a:cs typeface="Calibri" panose="020F0502020204030204" pitchFamily="34" charset="0"/>
              </a:rPr>
              <a:t>Well known for its technological innovation, amazon has grown to become the world largest online marketplace, the most influential economic and financial forces in the world..</a:t>
            </a:r>
          </a:p>
          <a:p>
            <a:pPr marL="285750" indent="-285750" algn="just">
              <a:lnSpc>
                <a:spcPct val="90000"/>
              </a:lnSpc>
              <a:buFont typeface="Courier New" panose="02070309020205020404" pitchFamily="49" charset="0"/>
              <a:buChar char="o"/>
            </a:pPr>
            <a:r>
              <a:rPr lang="en-GB" sz="1400" cap="none" dirty="0">
                <a:solidFill>
                  <a:schemeClr val="tx1"/>
                </a:solidFill>
                <a:latin typeface="+mn-lt"/>
                <a:cs typeface="Calibri" panose="020F0502020204030204" pitchFamily="34" charset="0"/>
              </a:rPr>
              <a:t>amazon strives to be the earth’s most customer-centric company, the earth’s best employer, and the earth’s safest place to work.  </a:t>
            </a:r>
          </a:p>
          <a:p>
            <a:pPr marL="285750" indent="-285750" algn="just">
              <a:lnSpc>
                <a:spcPct val="90000"/>
              </a:lnSpc>
              <a:buFont typeface="Courier New" panose="02070309020205020404" pitchFamily="49" charset="0"/>
              <a:buChar char="o"/>
            </a:pPr>
            <a:r>
              <a:rPr lang="en-GB" sz="1400" cap="none" dirty="0">
                <a:solidFill>
                  <a:schemeClr val="tx1"/>
                </a:solidFill>
                <a:latin typeface="+mn-lt"/>
                <a:cs typeface="Calibri" panose="020F0502020204030204" pitchFamily="34" charset="0"/>
              </a:rPr>
              <a:t>The success of amazon is guided by four principles which are: </a:t>
            </a:r>
          </a:p>
          <a:p>
            <a:pPr algn="just">
              <a:lnSpc>
                <a:spcPct val="90000"/>
              </a:lnSpc>
            </a:pPr>
            <a:r>
              <a:rPr lang="en-GB" sz="1400" dirty="0">
                <a:solidFill>
                  <a:schemeClr val="tx1"/>
                </a:solidFill>
                <a:latin typeface="+mn-lt"/>
              </a:rPr>
              <a:t>	</a:t>
            </a:r>
            <a:r>
              <a:rPr lang="en-GB" sz="1400" dirty="0">
                <a:solidFill>
                  <a:schemeClr val="tx1"/>
                </a:solidFill>
                <a:latin typeface="+mn-lt"/>
                <a:cs typeface="Calibri" panose="020F0502020204030204" pitchFamily="34" charset="0"/>
              </a:rPr>
              <a:t>customer obsession, </a:t>
            </a:r>
          </a:p>
          <a:p>
            <a:pPr algn="just">
              <a:lnSpc>
                <a:spcPct val="90000"/>
              </a:lnSpc>
            </a:pPr>
            <a:r>
              <a:rPr lang="en-GB" sz="1400" dirty="0">
                <a:solidFill>
                  <a:schemeClr val="tx1"/>
                </a:solidFill>
                <a:latin typeface="+mn-lt"/>
                <a:cs typeface="Calibri" panose="020F0502020204030204" pitchFamily="34" charset="0"/>
              </a:rPr>
              <a:t>	passion for invention, </a:t>
            </a:r>
          </a:p>
          <a:p>
            <a:pPr algn="just">
              <a:lnSpc>
                <a:spcPct val="90000"/>
              </a:lnSpc>
            </a:pPr>
            <a:r>
              <a:rPr lang="en-GB" sz="1400" dirty="0">
                <a:solidFill>
                  <a:schemeClr val="tx1"/>
                </a:solidFill>
                <a:latin typeface="+mn-lt"/>
                <a:cs typeface="Calibri" panose="020F0502020204030204" pitchFamily="34" charset="0"/>
              </a:rPr>
              <a:t>	commitment  </a:t>
            </a:r>
          </a:p>
          <a:p>
            <a:pPr algn="just">
              <a:lnSpc>
                <a:spcPct val="90000"/>
              </a:lnSpc>
            </a:pPr>
            <a:r>
              <a:rPr lang="en-GB" sz="1400" dirty="0">
                <a:solidFill>
                  <a:schemeClr val="tx1"/>
                </a:solidFill>
                <a:latin typeface="+mn-lt"/>
                <a:cs typeface="Calibri" panose="020F0502020204030204" pitchFamily="34" charset="0"/>
              </a:rPr>
              <a:t>	long-term thinking</a:t>
            </a:r>
          </a:p>
          <a:p>
            <a:pPr>
              <a:lnSpc>
                <a:spcPct val="90000"/>
              </a:lnSpc>
              <a:buFont typeface="Wingdings 3" charset="2"/>
              <a:buChar char=""/>
            </a:pPr>
            <a:endParaRPr lang="en-US" sz="1300" dirty="0">
              <a:solidFill>
                <a:schemeClr val="tx1"/>
              </a:solidFill>
            </a:endParaRPr>
          </a:p>
        </p:txBody>
      </p:sp>
      <p:sp>
        <p:nvSpPr>
          <p:cNvPr id="14" name="Rectangle 13">
            <a:extLst>
              <a:ext uri="{FF2B5EF4-FFF2-40B4-BE49-F238E27FC236}">
                <a16:creationId xmlns:a16="http://schemas.microsoft.com/office/drawing/2014/main" id="{D2CCF678-F0AD-4A72-8B6B-AC284AF5B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4320057"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descr="A picture containing text, sky, outdoor, sign&#10;&#10;Description automatically generated">
            <a:extLst>
              <a:ext uri="{FF2B5EF4-FFF2-40B4-BE49-F238E27FC236}">
                <a16:creationId xmlns:a16="http://schemas.microsoft.com/office/drawing/2014/main" id="{5D6EB10E-8E88-4A48-82B6-2E9E9CE6619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54109" y="1700976"/>
            <a:ext cx="4080294" cy="2313136"/>
          </a:xfrm>
          <a:prstGeom prst="rect">
            <a:avLst/>
          </a:prstGeom>
          <a:effectLst/>
        </p:spPr>
      </p:pic>
      <p:pic>
        <p:nvPicPr>
          <p:cNvPr id="6" name="Picture 5">
            <a:extLst>
              <a:ext uri="{FF2B5EF4-FFF2-40B4-BE49-F238E27FC236}">
                <a16:creationId xmlns:a16="http://schemas.microsoft.com/office/drawing/2014/main" id="{0F5FB3FC-A2BA-413A-8F80-9DFC4DAFFDD6}"/>
              </a:ext>
            </a:extLst>
          </p:cNvPr>
          <p:cNvPicPr>
            <a:picLocks noChangeAspect="1"/>
          </p:cNvPicPr>
          <p:nvPr/>
        </p:nvPicPr>
        <p:blipFill>
          <a:blip r:embed="rId5"/>
          <a:stretch>
            <a:fillRect/>
          </a:stretch>
        </p:blipFill>
        <p:spPr>
          <a:xfrm>
            <a:off x="955392" y="4254093"/>
            <a:ext cx="3677729" cy="919432"/>
          </a:xfrm>
          <a:prstGeom prst="rect">
            <a:avLst/>
          </a:prstGeom>
          <a:effectLst/>
        </p:spPr>
      </p:pic>
    </p:spTree>
    <p:extLst>
      <p:ext uri="{BB962C8B-B14F-4D97-AF65-F5344CB8AC3E}">
        <p14:creationId xmlns:p14="http://schemas.microsoft.com/office/powerpoint/2010/main" val="30494571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Shape 96"/>
        <p:cNvGrpSpPr/>
        <p:nvPr/>
      </p:nvGrpSpPr>
      <p:grpSpPr>
        <a:xfrm>
          <a:off x="0" y="0"/>
          <a:ext cx="0" cy="0"/>
          <a:chOff x="0" y="0"/>
          <a:chExt cx="0" cy="0"/>
        </a:xfrm>
      </p:grpSpPr>
      <p:sp>
        <p:nvSpPr>
          <p:cNvPr id="101" name="Rectangle 103">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B7B21BC-A804-4894-ABAD-150440DC7BC2}"/>
              </a:ext>
            </a:extLst>
          </p:cNvPr>
          <p:cNvSpPr>
            <a:spLocks noGrp="1"/>
          </p:cNvSpPr>
          <p:nvPr>
            <p:ph type="ctrTitle"/>
          </p:nvPr>
        </p:nvSpPr>
        <p:spPr>
          <a:xfrm>
            <a:off x="5502443" y="-1"/>
            <a:ext cx="4935370" cy="1043583"/>
          </a:xfrm>
        </p:spPr>
        <p:txBody>
          <a:bodyPr vert="horz" lIns="91440" tIns="45720" rIns="91440" bIns="45720" rtlCol="0" anchor="b">
            <a:normAutofit fontScale="90000"/>
          </a:bodyPr>
          <a:lstStyle/>
          <a:p>
            <a:r>
              <a:rPr lang="en-US" dirty="0">
                <a:solidFill>
                  <a:srgbClr val="EBEBEB"/>
                </a:solidFill>
                <a:latin typeface="Comic Sans MS"/>
              </a:rPr>
              <a:t>Background</a:t>
            </a:r>
          </a:p>
        </p:txBody>
      </p:sp>
      <p:sp>
        <p:nvSpPr>
          <p:cNvPr id="99" name="Google Shape;99;p3"/>
          <p:cNvSpPr txBox="1">
            <a:spLocks noGrp="1"/>
          </p:cNvSpPr>
          <p:nvPr>
            <p:ph type="subTitle" idx="1"/>
          </p:nvPr>
        </p:nvSpPr>
        <p:spPr>
          <a:xfrm>
            <a:off x="4872012" y="4777380"/>
            <a:ext cx="5222326" cy="861420"/>
          </a:xfrm>
          <a:prstGeom prst="rect">
            <a:avLst/>
          </a:prstGeom>
        </p:spPr>
        <p:txBody>
          <a:bodyPr spcFirstLastPara="1" vert="horz" lIns="91440" tIns="45720" rIns="91440" bIns="45720" rtlCol="0" anchor="t" anchorCtr="0">
            <a:normAutofit/>
          </a:bodyPr>
          <a:lstStyle/>
          <a:p>
            <a:pPr lvl="0"/>
            <a:endParaRPr lang="en-US">
              <a:solidFill>
                <a:schemeClr val="tx2">
                  <a:lumMod val="40000"/>
                  <a:lumOff val="60000"/>
                </a:schemeClr>
              </a:solidFill>
            </a:endParaRPr>
          </a:p>
          <a:p>
            <a:pPr lvl="0"/>
            <a:endParaRPr lang="en-US">
              <a:solidFill>
                <a:schemeClr val="tx2">
                  <a:lumMod val="40000"/>
                  <a:lumOff val="60000"/>
                </a:schemeClr>
              </a:solidFill>
            </a:endParaRPr>
          </a:p>
        </p:txBody>
      </p:sp>
      <p:sp>
        <p:nvSpPr>
          <p:cNvPr id="106"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 name="Picture 2">
            <a:extLst>
              <a:ext uri="{FF2B5EF4-FFF2-40B4-BE49-F238E27FC236}">
                <a16:creationId xmlns:a16="http://schemas.microsoft.com/office/drawing/2014/main" id="{5639C675-59B0-4011-8EAF-026A9C7254F0}"/>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41689" r="14687" b="-1"/>
          <a:stretch/>
        </p:blipFill>
        <p:spPr>
          <a:xfrm>
            <a:off x="20" y="-14058"/>
            <a:ext cx="4481944"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108" name="Rectangle 107">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D158DAEF-3519-4C06-AD11-8D762D20BBFE}"/>
              </a:ext>
            </a:extLst>
          </p:cNvPr>
          <p:cNvSpPr txBox="1"/>
          <p:nvPr/>
        </p:nvSpPr>
        <p:spPr>
          <a:xfrm>
            <a:off x="4966508" y="1107401"/>
            <a:ext cx="6157104" cy="5447645"/>
          </a:xfrm>
          <a:prstGeom prst="rect">
            <a:avLst/>
          </a:prstGeom>
          <a:noFill/>
        </p:spPr>
        <p:txBody>
          <a:bodyPr wrap="square" lIns="91440" tIns="45720" rIns="91440" bIns="45720" rtlCol="0" anchor="t">
            <a:spAutoFit/>
          </a:bodyPr>
          <a:lstStyle/>
          <a:p>
            <a:pPr marL="285750" indent="-285750" algn="just">
              <a:spcAft>
                <a:spcPts val="600"/>
              </a:spcAft>
              <a:buFont typeface="Courier New" panose="02070309020205020404" pitchFamily="49" charset="0"/>
              <a:buChar char="o"/>
            </a:pPr>
            <a:r>
              <a:rPr lang="en-GB" dirty="0">
                <a:solidFill>
                  <a:schemeClr val="tx1"/>
                </a:solidFill>
                <a:latin typeface="+mn-lt"/>
                <a:cs typeface="Calibri" panose="020F0502020204030204" pitchFamily="34" charset="0"/>
              </a:rPr>
              <a:t>In 1994, Amazon founder Jeff Bezos and his wife McKenzie flew to Texas to pick up a car given to them by his father.  </a:t>
            </a:r>
          </a:p>
          <a:p>
            <a:pPr marL="285750" indent="-285750" algn="just">
              <a:spcAft>
                <a:spcPts val="600"/>
              </a:spcAft>
              <a:buFont typeface="Courier New" panose="02070309020205020404" pitchFamily="49" charset="0"/>
              <a:buChar char="o"/>
            </a:pPr>
            <a:r>
              <a:rPr lang="en-GB" dirty="0">
                <a:solidFill>
                  <a:schemeClr val="tx1"/>
                </a:solidFill>
                <a:latin typeface="+mn-lt"/>
                <a:cs typeface="Calibri" panose="020F0502020204030204" pitchFamily="34" charset="0"/>
              </a:rPr>
              <a:t>On their way back to Washington, while his wife was driving, Jeff Bezos was working on a business plan.  </a:t>
            </a:r>
          </a:p>
          <a:p>
            <a:pPr marL="285750" indent="-285750" algn="just">
              <a:spcAft>
                <a:spcPts val="600"/>
              </a:spcAft>
              <a:buFont typeface="Courier New" panose="02070309020205020404" pitchFamily="49" charset="0"/>
              <a:buChar char="o"/>
            </a:pPr>
            <a:r>
              <a:rPr lang="en-GB" dirty="0">
                <a:solidFill>
                  <a:schemeClr val="tx1"/>
                </a:solidFill>
                <a:latin typeface="+mn-lt"/>
                <a:cs typeface="Calibri" panose="020F0502020204030204" pitchFamily="34" charset="0"/>
              </a:rPr>
              <a:t>Jeff Bezos considered Seattle as the best location for his new company, as there were many talented computer programmers living there.  </a:t>
            </a:r>
          </a:p>
          <a:p>
            <a:pPr marL="285750" indent="-285750" algn="just">
              <a:spcAft>
                <a:spcPts val="600"/>
              </a:spcAft>
              <a:buFont typeface="Courier New" panose="02070309020205020404" pitchFamily="49" charset="0"/>
              <a:buChar char="o"/>
            </a:pPr>
            <a:r>
              <a:rPr lang="en-GB" dirty="0">
                <a:solidFill>
                  <a:schemeClr val="tx1"/>
                </a:solidFill>
                <a:latin typeface="+mn-lt"/>
                <a:cs typeface="Calibri" panose="020F0502020204030204" pitchFamily="34" charset="0"/>
              </a:rPr>
              <a:t>Seattle was closer to major book distribution warehouses, so was beneficial to his new company.</a:t>
            </a:r>
          </a:p>
          <a:p>
            <a:pPr marL="285750" indent="-285750" algn="just">
              <a:spcAft>
                <a:spcPts val="600"/>
              </a:spcAft>
              <a:buFont typeface="Courier New" panose="02070309020205020404" pitchFamily="49" charset="0"/>
              <a:buChar char="o"/>
            </a:pPr>
            <a:r>
              <a:rPr lang="en-GB" dirty="0">
                <a:solidFill>
                  <a:schemeClr val="tx1"/>
                </a:solidFill>
                <a:latin typeface="+mn-lt"/>
                <a:cs typeface="Calibri" panose="020F0502020204030204" pitchFamily="34" charset="0"/>
              </a:rPr>
              <a:t>The first name Jeff Bezos found for his company was '</a:t>
            </a:r>
            <a:r>
              <a:rPr lang="en-GB" dirty="0" err="1">
                <a:solidFill>
                  <a:schemeClr val="tx1"/>
                </a:solidFill>
                <a:latin typeface="+mn-lt"/>
                <a:cs typeface="Calibri" panose="020F0502020204030204" pitchFamily="34" charset="0"/>
              </a:rPr>
              <a:t>Cadabra</a:t>
            </a:r>
            <a:r>
              <a:rPr lang="en-GB" dirty="0">
                <a:solidFill>
                  <a:schemeClr val="tx1"/>
                </a:solidFill>
                <a:latin typeface="+mn-lt"/>
                <a:cs typeface="Calibri" panose="020F0502020204030204" pitchFamily="34" charset="0"/>
              </a:rPr>
              <a:t>’, as mentioned to his attorney who misheard it to 'Cadaver’.  </a:t>
            </a:r>
          </a:p>
          <a:p>
            <a:pPr marL="285750" indent="-285750" algn="just">
              <a:spcAft>
                <a:spcPts val="600"/>
              </a:spcAft>
              <a:buFont typeface="Courier New" panose="02070309020205020404" pitchFamily="49" charset="0"/>
              <a:buChar char="o"/>
            </a:pPr>
            <a:r>
              <a:rPr lang="en-GB" dirty="0">
                <a:solidFill>
                  <a:schemeClr val="tx1"/>
                </a:solidFill>
                <a:latin typeface="+mn-lt"/>
                <a:cs typeface="Calibri" panose="020F0502020204030204" pitchFamily="34" charset="0"/>
              </a:rPr>
              <a:t>To avoid further mishearing by other people, mostly customers, after a long and hard search, he finally settled with the name "Amazon”, the name of the longest river in the world.  </a:t>
            </a:r>
          </a:p>
          <a:p>
            <a:pPr marL="285750" indent="-285750" algn="just">
              <a:spcAft>
                <a:spcPts val="600"/>
              </a:spcAft>
              <a:buFont typeface="Courier New" panose="02070309020205020404" pitchFamily="49" charset="0"/>
              <a:buChar char="o"/>
            </a:pPr>
            <a:r>
              <a:rPr lang="en-GB" dirty="0">
                <a:solidFill>
                  <a:schemeClr val="tx1"/>
                </a:solidFill>
                <a:latin typeface="+mn-lt"/>
                <a:cs typeface="Calibri" panose="020F0502020204030204" pitchFamily="34" charset="0"/>
              </a:rPr>
              <a:t>After finding the company's name, Jeff Bezos went on to hold lots of meetings with potential investors.     </a:t>
            </a:r>
          </a:p>
          <a:p>
            <a:pPr marL="285750" indent="-285750" algn="just">
              <a:spcAft>
                <a:spcPts val="600"/>
              </a:spcAft>
              <a:buFont typeface="Courier New" panose="02070309020205020404" pitchFamily="49" charset="0"/>
              <a:buChar char="o"/>
            </a:pPr>
            <a:r>
              <a:rPr lang="en-GB" dirty="0">
                <a:solidFill>
                  <a:schemeClr val="tx1"/>
                </a:solidFill>
                <a:latin typeface="+mn-lt"/>
                <a:cs typeface="Calibri" panose="020F0502020204030204" pitchFamily="34" charset="0"/>
              </a:rPr>
              <a:t>Jeff Bezos then ended up with 20 people investing fifty thousand dollars each in his company and his own parents investing three hundred thousand dollars.</a:t>
            </a:r>
          </a:p>
          <a:p>
            <a:pPr marL="285750" indent="-285750" algn="just">
              <a:spcAft>
                <a:spcPts val="600"/>
              </a:spcAft>
              <a:buFont typeface="Courier New" panose="02070309020205020404" pitchFamily="49" charset="0"/>
              <a:buChar char="o"/>
            </a:pPr>
            <a:r>
              <a:rPr lang="en-GB" dirty="0">
                <a:solidFill>
                  <a:schemeClr val="tx1"/>
                </a:solidFill>
                <a:latin typeface="+mn-lt"/>
                <a:cs typeface="Calibri" panose="020F0502020204030204" pitchFamily="34" charset="0"/>
              </a:rPr>
              <a:t>Jeff Bezos and his wife McKenzie then turn their two-bedroom apartment into their company’s first headquarters, with just three computers, some wooden desks and doors made by himself.  </a:t>
            </a:r>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500"/>
                                  </p:stCondLst>
                                  <p:endCondLst>
                                    <p:cond evt="begin" delay="0">
                                      <p:tn val="5"/>
                                    </p:cond>
                                  </p:endCondLst>
                                  <p:iterate>
                                    <p:tmPct val="10000"/>
                                  </p:iterate>
                                  <p:childTnLst>
                                    <p:set>
                                      <p:cBhvr>
                                        <p:cTn id="6" dur="1" fill="hold">
                                          <p:stCondLst>
                                            <p:cond delay="0"/>
                                          </p:stCondLst>
                                        </p:cTn>
                                        <p:tgtEl>
                                          <p:spTgt spid="99">
                                            <p:txEl>
                                              <p:pRg st="0" end="0"/>
                                            </p:txEl>
                                          </p:spTgt>
                                        </p:tgtEl>
                                        <p:attrNameLst>
                                          <p:attrName>style.visibility</p:attrName>
                                        </p:attrNameLst>
                                      </p:cBhvr>
                                      <p:to>
                                        <p:strVal val="visible"/>
                                      </p:to>
                                    </p:set>
                                    <p:animEffect transition="in" filter="fade">
                                      <p:cBhvr>
                                        <p:cTn id="7" dur="700"/>
                                        <p:tgtEl>
                                          <p:spTgt spid="99">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4"/>
                                        </p:tgtEl>
                                        <p:attrNameLst>
                                          <p:attrName>style.visibility</p:attrName>
                                        </p:attrNameLst>
                                      </p:cBhvr>
                                      <p:to>
                                        <p:strVal val="visible"/>
                                      </p:to>
                                    </p:set>
                                    <p:animEffect transition="in" filter="fade">
                                      <p:cBhvr>
                                        <p:cTn id="10"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6" name="Picture 45">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8" name="Oval 4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0" name="Picture 49">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51">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53">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5" descr="Logo&#10;&#10;Description automatically generated">
            <a:extLst>
              <a:ext uri="{FF2B5EF4-FFF2-40B4-BE49-F238E27FC236}">
                <a16:creationId xmlns:a16="http://schemas.microsoft.com/office/drawing/2014/main" id="{BAE669EC-3476-4CF3-A73E-78DAE85364D2}"/>
              </a:ext>
            </a:extLst>
          </p:cNvPr>
          <p:cNvPicPr>
            <a:picLocks noChangeAspect="1"/>
          </p:cNvPicPr>
          <p:nvPr/>
        </p:nvPicPr>
        <p:blipFill rotWithShape="1">
          <a:blip r:embed="rId6">
            <a:alphaModFix amt="35000"/>
            <a:extLst>
              <a:ext uri="{837473B0-CC2E-450A-ABE3-18F120FF3D39}">
                <a1611:picAttrSrcUrl xmlns:a1611="http://schemas.microsoft.com/office/drawing/2016/11/main" r:id="rId7"/>
              </a:ext>
            </a:extLst>
          </a:blip>
          <a:srcRect t="12228" b="3502"/>
          <a:stretch/>
        </p:blipFill>
        <p:spPr>
          <a:xfrm>
            <a:off x="-43112" y="-1"/>
            <a:ext cx="12191980" cy="6858000"/>
          </a:xfrm>
          <a:prstGeom prst="rect">
            <a:avLst/>
          </a:prstGeom>
        </p:spPr>
      </p:pic>
      <p:sp>
        <p:nvSpPr>
          <p:cNvPr id="2" name="Title 1">
            <a:extLst>
              <a:ext uri="{FF2B5EF4-FFF2-40B4-BE49-F238E27FC236}">
                <a16:creationId xmlns:a16="http://schemas.microsoft.com/office/drawing/2014/main" id="{2B9AD771-18C0-4483-8E18-E916627C7AA5}"/>
              </a:ext>
            </a:extLst>
          </p:cNvPr>
          <p:cNvSpPr>
            <a:spLocks noGrp="1"/>
          </p:cNvSpPr>
          <p:nvPr>
            <p:ph type="ctrTitle"/>
          </p:nvPr>
        </p:nvSpPr>
        <p:spPr>
          <a:xfrm>
            <a:off x="646111" y="452718"/>
            <a:ext cx="9404723" cy="1400530"/>
          </a:xfrm>
        </p:spPr>
        <p:txBody>
          <a:bodyPr vert="horz" lIns="91440" tIns="45720" rIns="91440" bIns="45720" rtlCol="0" anchor="t">
            <a:normAutofit/>
          </a:bodyPr>
          <a:lstStyle/>
          <a:p>
            <a:r>
              <a:rPr lang="en-US" sz="4200" b="1" dirty="0">
                <a:solidFill>
                  <a:schemeClr val="accent3"/>
                </a:solidFill>
                <a:latin typeface="Comic Sans MS"/>
              </a:rPr>
              <a:t>Services</a:t>
            </a:r>
          </a:p>
        </p:txBody>
      </p:sp>
      <p:sp>
        <p:nvSpPr>
          <p:cNvPr id="56" name="Rectangle 55">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F7358D0A-C0B6-4F3A-B582-E5F52C4D294D}"/>
              </a:ext>
            </a:extLst>
          </p:cNvPr>
          <p:cNvSpPr txBox="1"/>
          <p:nvPr/>
        </p:nvSpPr>
        <p:spPr>
          <a:xfrm>
            <a:off x="873274" y="1334050"/>
            <a:ext cx="8946541" cy="4761949"/>
          </a:xfrm>
          <a:prstGeom prst="rect">
            <a:avLst/>
          </a:prstGeom>
        </p:spPr>
        <p:txBody>
          <a:bodyPr vert="horz" lIns="91440" tIns="45720" rIns="91440" bIns="45720" rtlCol="0" anchor="t">
            <a:noAutofit/>
          </a:bodyPr>
          <a:lstStyle/>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AWS: In 2002 the company launched Amazon Web Services, which initially offered data on Internet traffic patterns, Web site popularity and other statistics for developers and marketers.</a:t>
            </a:r>
          </a:p>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EC2: In 2006 the company expanded its AWS portfolio with its Elastic Computer Cloud (EC2), which rents out computer processing power in small or large increments. </a:t>
            </a:r>
          </a:p>
          <a:p>
            <a:pPr marL="285750"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S3: That same year, the Simple Storage Service, which rents data storage over the Internet, became available.</a:t>
            </a:r>
          </a:p>
          <a:p>
            <a:pPr marL="285750" lvl="4"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S3 and EC2 quickly succeeded and helped popularize the idea that companies and         individuals do not need to own computing resources; they can rent them as needed over the Internet, or “in the cloud.  </a:t>
            </a:r>
          </a:p>
          <a:p>
            <a:pPr marL="285750" lvl="4" indent="-285750" algn="just" defTabSz="457200">
              <a:spcBef>
                <a:spcPts val="1000"/>
              </a:spcBef>
              <a:buClr>
                <a:schemeClr val="bg2">
                  <a:lumMod val="40000"/>
                  <a:lumOff val="60000"/>
                </a:schemeClr>
              </a:buClr>
              <a:buSzPct val="80000"/>
              <a:buFont typeface="Wingdings" panose="05000000000000000000" pitchFamily="2" charset="2"/>
              <a:buChar char="v"/>
            </a:pPr>
            <a:r>
              <a:rPr lang="en-US" sz="1600" kern="1200" dirty="0">
                <a:solidFill>
                  <a:schemeClr val="tx1"/>
                </a:solidFill>
                <a:latin typeface="+mj-lt"/>
                <a:ea typeface="+mj-ea"/>
                <a:cs typeface="+mj-cs"/>
              </a:rPr>
              <a:t>In 2007, soon after launch, the S3 service contained more than 10 billion objects, or files.  Five years later, it held more than 905 billions.  AWS is even used by Amazon’s rivals, such as Netflix, which uses both S3 and EC2 for its video streaming service.</a:t>
            </a:r>
          </a:p>
          <a:p>
            <a:pPr algn="just" defTabSz="457200">
              <a:spcBef>
                <a:spcPts val="1000"/>
              </a:spcBef>
              <a:buClr>
                <a:schemeClr val="bg2">
                  <a:lumMod val="40000"/>
                  <a:lumOff val="60000"/>
                </a:schemeClr>
              </a:buClr>
              <a:buSzPct val="80000"/>
            </a:pPr>
            <a:endParaRPr lang="en-US" sz="1600" kern="1200" dirty="0">
              <a:solidFill>
                <a:schemeClr val="tx1"/>
              </a:solidFill>
              <a:latin typeface="+mj-lt"/>
              <a:ea typeface="+mj-ea"/>
              <a:cs typeface="+mj-cs"/>
            </a:endParaRPr>
          </a:p>
          <a:p>
            <a:pPr defTabSz="457200">
              <a:spcBef>
                <a:spcPts val="1000"/>
              </a:spcBef>
              <a:buClr>
                <a:schemeClr val="bg2">
                  <a:lumMod val="40000"/>
                  <a:lumOff val="60000"/>
                </a:schemeClr>
              </a:buClr>
              <a:buSzPct val="80000"/>
              <a:buFont typeface="Wingdings 3" charset="2"/>
              <a:buChar char=""/>
            </a:pPr>
            <a:endParaRPr lang="en-US" sz="1600" kern="1200" dirty="0">
              <a:solidFill>
                <a:schemeClr val="tx1"/>
              </a:solidFill>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endParaRPr lang="en-US" kern="1200" dirty="0">
              <a:solidFill>
                <a:schemeClr val="tx1"/>
              </a:solidFill>
              <a:latin typeface="+mj-lt"/>
              <a:ea typeface="+mj-ea"/>
              <a:cs typeface="+mj-cs"/>
            </a:endParaRPr>
          </a:p>
          <a:p>
            <a:pPr defTabSz="457200">
              <a:spcBef>
                <a:spcPts val="1000"/>
              </a:spcBef>
              <a:buClr>
                <a:schemeClr val="bg2">
                  <a:lumMod val="40000"/>
                  <a:lumOff val="60000"/>
                </a:schemeClr>
              </a:buClr>
              <a:buSzPct val="80000"/>
              <a:buFont typeface="Wingdings 3" charset="2"/>
              <a:buChar char=""/>
            </a:pPr>
            <a:endParaRPr lang="en-US" kern="1200" dirty="0">
              <a:solidFill>
                <a:schemeClr val="tx1"/>
              </a:solidFill>
              <a:latin typeface="+mj-lt"/>
              <a:ea typeface="+mj-ea"/>
              <a:cs typeface="+mj-cs"/>
            </a:endParaRPr>
          </a:p>
          <a:p>
            <a:pPr marL="285750" indent="-285750" defTabSz="457200">
              <a:spcBef>
                <a:spcPts val="1000"/>
              </a:spcBef>
              <a:buClr>
                <a:schemeClr val="bg2">
                  <a:lumMod val="40000"/>
                  <a:lumOff val="60000"/>
                </a:schemeClr>
              </a:buClr>
              <a:buSzPct val="80000"/>
              <a:buFont typeface="Wingdings 3" charset="2"/>
              <a:buChar char=""/>
            </a:pPr>
            <a:endParaRPr lang="en-US" kern="1200" dirty="0">
              <a:solidFill>
                <a:schemeClr val="tx1"/>
              </a:solidFill>
              <a:latin typeface="+mj-lt"/>
              <a:ea typeface="+mj-ea"/>
              <a:cs typeface="+mj-cs"/>
            </a:endParaRPr>
          </a:p>
        </p:txBody>
      </p:sp>
      <p:pic>
        <p:nvPicPr>
          <p:cNvPr id="8" name="Picture 8" descr="Logo&#10;&#10;Description automatically generated">
            <a:extLst>
              <a:ext uri="{FF2B5EF4-FFF2-40B4-BE49-F238E27FC236}">
                <a16:creationId xmlns:a16="http://schemas.microsoft.com/office/drawing/2014/main" id="{B5B9799F-3C8A-4ACF-970D-ABCF8A842E5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rot="1140000">
            <a:off x="9497683" y="34994"/>
            <a:ext cx="2743199" cy="1698426"/>
          </a:xfrm>
          <a:prstGeom prst="rect">
            <a:avLst/>
          </a:prstGeom>
        </p:spPr>
      </p:pic>
    </p:spTree>
    <p:extLst>
      <p:ext uri="{BB962C8B-B14F-4D97-AF65-F5344CB8AC3E}">
        <p14:creationId xmlns:p14="http://schemas.microsoft.com/office/powerpoint/2010/main" val="20301788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425ECBE7-E919-4EE1-91E5-2093B00E18F0}"/>
              </a:ext>
            </a:extLst>
          </p:cNvPr>
          <p:cNvPicPr>
            <a:picLocks noChangeAspect="1"/>
          </p:cNvPicPr>
          <p:nvPr/>
        </p:nvPicPr>
        <p:blipFill rotWithShape="1">
          <a:blip r:embed="rId3">
            <a:duotone>
              <a:prstClr val="black"/>
              <a:schemeClr val="accent5">
                <a:tint val="45000"/>
                <a:satMod val="400000"/>
              </a:schemeClr>
            </a:duotone>
            <a:alphaModFix amt="25000"/>
            <a:extLst>
              <a:ext uri="{837473B0-CC2E-450A-ABE3-18F120FF3D39}">
                <a1611:picAttrSrcUrl xmlns:a1611="http://schemas.microsoft.com/office/drawing/2016/11/main" r:id="rId4"/>
              </a:ext>
            </a:extLst>
          </a:blip>
          <a:srcRect r="8444" b="-1"/>
          <a:stretch/>
        </p:blipFill>
        <p:spPr>
          <a:xfrm>
            <a:off x="20" y="-97756"/>
            <a:ext cx="12191980" cy="5949916"/>
          </a:xfrm>
          <a:prstGeom prst="rect">
            <a:avLst/>
          </a:prstGeom>
        </p:spPr>
      </p:pic>
      <p:sp>
        <p:nvSpPr>
          <p:cNvPr id="3" name="Title 2">
            <a:extLst>
              <a:ext uri="{FF2B5EF4-FFF2-40B4-BE49-F238E27FC236}">
                <a16:creationId xmlns:a16="http://schemas.microsoft.com/office/drawing/2014/main" id="{CE8CC277-8F5B-4D0C-8069-8C2E640EFF01}"/>
              </a:ext>
            </a:extLst>
          </p:cNvPr>
          <p:cNvSpPr>
            <a:spLocks noGrp="1"/>
          </p:cNvSpPr>
          <p:nvPr>
            <p:ph type="ctrTitle"/>
          </p:nvPr>
        </p:nvSpPr>
        <p:spPr>
          <a:xfrm>
            <a:off x="0" y="-36819"/>
            <a:ext cx="8825658" cy="1474902"/>
          </a:xfrm>
        </p:spPr>
        <p:txBody>
          <a:bodyPr>
            <a:normAutofit/>
          </a:bodyPr>
          <a:lstStyle/>
          <a:p>
            <a:r>
              <a:rPr lang="en-GB" b="1" dirty="0">
                <a:latin typeface="Comic Sans MS"/>
              </a:rPr>
              <a:t>Conclusion</a:t>
            </a:r>
          </a:p>
        </p:txBody>
      </p:sp>
      <p:sp>
        <p:nvSpPr>
          <p:cNvPr id="4" name="Subtitle 3">
            <a:extLst>
              <a:ext uri="{FF2B5EF4-FFF2-40B4-BE49-F238E27FC236}">
                <a16:creationId xmlns:a16="http://schemas.microsoft.com/office/drawing/2014/main" id="{7FD9549D-10D0-4A88-87B0-3AD7A5E8E22D}"/>
              </a:ext>
            </a:extLst>
          </p:cNvPr>
          <p:cNvSpPr>
            <a:spLocks noGrp="1"/>
          </p:cNvSpPr>
          <p:nvPr>
            <p:ph type="subTitle" idx="1"/>
          </p:nvPr>
        </p:nvSpPr>
        <p:spPr>
          <a:xfrm>
            <a:off x="154745" y="412629"/>
            <a:ext cx="10593465" cy="8140528"/>
          </a:xfrm>
        </p:spPr>
        <p:txBody>
          <a:bodyPr vert="horz" lIns="91440" tIns="45720" rIns="91440" bIns="45720" rtlCol="0" anchor="t">
            <a:noAutofit/>
          </a:bodyPr>
          <a:lstStyle/>
          <a:p>
            <a:pPr marL="120650" indent="0" algn="just">
              <a:lnSpc>
                <a:spcPct val="90000"/>
              </a:lnSpc>
            </a:pPr>
            <a:endParaRPr lang="en-GB" sz="2400" dirty="0">
              <a:solidFill>
                <a:schemeClr val="tx1"/>
              </a:solidFill>
              <a:latin typeface="Calibri" panose="020F0502020204030204" pitchFamily="34" charset="0"/>
              <a:cs typeface="Calibri" panose="020F0502020204030204" pitchFamily="34" charset="0"/>
            </a:endParaRPr>
          </a:p>
          <a:p>
            <a:pPr marL="120650" indent="0" algn="just">
              <a:lnSpc>
                <a:spcPct val="90000"/>
              </a:lnSpc>
            </a:pPr>
            <a:endParaRPr lang="en-US" dirty="0">
              <a:solidFill>
                <a:schemeClr val="tx1"/>
              </a:solidFill>
              <a:latin typeface="Calibri" panose="020F0502020204030204" pitchFamily="34" charset="0"/>
              <a:cs typeface="Calibri" panose="020F0502020204030204" pitchFamily="34" charset="0"/>
            </a:endParaRPr>
          </a:p>
        </p:txBody>
      </p:sp>
      <p:sp>
        <p:nvSpPr>
          <p:cNvPr id="11" name="Rectangle 10">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TextBox 8">
            <a:extLst>
              <a:ext uri="{FF2B5EF4-FFF2-40B4-BE49-F238E27FC236}">
                <a16:creationId xmlns:a16="http://schemas.microsoft.com/office/drawing/2014/main" id="{BB182C6D-BEEB-4651-B096-707BF7720608}"/>
              </a:ext>
            </a:extLst>
          </p:cNvPr>
          <p:cNvSpPr txBox="1"/>
          <p:nvPr/>
        </p:nvSpPr>
        <p:spPr>
          <a:xfrm>
            <a:off x="379828" y="1887531"/>
            <a:ext cx="9875520" cy="4108817"/>
          </a:xfrm>
          <a:prstGeom prst="rect">
            <a:avLst/>
          </a:prstGeom>
          <a:noFill/>
        </p:spPr>
        <p:txBody>
          <a:bodyPr wrap="square">
            <a:spAutoFit/>
          </a:bodyPr>
          <a:lstStyle/>
          <a:p>
            <a:pPr algn="just" defTabSz="457200">
              <a:spcBef>
                <a:spcPts val="1000"/>
              </a:spcBef>
              <a:buClr>
                <a:schemeClr val="bg2">
                  <a:lumMod val="40000"/>
                  <a:lumOff val="60000"/>
                </a:schemeClr>
              </a:buClr>
              <a:buSzPct val="80000"/>
            </a:pPr>
            <a:r>
              <a:rPr lang="en-GB" sz="2000" dirty="0">
                <a:solidFill>
                  <a:schemeClr val="tx1"/>
                </a:solidFill>
                <a:latin typeface="+mn-lt"/>
                <a:cs typeface="Calibri" panose="020F0502020204030204" pitchFamily="34" charset="0"/>
              </a:rPr>
              <a:t>So, going from this humble beginning, Amazon became big and famous.  Jeff Bezos wisely thought that the first desks of his company were a symbol of “spending money only on what matters”. (Landau, 2013) </a:t>
            </a:r>
            <a:endParaRPr lang="en-US" sz="2000" kern="1200" dirty="0">
              <a:solidFill>
                <a:schemeClr val="tx1"/>
              </a:solidFill>
              <a:latin typeface="+mn-lt"/>
              <a:ea typeface="+mj-ea"/>
              <a:cs typeface="+mj-cs"/>
            </a:endParaRPr>
          </a:p>
          <a:p>
            <a:pPr algn="just" defTabSz="457200">
              <a:spcBef>
                <a:spcPts val="1000"/>
              </a:spcBef>
              <a:buClr>
                <a:schemeClr val="bg2">
                  <a:lumMod val="40000"/>
                  <a:lumOff val="60000"/>
                </a:schemeClr>
              </a:buClr>
              <a:buSzPct val="80000"/>
            </a:pPr>
            <a:r>
              <a:rPr lang="en-GB" sz="2000" dirty="0">
                <a:solidFill>
                  <a:schemeClr val="tx1"/>
                </a:solidFill>
                <a:effectLst/>
                <a:latin typeface="+mn-lt"/>
                <a:ea typeface="Calibri" panose="020F0502020204030204" pitchFamily="34" charset="0"/>
                <a:cs typeface="Times New Roman" panose="02020603050405020304" pitchFamily="18" charset="0"/>
              </a:rPr>
              <a:t>Amazon’s relentless focus on value and selection, along with their innovations around shipping and handling cost reductions, </a:t>
            </a:r>
            <a:r>
              <a:rPr lang="en-GB" sz="2000" dirty="0">
                <a:solidFill>
                  <a:schemeClr val="tx1"/>
                </a:solidFill>
                <a:latin typeface="+mn-lt"/>
                <a:ea typeface="Calibri" panose="020F0502020204030204" pitchFamily="34" charset="0"/>
                <a:cs typeface="Times New Roman" panose="02020603050405020304" pitchFamily="18" charset="0"/>
              </a:rPr>
              <a:t>their </a:t>
            </a:r>
            <a:r>
              <a:rPr lang="en-GB" sz="2000" dirty="0">
                <a:solidFill>
                  <a:schemeClr val="tx1"/>
                </a:solidFill>
                <a:effectLst/>
                <a:latin typeface="+mn-lt"/>
                <a:ea typeface="Calibri" panose="020F0502020204030204" pitchFamily="34" charset="0"/>
                <a:cs typeface="Times New Roman" panose="02020603050405020304" pitchFamily="18" charset="0"/>
              </a:rPr>
              <a:t>ease of use and merchandising built on the foundation of trust from the a-to-z guarantee ethos, have given them the most enviable position in the e-commerce business.</a:t>
            </a:r>
          </a:p>
          <a:p>
            <a:pPr algn="just" defTabSz="457200">
              <a:spcBef>
                <a:spcPts val="1000"/>
              </a:spcBef>
              <a:buClr>
                <a:schemeClr val="bg2">
                  <a:lumMod val="40000"/>
                  <a:lumOff val="60000"/>
                </a:schemeClr>
              </a:buClr>
              <a:buSzPct val="80000"/>
            </a:pPr>
            <a:r>
              <a:rPr lang="en-US" sz="2000" kern="1200" dirty="0">
                <a:solidFill>
                  <a:schemeClr val="tx1"/>
                </a:solidFill>
                <a:latin typeface="+mn-lt"/>
                <a:ea typeface="+mj-ea"/>
                <a:cs typeface="+mj-cs"/>
              </a:rPr>
              <a:t>When Jeff Bezos founded Amazon.com, the strategy was not to carry any inventories.    However, in order to expand and achieve more control over its deliveries, the company began holding inventories in its warehouses.  In 2000 the company started a service that lets small companies and individuals sell.</a:t>
            </a:r>
          </a:p>
          <a:p>
            <a:pPr algn="just" defTabSz="457200">
              <a:spcBef>
                <a:spcPts val="1000"/>
              </a:spcBef>
              <a:buClr>
                <a:schemeClr val="bg2">
                  <a:lumMod val="40000"/>
                  <a:lumOff val="60000"/>
                </a:schemeClr>
              </a:buClr>
              <a:buSzPct val="80000"/>
            </a:pPr>
            <a:endParaRPr lang="en-US" sz="1600" kern="1200" dirty="0">
              <a:solidFill>
                <a:schemeClr val="tx1"/>
              </a:solidFill>
              <a:latin typeface="Century Gothic" panose="020B0502020202020204" pitchFamily="34" charset="0"/>
              <a:ea typeface="+mj-ea"/>
              <a:cs typeface="+mj-cs"/>
            </a:endParaRPr>
          </a:p>
        </p:txBody>
      </p:sp>
    </p:spTree>
    <p:extLst>
      <p:ext uri="{BB962C8B-B14F-4D97-AF65-F5344CB8AC3E}">
        <p14:creationId xmlns:p14="http://schemas.microsoft.com/office/powerpoint/2010/main" val="2059864069"/>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908DCCB2-3033-4C52-A6DD-EC24231150DE}"/>
              </a:ext>
            </a:extLst>
          </p:cNvPr>
          <p:cNvSpPr txBox="1"/>
          <p:nvPr/>
        </p:nvSpPr>
        <p:spPr>
          <a:xfrm>
            <a:off x="676456" y="2849"/>
            <a:ext cx="3094866" cy="67778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3600" kern="1200">
                <a:solidFill>
                  <a:schemeClr val="tx1">
                    <a:lumMod val="95000"/>
                  </a:schemeClr>
                </a:solidFill>
                <a:latin typeface="Comic Sans MS"/>
                <a:ea typeface="+mj-ea"/>
                <a:cs typeface="+mj-cs"/>
              </a:rPr>
              <a:t>References:</a:t>
            </a:r>
          </a:p>
        </p:txBody>
      </p:sp>
      <p:pic>
        <p:nvPicPr>
          <p:cNvPr id="4" name="Picture 4" descr="A picture containing text, sky, outdoor, sign&#10;&#10;Description automatically generated">
            <a:extLst>
              <a:ext uri="{FF2B5EF4-FFF2-40B4-BE49-F238E27FC236}">
                <a16:creationId xmlns:a16="http://schemas.microsoft.com/office/drawing/2014/main" id="{39EC7255-251C-4919-8200-0633D539C11B}"/>
              </a:ext>
            </a:extLst>
          </p:cNvPr>
          <p:cNvPicPr>
            <a:picLocks noChangeAspect="1"/>
          </p:cNvPicPr>
          <p:nvPr/>
        </p:nvPicPr>
        <p:blipFill rotWithShape="1">
          <a:blip r:embed="rId7">
            <a:extLst>
              <a:ext uri="{837473B0-CC2E-450A-ABE3-18F120FF3D39}">
                <a1611:picAttrSrcUrl xmlns:a1611="http://schemas.microsoft.com/office/drawing/2016/11/main" r:id="rId8"/>
              </a:ext>
            </a:extLst>
          </a:blip>
          <a:srcRect l="12268" r="14451"/>
          <a:stretch/>
        </p:blipFill>
        <p:spPr>
          <a:xfrm>
            <a:off x="4634682" y="10"/>
            <a:ext cx="7557319" cy="6857990"/>
          </a:xfrm>
          <a:prstGeom prst="rect">
            <a:avLst/>
          </a:prstGeom>
        </p:spPr>
      </p:pic>
      <p:sp>
        <p:nvSpPr>
          <p:cNvPr id="22" name="Rectangle 21">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ECB157E5-AAD7-4225-8BAD-DFB46AD8A67B}"/>
              </a:ext>
            </a:extLst>
          </p:cNvPr>
          <p:cNvSpPr txBox="1"/>
          <p:nvPr/>
        </p:nvSpPr>
        <p:spPr>
          <a:xfrm>
            <a:off x="8049" y="974321"/>
            <a:ext cx="4626633"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Char char="•"/>
            </a:pPr>
            <a:r>
              <a:rPr lang="en-US">
                <a:solidFill>
                  <a:schemeClr val="tx1">
                    <a:lumMod val="95000"/>
                  </a:schemeClr>
                </a:solidFill>
              </a:rPr>
              <a:t>Amazon (2020) Amazon Prime Air, available at: </a:t>
            </a:r>
            <a:r>
              <a:rPr lang="en-US">
                <a:solidFill>
                  <a:schemeClr val="tx1">
                    <a:lumMod val="95000"/>
                  </a:schemeClr>
                </a:solidFill>
                <a:hlinkClick r:id="rId9">
                  <a:extLst>
                    <a:ext uri="{A12FA001-AC4F-418D-AE19-62706E023703}">
                      <ahyp:hlinkClr xmlns:ahyp="http://schemas.microsoft.com/office/drawing/2018/hyperlinkcolor" val="tx"/>
                    </a:ext>
                  </a:extLst>
                </a:hlinkClick>
              </a:rPr>
              <a:t>https://www.amazon.com/Amazon-Prime-Air/b?ie=UTF8&amp;node=8037720011</a:t>
            </a:r>
            <a:r>
              <a:rPr lang="en-US">
                <a:solidFill>
                  <a:schemeClr val="tx1">
                    <a:lumMod val="95000"/>
                  </a:schemeClr>
                </a:solidFill>
              </a:rPr>
              <a:t> (accessed 25 September 2020)</a:t>
            </a:r>
          </a:p>
          <a:p>
            <a:pPr marL="285750" indent="-285750">
              <a:buChar char="•"/>
            </a:pPr>
            <a:endParaRPr lang="en-US"/>
          </a:p>
          <a:p>
            <a:pPr marL="285750" indent="-285750">
              <a:buChar char="•"/>
            </a:pPr>
            <a:r>
              <a:rPr lang="en-US" err="1">
                <a:solidFill>
                  <a:schemeClr val="tx1">
                    <a:lumMod val="95000"/>
                  </a:schemeClr>
                </a:solidFill>
              </a:rPr>
              <a:t>Frue</a:t>
            </a:r>
            <a:r>
              <a:rPr lang="en-US">
                <a:solidFill>
                  <a:schemeClr val="tx1">
                    <a:lumMod val="95000"/>
                  </a:schemeClr>
                </a:solidFill>
              </a:rPr>
              <a:t>, K., 2021. 'PEST Analysis Of E-Retail Leader Amazon' </a:t>
            </a:r>
            <a:r>
              <a:rPr lang="en-US" i="1">
                <a:solidFill>
                  <a:schemeClr val="tx1">
                    <a:lumMod val="95000"/>
                  </a:schemeClr>
                </a:solidFill>
              </a:rPr>
              <a:t>PESTLE Analysis</a:t>
            </a:r>
            <a:r>
              <a:rPr lang="en-US">
                <a:solidFill>
                  <a:schemeClr val="tx1">
                    <a:lumMod val="95000"/>
                  </a:schemeClr>
                </a:solidFill>
              </a:rPr>
              <a:t> [online]. Available at: </a:t>
            </a:r>
            <a:r>
              <a:rPr lang="en-US">
                <a:solidFill>
                  <a:schemeClr val="tx1">
                    <a:lumMod val="95000"/>
                  </a:schemeClr>
                </a:solidFill>
                <a:hlinkClick r:id="rId10">
                  <a:extLst>
                    <a:ext uri="{A12FA001-AC4F-418D-AE19-62706E023703}">
                      <ahyp:hlinkClr xmlns:ahyp="http://schemas.microsoft.com/office/drawing/2018/hyperlinkcolor" val="tx"/>
                    </a:ext>
                  </a:extLst>
                </a:hlinkClick>
              </a:rPr>
              <a:t>https://pestleanalysis.com/pest-analysis-of-eretail-leader-amazon/</a:t>
            </a:r>
            <a:r>
              <a:rPr lang="en-US">
                <a:solidFill>
                  <a:schemeClr val="tx1">
                    <a:lumMod val="95000"/>
                  </a:schemeClr>
                </a:solidFill>
              </a:rPr>
              <a:t> (Accessed 16 June 2021).</a:t>
            </a:r>
          </a:p>
          <a:p>
            <a:pPr marL="285750" indent="-285750">
              <a:buChar char="•"/>
            </a:pPr>
            <a:r>
              <a:rPr lang="en-US" err="1">
                <a:solidFill>
                  <a:schemeClr val="tx1">
                    <a:lumMod val="95000"/>
                  </a:schemeClr>
                </a:solidFill>
              </a:rPr>
              <a:t>Alshmrani</a:t>
            </a:r>
            <a:r>
              <a:rPr lang="en-US">
                <a:solidFill>
                  <a:schemeClr val="tx1">
                    <a:lumMod val="95000"/>
                  </a:schemeClr>
                </a:solidFill>
              </a:rPr>
              <a:t>, E.H.M, 2021. An analytical view of Amazon success in the worldwide. Life Science Journal, 18(6).</a:t>
            </a:r>
          </a:p>
          <a:p>
            <a:pPr marL="285750" indent="-285750">
              <a:buChar char="•"/>
            </a:pPr>
            <a:r>
              <a:rPr lang="en-US">
                <a:solidFill>
                  <a:schemeClr val="tx1">
                    <a:lumMod val="95000"/>
                  </a:schemeClr>
                </a:solidFill>
                <a:hlinkClick r:id="rId11"/>
              </a:rPr>
              <a:t>https://www.Britannica.com/topic/Amazoncom</a:t>
            </a:r>
            <a:endParaRPr lang="en-US">
              <a:solidFill>
                <a:schemeClr val="tx1">
                  <a:lumMod val="95000"/>
                </a:schemeClr>
              </a:solidFill>
            </a:endParaRPr>
          </a:p>
          <a:p>
            <a:pPr marL="285750" indent="-285750">
              <a:buChar char="•"/>
            </a:pPr>
            <a:r>
              <a:rPr lang="en-US">
                <a:solidFill>
                  <a:schemeClr val="tx1">
                    <a:lumMod val="95000"/>
                  </a:schemeClr>
                </a:solidFill>
              </a:rPr>
              <a:t>Landau, J., 2013. Jeff Bezos and Amazon. New York: Rosen Pub.</a:t>
            </a:r>
          </a:p>
          <a:p>
            <a:pPr marL="285750" indent="-285750">
              <a:buChar char="•"/>
            </a:pPr>
            <a:r>
              <a:rPr lang="en-US">
                <a:solidFill>
                  <a:schemeClr val="tx1">
                    <a:lumMod val="95000"/>
                  </a:schemeClr>
                </a:solidFill>
                <a:hlinkClick r:id="rId12"/>
              </a:rPr>
              <a:t>https://seekingalpha.com/article/121955-amazons-wheel-of-growth</a:t>
            </a:r>
            <a:endParaRPr lang="en-US">
              <a:solidFill>
                <a:schemeClr val="tx1">
                  <a:lumMod val="95000"/>
                </a:schemeClr>
              </a:solidFill>
            </a:endParaRPr>
          </a:p>
          <a:p>
            <a:pPr marL="285750" indent="-285750">
              <a:buChar char="•"/>
            </a:pPr>
            <a:r>
              <a:rPr lang="en-US">
                <a:solidFill>
                  <a:schemeClr val="tx1">
                    <a:lumMod val="95000"/>
                  </a:schemeClr>
                </a:solidFill>
                <a:hlinkClick r:id="rId13"/>
              </a:rPr>
              <a:t>http://aws.amazon.com/documentation/</a:t>
            </a:r>
            <a:endParaRPr lang="en-US">
              <a:solidFill>
                <a:schemeClr val="tx1">
                  <a:lumMod val="95000"/>
                </a:schemeClr>
              </a:solidFill>
            </a:endParaRPr>
          </a:p>
          <a:p>
            <a:pPr marL="285750" indent="-285750">
              <a:buChar char="•"/>
            </a:pPr>
            <a:r>
              <a:rPr lang="en-US">
                <a:solidFill>
                  <a:schemeClr val="tx1">
                    <a:lumMod val="95000"/>
                  </a:schemeClr>
                </a:solidFill>
              </a:rPr>
              <a:t>Person of the Year-Jeffrey P. Bezos. Time. December 27,1999</a:t>
            </a:r>
          </a:p>
          <a:p>
            <a:pPr marL="285750" indent="-285750">
              <a:buChar char="•"/>
            </a:pPr>
            <a:endParaRPr lang="en-US"/>
          </a:p>
          <a:p>
            <a:pPr marL="285750" indent="-285750">
              <a:buChar char="•"/>
            </a:pPr>
            <a:endParaRPr lang="en-US"/>
          </a:p>
        </p:txBody>
      </p:sp>
    </p:spTree>
    <p:extLst>
      <p:ext uri="{BB962C8B-B14F-4D97-AF65-F5344CB8AC3E}">
        <p14:creationId xmlns:p14="http://schemas.microsoft.com/office/powerpoint/2010/main" val="236618055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937</Words>
  <Application>Microsoft Office PowerPoint</Application>
  <PresentationFormat>Widescreen</PresentationFormat>
  <Paragraphs>70</Paragraphs>
  <Slides>10</Slides>
  <Notes>2</Notes>
  <HiddenSlides>1</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10</vt:i4>
      </vt:variant>
    </vt:vector>
  </HeadingPairs>
  <TitlesOfParts>
    <vt:vector size="21" baseType="lpstr">
      <vt:lpstr>Myriad Pro</vt:lpstr>
      <vt:lpstr>Arial</vt:lpstr>
      <vt:lpstr>Calibri</vt:lpstr>
      <vt:lpstr>Century Gothic</vt:lpstr>
      <vt:lpstr>Comic Sans MS</vt:lpstr>
      <vt:lpstr>Courier New</vt:lpstr>
      <vt:lpstr>Lato</vt:lpstr>
      <vt:lpstr>Wingdings</vt:lpstr>
      <vt:lpstr>Wingdings 3</vt:lpstr>
      <vt:lpstr>Ion</vt:lpstr>
      <vt:lpstr>20140311PresentationUWTSDTemplate</vt:lpstr>
      <vt:lpstr>BMSW4003   Digital Skills and Research Methods   </vt:lpstr>
      <vt:lpstr>PowerPoint Presentation</vt:lpstr>
      <vt:lpstr>PowerPoint Presentation</vt:lpstr>
      <vt:lpstr>PowerPoint Presentation</vt:lpstr>
      <vt:lpstr>Content</vt:lpstr>
      <vt:lpstr>   Introduction</vt:lpstr>
      <vt:lpstr>Background</vt:lpstr>
      <vt:lpstr>Services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dc:title>
  <dc:creator>AZAGOH-KOUADIO, RALPH</dc:creator>
  <cp:lastModifiedBy>Manjula Sivasatkunanathan</cp:lastModifiedBy>
  <cp:revision>38</cp:revision>
  <dcterms:modified xsi:type="dcterms:W3CDTF">2022-08-14T08:14:45Z</dcterms:modified>
</cp:coreProperties>
</file>