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88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DE2EF05-A19F-4FD3-AE64-BECA869FC41B}" type="datetimeFigureOut">
              <a:rPr lang="en-US" smtClean="0"/>
              <a:t>5/8/2020</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26263E5F-EF53-4A6B-AA4D-056BA9441AE6}" type="slidenum">
              <a:rPr lang="en-GB" smtClean="0"/>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DE2EF05-A19F-4FD3-AE64-BECA869FC41B}" type="datetimeFigureOut">
              <a:rPr lang="en-US" smtClean="0"/>
              <a:t>5/8/2020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263E5F-EF53-4A6B-AA4D-056BA9441AE6}"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DE2EF05-A19F-4FD3-AE64-BECA869FC41B}" type="datetimeFigureOut">
              <a:rPr lang="en-US" smtClean="0"/>
              <a:t>5/8/2020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263E5F-EF53-4A6B-AA4D-056BA9441AE6}" type="slidenum">
              <a:rPr lang="en-GB" smtClean="0"/>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DE2EF05-A19F-4FD3-AE64-BECA869FC41B}" type="datetimeFigureOut">
              <a:rPr lang="en-US" smtClean="0"/>
              <a:t>5/8/2020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263E5F-EF53-4A6B-AA4D-056BA9441AE6}"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DE2EF05-A19F-4FD3-AE64-BECA869FC41B}" type="datetimeFigureOut">
              <a:rPr lang="en-US" smtClean="0"/>
              <a:t>5/8/2020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6263E5F-EF53-4A6B-AA4D-056BA9441AE6}"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DE2EF05-A19F-4FD3-AE64-BECA869FC41B}" type="datetimeFigureOut">
              <a:rPr lang="en-US" smtClean="0"/>
              <a:t>5/8/2020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6263E5F-EF53-4A6B-AA4D-056BA9441AE6}"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E2EF05-A19F-4FD3-AE64-BECA869FC41B}" type="datetimeFigureOut">
              <a:rPr lang="en-US" smtClean="0"/>
              <a:t>5/8/2020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6263E5F-EF53-4A6B-AA4D-056BA9441AE6}"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DE2EF05-A19F-4FD3-AE64-BECA869FC41B}" type="datetimeFigureOut">
              <a:rPr lang="en-US" smtClean="0"/>
              <a:t>5/8/2020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6263E5F-EF53-4A6B-AA4D-056BA9441AE6}"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DE2EF05-A19F-4FD3-AE64-BECA869FC41B}" type="datetimeFigureOut">
              <a:rPr lang="en-US" smtClean="0"/>
              <a:t>5/8/2020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26263E5F-EF53-4A6B-AA4D-056BA9441AE6}" type="slidenum">
              <a:rPr lang="en-GB" smtClean="0"/>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DE2EF05-A19F-4FD3-AE64-BECA869FC41B}" type="datetimeFigureOut">
              <a:rPr lang="en-US" smtClean="0"/>
              <a:t>5/8/2020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263E5F-EF53-4A6B-AA4D-056BA9441AE6}"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DE2EF05-A19F-4FD3-AE64-BECA869FC41B}" type="datetimeFigureOut">
              <a:rPr lang="en-US" smtClean="0"/>
              <a:t>5/8/2020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6263E5F-EF53-4A6B-AA4D-056BA9441AE6}"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DE2EF05-A19F-4FD3-AE64-BECA869FC41B}" type="datetimeFigureOut">
              <a:rPr lang="en-US" smtClean="0"/>
              <a:t>5/8/2020</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26263E5F-EF53-4A6B-AA4D-056BA9441AE6}" type="slidenum">
              <a:rPr lang="en-GB" smtClean="0"/>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rimms.eu/" TargetMode="External"/><Relationship Id="rId2" Type="http://schemas.openxmlformats.org/officeDocument/2006/relationships/hyperlink" Target="https://www.delorateagency.co.uk/" TargetMode="External"/><Relationship Id="rId1" Type="http://schemas.openxmlformats.org/officeDocument/2006/relationships/slideLayout" Target="../slideLayouts/slideLayout2.xml"/><Relationship Id="rId4" Type="http://schemas.openxmlformats.org/officeDocument/2006/relationships/hyperlink" Target="https://www.youngpeopleshealth.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ECGE6001</a:t>
            </a:r>
            <a:endParaRPr lang="en-GB" dirty="0"/>
          </a:p>
        </p:txBody>
      </p:sp>
      <p:sp>
        <p:nvSpPr>
          <p:cNvPr id="3" name="Subtitle 2"/>
          <p:cNvSpPr>
            <a:spLocks noGrp="1"/>
          </p:cNvSpPr>
          <p:nvPr>
            <p:ph type="subTitle" idx="1"/>
          </p:nvPr>
        </p:nvSpPr>
        <p:spPr/>
        <p:txBody>
          <a:bodyPr/>
          <a:lstStyle/>
          <a:p>
            <a:r>
              <a:rPr lang="en-GB" dirty="0" smtClean="0"/>
              <a:t>Skills for life: Employability and Future Pathways</a:t>
            </a:r>
          </a:p>
          <a:p>
            <a:r>
              <a:rPr lang="en-GB" dirty="0" smtClean="0"/>
              <a:t>Lucy Brennan: 1601976</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928670"/>
            <a:ext cx="8229600" cy="1143000"/>
          </a:xfrm>
        </p:spPr>
        <p:txBody>
          <a:bodyPr>
            <a:normAutofit fontScale="90000"/>
          </a:bodyPr>
          <a:lstStyle/>
          <a:p>
            <a:r>
              <a:rPr lang="en-GB" dirty="0" smtClean="0"/>
              <a:t>Behaviour Support / Access to Learning Assistant </a:t>
            </a:r>
            <a:endParaRPr lang="en-GB" dirty="0"/>
          </a:p>
        </p:txBody>
      </p:sp>
      <p:sp>
        <p:nvSpPr>
          <p:cNvPr id="1026" name="AutoShape 2" descr="Do Teaching Assistants Make a Real Difference? Should They Be Paid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1028" name="AutoShape 4" descr="Do Teaching Assistants Make a Real Difference? Should They Be Paid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1030" name="Picture 6" descr="Do Teaching Assistants Make a Real Difference? Should They Be Paid ..."/>
          <p:cNvPicPr>
            <a:picLocks noChangeAspect="1" noChangeArrowheads="1"/>
          </p:cNvPicPr>
          <p:nvPr/>
        </p:nvPicPr>
        <p:blipFill>
          <a:blip r:embed="rId2"/>
          <a:srcRect/>
          <a:stretch>
            <a:fillRect/>
          </a:stretch>
        </p:blipFill>
        <p:spPr bwMode="auto">
          <a:xfrm>
            <a:off x="2285984" y="2500306"/>
            <a:ext cx="4429156" cy="3513799"/>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 calcmode="lin" valueType="num">
                                      <p:cBhvr additive="base">
                                        <p:cTn id="7" dur="500" fill="hold"/>
                                        <p:tgtEl>
                                          <p:spTgt spid="1030"/>
                                        </p:tgtEl>
                                        <p:attrNameLst>
                                          <p:attrName>ppt_x</p:attrName>
                                        </p:attrNameLst>
                                      </p:cBhvr>
                                      <p:tavLst>
                                        <p:tav tm="0">
                                          <p:val>
                                            <p:strVal val="#ppt_x"/>
                                          </p:val>
                                        </p:tav>
                                        <p:tav tm="100000">
                                          <p:val>
                                            <p:strVal val="#ppt_x"/>
                                          </p:val>
                                        </p:tav>
                                      </p:tavLst>
                                    </p:anim>
                                    <p:anim calcmode="lin" valueType="num">
                                      <p:cBhvr additive="base">
                                        <p:cTn id="8" dur="500" fill="hold"/>
                                        <p:tgtEl>
                                          <p:spTgt spid="10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910" y="3786190"/>
            <a:ext cx="8229600" cy="1143000"/>
          </a:xfrm>
        </p:spPr>
        <p:txBody>
          <a:bodyPr>
            <a:noAutofit/>
          </a:bodyPr>
          <a:lstStyle/>
          <a:p>
            <a:r>
              <a:rPr lang="en-GB" sz="2800" dirty="0" smtClean="0"/>
              <a:t>The role of Behaviour Support/Access to Learning Assistant, is to be a committed member of a supportive team under the management/instruction of the class teacher/senior support staff. Have the ability to work independently. Provide support in addressing the needs of pupils who require particular help to overcome barriers to learning and provide general support for the teacher, carrying out key tasks and responsibilities.</a:t>
            </a:r>
            <a:endParaRPr lang="en-GB" sz="2800" dirty="0"/>
          </a:p>
        </p:txBody>
      </p:sp>
    </p:spTree>
  </p:cSld>
  <p:clrMapOvr>
    <a:masterClrMapping/>
  </p:clrMapOvr>
  <p:transition spd="slow">
    <p:strips dir="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30 years of the United Nations Convention on the Rights of the ..."/>
          <p:cNvPicPr>
            <a:picLocks noChangeAspect="1" noChangeArrowheads="1"/>
          </p:cNvPicPr>
          <p:nvPr/>
        </p:nvPicPr>
        <p:blipFill>
          <a:blip r:embed="rId2"/>
          <a:srcRect/>
          <a:stretch>
            <a:fillRect/>
          </a:stretch>
        </p:blipFill>
        <p:spPr bwMode="auto">
          <a:xfrm>
            <a:off x="714348" y="1071546"/>
            <a:ext cx="3929090" cy="5238787"/>
          </a:xfrm>
          <a:prstGeom prst="rect">
            <a:avLst/>
          </a:prstGeom>
          <a:noFill/>
        </p:spPr>
      </p:pic>
      <p:sp>
        <p:nvSpPr>
          <p:cNvPr id="27652" name="AutoShape 4" descr="Bordesley Gree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27654" name="AutoShape 6" descr="Bordesley Gree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27656" name="Picture 8" descr="UNICEF Nigeria Administrative Assistant Job| UNICEF Recruitment ..."/>
          <p:cNvPicPr>
            <a:picLocks noChangeAspect="1" noChangeArrowheads="1"/>
          </p:cNvPicPr>
          <p:nvPr/>
        </p:nvPicPr>
        <p:blipFill>
          <a:blip r:embed="rId3"/>
          <a:srcRect/>
          <a:stretch>
            <a:fillRect/>
          </a:stretch>
        </p:blipFill>
        <p:spPr bwMode="auto">
          <a:xfrm>
            <a:off x="4786314" y="2071678"/>
            <a:ext cx="4162454" cy="2714644"/>
          </a:xfrm>
          <a:prstGeom prst="rect">
            <a:avLst/>
          </a:prstGeom>
          <a:noFill/>
        </p:spPr>
      </p:pic>
    </p:spTree>
  </p:cSld>
  <p:clrMapOvr>
    <a:masterClrMapping/>
  </p:clrMapOvr>
  <p:transition spd="slow">
    <p:checke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wipe(down)">
                                      <p:cBhvr>
                                        <p:cTn id="7" dur="500"/>
                                        <p:tgtEl>
                                          <p:spTgt spid="276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Proact</a:t>
            </a:r>
            <a:r>
              <a:rPr lang="en-GB" dirty="0" smtClean="0"/>
              <a:t> </a:t>
            </a:r>
            <a:r>
              <a:rPr lang="en-GB" dirty="0" smtClean="0"/>
              <a:t>SCIPr</a:t>
            </a:r>
            <a:endParaRPr lang="en-GB" dirty="0"/>
          </a:p>
        </p:txBody>
      </p:sp>
      <p:sp>
        <p:nvSpPr>
          <p:cNvPr id="3" name="Content Placeholder 2"/>
          <p:cNvSpPr>
            <a:spLocks noGrp="1"/>
          </p:cNvSpPr>
          <p:nvPr>
            <p:ph idx="1"/>
          </p:nvPr>
        </p:nvSpPr>
        <p:spPr>
          <a:xfrm>
            <a:off x="457200" y="1935480"/>
            <a:ext cx="8229600" cy="707702"/>
          </a:xfrm>
        </p:spPr>
        <p:txBody>
          <a:bodyPr/>
          <a:lstStyle/>
          <a:p>
            <a:r>
              <a:rPr lang="en-GB" dirty="0" smtClean="0">
                <a:latin typeface="+mj-lt"/>
              </a:rPr>
              <a:t>Strategies </a:t>
            </a:r>
            <a:r>
              <a:rPr lang="en-GB" dirty="0" smtClean="0">
                <a:latin typeface="+mj-lt"/>
              </a:rPr>
              <a:t>for Crisis Intervention and </a:t>
            </a:r>
            <a:r>
              <a:rPr lang="en-GB" dirty="0" smtClean="0">
                <a:latin typeface="+mj-lt"/>
              </a:rPr>
              <a:t>Prevention</a:t>
            </a:r>
          </a:p>
          <a:p>
            <a:pPr>
              <a:buNone/>
            </a:pPr>
            <a:endParaRPr lang="en-GB" dirty="0">
              <a:latin typeface="+mj-lt"/>
            </a:endParaRPr>
          </a:p>
        </p:txBody>
      </p:sp>
      <p:pic>
        <p:nvPicPr>
          <p:cNvPr id="29698" name="Picture 2" descr="8 Ways to Become a More Proactive Person | BusinessCollective"/>
          <p:cNvPicPr>
            <a:picLocks noChangeAspect="1" noChangeArrowheads="1"/>
          </p:cNvPicPr>
          <p:nvPr/>
        </p:nvPicPr>
        <p:blipFill>
          <a:blip r:embed="rId2"/>
          <a:srcRect/>
          <a:stretch>
            <a:fillRect/>
          </a:stretch>
        </p:blipFill>
        <p:spPr bwMode="auto">
          <a:xfrm>
            <a:off x="1000100" y="2928934"/>
            <a:ext cx="6429375" cy="3048001"/>
          </a:xfrm>
          <a:prstGeom prst="rect">
            <a:avLst/>
          </a:prstGeom>
          <a:noFill/>
        </p:spPr>
      </p:pic>
    </p:spTree>
  </p:cSld>
  <p:clrMapOvr>
    <a:masterClrMapping/>
  </p:clrMapOvr>
  <p:transition spd="slow">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20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HASAWA 1974</a:t>
            </a:r>
            <a:endParaRPr lang="en-GB" dirty="0"/>
          </a:p>
        </p:txBody>
      </p:sp>
      <p:sp>
        <p:nvSpPr>
          <p:cNvPr id="30722" name="AutoShape 2" descr="Hasawa 1974"/>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30724" name="Picture 4" descr="Hasawa 1974"/>
          <p:cNvPicPr>
            <a:picLocks noChangeAspect="1" noChangeArrowheads="1"/>
          </p:cNvPicPr>
          <p:nvPr/>
        </p:nvPicPr>
        <p:blipFill>
          <a:blip r:embed="rId2"/>
          <a:srcRect/>
          <a:stretch>
            <a:fillRect/>
          </a:stretch>
        </p:blipFill>
        <p:spPr bwMode="auto">
          <a:xfrm>
            <a:off x="4786314" y="1785926"/>
            <a:ext cx="2857520" cy="4698337"/>
          </a:xfrm>
          <a:prstGeom prst="rect">
            <a:avLst/>
          </a:prstGeom>
          <a:noFill/>
        </p:spPr>
      </p:pic>
      <p:pic>
        <p:nvPicPr>
          <p:cNvPr id="30726" name="Picture 6" descr="3D Small People - Safety First by AnatolyM | GraphicRiver"/>
          <p:cNvPicPr>
            <a:picLocks noChangeAspect="1" noChangeArrowheads="1"/>
          </p:cNvPicPr>
          <p:nvPr/>
        </p:nvPicPr>
        <p:blipFill>
          <a:blip r:embed="rId3"/>
          <a:srcRect/>
          <a:stretch>
            <a:fillRect/>
          </a:stretch>
        </p:blipFill>
        <p:spPr bwMode="auto">
          <a:xfrm>
            <a:off x="1142976" y="2071678"/>
            <a:ext cx="2571768" cy="3988420"/>
          </a:xfrm>
          <a:prstGeom prst="rect">
            <a:avLst/>
          </a:prstGeom>
          <a:noFill/>
        </p:spPr>
      </p:pic>
    </p:spTree>
  </p:cSld>
  <p:clrMapOvr>
    <a:masterClrMapping/>
  </p:clrMapOvr>
  <p:transition spd="slow">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26"/>
                                        </p:tgtEl>
                                        <p:attrNameLst>
                                          <p:attrName>style.visibility</p:attrName>
                                        </p:attrNameLst>
                                      </p:cBhvr>
                                      <p:to>
                                        <p:strVal val="visible"/>
                                      </p:to>
                                    </p:set>
                                    <p:anim calcmode="lin" valueType="num">
                                      <p:cBhvr additive="base">
                                        <p:cTn id="7" dur="500" fill="hold"/>
                                        <p:tgtEl>
                                          <p:spTgt spid="30726"/>
                                        </p:tgtEl>
                                        <p:attrNameLst>
                                          <p:attrName>ppt_x</p:attrName>
                                        </p:attrNameLst>
                                      </p:cBhvr>
                                      <p:tavLst>
                                        <p:tav tm="0">
                                          <p:val>
                                            <p:strVal val="#ppt_x"/>
                                          </p:val>
                                        </p:tav>
                                        <p:tav tm="100000">
                                          <p:val>
                                            <p:strVal val="#ppt_x"/>
                                          </p:val>
                                        </p:tav>
                                      </p:tavLst>
                                    </p:anim>
                                    <p:anim calcmode="lin" valueType="num">
                                      <p:cBhvr additive="base">
                                        <p:cTn id="8" dur="500" fill="hold"/>
                                        <p:tgtEl>
                                          <p:spTgt spid="307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Maslow’s Hierarchy of Needs</a:t>
            </a:r>
            <a:endParaRPr lang="en-GB" dirty="0"/>
          </a:p>
        </p:txBody>
      </p:sp>
      <p:pic>
        <p:nvPicPr>
          <p:cNvPr id="31746" name="Picture 2" descr="Maslow's Hierarchy of Needs - VISION 2020"/>
          <p:cNvPicPr>
            <a:picLocks noChangeAspect="1" noChangeArrowheads="1"/>
          </p:cNvPicPr>
          <p:nvPr/>
        </p:nvPicPr>
        <p:blipFill>
          <a:blip r:embed="rId2"/>
          <a:srcRect/>
          <a:stretch>
            <a:fillRect/>
          </a:stretch>
        </p:blipFill>
        <p:spPr bwMode="auto">
          <a:xfrm>
            <a:off x="2000232" y="1928802"/>
            <a:ext cx="5286412" cy="4567460"/>
          </a:xfrm>
          <a:prstGeom prst="rect">
            <a:avLst/>
          </a:prstGeom>
          <a:noFill/>
        </p:spPr>
      </p:pic>
    </p:spTree>
  </p:cSld>
  <p:clrMapOvr>
    <a:masterClrMapping/>
  </p:clrMapOvr>
  <p:transition spd="slow">
    <p:wheel spokes="3"/>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School Values</a:t>
            </a:r>
            <a:endParaRPr lang="en-GB" dirty="0"/>
          </a:p>
        </p:txBody>
      </p:sp>
      <p:pic>
        <p:nvPicPr>
          <p:cNvPr id="32770" name="Picture 2" descr="Sustainability | About us | Grimm´s Wooden Toys"/>
          <p:cNvPicPr>
            <a:picLocks noChangeAspect="1" noChangeArrowheads="1"/>
          </p:cNvPicPr>
          <p:nvPr/>
        </p:nvPicPr>
        <p:blipFill>
          <a:blip r:embed="rId2"/>
          <a:srcRect/>
          <a:stretch>
            <a:fillRect/>
          </a:stretch>
        </p:blipFill>
        <p:spPr bwMode="auto">
          <a:xfrm>
            <a:off x="4786314" y="4143380"/>
            <a:ext cx="4082171" cy="1285884"/>
          </a:xfrm>
          <a:prstGeom prst="rect">
            <a:avLst/>
          </a:prstGeom>
          <a:noFill/>
        </p:spPr>
      </p:pic>
      <p:sp>
        <p:nvSpPr>
          <p:cNvPr id="32772" name="AutoShape 4" descr="Value this month: Independence | Leagrave Primary School ..."/>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32774" name="Picture 6" descr="Value this month: Independence | Leagrave Primary School ..."/>
          <p:cNvPicPr>
            <a:picLocks noChangeAspect="1" noChangeArrowheads="1"/>
          </p:cNvPicPr>
          <p:nvPr/>
        </p:nvPicPr>
        <p:blipFill>
          <a:blip r:embed="rId3" cstate="print"/>
          <a:srcRect/>
          <a:stretch>
            <a:fillRect/>
          </a:stretch>
        </p:blipFill>
        <p:spPr bwMode="auto">
          <a:xfrm>
            <a:off x="4929190" y="1928802"/>
            <a:ext cx="3909862" cy="1648649"/>
          </a:xfrm>
          <a:prstGeom prst="rect">
            <a:avLst/>
          </a:prstGeom>
          <a:noFill/>
        </p:spPr>
      </p:pic>
      <p:pic>
        <p:nvPicPr>
          <p:cNvPr id="32776" name="Picture 8" descr="Delortae Agency™ Luxury Opportunity | Delortae Agency™ UK"/>
          <p:cNvPicPr>
            <a:picLocks noChangeAspect="1" noChangeArrowheads="1"/>
          </p:cNvPicPr>
          <p:nvPr/>
        </p:nvPicPr>
        <p:blipFill>
          <a:blip r:embed="rId4"/>
          <a:srcRect/>
          <a:stretch>
            <a:fillRect/>
          </a:stretch>
        </p:blipFill>
        <p:spPr bwMode="auto">
          <a:xfrm>
            <a:off x="642910" y="3857628"/>
            <a:ext cx="3657623" cy="1500198"/>
          </a:xfrm>
          <a:prstGeom prst="rect">
            <a:avLst/>
          </a:prstGeom>
          <a:noFill/>
        </p:spPr>
      </p:pic>
      <p:pic>
        <p:nvPicPr>
          <p:cNvPr id="32778" name="Picture 10" descr="A quarter of UK employees are unhappy with their overall wellbeing"/>
          <p:cNvPicPr>
            <a:picLocks noChangeAspect="1" noChangeArrowheads="1"/>
          </p:cNvPicPr>
          <p:nvPr/>
        </p:nvPicPr>
        <p:blipFill>
          <a:blip r:embed="rId5" cstate="print"/>
          <a:srcRect/>
          <a:stretch>
            <a:fillRect/>
          </a:stretch>
        </p:blipFill>
        <p:spPr bwMode="auto">
          <a:xfrm>
            <a:off x="857224" y="2000240"/>
            <a:ext cx="3286148" cy="1640808"/>
          </a:xfrm>
          <a:prstGeom prst="rect">
            <a:avLst/>
          </a:prstGeom>
          <a:noFill/>
        </p:spPr>
      </p:pic>
    </p:spTree>
  </p:cSld>
  <p:clrMapOvr>
    <a:masterClrMapping/>
  </p:clrMapOvr>
  <p:transition spd="slow">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32776"/>
                                        </p:tgtEl>
                                        <p:attrNameLst>
                                          <p:attrName>style.visibility</p:attrName>
                                        </p:attrNameLst>
                                      </p:cBhvr>
                                      <p:to>
                                        <p:strVal val="visible"/>
                                      </p:to>
                                    </p:set>
                                    <p:animEffect transition="in" filter="wipe(down)">
                                      <p:cBhvr>
                                        <p:cTn id="7" dur="500"/>
                                        <p:tgtEl>
                                          <p:spTgt spid="3277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2770"/>
                                        </p:tgtEl>
                                        <p:attrNameLst>
                                          <p:attrName>style.visibility</p:attrName>
                                        </p:attrNameLst>
                                      </p:cBhvr>
                                      <p:to>
                                        <p:strVal val="visible"/>
                                      </p:to>
                                    </p:set>
                                    <p:animEffect transition="in" filter="wipe(down)">
                                      <p:cBhvr>
                                        <p:cTn id="12" dur="500"/>
                                        <p:tgtEl>
                                          <p:spTgt spid="3277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2778"/>
                                        </p:tgtEl>
                                        <p:attrNameLst>
                                          <p:attrName>style.visibility</p:attrName>
                                        </p:attrNameLst>
                                      </p:cBhvr>
                                      <p:to>
                                        <p:strVal val="visible"/>
                                      </p:to>
                                    </p:set>
                                    <p:animEffect transition="in" filter="wipe(down)">
                                      <p:cBhvr>
                                        <p:cTn id="17" dur="500"/>
                                        <p:tgtEl>
                                          <p:spTgt spid="3277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2774"/>
                                        </p:tgtEl>
                                        <p:attrNameLst>
                                          <p:attrName>style.visibility</p:attrName>
                                        </p:attrNameLst>
                                      </p:cBhvr>
                                      <p:to>
                                        <p:strVal val="visible"/>
                                      </p:to>
                                    </p:set>
                                    <p:animEffect transition="in" filter="wipe(down)">
                                      <p:cBhvr>
                                        <p:cTn id="22" dur="500"/>
                                        <p:tgtEl>
                                          <p:spTgt spid="327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Autism and Behaviour</a:t>
            </a:r>
            <a:endParaRPr lang="en-GB" dirty="0"/>
          </a:p>
        </p:txBody>
      </p:sp>
      <p:pic>
        <p:nvPicPr>
          <p:cNvPr id="33794" name="Picture 2" descr="Exploring Autism Spectrum Disorders | WVXU"/>
          <p:cNvPicPr>
            <a:picLocks noChangeAspect="1" noChangeArrowheads="1"/>
          </p:cNvPicPr>
          <p:nvPr/>
        </p:nvPicPr>
        <p:blipFill>
          <a:blip r:embed="rId2"/>
          <a:srcRect/>
          <a:stretch>
            <a:fillRect/>
          </a:stretch>
        </p:blipFill>
        <p:spPr bwMode="auto">
          <a:xfrm>
            <a:off x="1785918" y="1785926"/>
            <a:ext cx="5214974" cy="4849011"/>
          </a:xfrm>
          <a:prstGeom prst="rect">
            <a:avLst/>
          </a:prstGeom>
          <a:noFill/>
        </p:spPr>
      </p:pic>
    </p:spTree>
  </p:cSld>
  <p:clrMapOvr>
    <a:masterClrMapping/>
  </p:clrMapOvr>
  <p:transition spd="slow">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fade">
                                      <p:cBhvr>
                                        <p:cTn id="7" dur="2000"/>
                                        <p:tgtEl>
                                          <p:spTgt spid="337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n.d Image Autism - retrieved 27th April 2020 - https://www.wvxu.org </a:t>
            </a:r>
            <a:endParaRPr lang="en-GB" dirty="0" smtClean="0"/>
          </a:p>
          <a:p>
            <a:r>
              <a:rPr lang="en-GB" dirty="0" smtClean="0"/>
              <a:t>n.d </a:t>
            </a:r>
            <a:r>
              <a:rPr lang="en-GB" dirty="0" smtClean="0"/>
              <a:t>Image Maslow's </a:t>
            </a:r>
            <a:r>
              <a:rPr lang="en-GB" dirty="0" smtClean="0"/>
              <a:t>Hierarchy of </a:t>
            </a:r>
            <a:r>
              <a:rPr lang="en-GB" dirty="0" smtClean="0"/>
              <a:t>needs -  retrieved 27th April 2020 - https://www.thefuturegolf.eu </a:t>
            </a:r>
            <a:endParaRPr lang="en-GB" dirty="0" smtClean="0"/>
          </a:p>
          <a:p>
            <a:r>
              <a:rPr lang="en-GB" dirty="0" smtClean="0"/>
              <a:t>n.d </a:t>
            </a:r>
            <a:r>
              <a:rPr lang="en-GB" dirty="0" smtClean="0"/>
              <a:t>Image Proactive and Reactive - </a:t>
            </a:r>
            <a:r>
              <a:rPr lang="en-GB" dirty="0" smtClean="0"/>
              <a:t>retrieved </a:t>
            </a:r>
            <a:r>
              <a:rPr lang="en-GB" dirty="0" smtClean="0"/>
              <a:t>25th April 2020 - https://www.proact-scipr-uk.uk.com </a:t>
            </a:r>
            <a:endParaRPr lang="en-GB" dirty="0" smtClean="0"/>
          </a:p>
          <a:p>
            <a:r>
              <a:rPr lang="en-GB" dirty="0" smtClean="0"/>
              <a:t>n.d </a:t>
            </a:r>
            <a:r>
              <a:rPr lang="en-GB" dirty="0" smtClean="0"/>
              <a:t>Image Safety - </a:t>
            </a:r>
            <a:r>
              <a:rPr lang="en-GB" dirty="0" smtClean="0"/>
              <a:t>retrieved </a:t>
            </a:r>
            <a:r>
              <a:rPr lang="en-GB" dirty="0" smtClean="0"/>
              <a:t>26th April 202 - https://www.graficriver.net </a:t>
            </a:r>
            <a:endParaRPr lang="en-GB" dirty="0" smtClean="0"/>
          </a:p>
          <a:p>
            <a:r>
              <a:rPr lang="en-GB" dirty="0" smtClean="0"/>
              <a:t>n.d </a:t>
            </a:r>
            <a:r>
              <a:rPr lang="en-GB" dirty="0" smtClean="0"/>
              <a:t>Image School Values (Wellbeing, </a:t>
            </a:r>
            <a:r>
              <a:rPr lang="en-GB" dirty="0" smtClean="0"/>
              <a:t>Opportunity, Independence) </a:t>
            </a:r>
            <a:r>
              <a:rPr lang="en-GB" dirty="0" smtClean="0"/>
              <a:t>- retrieved 24th April 2020 - </a:t>
            </a:r>
            <a:r>
              <a:rPr lang="en-GB" dirty="0" smtClean="0">
                <a:hlinkClick r:id="rId2"/>
              </a:rPr>
              <a:t>https://</a:t>
            </a:r>
            <a:r>
              <a:rPr lang="en-GB" dirty="0" smtClean="0">
                <a:hlinkClick r:id="rId2"/>
              </a:rPr>
              <a:t>www.delorateagency.co.uk</a:t>
            </a:r>
            <a:endParaRPr lang="en-GB" dirty="0" smtClean="0"/>
          </a:p>
          <a:p>
            <a:r>
              <a:rPr lang="en-GB" dirty="0" smtClean="0"/>
              <a:t> </a:t>
            </a:r>
            <a:r>
              <a:rPr lang="en-GB" dirty="0" smtClean="0"/>
              <a:t>n.d Image Sustainability - </a:t>
            </a:r>
            <a:r>
              <a:rPr lang="en-GB" dirty="0" smtClean="0"/>
              <a:t>retrieved </a:t>
            </a:r>
            <a:r>
              <a:rPr lang="en-GB" dirty="0" smtClean="0"/>
              <a:t>25th April 2020 - </a:t>
            </a:r>
            <a:r>
              <a:rPr lang="en-GB" dirty="0" smtClean="0">
                <a:hlinkClick r:id="rId3"/>
              </a:rPr>
              <a:t>https://</a:t>
            </a:r>
            <a:r>
              <a:rPr lang="en-GB" dirty="0" smtClean="0">
                <a:hlinkClick r:id="rId3"/>
              </a:rPr>
              <a:t>www.grimms.eu</a:t>
            </a:r>
            <a:endParaRPr lang="en-GB" dirty="0" smtClean="0"/>
          </a:p>
          <a:p>
            <a:r>
              <a:rPr lang="en-GB" dirty="0" smtClean="0"/>
              <a:t> </a:t>
            </a:r>
            <a:r>
              <a:rPr lang="en-GB" dirty="0" smtClean="0"/>
              <a:t>n.d Image UNCRC - </a:t>
            </a:r>
            <a:r>
              <a:rPr lang="en-GB" dirty="0" smtClean="0"/>
              <a:t>retrieved </a:t>
            </a:r>
            <a:r>
              <a:rPr lang="en-GB" dirty="0" smtClean="0"/>
              <a:t>24th April 2020 - </a:t>
            </a:r>
            <a:r>
              <a:rPr lang="en-GB" dirty="0" smtClean="0">
                <a:hlinkClick r:id="rId4"/>
              </a:rPr>
              <a:t>https://</a:t>
            </a:r>
            <a:r>
              <a:rPr lang="en-GB" dirty="0" smtClean="0">
                <a:hlinkClick r:id="rId4"/>
              </a:rPr>
              <a:t>www.youngpeopleshealth.org.uk</a:t>
            </a:r>
            <a:endParaRPr lang="en-GB" dirty="0" smtClean="0"/>
          </a:p>
          <a:p>
            <a:r>
              <a:rPr lang="en-GB" dirty="0" smtClean="0"/>
              <a:t> </a:t>
            </a:r>
            <a:r>
              <a:rPr lang="en-GB" dirty="0" smtClean="0"/>
              <a:t>n.d. Image Classroom - </a:t>
            </a:r>
            <a:r>
              <a:rPr lang="en-GB" dirty="0" smtClean="0"/>
              <a:t>retrieved </a:t>
            </a:r>
            <a:r>
              <a:rPr lang="en-GB" dirty="0" smtClean="0"/>
              <a:t>24th April 2020 - https://www.ncchomelearning.co.uk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2296</TotalTime>
  <Words>221</Words>
  <Application>Microsoft Office PowerPoint</Application>
  <PresentationFormat>On-screen Show (4:3)</PresentationFormat>
  <Paragraphs>20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Flow</vt:lpstr>
      <vt:lpstr>ECGE6001</vt:lpstr>
      <vt:lpstr>Behaviour Support / Access to Learning Assistant </vt:lpstr>
      <vt:lpstr>The role of Behaviour Support/Access to Learning Assistant, is to be a committed member of a supportive team under the management/instruction of the class teacher/senior support staff. Have the ability to work independently. Provide support in addressing the needs of pupils who require particular help to overcome barriers to learning and provide general support for the teacher, carrying out key tasks and responsibilities.</vt:lpstr>
      <vt:lpstr>Slide 4</vt:lpstr>
      <vt:lpstr>Proact SCIPr</vt:lpstr>
      <vt:lpstr>HASAWA 1974</vt:lpstr>
      <vt:lpstr>Maslow’s Hierarchy of Needs</vt:lpstr>
      <vt:lpstr>School Values</vt:lpstr>
      <vt:lpstr>Autism and Behaviour</vt:lpstr>
      <vt:lpstr>References</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dc:title>
  <dc:creator>fujitsu</dc:creator>
  <cp:lastModifiedBy>fujitsu</cp:lastModifiedBy>
  <cp:revision>3</cp:revision>
  <dcterms:created xsi:type="dcterms:W3CDTF">2020-05-08T19:04:21Z</dcterms:created>
  <dcterms:modified xsi:type="dcterms:W3CDTF">2020-05-10T09:20:56Z</dcterms:modified>
</cp:coreProperties>
</file>