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9" r:id="rId3"/>
    <p:sldId id="260" r:id="rId4"/>
    <p:sldId id="269" r:id="rId5"/>
    <p:sldId id="261" r:id="rId6"/>
    <p:sldId id="263" r:id="rId7"/>
    <p:sldId id="264" r:id="rId8"/>
    <p:sldId id="266" r:id="rId9"/>
    <p:sldId id="270" r:id="rId10"/>
    <p:sldId id="268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86446" autoAdjust="0"/>
  </p:normalViewPr>
  <p:slideViewPr>
    <p:cSldViewPr>
      <p:cViewPr varScale="1">
        <p:scale>
          <a:sx n="86" d="100"/>
          <a:sy n="86" d="100"/>
        </p:scale>
        <p:origin x="-1210" y="-9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30" y="30499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4F6AE3-66C1-4A92-A1BC-F31C367FD588}" type="datetimeFigureOut">
              <a:rPr lang="en-GB" smtClean="0"/>
              <a:t>08/08/2026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2C0F16-954A-4905-A62B-62C787B745F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76830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2C0F16-954A-4905-A62B-62C787B745F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1888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2C0F16-954A-4905-A62B-62C787B745F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1888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2C0F16-954A-4905-A62B-62C787B745F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1888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2C0F16-954A-4905-A62B-62C787B745F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1888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2C0F16-954A-4905-A62B-62C787B745F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1888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2C0F16-954A-4905-A62B-62C787B745F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1888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2C0F16-954A-4905-A62B-62C787B745F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1888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2C0F16-954A-4905-A62B-62C787B745F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1888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2C0F16-954A-4905-A62B-62C787B745F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18881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2C0F16-954A-4905-A62B-62C787B745F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1888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2B734-E037-48CF-8856-2966608D797E}" type="datetimeFigureOut">
              <a:rPr lang="en-GB" smtClean="0"/>
              <a:t>08/08/2026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68335-1CE3-4DDB-8AC5-5A3C5D3FE82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0256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2B734-E037-48CF-8856-2966608D797E}" type="datetimeFigureOut">
              <a:rPr lang="en-GB" smtClean="0"/>
              <a:t>08/08/2026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68335-1CE3-4DDB-8AC5-5A3C5D3FE82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42166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2B734-E037-48CF-8856-2966608D797E}" type="datetimeFigureOut">
              <a:rPr lang="en-GB" smtClean="0"/>
              <a:t>08/08/2026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68335-1CE3-4DDB-8AC5-5A3C5D3FE82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3954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2B734-E037-48CF-8856-2966608D797E}" type="datetimeFigureOut">
              <a:rPr lang="en-GB" smtClean="0"/>
              <a:t>08/08/2026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68335-1CE3-4DDB-8AC5-5A3C5D3FE82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2201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2B734-E037-48CF-8856-2966608D797E}" type="datetimeFigureOut">
              <a:rPr lang="en-GB" smtClean="0"/>
              <a:t>08/08/2026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68335-1CE3-4DDB-8AC5-5A3C5D3FE82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8162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2B734-E037-48CF-8856-2966608D797E}" type="datetimeFigureOut">
              <a:rPr lang="en-GB" smtClean="0"/>
              <a:t>08/08/2026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68335-1CE3-4DDB-8AC5-5A3C5D3FE82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00926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2B734-E037-48CF-8856-2966608D797E}" type="datetimeFigureOut">
              <a:rPr lang="en-GB" smtClean="0"/>
              <a:t>08/08/2026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68335-1CE3-4DDB-8AC5-5A3C5D3FE82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06441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2B734-E037-48CF-8856-2966608D797E}" type="datetimeFigureOut">
              <a:rPr lang="en-GB" smtClean="0"/>
              <a:t>08/08/2026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68335-1CE3-4DDB-8AC5-5A3C5D3FE82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38701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2B734-E037-48CF-8856-2966608D797E}" type="datetimeFigureOut">
              <a:rPr lang="en-GB" smtClean="0"/>
              <a:t>08/08/2026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68335-1CE3-4DDB-8AC5-5A3C5D3FE82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84560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2B734-E037-48CF-8856-2966608D797E}" type="datetimeFigureOut">
              <a:rPr lang="en-GB" smtClean="0"/>
              <a:t>08/08/2026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68335-1CE3-4DDB-8AC5-5A3C5D3FE82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37685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2B734-E037-48CF-8856-2966608D797E}" type="datetimeFigureOut">
              <a:rPr lang="en-GB" smtClean="0"/>
              <a:t>08/08/2026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68335-1CE3-4DDB-8AC5-5A3C5D3FE82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59322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E2B734-E037-48CF-8856-2966608D797E}" type="datetimeFigureOut">
              <a:rPr lang="en-GB" smtClean="0"/>
              <a:t>08/08/2026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468335-1CE3-4DDB-8AC5-5A3C5D3FE82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40686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699980" y="4453093"/>
            <a:ext cx="1748102" cy="272874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1908720" y="2636912"/>
            <a:ext cx="9073008" cy="1752600"/>
          </a:xfrm>
          <a:noFill/>
        </p:spPr>
        <p:txBody>
          <a:bodyPr>
            <a:normAutofit/>
          </a:bodyPr>
          <a:lstStyle/>
          <a:p>
            <a:r>
              <a:rPr lang="en-GB" sz="1800" dirty="0" smtClean="0">
                <a:solidFill>
                  <a:schemeClr val="accent2"/>
                </a:solidFill>
              </a:rPr>
              <a:t>PREMIUM TENNIS &amp; LIFESTYLE EXPERIENCE</a:t>
            </a:r>
            <a:endParaRPr lang="en-GB" sz="3600" b="1" dirty="0" smtClean="0">
              <a:solidFill>
                <a:schemeClr val="accent2"/>
              </a:solidFill>
            </a:endParaRPr>
          </a:p>
          <a:p>
            <a:endParaRPr lang="en-GB" sz="1800" dirty="0">
              <a:solidFill>
                <a:schemeClr val="accent2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8513" y="-747464"/>
            <a:ext cx="1697741" cy="316252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1867252"/>
            <a:ext cx="7518992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EY SOCIAL CLUB LONDON </a:t>
            </a:r>
            <a:endParaRPr lang="en-GB" sz="4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90825" y="3428995"/>
            <a:ext cx="7632849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accent2"/>
                </a:solidFill>
              </a:rPr>
              <a:t>An Exclusive Social Club Concept for Tennis, Networking and Lifestyle</a:t>
            </a:r>
          </a:p>
          <a:p>
            <a:endParaRPr lang="en-GB" b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en-GB" sz="1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LCM4006 Enterprise and  Entrepreneurship </a:t>
            </a:r>
          </a:p>
          <a:p>
            <a:r>
              <a:rPr lang="en-GB" sz="1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Elena Maria </a:t>
            </a:r>
            <a:r>
              <a:rPr lang="en-GB" sz="1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Rusu</a:t>
            </a:r>
            <a:r>
              <a:rPr lang="en-GB" sz="1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|Student ID: 2442732</a:t>
            </a:r>
          </a:p>
          <a:p>
            <a:endParaRPr lang="en-GB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539552" y="2997611"/>
            <a:ext cx="41764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686" y="116631"/>
            <a:ext cx="1571350" cy="656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5111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9552" y="2440216"/>
            <a:ext cx="6400800" cy="2639144"/>
          </a:xfrm>
        </p:spPr>
        <p:txBody>
          <a:bodyPr>
            <a:no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en-GB" sz="1800" dirty="0" smtClean="0">
                <a:solidFill>
                  <a:schemeClr val="accent2"/>
                </a:solidFill>
              </a:rPr>
              <a:t>Premium tennis and lifestyle club based in London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en-GB" sz="1800" dirty="0" smtClean="0">
                <a:solidFill>
                  <a:schemeClr val="accent2"/>
                </a:solidFill>
              </a:rPr>
              <a:t>Two indoor and two outdoor tennis courts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en-GB" sz="1800" dirty="0" smtClean="0">
                <a:solidFill>
                  <a:schemeClr val="accent2"/>
                </a:solidFill>
              </a:rPr>
              <a:t>Professional coaching for adults and children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en-GB" sz="1800" dirty="0" smtClean="0">
                <a:solidFill>
                  <a:schemeClr val="accent2"/>
                </a:solidFill>
              </a:rPr>
              <a:t>Specialty coffee shop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en-GB" sz="1800" dirty="0" smtClean="0">
                <a:solidFill>
                  <a:schemeClr val="accent2"/>
                </a:solidFill>
              </a:rPr>
              <a:t>Tennis retail shop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en-GB" sz="1800" dirty="0" smtClean="0">
                <a:solidFill>
                  <a:schemeClr val="accent2"/>
                </a:solidFill>
              </a:rPr>
              <a:t>Social media content creation studio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en-GB" sz="1800" dirty="0" smtClean="0">
                <a:solidFill>
                  <a:schemeClr val="accent2"/>
                </a:solidFill>
              </a:rPr>
              <a:t>Private Limited Company Structure</a:t>
            </a:r>
            <a:endParaRPr lang="en-GB" sz="1800" dirty="0">
              <a:solidFill>
                <a:schemeClr val="accent2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89850" y="1484784"/>
            <a:ext cx="5602816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BUSINESS OVERVIEW</a:t>
            </a:r>
            <a:endParaRPr lang="en-GB" sz="4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-603449"/>
            <a:ext cx="1584177" cy="2950975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928313"/>
            <a:ext cx="2752263" cy="17603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686" y="116631"/>
            <a:ext cx="1571350" cy="656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8518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5536" y="2440216"/>
            <a:ext cx="6544816" cy="2639144"/>
          </a:xfrm>
        </p:spPr>
        <p:txBody>
          <a:bodyPr>
            <a:noAutofit/>
          </a:bodyPr>
          <a:lstStyle/>
          <a:p>
            <a:pPr marL="285750" indent="-285750" algn="l">
              <a:buFont typeface="Arial" pitchFamily="34" charset="0"/>
              <a:buChar char="•"/>
            </a:pPr>
            <a:r>
              <a:rPr lang="en-GB" sz="1800" dirty="0" smtClean="0">
                <a:solidFill>
                  <a:schemeClr val="accent2"/>
                </a:solidFill>
              </a:rPr>
              <a:t>Premium Courts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GB" sz="1800" dirty="0" smtClean="0">
                <a:solidFill>
                  <a:schemeClr val="accent2"/>
                </a:solidFill>
              </a:rPr>
              <a:t>Coffee Experience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GB" sz="1800" dirty="0" smtClean="0">
                <a:solidFill>
                  <a:schemeClr val="accent2"/>
                </a:solidFill>
              </a:rPr>
              <a:t>Content Creation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GB" sz="1800" dirty="0" smtClean="0">
                <a:solidFill>
                  <a:schemeClr val="accent2"/>
                </a:solidFill>
              </a:rPr>
              <a:t>Tennis Retail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GB" sz="1800" dirty="0" smtClean="0">
                <a:solidFill>
                  <a:schemeClr val="accent2"/>
                </a:solidFill>
              </a:rPr>
              <a:t>Community</a:t>
            </a:r>
          </a:p>
          <a:p>
            <a:pPr algn="l"/>
            <a:endParaRPr lang="en-GB" sz="1800" dirty="0">
              <a:solidFill>
                <a:schemeClr val="accent2"/>
              </a:solidFill>
            </a:endParaRPr>
          </a:p>
          <a:p>
            <a:pPr algn="l"/>
            <a:r>
              <a:rPr lang="en-GB" sz="2000" dirty="0" smtClean="0">
                <a:solidFill>
                  <a:schemeClr val="accent2"/>
                </a:solidFill>
              </a:rPr>
              <a:t>A lifestyle destination, not just a tennis club.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en-GB" sz="1800" dirty="0">
              <a:solidFill>
                <a:schemeClr val="accent2"/>
              </a:solidFill>
            </a:endParaRPr>
          </a:p>
          <a:p>
            <a:pPr algn="l"/>
            <a:endParaRPr lang="en-GB" sz="1800" dirty="0" smtClean="0">
              <a:solidFill>
                <a:schemeClr val="accent2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en-GB" sz="1800" dirty="0">
              <a:solidFill>
                <a:schemeClr val="accent2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en-GB" sz="1800" dirty="0">
              <a:solidFill>
                <a:schemeClr val="accent2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-324820" y="1484784"/>
            <a:ext cx="743216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    WHY IS THIS BUSINESS DIFFERENT?</a:t>
            </a:r>
            <a:endParaRPr lang="en-GB" sz="4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-603449"/>
            <a:ext cx="1584177" cy="2950975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928313"/>
            <a:ext cx="2752263" cy="17603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686" y="116631"/>
            <a:ext cx="1571350" cy="656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6847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5536" y="2440216"/>
            <a:ext cx="6544816" cy="2639144"/>
          </a:xfrm>
        </p:spPr>
        <p:txBody>
          <a:bodyPr>
            <a:noAutofit/>
          </a:bodyPr>
          <a:lstStyle/>
          <a:p>
            <a:pPr algn="l"/>
            <a:endParaRPr lang="en-GB" sz="1800" dirty="0">
              <a:solidFill>
                <a:schemeClr val="accent2"/>
              </a:solidFill>
            </a:endParaRPr>
          </a:p>
          <a:p>
            <a:pPr algn="l"/>
            <a:endParaRPr lang="en-GB" sz="1800" dirty="0" smtClean="0">
              <a:solidFill>
                <a:schemeClr val="accent2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en-GB" sz="1800" dirty="0">
              <a:solidFill>
                <a:schemeClr val="accent2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en-GB" sz="1800" dirty="0">
              <a:solidFill>
                <a:schemeClr val="accent2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038441" y="1484784"/>
            <a:ext cx="70564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    </a:t>
            </a:r>
            <a:endParaRPr lang="en-GB" sz="4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4880" y="-603448"/>
            <a:ext cx="1255858" cy="233938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686" y="116631"/>
            <a:ext cx="1571350" cy="65659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427984" y="6477000"/>
            <a:ext cx="69127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Visual: AI-generated concept image, created for presentation </a:t>
            </a:r>
            <a:r>
              <a:rPr lang="en-GB" sz="1200" dirty="0" smtClean="0"/>
              <a:t>purposes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9933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9552" y="2255356"/>
            <a:ext cx="6400800" cy="4269987"/>
          </a:xfrm>
        </p:spPr>
        <p:txBody>
          <a:bodyPr>
            <a:noAutofit/>
          </a:bodyPr>
          <a:lstStyle/>
          <a:p>
            <a:pPr algn="l"/>
            <a:r>
              <a:rPr lang="en-GB" sz="1800" dirty="0" smtClean="0">
                <a:solidFill>
                  <a:schemeClr val="accent2"/>
                </a:solidFill>
              </a:rPr>
              <a:t>Three Key PESTEL Factors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GB" sz="1800" dirty="0" smtClean="0">
                <a:solidFill>
                  <a:schemeClr val="accent2"/>
                </a:solidFill>
              </a:rPr>
              <a:t>Social - Growing interest in health, wellbeing  and premium lifestyle experiences. 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GB" sz="1800" dirty="0" smtClean="0">
                <a:solidFill>
                  <a:schemeClr val="accent2"/>
                </a:solidFill>
              </a:rPr>
              <a:t>Economic - Inflation and high London operating costs may affect prices and profitability.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GB" sz="1800" dirty="0" smtClean="0">
                <a:solidFill>
                  <a:schemeClr val="accent2"/>
                </a:solidFill>
              </a:rPr>
              <a:t>Technological </a:t>
            </a:r>
            <a:r>
              <a:rPr lang="en-GB" sz="1800" dirty="0">
                <a:solidFill>
                  <a:schemeClr val="accent2"/>
                </a:solidFill>
              </a:rPr>
              <a:t>- Online booking, mobile app,  contactless payment </a:t>
            </a:r>
            <a:r>
              <a:rPr lang="en-GB" sz="1800" dirty="0" smtClean="0">
                <a:solidFill>
                  <a:schemeClr val="accent2"/>
                </a:solidFill>
              </a:rPr>
              <a:t>and digital marketing.</a:t>
            </a:r>
          </a:p>
          <a:p>
            <a:pPr algn="l"/>
            <a:endParaRPr lang="en-GB" sz="1800" dirty="0" smtClean="0">
              <a:solidFill>
                <a:schemeClr val="accent2"/>
              </a:solidFill>
            </a:endParaRPr>
          </a:p>
          <a:p>
            <a:pPr algn="l"/>
            <a:r>
              <a:rPr lang="en-GB" sz="1400" b="1" dirty="0" smtClean="0">
                <a:solidFill>
                  <a:schemeClr val="accent2"/>
                </a:solidFill>
              </a:rPr>
              <a:t>Opportunity</a:t>
            </a:r>
            <a:r>
              <a:rPr lang="en-GB" sz="1400" b="1" dirty="0">
                <a:solidFill>
                  <a:schemeClr val="accent2"/>
                </a:solidFill>
              </a:rPr>
              <a:t>: </a:t>
            </a:r>
            <a:r>
              <a:rPr lang="en-GB" sz="1400" dirty="0">
                <a:solidFill>
                  <a:schemeClr val="accent2"/>
                </a:solidFill>
              </a:rPr>
              <a:t>Strong demand for sport, </a:t>
            </a:r>
            <a:r>
              <a:rPr lang="en-GB" sz="1400" dirty="0" smtClean="0">
                <a:solidFill>
                  <a:schemeClr val="accent2"/>
                </a:solidFill>
              </a:rPr>
              <a:t>community</a:t>
            </a:r>
          </a:p>
          <a:p>
            <a:pPr algn="l"/>
            <a:r>
              <a:rPr lang="en-GB" sz="1400" dirty="0" smtClean="0">
                <a:solidFill>
                  <a:schemeClr val="accent2"/>
                </a:solidFill>
              </a:rPr>
              <a:t> </a:t>
            </a:r>
            <a:r>
              <a:rPr lang="en-GB" sz="1400" dirty="0">
                <a:solidFill>
                  <a:schemeClr val="accent2"/>
                </a:solidFill>
              </a:rPr>
              <a:t>and experience-based leisure</a:t>
            </a:r>
            <a:r>
              <a:rPr lang="en-GB" sz="1400" dirty="0" smtClean="0">
                <a:solidFill>
                  <a:schemeClr val="accent2"/>
                </a:solidFill>
              </a:rPr>
              <a:t>.</a:t>
            </a:r>
          </a:p>
          <a:p>
            <a:pPr algn="l"/>
            <a:r>
              <a:rPr lang="en-GB" sz="1400" b="1" dirty="0" smtClean="0">
                <a:solidFill>
                  <a:schemeClr val="accent2"/>
                </a:solidFill>
              </a:rPr>
              <a:t>Threat</a:t>
            </a:r>
            <a:r>
              <a:rPr lang="en-GB" sz="1400" b="1" dirty="0">
                <a:solidFill>
                  <a:schemeClr val="accent2"/>
                </a:solidFill>
              </a:rPr>
              <a:t>: </a:t>
            </a:r>
            <a:r>
              <a:rPr lang="en-GB" sz="1400" dirty="0">
                <a:solidFill>
                  <a:schemeClr val="accent2"/>
                </a:solidFill>
              </a:rPr>
              <a:t>High premises, staffing and operating costs.</a:t>
            </a:r>
            <a:endParaRPr lang="en-GB" sz="1400" dirty="0" smtClean="0">
              <a:solidFill>
                <a:schemeClr val="accent2"/>
              </a:solidFill>
            </a:endParaRPr>
          </a:p>
          <a:p>
            <a:pPr algn="l"/>
            <a:endParaRPr lang="en-GB" sz="1800" dirty="0" smtClean="0">
              <a:solidFill>
                <a:schemeClr val="accent2"/>
              </a:solidFill>
            </a:endParaRPr>
          </a:p>
          <a:p>
            <a:pPr algn="l"/>
            <a:endParaRPr lang="en-GB" sz="1800" dirty="0">
              <a:solidFill>
                <a:schemeClr val="accent2"/>
              </a:solidFill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en-GB" sz="1800" dirty="0" smtClean="0">
              <a:solidFill>
                <a:schemeClr val="accent2"/>
              </a:solidFill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en-GB" sz="1800" dirty="0">
              <a:solidFill>
                <a:schemeClr val="accent2"/>
              </a:solidFill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en-GB" sz="1800" dirty="0" smtClean="0">
              <a:solidFill>
                <a:schemeClr val="accent2"/>
              </a:solidFill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en-GB" sz="1800" dirty="0" smtClean="0">
              <a:solidFill>
                <a:schemeClr val="accent2"/>
              </a:solidFill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en-GB" sz="1800" dirty="0">
              <a:solidFill>
                <a:schemeClr val="accent2"/>
              </a:solidFill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en-GB" sz="1800" dirty="0">
              <a:solidFill>
                <a:schemeClr val="accent2"/>
              </a:solidFill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en-GB" sz="1800" dirty="0" smtClean="0">
              <a:solidFill>
                <a:schemeClr val="accent2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en-GB" sz="1800" dirty="0">
              <a:solidFill>
                <a:schemeClr val="accent2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en-GB" sz="1800" dirty="0">
              <a:solidFill>
                <a:schemeClr val="accent2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-319818" y="1484783"/>
            <a:ext cx="653666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   EXTENAL ENVIRONMENT</a:t>
            </a:r>
            <a:endParaRPr lang="en-GB" sz="6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-603449"/>
            <a:ext cx="1584177" cy="2950975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928313"/>
            <a:ext cx="2752263" cy="17603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755576" y="5069831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686" y="116631"/>
            <a:ext cx="1571350" cy="656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9517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9552" y="2440216"/>
            <a:ext cx="6400800" cy="2639144"/>
          </a:xfrm>
        </p:spPr>
        <p:txBody>
          <a:bodyPr>
            <a:noAutofit/>
          </a:bodyPr>
          <a:lstStyle/>
          <a:p>
            <a:pPr marL="285750" indent="-285750" algn="l">
              <a:buFont typeface="Arial" pitchFamily="34" charset="0"/>
              <a:buChar char="•"/>
            </a:pPr>
            <a:r>
              <a:rPr lang="en-GB" sz="1800" dirty="0" smtClean="0">
                <a:solidFill>
                  <a:schemeClr val="accent2"/>
                </a:solidFill>
              </a:rPr>
              <a:t>Social Media Channels 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GB" sz="1800" dirty="0" smtClean="0">
                <a:solidFill>
                  <a:schemeClr val="accent2"/>
                </a:solidFill>
              </a:rPr>
              <a:t>LinkedIn 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GB" sz="1800" dirty="0" smtClean="0">
                <a:solidFill>
                  <a:schemeClr val="accent2"/>
                </a:solidFill>
              </a:rPr>
              <a:t>Customer Attraction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GB" sz="1800" dirty="0" smtClean="0">
                <a:solidFill>
                  <a:schemeClr val="accent2"/>
                </a:solidFill>
              </a:rPr>
              <a:t>Influencer partnerships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GB" sz="1800" dirty="0" smtClean="0">
                <a:solidFill>
                  <a:schemeClr val="accent2"/>
                </a:solidFill>
              </a:rPr>
              <a:t>Referral programme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GB" sz="1800" dirty="0" smtClean="0">
                <a:solidFill>
                  <a:schemeClr val="accent2"/>
                </a:solidFill>
              </a:rPr>
              <a:t>Loyalty rewards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GB" sz="1800" dirty="0" smtClean="0">
                <a:solidFill>
                  <a:schemeClr val="accent2"/>
                </a:solidFill>
              </a:rPr>
              <a:t>Launch events</a:t>
            </a:r>
            <a:endParaRPr lang="en-GB" sz="1800" dirty="0">
              <a:solidFill>
                <a:schemeClr val="accent2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en-GB" sz="1800" dirty="0">
              <a:solidFill>
                <a:schemeClr val="accent2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-284065" y="1484783"/>
            <a:ext cx="6465168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  MARKETING STRATEGY</a:t>
            </a:r>
            <a:endParaRPr lang="en-GB" sz="4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-603449"/>
            <a:ext cx="1584177" cy="2950975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928313"/>
            <a:ext cx="2752263" cy="17603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686" y="116631"/>
            <a:ext cx="1571350" cy="656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6380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9552" y="2347526"/>
            <a:ext cx="6400800" cy="2784514"/>
          </a:xfrm>
        </p:spPr>
        <p:txBody>
          <a:bodyPr>
            <a:noAutofit/>
          </a:bodyPr>
          <a:lstStyle/>
          <a:p>
            <a:pPr algn="l"/>
            <a:r>
              <a:rPr lang="en-GB" sz="1800" b="1" dirty="0" smtClean="0">
                <a:solidFill>
                  <a:schemeClr val="accent2"/>
                </a:solidFill>
              </a:rPr>
              <a:t>Investment </a:t>
            </a:r>
            <a:r>
              <a:rPr lang="en-GB" sz="1800" dirty="0" smtClean="0">
                <a:solidFill>
                  <a:schemeClr val="accent2"/>
                </a:solidFill>
              </a:rPr>
              <a:t>                                            </a:t>
            </a:r>
            <a:r>
              <a:rPr lang="en-GB" sz="1800" b="1" dirty="0" smtClean="0">
                <a:solidFill>
                  <a:schemeClr val="accent2"/>
                </a:solidFill>
              </a:rPr>
              <a:t>Cost</a:t>
            </a:r>
          </a:p>
          <a:p>
            <a:pPr algn="l"/>
            <a:r>
              <a:rPr lang="en-GB" sz="1800" dirty="0" smtClean="0">
                <a:solidFill>
                  <a:schemeClr val="accent2"/>
                </a:solidFill>
              </a:rPr>
              <a:t>Premises                                                    £120,000</a:t>
            </a:r>
          </a:p>
          <a:p>
            <a:pPr algn="l"/>
            <a:r>
              <a:rPr lang="en-GB" sz="1800" dirty="0" smtClean="0">
                <a:solidFill>
                  <a:schemeClr val="accent2"/>
                </a:solidFill>
              </a:rPr>
              <a:t>Tennis courts                                             £150,000</a:t>
            </a:r>
          </a:p>
          <a:p>
            <a:pPr algn="l"/>
            <a:r>
              <a:rPr lang="en-GB" sz="1800" dirty="0" smtClean="0">
                <a:solidFill>
                  <a:schemeClr val="accent2"/>
                </a:solidFill>
              </a:rPr>
              <a:t>Cafe                                                             £45,000</a:t>
            </a:r>
          </a:p>
          <a:p>
            <a:pPr algn="l"/>
            <a:r>
              <a:rPr lang="en-GB" sz="1800" dirty="0" smtClean="0">
                <a:solidFill>
                  <a:schemeClr val="accent2"/>
                </a:solidFill>
              </a:rPr>
              <a:t>Retail Shop                                                 £35,000</a:t>
            </a:r>
          </a:p>
          <a:p>
            <a:pPr algn="l"/>
            <a:r>
              <a:rPr lang="en-GB" sz="1800" dirty="0" smtClean="0">
                <a:solidFill>
                  <a:schemeClr val="accent2"/>
                </a:solidFill>
              </a:rPr>
              <a:t>Equipment                                                  £20,000</a:t>
            </a:r>
          </a:p>
          <a:p>
            <a:pPr algn="l"/>
            <a:r>
              <a:rPr lang="en-GB" sz="1800" dirty="0" smtClean="0">
                <a:solidFill>
                  <a:schemeClr val="accent2"/>
                </a:solidFill>
              </a:rPr>
              <a:t>Marketing                                                    £15,000</a:t>
            </a:r>
          </a:p>
          <a:p>
            <a:pPr algn="l"/>
            <a:r>
              <a:rPr lang="en-GB" sz="1800" dirty="0" smtClean="0">
                <a:solidFill>
                  <a:schemeClr val="accent2"/>
                </a:solidFill>
              </a:rPr>
              <a:t>Licences                                                       £15,000</a:t>
            </a:r>
          </a:p>
          <a:p>
            <a:pPr algn="l"/>
            <a:r>
              <a:rPr lang="en-GB" sz="1800" dirty="0" smtClean="0">
                <a:solidFill>
                  <a:schemeClr val="accent2"/>
                </a:solidFill>
              </a:rPr>
              <a:t>Working Capital                                          £50,000</a:t>
            </a:r>
          </a:p>
          <a:p>
            <a:pPr algn="l"/>
            <a:r>
              <a:rPr lang="en-GB" sz="1800" dirty="0" smtClean="0">
                <a:solidFill>
                  <a:schemeClr val="accent2"/>
                </a:solidFill>
              </a:rPr>
              <a:t>                                                     </a:t>
            </a:r>
          </a:p>
          <a:p>
            <a:pPr algn="l"/>
            <a:r>
              <a:rPr lang="en-GB" sz="1800" b="1" dirty="0" smtClean="0">
                <a:solidFill>
                  <a:schemeClr val="accent2"/>
                </a:solidFill>
              </a:rPr>
              <a:t>Total </a:t>
            </a:r>
            <a:r>
              <a:rPr lang="en-GB" sz="1800" dirty="0" smtClean="0">
                <a:solidFill>
                  <a:schemeClr val="accent2"/>
                </a:solidFill>
              </a:rPr>
              <a:t>£450,000               </a:t>
            </a:r>
            <a:endParaRPr lang="en-GB" sz="1800" dirty="0">
              <a:solidFill>
                <a:schemeClr val="accent2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-1525042" y="1412776"/>
            <a:ext cx="8947129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           CAPITAL INVESTMENT PLAN</a:t>
            </a:r>
            <a:endParaRPr lang="en-GB" sz="4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-603449"/>
            <a:ext cx="1584177" cy="2950975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928313"/>
            <a:ext cx="2752263" cy="17603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686" y="116631"/>
            <a:ext cx="1571350" cy="656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7468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3568" y="2492896"/>
            <a:ext cx="6400800" cy="2639144"/>
          </a:xfrm>
        </p:spPr>
        <p:txBody>
          <a:bodyPr>
            <a:noAutofit/>
          </a:bodyPr>
          <a:lstStyle/>
          <a:p>
            <a:pPr marL="285750" indent="-285750" algn="l">
              <a:buFont typeface="Arial" pitchFamily="34" charset="0"/>
              <a:buChar char="•"/>
            </a:pPr>
            <a:r>
              <a:rPr lang="en-GB" sz="1800" dirty="0" smtClean="0">
                <a:solidFill>
                  <a:schemeClr val="accent2"/>
                </a:solidFill>
              </a:rPr>
              <a:t>Court Hire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GB" sz="1800" dirty="0" smtClean="0">
                <a:solidFill>
                  <a:schemeClr val="accent2"/>
                </a:solidFill>
              </a:rPr>
              <a:t>Coaching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GB" sz="1800" dirty="0" smtClean="0">
                <a:solidFill>
                  <a:schemeClr val="accent2"/>
                </a:solidFill>
              </a:rPr>
              <a:t>Café Sales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GB" sz="1800" dirty="0" smtClean="0">
                <a:solidFill>
                  <a:schemeClr val="accent2"/>
                </a:solidFill>
              </a:rPr>
              <a:t>Retail Shop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GB" sz="1800" i="1" dirty="0" smtClean="0">
                <a:solidFill>
                  <a:schemeClr val="accent2"/>
                </a:solidFill>
              </a:rPr>
              <a:t>Tournaments</a:t>
            </a:r>
            <a:endParaRPr lang="en-GB" sz="1800" dirty="0" smtClean="0">
              <a:solidFill>
                <a:schemeClr val="accent2"/>
              </a:solidFill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en-GB" sz="1800" dirty="0" smtClean="0">
                <a:solidFill>
                  <a:schemeClr val="accent2"/>
                </a:solidFill>
              </a:rPr>
              <a:t>Corporate 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GB" sz="1800" dirty="0" smtClean="0">
                <a:solidFill>
                  <a:schemeClr val="accent2"/>
                </a:solidFill>
              </a:rPr>
              <a:t>Events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GB" sz="1800" dirty="0" smtClean="0">
                <a:solidFill>
                  <a:schemeClr val="accent2"/>
                </a:solidFill>
              </a:rPr>
              <a:t>Memberships</a:t>
            </a:r>
          </a:p>
        </p:txBody>
      </p:sp>
      <p:sp>
        <p:nvSpPr>
          <p:cNvPr id="4" name="Rectangle 3"/>
          <p:cNvSpPr/>
          <p:nvPr/>
        </p:nvSpPr>
        <p:spPr>
          <a:xfrm>
            <a:off x="-114627" y="1484783"/>
            <a:ext cx="6126788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 REVENUE &amp; GROWTH</a:t>
            </a:r>
          </a:p>
          <a:p>
            <a:pPr algn="ctr"/>
            <a:endParaRPr lang="en-GB" sz="4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-603449"/>
            <a:ext cx="1584177" cy="2950975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928313"/>
            <a:ext cx="2752263" cy="17603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686" y="116631"/>
            <a:ext cx="1571350" cy="656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9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735224" y="4453093"/>
            <a:ext cx="1748102" cy="272874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8513" y="-747464"/>
            <a:ext cx="1697741" cy="316252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560267" y="1856005"/>
            <a:ext cx="751899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GB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REFERENCES</a:t>
            </a:r>
            <a:endParaRPr lang="en-GB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187624" y="2933655"/>
            <a:ext cx="76328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b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686" y="116631"/>
            <a:ext cx="1571350" cy="656593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58137" y="2564904"/>
            <a:ext cx="684076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GB" sz="1600" dirty="0"/>
              <a:t>Burns, P. (2020) Entrepreneurship and Small Business. 5th </a:t>
            </a:r>
            <a:r>
              <a:rPr lang="en-GB" sz="1600" dirty="0" err="1"/>
              <a:t>edn</a:t>
            </a:r>
            <a:r>
              <a:rPr lang="en-GB" sz="1600" dirty="0"/>
              <a:t>. London: Red Globe </a:t>
            </a:r>
            <a:r>
              <a:rPr lang="en-GB" sz="1600" dirty="0" smtClean="0"/>
              <a:t>Press.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1600" dirty="0" err="1"/>
              <a:t>Kotler</a:t>
            </a:r>
            <a:r>
              <a:rPr lang="en-GB" sz="1600" dirty="0"/>
              <a:t>, P., Keller, K.L. and </a:t>
            </a:r>
            <a:r>
              <a:rPr lang="en-GB" sz="1600" dirty="0" err="1"/>
              <a:t>Chernev</a:t>
            </a:r>
            <a:r>
              <a:rPr lang="en-GB" sz="1600" dirty="0"/>
              <a:t>, A. (2022) Marketing Management. 16th </a:t>
            </a:r>
            <a:r>
              <a:rPr lang="en-GB" sz="1600" dirty="0" err="1"/>
              <a:t>edn</a:t>
            </a:r>
            <a:r>
              <a:rPr lang="en-GB" sz="1600" dirty="0"/>
              <a:t>. Harlow: Pearson</a:t>
            </a:r>
            <a:r>
              <a:rPr lang="en-GB" sz="1600" dirty="0" smtClean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1600" dirty="0"/>
              <a:t>Lawn Tennis Association (2024) Play Tennis. Available at: https://www.lta.org.uk (Accessed: 27 July 2026</a:t>
            </a:r>
            <a:r>
              <a:rPr lang="en-GB" sz="1600" dirty="0" smtClean="0"/>
              <a:t>).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1600" dirty="0" err="1"/>
              <a:t>Statista</a:t>
            </a:r>
            <a:r>
              <a:rPr lang="en-GB" sz="1600" dirty="0"/>
              <a:t> (2024) Sports participation and </a:t>
            </a:r>
            <a:r>
              <a:rPr lang="en-GB" sz="1600" dirty="0" smtClean="0"/>
              <a:t>consumer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1600" dirty="0" smtClean="0"/>
              <a:t>Gov.uk </a:t>
            </a:r>
            <a:r>
              <a:rPr lang="en-GB" sz="1600" dirty="0"/>
              <a:t>(2024) Set up a private limited </a:t>
            </a:r>
            <a:r>
              <a:rPr lang="en-GB" sz="1600" dirty="0" err="1" smtClean="0"/>
              <a:t>company.Available</a:t>
            </a:r>
            <a:r>
              <a:rPr lang="en-GB" sz="1600" dirty="0" smtClean="0"/>
              <a:t> </a:t>
            </a:r>
            <a:r>
              <a:rPr lang="en-GB" sz="1600" dirty="0"/>
              <a:t>at: </a:t>
            </a:r>
            <a:endParaRPr lang="en-GB" sz="1600" dirty="0" smtClean="0"/>
          </a:p>
          <a:p>
            <a:r>
              <a:rPr lang="en-GB" sz="1600" dirty="0" smtClean="0"/>
              <a:t>https</a:t>
            </a:r>
            <a:r>
              <a:rPr lang="en-GB" sz="1600" dirty="0"/>
              <a:t>://www.gov.uk/limited-company-formation (Accessed: 27 July 2026).</a:t>
            </a:r>
            <a:endParaRPr lang="en-GB" sz="1600" dirty="0" smtClean="0"/>
          </a:p>
          <a:p>
            <a:pPr marL="285750" indent="-285750">
              <a:buFont typeface="Arial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4450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735224" y="4453093"/>
            <a:ext cx="1748102" cy="272874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972616" y="3573016"/>
            <a:ext cx="5184576" cy="1752600"/>
          </a:xfrm>
          <a:noFill/>
        </p:spPr>
        <p:txBody>
          <a:bodyPr>
            <a:normAutofit/>
          </a:bodyPr>
          <a:lstStyle/>
          <a:p>
            <a:r>
              <a:rPr lang="en-GB" sz="1800" dirty="0" smtClean="0">
                <a:solidFill>
                  <a:schemeClr val="accent2"/>
                </a:solidFill>
              </a:rPr>
              <a:t>Bringing together</a:t>
            </a:r>
            <a:endParaRPr lang="en-GB" sz="1800" dirty="0">
              <a:solidFill>
                <a:schemeClr val="accent2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8513" y="-747464"/>
            <a:ext cx="1697741" cy="316252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585348" y="2348880"/>
            <a:ext cx="7518992" cy="126188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GB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THANK YOU</a:t>
            </a:r>
          </a:p>
          <a:p>
            <a:r>
              <a:rPr lang="en-GB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EY SOCIAL CLUB LONDON </a:t>
            </a:r>
            <a:endParaRPr lang="en-GB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-1876115" y="3390341"/>
            <a:ext cx="76328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b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GB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27584" y="3933056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683568" y="4082503"/>
            <a:ext cx="5400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Sport • Lifestyle </a:t>
            </a:r>
            <a:r>
              <a:rPr lang="en-GB" dirty="0" smtClean="0">
                <a:solidFill>
                  <a:schemeClr val="accent2"/>
                </a:solidFill>
              </a:rPr>
              <a:t>• Community</a:t>
            </a:r>
          </a:p>
          <a:p>
            <a:endParaRPr lang="en-GB" dirty="0" smtClean="0">
              <a:solidFill>
                <a:schemeClr val="accent2"/>
              </a:solidFill>
            </a:endParaRPr>
          </a:p>
          <a:p>
            <a:r>
              <a:rPr lang="en-GB" dirty="0" smtClean="0">
                <a:solidFill>
                  <a:schemeClr val="accent2"/>
                </a:solidFill>
              </a:rPr>
              <a:t>A </a:t>
            </a:r>
            <a:r>
              <a:rPr lang="en-GB" dirty="0">
                <a:solidFill>
                  <a:schemeClr val="accent2"/>
                </a:solidFill>
              </a:rPr>
              <a:t>premium tennis experience designed for the modern London lifestyle.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686" y="116631"/>
            <a:ext cx="1571350" cy="656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7339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401</TotalTime>
  <Words>382</Words>
  <Application>Microsoft Office PowerPoint</Application>
  <PresentationFormat>On-screen Show (4:3)</PresentationFormat>
  <Paragraphs>98</Paragraphs>
  <Slides>10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Smart Beee</dc:creator>
  <cp:lastModifiedBy>Smart Beee</cp:lastModifiedBy>
  <cp:revision>24</cp:revision>
  <dcterms:created xsi:type="dcterms:W3CDTF">2026-08-06T13:11:29Z</dcterms:created>
  <dcterms:modified xsi:type="dcterms:W3CDTF">2026-08-08T11:51:33Z</dcterms:modified>
</cp:coreProperties>
</file>