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9906000" cy="6858000" type="A4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64E14"/>
    <a:srgbClr val="00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062" y="-96"/>
      </p:cViewPr>
      <p:guideLst>
        <p:guide orient="horz" pos="2160"/>
        <p:guide pos="312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199" y="1371600"/>
            <a:ext cx="89154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81C30-F33C-400E-AEC8-D6027523D10A}" type="datetimeFigureOut">
              <a:rPr lang="en-US" smtClean="0"/>
              <a:pPr/>
              <a:t>11/16/2022</a:t>
            </a:fld>
            <a:endParaRPr lang="en-US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CC5AA-0CCE-42E5-BC10-B87EAE3E9DA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485900" y="3331698"/>
            <a:ext cx="69342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81C30-F33C-400E-AEC8-D6027523D10A}" type="datetimeFigureOut">
              <a:rPr lang="en-US" smtClean="0"/>
              <a:pPr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CC5AA-0CCE-42E5-BC10-B87EAE3E9DA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3550" y="609600"/>
            <a:ext cx="767715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33550" y="2507786"/>
            <a:ext cx="767715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81C30-F33C-400E-AEC8-D6027523D10A}" type="datetimeFigureOut">
              <a:rPr lang="en-US" smtClean="0"/>
              <a:pPr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5200" y="6416676"/>
            <a:ext cx="825500" cy="365125"/>
          </a:xfrm>
        </p:spPr>
        <p:txBody>
          <a:bodyPr/>
          <a:lstStyle/>
          <a:p>
            <a:fld id="{DCDCC5AA-0CCE-42E5-BC10-B87EAE3E9DA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5300" y="1600201"/>
            <a:ext cx="437515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35550" y="1600201"/>
            <a:ext cx="437515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81C30-F33C-400E-AEC8-D6027523D10A}" type="datetimeFigureOut">
              <a:rPr lang="en-US" smtClean="0"/>
              <a:pPr/>
              <a:t>11/16/2022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CC5AA-0CCE-42E5-BC10-B87EAE3E9DA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273050"/>
            <a:ext cx="89154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0" y="1535113"/>
            <a:ext cx="4376870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5032111" y="1535113"/>
            <a:ext cx="4378590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95300" y="2362201"/>
            <a:ext cx="4376870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32111" y="2362201"/>
            <a:ext cx="4378590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81C30-F33C-400E-AEC8-D6027523D10A}" type="datetimeFigureOut">
              <a:rPr lang="en-US" smtClean="0"/>
              <a:pPr/>
              <a:t>11/16/2022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CC5AA-0CCE-42E5-BC10-B87EAE3E9DA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81C30-F33C-400E-AEC8-D6027523D10A}" type="datetimeFigureOut">
              <a:rPr lang="en-US" smtClean="0"/>
              <a:pPr/>
              <a:t>11/16/2022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CC5AA-0CCE-42E5-BC10-B87EAE3E9DA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81C30-F33C-400E-AEC8-D6027523D10A}" type="datetimeFigureOut">
              <a:rPr lang="en-US" smtClean="0"/>
              <a:pPr/>
              <a:t>11/16/2022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CC5AA-0CCE-42E5-BC10-B87EAE3E9DA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273050"/>
            <a:ext cx="3259006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95300" y="1524001"/>
            <a:ext cx="3259006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872971" y="273051"/>
            <a:ext cx="5537729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81C30-F33C-400E-AEC8-D6027523D10A}" type="datetimeFigureOut">
              <a:rPr lang="en-US" smtClean="0"/>
              <a:pPr/>
              <a:t>11/16/2022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CC5AA-0CCE-42E5-BC10-B87EAE3E9DA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609600"/>
            <a:ext cx="59436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81200" y="1831975"/>
            <a:ext cx="59436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81200" y="1166787"/>
            <a:ext cx="59436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81C30-F33C-400E-AEC8-D6027523D10A}" type="datetimeFigureOut">
              <a:rPr lang="en-US" smtClean="0"/>
              <a:pPr/>
              <a:t>11/16/2022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CC5AA-0CCE-42E5-BC10-B87EAE3E9DA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81C30-F33C-400E-AEC8-D6027523D10A}" type="datetimeFigureOut">
              <a:rPr lang="en-US" smtClean="0"/>
              <a:pPr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CC5AA-0CCE-42E5-BC10-B87EAE3E9DA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81850" y="274639"/>
            <a:ext cx="222885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95300" y="274639"/>
            <a:ext cx="652145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81C30-F33C-400E-AEC8-D6027523D10A}" type="datetimeFigureOut">
              <a:rPr lang="en-US" smtClean="0"/>
              <a:pPr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CC5AA-0CCE-42E5-BC10-B87EAE3E9DA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95300" y="274638"/>
            <a:ext cx="89154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95300" y="1600200"/>
            <a:ext cx="89154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95300" y="6416676"/>
            <a:ext cx="23114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1581C30-F33C-400E-AEC8-D6027523D10A}" type="datetimeFigureOut">
              <a:rPr lang="en-US" smtClean="0"/>
              <a:pPr/>
              <a:t>11/16/2022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4550" y="6416676"/>
            <a:ext cx="31369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585200" y="6416676"/>
            <a:ext cx="8255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CDCC5AA-0CCE-42E5-BC10-B87EAE3E9DA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0"/>
            <a:ext cx="8420100" cy="2057400"/>
          </a:xfrm>
        </p:spPr>
        <p:txBody>
          <a:bodyPr>
            <a:normAutofit/>
          </a:bodyPr>
          <a:lstStyle/>
          <a:p>
            <a:r>
              <a:rPr lang="en-GB" sz="5400" dirty="0" smtClean="0">
                <a:solidFill>
                  <a:srgbClr val="C00000"/>
                </a:solidFill>
              </a:rPr>
              <a:t> </a:t>
            </a:r>
            <a:r>
              <a:rPr lang="en-GB" sz="5400" b="1" u="sng" dirty="0" smtClean="0">
                <a:solidFill>
                  <a:srgbClr val="C00000"/>
                </a:solidFill>
              </a:rPr>
              <a:t>MENU</a:t>
            </a:r>
            <a:r>
              <a:rPr lang="en-GB" sz="5400" b="1" dirty="0" smtClean="0">
                <a:solidFill>
                  <a:srgbClr val="C00000"/>
                </a:solidFill>
              </a:rPr>
              <a:t>  </a:t>
            </a:r>
            <a:r>
              <a:rPr lang="en-GB" sz="5400" b="1" u="sng" dirty="0" smtClean="0">
                <a:solidFill>
                  <a:srgbClr val="C00000"/>
                </a:solidFill>
              </a:rPr>
              <a:t>  </a:t>
            </a:r>
            <a:endParaRPr lang="en-US" sz="5400" b="1" u="sng" dirty="0">
              <a:solidFill>
                <a:srgbClr val="C0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276600"/>
            <a:ext cx="6934200" cy="2590800"/>
          </a:xfrm>
        </p:spPr>
        <p:txBody>
          <a:bodyPr>
            <a:normAutofit/>
          </a:bodyPr>
          <a:lstStyle/>
          <a:p>
            <a:r>
              <a:rPr lang="en-US" sz="2400" dirty="0"/>
              <a:t>Hotel Placement- Food &amp; Beverage </a:t>
            </a:r>
            <a:r>
              <a:rPr lang="en-US" sz="2400" dirty="0" smtClean="0"/>
              <a:t>Operations(BMIH4002)</a:t>
            </a:r>
          </a:p>
          <a:p>
            <a:r>
              <a:rPr lang="en-US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TAHMINA ISLAM(2124414</a:t>
            </a:r>
            <a:r>
              <a:rPr lang="en-US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r>
              <a:rPr lang="en-US" sz="2400" dirty="0"/>
              <a:t>Lecturer's name: </a:t>
            </a:r>
            <a:r>
              <a:rPr lang="en-US" sz="2000" dirty="0"/>
              <a:t>FFION CUMBERPATCH</a:t>
            </a:r>
            <a:endParaRPr lang="en-US" sz="24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0" y="0"/>
            <a:ext cx="4800600" cy="2286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C:\Users\A Islam\Desktop\menu pic\IMG_20221104_103001 (1)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219200" cy="914400"/>
          </a:xfrm>
          <a:prstGeom prst="rect">
            <a:avLst/>
          </a:prstGeom>
          <a:ln>
            <a:headEnd/>
            <a:tailEnd/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</p:pic>
      <p:pic>
        <p:nvPicPr>
          <p:cNvPr id="10" name="Picture 9" descr="images (7)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9200" y="0"/>
            <a:ext cx="4876800" cy="685800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5029200" y="381000"/>
            <a:ext cx="487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13313" name="Rectangle 1"/>
          <p:cNvSpPr>
            <a:spLocks noChangeArrowheads="1"/>
          </p:cNvSpPr>
          <p:nvPr/>
        </p:nvSpPr>
        <p:spPr bwMode="auto">
          <a:xfrm>
            <a:off x="5029200" y="0"/>
            <a:ext cx="4876800" cy="64248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000" b="1" i="1" u="sng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Algerian" pitchFamily="82" charset="0"/>
                <a:ea typeface="Calibri" pitchFamily="34" charset="0"/>
                <a:cs typeface="Times New Roman" pitchFamily="18" charset="0"/>
              </a:rPr>
              <a:t>Starter</a:t>
            </a:r>
            <a:endParaRPr kumimoji="0" lang="en-US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Mushroom soup  </a:t>
            </a:r>
            <a:r>
              <a:rPr kumimoji="0" lang="en-GB" b="0" i="1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V, Vg, G</a:t>
            </a:r>
            <a:r>
              <a:rPr kumimoji="0" lang="en-GB" sz="1400" b="0" i="1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F</a:t>
            </a:r>
            <a:r>
              <a:rPr kumimoji="0" lang="en-GB" sz="1600" b="0" i="0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170kcal</a:t>
            </a:r>
            <a:endParaRPr kumimoji="0" lang="en-US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050" b="0" i="0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Topped with Saut</a:t>
            </a:r>
            <a:r>
              <a:rPr kumimoji="0" lang="en-GB" sz="1050" b="0" i="0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é</a:t>
            </a:r>
            <a:r>
              <a:rPr kumimoji="0" lang="en-GB" sz="1050" b="0" i="0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ed mushrooms, Served with an Italian style hard cheese crouton and crusty bread with butter.</a:t>
            </a:r>
            <a:endParaRPr kumimoji="0" lang="en-US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Prawn cocktail   417kcal </a:t>
            </a:r>
            <a:r>
              <a:rPr kumimoji="0" lang="en-GB" sz="1400" b="0" i="0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   </a:t>
            </a:r>
            <a:endParaRPr kumimoji="0" lang="en-US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400" b="0" i="0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Sauce Marie Rose, brown bread &amp; butter, fresh lemon</a:t>
            </a:r>
            <a:endParaRPr kumimoji="0" lang="en-US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Tomato &amp; Mozzarella Bon Bons   </a:t>
            </a:r>
            <a:r>
              <a:rPr kumimoji="0" lang="en-GB" b="0" i="1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 </a:t>
            </a: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47kcal</a:t>
            </a:r>
            <a:endParaRPr kumimoji="0" lang="en-US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GB" sz="1050" b="0" i="0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Sun dried tomato and mozzarella risotto bon, coated in breadcrumbs with tomato salsa , pesto and finished with Italian style hard cheese.</a:t>
            </a:r>
            <a:endParaRPr kumimoji="0" lang="en-US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000" b="1" i="1" u="sng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Algerian" pitchFamily="82" charset="0"/>
                <a:ea typeface="Calibri" pitchFamily="34" charset="0"/>
                <a:cs typeface="Times New Roman" pitchFamily="18" charset="0"/>
              </a:rPr>
              <a:t> Mains</a:t>
            </a:r>
            <a:endParaRPr kumimoji="0" lang="en-US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Traditional Roast Turkey </a:t>
            </a:r>
            <a:r>
              <a:rPr kumimoji="0" lang="en-GB" b="0" i="1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G</a:t>
            </a:r>
            <a:r>
              <a:rPr kumimoji="0" lang="en-GB" sz="1400" b="0" i="1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F</a:t>
            </a:r>
            <a:r>
              <a:rPr kumimoji="0" lang="en-GB" sz="1400" b="0" i="0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1404kcal</a:t>
            </a:r>
            <a:endParaRPr kumimoji="0" lang="en-US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050" b="0" i="0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Slices of </a:t>
            </a:r>
            <a:r>
              <a:rPr kumimoji="0" lang="en-GB" sz="1050" b="0" i="0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juicy </a:t>
            </a:r>
            <a:r>
              <a:rPr kumimoji="0" lang="en-GB" sz="1050" b="0" i="0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roast turkey, </a:t>
            </a:r>
            <a:r>
              <a:rPr kumimoji="0" lang="en-GB" sz="1050" b="0" i="0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serve </a:t>
            </a:r>
            <a:r>
              <a:rPr kumimoji="0" lang="en-GB" sz="1050" b="0" i="0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with roast potatoes, home-made Yorkshire pudding seasonal vegetables, pigs in blankets, pork stuffing, gravy and cranberry juice.</a:t>
            </a:r>
            <a:endParaRPr kumimoji="0" lang="en-US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Winter vegetable wellington </a:t>
            </a:r>
            <a:r>
              <a:rPr kumimoji="0" lang="en-GB" b="0" i="1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 Vg</a:t>
            </a: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GB" b="0" i="0" u="none" strike="noStrike" cap="none" normalizeH="0" dirty="0" smtClean="0">
                <a:ln>
                  <a:noFill/>
                </a:ln>
                <a:solidFill>
                  <a:srgbClr val="943634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983</a:t>
            </a: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kcal</a:t>
            </a:r>
            <a:endParaRPr kumimoji="0" lang="en-US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050" b="0" i="0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Butternut squash, parsnips &amp;beetroot baked in golden puff pastry, served with roast potatoes, home-made Yorkshire pudding , seasonal vegetables and gravy.</a:t>
            </a:r>
            <a:endParaRPr kumimoji="0" lang="en-US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Mint lamb shank 142.9 kcal</a:t>
            </a:r>
            <a:endParaRPr kumimoji="0" lang="en-US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050" b="0" i="0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Slow cooked in a red wine and mint gravy. Served with mashed potatoes and seasonal vegetables</a:t>
            </a:r>
            <a:r>
              <a:rPr kumimoji="0" lang="en-GB" sz="1050" b="0" i="0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.</a:t>
            </a:r>
            <a:endParaRPr kumimoji="0" lang="en-US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000" b="1" i="1" u="sng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Algerian" pitchFamily="82" charset="0"/>
                <a:ea typeface="Calibri" pitchFamily="34" charset="0"/>
                <a:cs typeface="Times New Roman" pitchFamily="18" charset="0"/>
              </a:rPr>
              <a:t> Desserts</a:t>
            </a:r>
            <a:endParaRPr kumimoji="0" lang="en-US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Traditional Christmas pudding </a:t>
            </a:r>
            <a:r>
              <a:rPr kumimoji="0" lang="en-GB" b="0" i="1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 </a:t>
            </a: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361kcal</a:t>
            </a:r>
            <a:endParaRPr kumimoji="0" lang="en-US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050" b="0" i="0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Packed with fruits and a hint of brandy syrup. Served with brandy sauce.</a:t>
            </a:r>
            <a:endParaRPr kumimoji="0" lang="en-US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Cheese &amp; Biscuits </a:t>
            </a:r>
            <a:r>
              <a:rPr kumimoji="0" lang="en-GB" b="0" i="1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 </a:t>
            </a: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835 kcal</a:t>
            </a:r>
            <a:endParaRPr kumimoji="0" lang="en-US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050" b="0" i="0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Long Clawson stilton ,Blackstone Vintage Cheddar and Somerset Camembert </a:t>
            </a:r>
            <a:r>
              <a:rPr kumimoji="0" lang="en-GB" sz="1050" b="0" i="0" u="none" strike="noStrike" cap="none" normalizeH="0" baseline="0" smtClean="0">
                <a:ln>
                  <a:noFill/>
                </a:ln>
                <a:solidFill>
                  <a:srgbClr val="943634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, </a:t>
            </a:r>
            <a:r>
              <a:rPr kumimoji="0" lang="en-GB" sz="1050" b="0" i="0" u="none" strike="noStrike" cap="none" normalizeH="0" baseline="0" smtClean="0">
                <a:ln>
                  <a:noFill/>
                </a:ln>
                <a:solidFill>
                  <a:srgbClr val="943634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serving </a:t>
            </a:r>
            <a:r>
              <a:rPr kumimoji="0" lang="en-GB" sz="1050" b="0" i="0" u="none" strike="noStrike" cap="none" normalizeH="0" baseline="0" smtClean="0">
                <a:ln>
                  <a:noFill/>
                </a:ln>
                <a:solidFill>
                  <a:srgbClr val="943634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with </a:t>
            </a:r>
            <a:r>
              <a:rPr kumimoji="0" lang="en-GB" sz="1050" b="0" i="0" u="none" strike="noStrike" cap="none" normalizeH="0" baseline="0" smtClean="0">
                <a:ln>
                  <a:noFill/>
                </a:ln>
                <a:solidFill>
                  <a:srgbClr val="943634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biscuit, grape, </a:t>
            </a:r>
            <a:r>
              <a:rPr kumimoji="0" lang="en-GB" sz="1050" b="0" i="0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celery, and caramelised red onion chutney.</a:t>
            </a:r>
            <a:endParaRPr kumimoji="0" lang="en-US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Toffee Apple Tart </a:t>
            </a:r>
            <a:r>
              <a:rPr kumimoji="0" lang="en-GB" b="0" i="1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499 kcal</a:t>
            </a:r>
            <a:endParaRPr kumimoji="0" lang="en-US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050" b="0" i="0" u="none" strike="noStrike" cap="none" normalizeH="0" baseline="0" dirty="0" smtClean="0">
                <a:ln>
                  <a:noFill/>
                </a:ln>
                <a:solidFill>
                  <a:srgbClr val="943634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puff pastry base topped with a layer of apple slices and drizzled with toffee fudge sauce . Served with Irish Cream liqueur flavoured ice cream with a salted caramel ripple.</a:t>
            </a:r>
            <a:endParaRPr kumimoji="0" lang="en-GB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5029200" y="6400800"/>
            <a:ext cx="4876800" cy="63094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just"/>
            <a:r>
              <a:rPr lang="en-US" sz="700" dirty="0" smtClean="0">
                <a:solidFill>
                  <a:schemeClr val="bg1"/>
                </a:solidFill>
                <a:latin typeface="Calibri"/>
                <a:ea typeface="Calibri"/>
                <a:cs typeface="Times New Roman"/>
              </a:rPr>
              <a:t>Adults need around 2000kcal a day. If you have any dietary requirements or are concerned about food allergies please ask for assistance when selecting menu items. </a:t>
            </a:r>
            <a:r>
              <a:rPr lang="en-US" sz="700" dirty="0" smtClean="0">
                <a:solidFill>
                  <a:srgbClr val="FF0000"/>
                </a:solidFill>
                <a:latin typeface="Calibri"/>
                <a:ea typeface="Calibri"/>
                <a:cs typeface="Times New Roman"/>
              </a:rPr>
              <a:t>(V) Suitable for vegetarian  (Vg)  Suitable for vegan  (GF) Suitable for gluten free.</a:t>
            </a:r>
          </a:p>
          <a:p>
            <a:pPr algn="just"/>
            <a:r>
              <a:rPr lang="en-US" sz="700" dirty="0" smtClean="0">
                <a:solidFill>
                  <a:schemeClr val="bg1"/>
                </a:solidFill>
                <a:latin typeface="Calibri"/>
                <a:ea typeface="Calibri"/>
                <a:cs typeface="Times New Roman"/>
              </a:rPr>
              <a:t> Subject to change: Food items are subject to change at short notice due to National Supply issues out of Trinity Hotels’ control.. </a:t>
            </a:r>
          </a:p>
          <a:p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13320" name="Rectangle 8"/>
          <p:cNvSpPr>
            <a:spLocks noChangeArrowheads="1"/>
          </p:cNvSpPr>
          <p:nvPr/>
        </p:nvSpPr>
        <p:spPr bwMode="auto">
          <a:xfrm>
            <a:off x="0" y="0"/>
            <a:ext cx="4668907" cy="66787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600" b="1" i="0" u="sng" strike="noStrike" cap="none" normalizeH="0" baseline="0" dirty="0" smtClean="0">
              <a:ln>
                <a:noFill/>
              </a:ln>
              <a:solidFill>
                <a:srgbClr val="C0504D"/>
              </a:solidFill>
              <a:effectLst/>
              <a:latin typeface="Algerian" pitchFamily="82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sz="1600" b="1" u="sng" dirty="0">
              <a:solidFill>
                <a:srgbClr val="C0504D"/>
              </a:solidFill>
              <a:latin typeface="Algerian" pitchFamily="82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600" b="1" i="0" u="sng" strike="noStrike" cap="none" normalizeH="0" baseline="0" dirty="0" smtClean="0">
              <a:ln>
                <a:noFill/>
              </a:ln>
              <a:solidFill>
                <a:srgbClr val="C0504D"/>
              </a:solidFill>
              <a:effectLst/>
              <a:latin typeface="Algerian" pitchFamily="82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sz="1600" b="1" u="sng" dirty="0">
              <a:solidFill>
                <a:srgbClr val="C0504D"/>
              </a:solidFill>
              <a:latin typeface="Algerian" pitchFamily="82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600" b="1" i="0" u="sng" strike="noStrike" cap="none" normalizeH="0" baseline="0" dirty="0" smtClean="0">
              <a:ln>
                <a:noFill/>
              </a:ln>
              <a:solidFill>
                <a:srgbClr val="C0504D"/>
              </a:solidFill>
              <a:effectLst/>
              <a:latin typeface="Algerian" pitchFamily="82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sz="1600" b="1" u="sng" dirty="0">
              <a:solidFill>
                <a:srgbClr val="C0504D"/>
              </a:solidFill>
              <a:latin typeface="Algerian" pitchFamily="82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600" b="1" i="0" u="sng" strike="noStrike" cap="none" normalizeH="0" baseline="0" dirty="0" smtClean="0">
              <a:ln>
                <a:noFill/>
              </a:ln>
              <a:solidFill>
                <a:srgbClr val="C0504D"/>
              </a:solidFill>
              <a:effectLst/>
              <a:latin typeface="Algerian" pitchFamily="82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sz="1600" b="1" u="sng" dirty="0">
              <a:solidFill>
                <a:srgbClr val="C0504D"/>
              </a:solidFill>
              <a:latin typeface="Algerian" pitchFamily="82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600" b="1" i="0" u="sng" strike="noStrike" cap="none" normalizeH="0" baseline="0" dirty="0" smtClean="0">
              <a:ln>
                <a:noFill/>
              </a:ln>
              <a:solidFill>
                <a:srgbClr val="C0504D"/>
              </a:solidFill>
              <a:effectLst/>
              <a:latin typeface="Algerian" pitchFamily="82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sz="1600" b="1" u="sng" dirty="0">
              <a:solidFill>
                <a:srgbClr val="C0504D"/>
              </a:solidFill>
              <a:latin typeface="Algerian" pitchFamily="82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600" b="1" i="0" u="sng" strike="noStrike" cap="none" normalizeH="0" baseline="0" dirty="0" smtClean="0">
              <a:ln>
                <a:noFill/>
              </a:ln>
              <a:solidFill>
                <a:srgbClr val="C0504D"/>
              </a:solidFill>
              <a:effectLst/>
              <a:latin typeface="Algerian" pitchFamily="82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sz="1600" b="1" u="sng" dirty="0">
              <a:solidFill>
                <a:srgbClr val="C0504D"/>
              </a:solidFill>
              <a:latin typeface="Algerian" pitchFamily="82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600" b="1" i="0" u="sng" strike="noStrike" cap="none" normalizeH="0" baseline="0" dirty="0" smtClean="0">
              <a:ln>
                <a:noFill/>
              </a:ln>
              <a:solidFill>
                <a:srgbClr val="C0504D"/>
              </a:solidFill>
              <a:effectLst/>
              <a:latin typeface="Algerian" pitchFamily="82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sz="1600" b="1" u="sng" dirty="0">
              <a:solidFill>
                <a:srgbClr val="C0504D"/>
              </a:solidFill>
              <a:latin typeface="Algerian" pitchFamily="82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600" b="1" i="0" u="sng" strike="noStrike" cap="none" normalizeH="0" baseline="0" dirty="0" smtClean="0">
              <a:ln>
                <a:noFill/>
              </a:ln>
              <a:solidFill>
                <a:srgbClr val="C0504D"/>
              </a:solidFill>
              <a:effectLst/>
              <a:latin typeface="Algerian" pitchFamily="82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sz="1600" b="1" u="sng" dirty="0">
              <a:solidFill>
                <a:srgbClr val="C0504D"/>
              </a:solidFill>
              <a:latin typeface="Algerian" pitchFamily="82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600" b="1" i="0" u="sng" strike="noStrike" cap="none" normalizeH="0" baseline="0" dirty="0" smtClean="0">
              <a:ln>
                <a:noFill/>
              </a:ln>
              <a:solidFill>
                <a:srgbClr val="C0504D"/>
              </a:solidFill>
              <a:effectLst/>
              <a:latin typeface="Algerian" pitchFamily="82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sz="1600" b="1" u="sng" dirty="0">
              <a:solidFill>
                <a:srgbClr val="C0504D"/>
              </a:solidFill>
              <a:latin typeface="Algerian" pitchFamily="82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600" b="1" i="0" u="sng" strike="noStrike" cap="none" normalizeH="0" baseline="0" dirty="0" smtClean="0">
              <a:ln>
                <a:noFill/>
              </a:ln>
              <a:solidFill>
                <a:srgbClr val="C0504D"/>
              </a:solidFill>
              <a:effectLst/>
              <a:latin typeface="Algerian" pitchFamily="82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600" b="1" i="0" u="sng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lgerian" pitchFamily="82" charset="0"/>
                <a:ea typeface="Calibri" pitchFamily="34" charset="0"/>
                <a:cs typeface="Times New Roman" pitchFamily="18" charset="0"/>
              </a:rPr>
              <a:t>Drink package</a:t>
            </a:r>
            <a:endParaRPr kumimoji="0" lang="en-US" sz="900" b="1" i="0" u="sng" strike="noStrike" cap="none" normalizeH="0" baseline="0" dirty="0" smtClean="0">
              <a:ln>
                <a:noFill/>
              </a:ln>
              <a:solidFill>
                <a:srgbClr val="C0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/>
            <a:r>
              <a:rPr kumimoji="0" lang="en-US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Soft Drinks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- £14 (save £6)                </a:t>
            </a:r>
            <a:r>
              <a:rPr lang="en-US" sz="1400" b="1" dirty="0" smtClean="0">
                <a:solidFill>
                  <a:srgbClr val="FFFF00"/>
                </a:solidFill>
              </a:rPr>
              <a:t>Prose </a:t>
            </a:r>
            <a:r>
              <a:rPr lang="en-US" sz="1400" b="1" dirty="0">
                <a:solidFill>
                  <a:srgbClr val="FFFF00"/>
                </a:solidFill>
              </a:rPr>
              <a:t>co</a:t>
            </a:r>
            <a:r>
              <a:rPr lang="en-US" sz="1400" dirty="0">
                <a:solidFill>
                  <a:srgbClr val="FFFF00"/>
                </a:solidFill>
              </a:rPr>
              <a:t>- £</a:t>
            </a:r>
            <a:r>
              <a:rPr lang="en-US" sz="1400" dirty="0" smtClean="0">
                <a:solidFill>
                  <a:srgbClr val="FFFF00"/>
                </a:solidFill>
              </a:rPr>
              <a:t>49  </a:t>
            </a:r>
            <a:r>
              <a:rPr lang="en-US" sz="1400" dirty="0">
                <a:solidFill>
                  <a:srgbClr val="FFFF00"/>
                </a:solidFill>
              </a:rPr>
              <a:t>(Save £10</a:t>
            </a:r>
            <a:r>
              <a:rPr lang="en-US" sz="1400" dirty="0" smtClean="0">
                <a:solidFill>
                  <a:srgbClr val="FFFF00"/>
                </a:solidFill>
              </a:rPr>
              <a:t>)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r>
              <a:rPr lang="en-US" sz="1400" dirty="0">
                <a:solidFill>
                  <a:srgbClr val="FFFF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US" sz="14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8x Bottles</a:t>
            </a:r>
            <a:r>
              <a:rPr lang="en-US" sz="1400" dirty="0" smtClean="0">
                <a:solidFill>
                  <a:srgbClr val="FFFF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                            </a:t>
            </a:r>
            <a:r>
              <a:rPr lang="en-US" sz="1400" b="1" dirty="0">
                <a:solidFill>
                  <a:srgbClr val="FFFF00"/>
                </a:solidFill>
              </a:rPr>
              <a:t>Myrrh</a:t>
            </a:r>
            <a:r>
              <a:rPr lang="en-US" sz="1400" dirty="0">
                <a:solidFill>
                  <a:srgbClr val="FFFF00"/>
                </a:solidFill>
              </a:rPr>
              <a:t>- £98  (Save £37</a:t>
            </a:r>
            <a:r>
              <a:rPr lang="en-US" sz="1400" dirty="0" smtClean="0">
                <a:solidFill>
                  <a:srgbClr val="FFFF00"/>
                </a:solidFill>
              </a:rPr>
              <a:t>)</a:t>
            </a:r>
            <a:endParaRPr kumimoji="0" lang="en-US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330ml soft drinks</a:t>
            </a:r>
            <a:endParaRPr kumimoji="0" lang="en-US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275ml J20 (assorted flavors)</a:t>
            </a:r>
            <a:endParaRPr kumimoji="0" lang="en-US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330ml still or sparkling mineral water</a:t>
            </a:r>
            <a:endParaRPr kumimoji="0" lang="en-US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Beers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- £35.50 (save £10)</a:t>
            </a:r>
            <a:endParaRPr kumimoji="0" lang="en-US" sz="900" b="0" i="0" u="none" strike="noStrike" cap="none" normalizeH="0" baseline="0" dirty="0" smtClean="0">
              <a:ln>
                <a:noFill/>
              </a:ln>
              <a:solidFill>
                <a:srgbClr val="FFFF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1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12x Bottles</a:t>
            </a:r>
            <a:endParaRPr lang="en-US" sz="900" dirty="0" smtClean="0">
              <a:latin typeface="Arial" pitchFamily="34" charset="0"/>
              <a:ea typeface="Calibri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Becks bier </a:t>
            </a:r>
            <a:endParaRPr kumimoji="0" lang="en-US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</a:t>
            </a:r>
            <a:r>
              <a:rPr kumimoji="0" lang="en-US" sz="11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Stella Artois</a:t>
            </a:r>
            <a:endParaRPr kumimoji="0" 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Rounded Rectangle 25"/>
          <p:cNvSpPr/>
          <p:nvPr/>
        </p:nvSpPr>
        <p:spPr>
          <a:xfrm>
            <a:off x="0" y="2667000"/>
            <a:ext cx="2667000" cy="1981200"/>
          </a:xfrm>
          <a:prstGeom prst="roundRect">
            <a:avLst/>
          </a:prstGeom>
          <a:blipFill>
            <a:blip r:embed="rId5" cstate="print">
              <a:lum bright="-40000" contrast="-40000"/>
            </a:blip>
            <a:stretch>
              <a:fillRect/>
            </a:stretch>
          </a:blipFill>
          <a:ln w="5715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">
              <a:buFont typeface="Arial" pitchFamily="34" charset="0"/>
              <a:buChar char="•"/>
            </a:pPr>
            <a:endParaRPr lang="en-GB" sz="1200" b="1" dirty="0" smtClean="0">
              <a:solidFill>
                <a:schemeClr val="tx1"/>
              </a:solidFill>
              <a:latin typeface="Arial Black" pitchFamily="34" charset="0"/>
            </a:endParaRPr>
          </a:p>
          <a:p>
            <a:pPr lvl="0" algn="just">
              <a:buFont typeface="Arial" pitchFamily="34" charset="0"/>
              <a:buChar char="•"/>
            </a:pPr>
            <a:endParaRPr lang="en-GB" sz="1200" b="1" dirty="0">
              <a:solidFill>
                <a:schemeClr val="tx1"/>
              </a:solidFill>
              <a:latin typeface="Arial Black" pitchFamily="34" charset="0"/>
            </a:endParaRPr>
          </a:p>
          <a:p>
            <a:pPr lvl="0" algn="just">
              <a:buFont typeface="Arial" pitchFamily="34" charset="0"/>
              <a:buChar char="•"/>
            </a:pPr>
            <a:r>
              <a:rPr lang="en-GB" sz="1200" b="1" dirty="0" smtClean="0">
                <a:solidFill>
                  <a:schemeClr val="tx1"/>
                </a:solidFill>
                <a:latin typeface="Arial Black" pitchFamily="34" charset="0"/>
              </a:rPr>
              <a:t>Live </a:t>
            </a:r>
            <a:r>
              <a:rPr lang="en-GB" sz="1200" b="1" dirty="0">
                <a:solidFill>
                  <a:schemeClr val="tx1"/>
                </a:solidFill>
                <a:latin typeface="Arial Black" pitchFamily="34" charset="0"/>
              </a:rPr>
              <a:t>music event on Christmas day between 3pm-8pm.</a:t>
            </a:r>
            <a:endParaRPr lang="en-US" sz="1200" dirty="0">
              <a:solidFill>
                <a:schemeClr val="tx1"/>
              </a:solidFill>
              <a:latin typeface="Arial Black" pitchFamily="34" charset="0"/>
            </a:endParaRPr>
          </a:p>
          <a:p>
            <a:pPr lvl="0" algn="just">
              <a:buFont typeface="Arial" pitchFamily="34" charset="0"/>
              <a:buChar char="•"/>
            </a:pPr>
            <a:r>
              <a:rPr lang="en-GB" sz="1200" b="1" dirty="0">
                <a:solidFill>
                  <a:schemeClr val="tx1"/>
                </a:solidFill>
                <a:latin typeface="Arial Black" pitchFamily="34" charset="0"/>
              </a:rPr>
              <a:t>Santa will also visit &amp; deliver gifts for children under 10 years.</a:t>
            </a:r>
            <a:endParaRPr lang="en-US" sz="1200" dirty="0">
              <a:solidFill>
                <a:schemeClr val="tx1"/>
              </a:solidFill>
              <a:latin typeface="Arial Black" pitchFamily="34" charset="0"/>
            </a:endParaRPr>
          </a:p>
          <a:p>
            <a:pPr lvl="0" algn="just">
              <a:buFont typeface="Arial" pitchFamily="34" charset="0"/>
              <a:buChar char="•"/>
            </a:pPr>
            <a:r>
              <a:rPr lang="en-GB" sz="1200" b="1" dirty="0">
                <a:solidFill>
                  <a:schemeClr val="tx1"/>
                </a:solidFill>
                <a:latin typeface="Arial Black" pitchFamily="34" charset="0"/>
              </a:rPr>
              <a:t>Our photographer will be available to capture your special moments(T&amp;C).</a:t>
            </a:r>
            <a:endParaRPr lang="en-US" sz="1200" dirty="0">
              <a:solidFill>
                <a:schemeClr val="tx1"/>
              </a:solidFill>
              <a:latin typeface="Arial Black" pitchFamily="34" charset="0"/>
            </a:endParaRPr>
          </a:p>
          <a:p>
            <a:pPr algn="ctr"/>
            <a:endParaRPr lang="en-US" dirty="0"/>
          </a:p>
        </p:txBody>
      </p:sp>
      <p:sp>
        <p:nvSpPr>
          <p:cNvPr id="13323" name="Rectangle 11"/>
          <p:cNvSpPr>
            <a:spLocks noChangeArrowheads="1"/>
          </p:cNvSpPr>
          <p:nvPr/>
        </p:nvSpPr>
        <p:spPr bwMode="auto">
          <a:xfrm>
            <a:off x="2819400" y="2819400"/>
            <a:ext cx="1981200" cy="1569660"/>
          </a:xfrm>
          <a:prstGeom prst="rect">
            <a:avLst/>
          </a:prstGeom>
          <a:blipFill>
            <a:blip r:embed="rId6"/>
            <a:stretch>
              <a:fillRect/>
            </a:stretch>
          </a:blipFill>
          <a:ln w="76200">
            <a:solidFill>
              <a:srgbClr val="C00000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Join us for our three course Christmas day </a:t>
            </a:r>
            <a:r>
              <a:rPr lang="en-GB" sz="1200" b="1" dirty="0" smtClean="0">
                <a:solidFill>
                  <a:srgbClr val="FFFFFF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meal from £46.99</a:t>
            </a:r>
            <a:r>
              <a:rPr kumimoji="0" lang="en-GB" sz="1200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&amp; enjoy a glass of fizz on arrival.</a:t>
            </a:r>
            <a:endParaRPr kumimoji="0" lang="en-US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For booking- Contact our sales team &amp; deposit £15 before 25th of November.   (Non refundable)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0" y="2286001"/>
            <a:ext cx="4800600" cy="276999"/>
          </a:xfrm>
          <a:prstGeom prst="rect">
            <a:avLst/>
          </a:prstGeom>
          <a:solidFill>
            <a:srgbClr val="92D050"/>
          </a:solidFill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 smtClean="0">
                <a:solidFill>
                  <a:srgbClr val="FFC000"/>
                </a:solidFill>
                <a:latin typeface="Calibri"/>
                <a:ea typeface="Calibri"/>
                <a:cs typeface="Times New Roman"/>
              </a:rPr>
              <a:t>      </a:t>
            </a:r>
            <a:r>
              <a:rPr lang="en-GB" sz="1200" dirty="0" smtClean="0">
                <a:latin typeface="Berlin Sans FB Demi" pitchFamily="34" charset="0"/>
                <a:ea typeface="Calibri"/>
                <a:cs typeface="Times New Roman"/>
              </a:rPr>
              <a:t>Hotel Guest will receive  a £50  Voucher to Use </a:t>
            </a:r>
            <a:r>
              <a:rPr lang="en-GB" sz="1200" u="sng" dirty="0" smtClean="0">
                <a:latin typeface="Berlin Sans FB Demi" pitchFamily="34" charset="0"/>
                <a:ea typeface="Calibri"/>
                <a:cs typeface="Times New Roman"/>
              </a:rPr>
              <a:t>XMV500G</a:t>
            </a:r>
            <a:r>
              <a:rPr lang="en-GB" sz="1200" dirty="0" smtClean="0">
                <a:latin typeface="Berlin Sans FB Demi" pitchFamily="34" charset="0"/>
                <a:ea typeface="Calibri"/>
                <a:cs typeface="Times New Roman"/>
              </a:rPr>
              <a:t>    (T&amp;C)</a:t>
            </a:r>
            <a:endParaRPr lang="en-US" sz="1200" dirty="0">
              <a:latin typeface="Berlin Sans FB Demi" pitchFamily="34" charset="0"/>
            </a:endParaRPr>
          </a:p>
        </p:txBody>
      </p:sp>
      <p:sp>
        <p:nvSpPr>
          <p:cNvPr id="33" name="Frame 32"/>
          <p:cNvSpPr/>
          <p:nvPr/>
        </p:nvSpPr>
        <p:spPr>
          <a:xfrm>
            <a:off x="2667000" y="5486400"/>
            <a:ext cx="2133600" cy="1371600"/>
          </a:xfrm>
          <a:prstGeom prst="frame">
            <a:avLst/>
          </a:prstGeom>
          <a:blipFill>
            <a:blip r:embed="rId7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324" name="Rectangle 12"/>
          <p:cNvSpPr>
            <a:spLocks noChangeArrowheads="1"/>
          </p:cNvSpPr>
          <p:nvPr/>
        </p:nvSpPr>
        <p:spPr bwMode="auto">
          <a:xfrm>
            <a:off x="3048000" y="5715000"/>
            <a:ext cx="1447800" cy="954107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1400" b="1" dirty="0" smtClean="0">
                <a:solidFill>
                  <a:srgbClr val="FFC000"/>
                </a:solidFill>
                <a:latin typeface="Gabriola" pitchFamily="82" charset="0"/>
                <a:cs typeface="Arial" pitchFamily="34" charset="0"/>
              </a:rPr>
              <a:t>We would like to wish all our customers a very Merry Christmas and  a Happy New  Year</a:t>
            </a:r>
            <a:endParaRPr kumimoji="0" lang="en-US" sz="900" b="0" u="none" strike="noStrike" cap="none" normalizeH="0" baseline="0" dirty="0" smtClean="0">
              <a:ln>
                <a:noFill/>
              </a:ln>
              <a:solidFill>
                <a:srgbClr val="FFC000"/>
              </a:solidFill>
              <a:effectLst/>
              <a:latin typeface="Gabriola" pitchFamily="82" charset="0"/>
              <a:cs typeface="Arial" pitchFamily="34" charset="0"/>
            </a:endParaRPr>
          </a:p>
        </p:txBody>
      </p:sp>
      <p:sp>
        <p:nvSpPr>
          <p:cNvPr id="35" name="Horizontal Scroll 34"/>
          <p:cNvSpPr/>
          <p:nvPr/>
        </p:nvSpPr>
        <p:spPr>
          <a:xfrm>
            <a:off x="0" y="1524000"/>
            <a:ext cx="1524000" cy="838200"/>
          </a:xfrm>
          <a:prstGeom prst="horizontalScroll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u="sng" dirty="0" smtClean="0">
                <a:solidFill>
                  <a:srgbClr val="C00000"/>
                </a:solidFill>
                <a:latin typeface="Arial Black" pitchFamily="34" charset="0"/>
              </a:rPr>
              <a:t>Christmas  party menu </a:t>
            </a:r>
          </a:p>
          <a:p>
            <a:pPr algn="ctr"/>
            <a:r>
              <a:rPr lang="en-GB" sz="800" b="1" dirty="0" smtClean="0">
                <a:solidFill>
                  <a:srgbClr val="C00000"/>
                </a:solidFill>
                <a:latin typeface="Arial Black" pitchFamily="34" charset="0"/>
              </a:rPr>
              <a:t>December 25</a:t>
            </a:r>
            <a:r>
              <a:rPr lang="en-GB" sz="800" b="1" baseline="30000" dirty="0" smtClean="0">
                <a:solidFill>
                  <a:srgbClr val="C00000"/>
                </a:solidFill>
                <a:latin typeface="Arial Black" pitchFamily="34" charset="0"/>
              </a:rPr>
              <a:t>th</a:t>
            </a:r>
            <a:r>
              <a:rPr lang="en-GB" sz="800" b="1" dirty="0" smtClean="0">
                <a:solidFill>
                  <a:srgbClr val="C00000"/>
                </a:solidFill>
                <a:latin typeface="Arial Black" pitchFamily="34" charset="0"/>
              </a:rPr>
              <a:t>  2022 (12:00-22:00</a:t>
            </a:r>
            <a:r>
              <a:rPr lang="en-GB" sz="900" b="1" dirty="0" smtClean="0">
                <a:solidFill>
                  <a:srgbClr val="C00000"/>
                </a:solidFill>
                <a:latin typeface="Arial Black" pitchFamily="34" charset="0"/>
              </a:rPr>
              <a:t>)</a:t>
            </a:r>
            <a:endParaRPr lang="en-US" sz="900" b="1" dirty="0">
              <a:solidFill>
                <a:srgbClr val="C000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274638"/>
            <a:ext cx="8915400" cy="715962"/>
          </a:xfrm>
        </p:spPr>
        <p:txBody>
          <a:bodyPr>
            <a:normAutofit fontScale="90000"/>
          </a:bodyPr>
          <a:lstStyle/>
          <a:p>
            <a:r>
              <a:rPr lang="en-GB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References</a:t>
            </a:r>
            <a:endParaRPr lang="en-US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066800"/>
            <a:ext cx="9067800" cy="5562600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en-US" sz="4400" dirty="0" smtClean="0">
              <a:solidFill>
                <a:schemeClr val="bg1"/>
              </a:solidFill>
            </a:endParaRPr>
          </a:p>
          <a:p>
            <a:pPr lvl="0" algn="just">
              <a:lnSpc>
                <a:spcPct val="120000"/>
              </a:lnSpc>
            </a:pPr>
            <a:r>
              <a:rPr lang="en-GB" sz="4400" b="1" dirty="0" smtClean="0">
                <a:solidFill>
                  <a:schemeClr val="bg1"/>
                </a:solidFill>
              </a:rPr>
              <a:t>Abbey meads  (2022) </a:t>
            </a:r>
            <a:r>
              <a:rPr lang="en-GB" sz="4400" b="1" i="1" dirty="0" smtClean="0">
                <a:solidFill>
                  <a:schemeClr val="bg1"/>
                </a:solidFill>
              </a:rPr>
              <a:t>Christmas day menu</a:t>
            </a:r>
            <a:r>
              <a:rPr lang="en-US" sz="4400" b="1" dirty="0" smtClean="0">
                <a:solidFill>
                  <a:schemeClr val="bg1"/>
                </a:solidFill>
              </a:rPr>
              <a:t> Available at: </a:t>
            </a:r>
            <a:r>
              <a:rPr lang="en-US" sz="4400" b="1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https://www.abbeymeadsswindon.co.uk/christmas/</a:t>
            </a:r>
            <a:r>
              <a:rPr lang="en-US" sz="4400" b="1" dirty="0" smtClean="0">
                <a:solidFill>
                  <a:schemeClr val="bg1"/>
                </a:solidFill>
              </a:rPr>
              <a:t> (Accessed on 11th November 2022)</a:t>
            </a:r>
          </a:p>
          <a:p>
            <a:pPr lvl="0" algn="just">
              <a:lnSpc>
                <a:spcPct val="120000"/>
              </a:lnSpc>
            </a:pPr>
            <a:r>
              <a:rPr lang="en-US" sz="4400" b="1" dirty="0" smtClean="0">
                <a:solidFill>
                  <a:schemeClr val="bg1"/>
                </a:solidFill>
              </a:rPr>
              <a:t>Background Snowflake wallpaper clipart (2020) </a:t>
            </a:r>
            <a:r>
              <a:rPr lang="en-US" sz="4400" b="1" i="1" dirty="0" smtClean="0">
                <a:solidFill>
                  <a:schemeClr val="bg1"/>
                </a:solidFill>
              </a:rPr>
              <a:t>Snowflake Christmas wallpaper</a:t>
            </a:r>
            <a:r>
              <a:rPr lang="en-US" sz="4400" b="1" dirty="0" smtClean="0">
                <a:solidFill>
                  <a:schemeClr val="bg1"/>
                </a:solidFill>
              </a:rPr>
              <a:t> Available at: </a:t>
            </a:r>
            <a:r>
              <a:rPr lang="en-US" sz="4400" b="1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https://encrypted-tbn0.gstatic.com/images?q=tbn:ANd9GcRP1xSSsjy7Npj3_qIPHqk2p19JDhOd1gKY7g&amp;usqp=CAU</a:t>
            </a:r>
            <a:r>
              <a:rPr lang="en-US" sz="44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4400" b="1" dirty="0" smtClean="0">
                <a:solidFill>
                  <a:schemeClr val="bg1"/>
                </a:solidFill>
              </a:rPr>
              <a:t>(Accessed on 10th November 2022)</a:t>
            </a:r>
          </a:p>
          <a:p>
            <a:pPr lvl="0" algn="just">
              <a:lnSpc>
                <a:spcPct val="120000"/>
              </a:lnSpc>
            </a:pPr>
            <a:r>
              <a:rPr lang="en-US" sz="4400" b="1" dirty="0" smtClean="0">
                <a:solidFill>
                  <a:schemeClr val="bg1"/>
                </a:solidFill>
              </a:rPr>
              <a:t>Blunsdon house hotel |(2022) </a:t>
            </a:r>
            <a:r>
              <a:rPr lang="en-US" sz="4400" b="1" i="1" dirty="0" smtClean="0">
                <a:solidFill>
                  <a:schemeClr val="bg1"/>
                </a:solidFill>
              </a:rPr>
              <a:t>Christmas day lunch</a:t>
            </a:r>
            <a:r>
              <a:rPr lang="en-US" sz="4400" b="1" dirty="0" smtClean="0">
                <a:solidFill>
                  <a:schemeClr val="bg1"/>
                </a:solidFill>
              </a:rPr>
              <a:t> available at; </a:t>
            </a:r>
            <a:r>
              <a:rPr lang="en-US" sz="4400" b="1" u="sng" dirty="0" smtClean="0">
                <a:solidFill>
                  <a:schemeClr val="bg1"/>
                </a:solidFill>
              </a:rPr>
              <a:t>:</a:t>
            </a:r>
            <a:r>
              <a:rPr lang="en-US" sz="4400" b="1" dirty="0" smtClean="0">
                <a:solidFill>
                  <a:schemeClr val="bg1"/>
                </a:solidFill>
              </a:rPr>
              <a:t> </a:t>
            </a:r>
            <a:r>
              <a:rPr lang="en-US" sz="4400" b="1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https://www.blunsdonhouse.co.uk/storage/uploads/sources/christmas-day-lunch-2022docx.pdf</a:t>
            </a:r>
            <a:r>
              <a:rPr lang="en-US" sz="4400" b="1" u="sng" dirty="0" smtClean="0">
                <a:solidFill>
                  <a:schemeClr val="bg1"/>
                </a:solidFill>
              </a:rPr>
              <a:t> </a:t>
            </a:r>
            <a:r>
              <a:rPr lang="en-US" sz="4400" b="1" dirty="0" smtClean="0">
                <a:solidFill>
                  <a:schemeClr val="bg1"/>
                </a:solidFill>
              </a:rPr>
              <a:t>(Accessed on 10th November 2022)</a:t>
            </a:r>
          </a:p>
          <a:p>
            <a:pPr lvl="0" algn="just">
              <a:lnSpc>
                <a:spcPct val="120000"/>
              </a:lnSpc>
            </a:pPr>
            <a:r>
              <a:rPr lang="en-US" sz="4400" b="1" dirty="0" smtClean="0">
                <a:solidFill>
                  <a:schemeClr val="bg1"/>
                </a:solidFill>
              </a:rPr>
              <a:t>Doubletree by Hilton (2022) </a:t>
            </a:r>
            <a:r>
              <a:rPr lang="en-US" sz="4400" b="1" i="1" dirty="0" smtClean="0">
                <a:solidFill>
                  <a:schemeClr val="bg1"/>
                </a:solidFill>
              </a:rPr>
              <a:t>CHRISTMAS DAY LUNCH CELEBRATION AT DOUBLETREE BY HILTON SWINDON </a:t>
            </a:r>
            <a:r>
              <a:rPr lang="en-US" sz="4400" b="1" dirty="0" smtClean="0">
                <a:solidFill>
                  <a:schemeClr val="bg1"/>
                </a:solidFill>
              </a:rPr>
              <a:t>Available at : </a:t>
            </a:r>
            <a:r>
              <a:rPr lang="en-US" sz="4400" b="1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https://www.totalswindon.com/eating/christmas-day-lunch-celebration-at-doubletree-by-hilton-swindon/ </a:t>
            </a:r>
            <a:r>
              <a:rPr lang="en-US" sz="4400" b="1" dirty="0" smtClean="0">
                <a:solidFill>
                  <a:schemeClr val="bg1"/>
                </a:solidFill>
              </a:rPr>
              <a:t>(Accessed on 8th November 2022)</a:t>
            </a:r>
          </a:p>
          <a:p>
            <a:pPr algn="just">
              <a:lnSpc>
                <a:spcPct val="120000"/>
              </a:lnSpc>
            </a:pPr>
            <a:r>
              <a:rPr lang="en-US" sz="4400" b="1" dirty="0" smtClean="0">
                <a:solidFill>
                  <a:schemeClr val="bg1"/>
                </a:solidFill>
              </a:rPr>
              <a:t>Holiday Inn hotel (2022) </a:t>
            </a:r>
            <a:r>
              <a:rPr lang="en-US" sz="4400" b="1" i="1" dirty="0" smtClean="0">
                <a:solidFill>
                  <a:schemeClr val="bg1"/>
                </a:solidFill>
              </a:rPr>
              <a:t>Festive cheer </a:t>
            </a:r>
            <a:r>
              <a:rPr lang="en-US" sz="4400" b="1" dirty="0" smtClean="0">
                <a:solidFill>
                  <a:schemeClr val="bg1"/>
                </a:solidFill>
              </a:rPr>
              <a:t>Available at : </a:t>
            </a:r>
            <a:r>
              <a:rPr lang="en-US" sz="4400" b="1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https://www.hiswindonhotel.co.uk/files/christmas-brochure.pdf</a:t>
            </a:r>
            <a:r>
              <a:rPr lang="en-US" sz="44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4400" b="1" u="sng" dirty="0" smtClean="0">
                <a:solidFill>
                  <a:schemeClr val="bg1"/>
                </a:solidFill>
              </a:rPr>
              <a:t> </a:t>
            </a:r>
            <a:r>
              <a:rPr lang="en-US" sz="4400" b="1" dirty="0" smtClean="0">
                <a:solidFill>
                  <a:schemeClr val="bg1"/>
                </a:solidFill>
              </a:rPr>
              <a:t> (Accessed on 10th November 2022)</a:t>
            </a:r>
          </a:p>
          <a:p>
            <a:pPr algn="just">
              <a:lnSpc>
                <a:spcPct val="120000"/>
              </a:lnSpc>
            </a:pPr>
            <a:r>
              <a:rPr lang="en-US" sz="4400" b="1" dirty="0" smtClean="0">
                <a:solidFill>
                  <a:schemeClr val="bg1"/>
                </a:solidFill>
              </a:rPr>
              <a:t>Massimo Montone (2021) </a:t>
            </a:r>
            <a:r>
              <a:rPr lang="en-US" sz="4400" b="1" i="1" dirty="0" smtClean="0">
                <a:solidFill>
                  <a:schemeClr val="bg1"/>
                </a:solidFill>
              </a:rPr>
              <a:t>6 Things You Need to Know to Create an Awesome Restaurant Menu </a:t>
            </a:r>
            <a:r>
              <a:rPr lang="en-US" sz="800" b="1" dirty="0" smtClean="0"/>
              <a:t>u</a:t>
            </a:r>
            <a:r>
              <a:rPr lang="en-US" sz="4400" b="1" dirty="0" smtClean="0">
                <a:solidFill>
                  <a:schemeClr val="bg1"/>
                </a:solidFill>
              </a:rPr>
              <a:t>[YouTube]Available at : </a:t>
            </a:r>
            <a:r>
              <a:rPr lang="en-US" sz="4400" b="1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https://www.youtube.com/watch?v=d9aDFKcqAVg</a:t>
            </a:r>
            <a:r>
              <a:rPr lang="en-US" sz="4400" b="1" dirty="0" smtClean="0">
                <a:solidFill>
                  <a:schemeClr val="bg1"/>
                </a:solidFill>
              </a:rPr>
              <a:t>(Accessed on 10th November 2022)</a:t>
            </a:r>
          </a:p>
          <a:p>
            <a:pPr lvl="0" algn="just">
              <a:lnSpc>
                <a:spcPct val="120000"/>
              </a:lnSpc>
            </a:pPr>
            <a:r>
              <a:rPr lang="en-US" sz="4400" b="1" dirty="0" smtClean="0">
                <a:solidFill>
                  <a:schemeClr val="bg1"/>
                </a:solidFill>
              </a:rPr>
              <a:t>Nuwanhaha (2016) </a:t>
            </a:r>
            <a:r>
              <a:rPr lang="en-US" sz="4400" b="1" i="1" dirty="0" smtClean="0">
                <a:solidFill>
                  <a:schemeClr val="bg1"/>
                </a:solidFill>
              </a:rPr>
              <a:t>Christmas background</a:t>
            </a:r>
            <a:r>
              <a:rPr lang="en-US" sz="4400" b="1" dirty="0" smtClean="0">
                <a:solidFill>
                  <a:schemeClr val="bg1"/>
                </a:solidFill>
              </a:rPr>
              <a:t>   Available at: </a:t>
            </a:r>
            <a:r>
              <a:rPr lang="en-US" sz="4400" b="1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https://encrypted-tbn0.gstatic.com/images?q=tbn:ANd9GcSLYwYQ-KlxajUigarJveeYrG0TsgJC1RNpuw&amp;usqp=CAU</a:t>
            </a:r>
            <a:r>
              <a:rPr lang="en-US" sz="4400" b="1" u="sng" dirty="0" smtClean="0">
                <a:solidFill>
                  <a:schemeClr val="bg1"/>
                </a:solidFill>
              </a:rPr>
              <a:t> </a:t>
            </a:r>
            <a:r>
              <a:rPr lang="en-US" sz="4400" b="1" dirty="0" smtClean="0">
                <a:solidFill>
                  <a:schemeClr val="bg1"/>
                </a:solidFill>
              </a:rPr>
              <a:t>(Accessed on 9th November 2022)</a:t>
            </a:r>
          </a:p>
          <a:p>
            <a:pPr algn="just">
              <a:lnSpc>
                <a:spcPct val="120000"/>
              </a:lnSpc>
            </a:pPr>
            <a:r>
              <a:rPr lang="en-US" sz="4400" b="1" dirty="0" smtClean="0">
                <a:solidFill>
                  <a:schemeClr val="bg1"/>
                </a:solidFill>
              </a:rPr>
              <a:t>The Inn collection group (2022) </a:t>
            </a:r>
            <a:r>
              <a:rPr lang="en-US" sz="4000" b="1" i="1" dirty="0" smtClean="0">
                <a:solidFill>
                  <a:schemeClr val="bg1"/>
                </a:solidFill>
              </a:rPr>
              <a:t>Christmas at The Amble Inn, Northumberland</a:t>
            </a:r>
            <a:r>
              <a:rPr lang="en-US" sz="4400" b="1" dirty="0" smtClean="0">
                <a:solidFill>
                  <a:schemeClr val="bg1"/>
                </a:solidFill>
              </a:rPr>
              <a:t> Available at : </a:t>
            </a:r>
            <a:r>
              <a:rPr lang="en-US" sz="4400" b="1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https://encrypted-tbn0.gstatic.com/images?q=tbn:ANd9GcS0XycRiQ4vu1dRNT0IDgIw6DturY68wNJxpA&amp;usqp=CAU</a:t>
            </a:r>
            <a:endParaRPr lang="en-US" sz="4400" b="1" dirty="0" smtClean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pPr algn="just">
              <a:lnSpc>
                <a:spcPct val="120000"/>
              </a:lnSpc>
              <a:buNone/>
            </a:pPr>
            <a:r>
              <a:rPr lang="en-US" sz="4400" b="1" dirty="0" smtClean="0">
                <a:solidFill>
                  <a:schemeClr val="bg1"/>
                </a:solidFill>
              </a:rPr>
              <a:t>           (Accessed on 10th November 2022)</a:t>
            </a:r>
          </a:p>
          <a:p>
            <a:pPr lvl="0" algn="just">
              <a:lnSpc>
                <a:spcPct val="120000"/>
              </a:lnSpc>
            </a:pPr>
            <a:r>
              <a:rPr lang="en-US" sz="4400" b="1" dirty="0" smtClean="0">
                <a:solidFill>
                  <a:schemeClr val="bg1"/>
                </a:solidFill>
              </a:rPr>
              <a:t>The Lydiard beefeater steak restaurant (2022) </a:t>
            </a:r>
            <a:r>
              <a:rPr lang="en-US" sz="4400" b="1" i="1" dirty="0" smtClean="0">
                <a:solidFill>
                  <a:schemeClr val="bg1"/>
                </a:solidFill>
              </a:rPr>
              <a:t>The festive Christmas menu</a:t>
            </a:r>
            <a:r>
              <a:rPr lang="en-US" sz="4400" b="1" dirty="0" smtClean="0">
                <a:solidFill>
                  <a:schemeClr val="bg1"/>
                </a:solidFill>
              </a:rPr>
              <a:t> Available at; </a:t>
            </a:r>
            <a:r>
              <a:rPr lang="en-US" sz="4400" b="1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https://www.beefeater.co.uk/en-gb//location/wiltshire/the-lydiard</a:t>
            </a:r>
            <a:r>
              <a:rPr lang="en-US" sz="4400" b="1" dirty="0" smtClean="0">
                <a:solidFill>
                  <a:schemeClr val="bg1"/>
                </a:solidFill>
              </a:rPr>
              <a:t>(Accessed on 10th November 2022)</a:t>
            </a:r>
          </a:p>
          <a:p>
            <a:pPr lvl="0" algn="just">
              <a:lnSpc>
                <a:spcPct val="120000"/>
              </a:lnSpc>
            </a:pPr>
            <a:r>
              <a:rPr lang="en-US" sz="4400" b="1" dirty="0" smtClean="0">
                <a:solidFill>
                  <a:schemeClr val="bg1"/>
                </a:solidFill>
              </a:rPr>
              <a:t>The Tawny owl (2022)  </a:t>
            </a:r>
            <a:r>
              <a:rPr lang="en-US" sz="4400" b="1" i="1" dirty="0" smtClean="0">
                <a:solidFill>
                  <a:schemeClr val="bg1"/>
                </a:solidFill>
              </a:rPr>
              <a:t>Christmas party menu </a:t>
            </a:r>
            <a:r>
              <a:rPr lang="en-US" sz="4400" b="1" dirty="0" smtClean="0">
                <a:solidFill>
                  <a:schemeClr val="bg1"/>
                </a:solidFill>
              </a:rPr>
              <a:t>Available at; </a:t>
            </a:r>
            <a:r>
              <a:rPr lang="en-US" sz="4400" b="1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https://www.thetawnyowl.co.uk/christmas.htm</a:t>
            </a:r>
            <a:r>
              <a:rPr lang="en-US" sz="4400" b="1" u="sng" dirty="0" smtClean="0">
                <a:solidFill>
                  <a:schemeClr val="bg1"/>
                </a:solidFill>
              </a:rPr>
              <a:t> </a:t>
            </a:r>
            <a:r>
              <a:rPr lang="en-US" sz="4400" b="1" dirty="0" smtClean="0">
                <a:solidFill>
                  <a:schemeClr val="bg1"/>
                </a:solidFill>
              </a:rPr>
              <a:t>(Accessed on 9th November 2022)</a:t>
            </a:r>
          </a:p>
          <a:p>
            <a:pPr lvl="0" algn="just">
              <a:lnSpc>
                <a:spcPct val="120000"/>
              </a:lnSpc>
            </a:pPr>
            <a:r>
              <a:rPr lang="en-US" sz="4400" b="1" dirty="0" smtClean="0">
                <a:solidFill>
                  <a:schemeClr val="bg1"/>
                </a:solidFill>
              </a:rPr>
              <a:t>Toby carvery (2022) </a:t>
            </a:r>
            <a:r>
              <a:rPr lang="en-US" sz="4400" b="1" i="1" dirty="0" smtClean="0">
                <a:solidFill>
                  <a:schemeClr val="bg1"/>
                </a:solidFill>
              </a:rPr>
              <a:t>Christmas day menu 2022</a:t>
            </a:r>
            <a:r>
              <a:rPr lang="en-US" sz="4400" b="1" dirty="0" smtClean="0">
                <a:solidFill>
                  <a:schemeClr val="bg1"/>
                </a:solidFill>
              </a:rPr>
              <a:t>  Available at :</a:t>
            </a:r>
            <a:r>
              <a:rPr lang="en-US" sz="4400" b="1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https://www.tobycarvery.co.uk/christmasdaymenu#/</a:t>
            </a:r>
            <a:r>
              <a:rPr lang="en-US" sz="4400" b="1" u="sng" dirty="0" smtClean="0">
                <a:solidFill>
                  <a:schemeClr val="bg1"/>
                </a:solidFill>
              </a:rPr>
              <a:t> </a:t>
            </a:r>
            <a:r>
              <a:rPr lang="en-US" sz="4400" b="1" dirty="0" smtClean="0">
                <a:solidFill>
                  <a:schemeClr val="bg1"/>
                </a:solidFill>
              </a:rPr>
              <a:t>(Accessed on 8th November 2022)</a:t>
            </a:r>
          </a:p>
          <a:p>
            <a:pPr lvl="0" algn="just">
              <a:lnSpc>
                <a:spcPct val="120000"/>
              </a:lnSpc>
            </a:pPr>
            <a:r>
              <a:rPr lang="en-US" sz="4400" b="1" dirty="0" smtClean="0">
                <a:solidFill>
                  <a:schemeClr val="bg1"/>
                </a:solidFill>
              </a:rPr>
              <a:t>Village hotel Swindon (2022) </a:t>
            </a:r>
            <a:r>
              <a:rPr lang="en-US" sz="4400" b="1" i="1" dirty="0" smtClean="0">
                <a:solidFill>
                  <a:schemeClr val="bg1"/>
                </a:solidFill>
              </a:rPr>
              <a:t>Christmas party menu</a:t>
            </a:r>
            <a:r>
              <a:rPr lang="en-US" sz="4400" b="1" dirty="0" smtClean="0">
                <a:solidFill>
                  <a:schemeClr val="bg1"/>
                </a:solidFill>
              </a:rPr>
              <a:t> Available at: </a:t>
            </a:r>
            <a:r>
              <a:rPr lang="en-US" sz="4400" b="1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https://document-tc.galaxy.tf/wdpdf-f5d1ltg8xnh7ilkrcxr7wt4sa/christmas_cms-document.pdf </a:t>
            </a:r>
            <a:r>
              <a:rPr lang="en-US" sz="4400" b="1" dirty="0" smtClean="0">
                <a:solidFill>
                  <a:schemeClr val="bg1"/>
                </a:solidFill>
              </a:rPr>
              <a:t>(Accessed on 10th November 2022)</a:t>
            </a:r>
          </a:p>
          <a:p>
            <a:pPr algn="just">
              <a:lnSpc>
                <a:spcPct val="120000"/>
              </a:lnSpc>
            </a:pPr>
            <a:r>
              <a:rPr lang="en-GB" sz="4400" b="1" dirty="0" smtClean="0">
                <a:solidFill>
                  <a:schemeClr val="bg1"/>
                </a:solidFill>
              </a:rPr>
              <a:t>50 best Christmas party theme (2022) </a:t>
            </a:r>
            <a:r>
              <a:rPr lang="en-GB" sz="4400" b="1" i="1" dirty="0" smtClean="0">
                <a:solidFill>
                  <a:schemeClr val="bg1"/>
                </a:solidFill>
              </a:rPr>
              <a:t> Mini trees </a:t>
            </a:r>
            <a:r>
              <a:rPr lang="en-GB" sz="4400" b="1" dirty="0" smtClean="0">
                <a:solidFill>
                  <a:schemeClr val="bg1"/>
                </a:solidFill>
              </a:rPr>
              <a:t>Available  at:: </a:t>
            </a:r>
            <a:r>
              <a:rPr lang="en-GB" sz="4400" b="1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https://hips.hearstapps.com/hmg-prod.s3.amazonaws.com/images/christmas-party-themes-mini-trees-1634830391.jpg</a:t>
            </a:r>
            <a:r>
              <a:rPr lang="en-GB" sz="44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4400" b="1" dirty="0" smtClean="0">
                <a:solidFill>
                  <a:schemeClr val="bg1"/>
                </a:solidFill>
              </a:rPr>
              <a:t>(Accessed on 11th November 2022)</a:t>
            </a:r>
          </a:p>
          <a:p>
            <a:pPr lvl="0" algn="just">
              <a:lnSpc>
                <a:spcPct val="120000"/>
              </a:lnSpc>
            </a:pPr>
            <a:endParaRPr lang="en-US" sz="4400" b="1" u="sng" dirty="0" smtClean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pPr lvl="0" algn="just">
              <a:lnSpc>
                <a:spcPct val="120000"/>
              </a:lnSpc>
            </a:pPr>
            <a:endParaRPr lang="en-US" sz="4400" b="1" dirty="0" smtClean="0">
              <a:solidFill>
                <a:schemeClr val="bg1"/>
              </a:solidFill>
            </a:endParaRPr>
          </a:p>
          <a:p>
            <a:pPr algn="just">
              <a:lnSpc>
                <a:spcPct val="120000"/>
              </a:lnSpc>
              <a:buNone/>
            </a:pPr>
            <a:r>
              <a:rPr lang="en-US" sz="4400" b="1" dirty="0" smtClean="0">
                <a:solidFill>
                  <a:schemeClr val="bg1"/>
                </a:solidFill>
              </a:rPr>
              <a:t> </a:t>
            </a:r>
          </a:p>
          <a:p>
            <a:pPr algn="just">
              <a:lnSpc>
                <a:spcPct val="120000"/>
              </a:lnSpc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478</TotalTime>
  <Words>835</Words>
  <Application>Microsoft Office PowerPoint</Application>
  <PresentationFormat>A4 Paper (210x297 mm)</PresentationFormat>
  <Paragraphs>86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Apex</vt:lpstr>
      <vt:lpstr> MENU    </vt:lpstr>
      <vt:lpstr>Slide 2</vt:lpstr>
      <vt:lpstr>References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MENU</dc:title>
  <dc:creator>A Islam</dc:creator>
  <cp:lastModifiedBy>A Islam</cp:lastModifiedBy>
  <cp:revision>14</cp:revision>
  <dcterms:created xsi:type="dcterms:W3CDTF">2022-11-11T15:22:45Z</dcterms:created>
  <dcterms:modified xsi:type="dcterms:W3CDTF">2022-11-16T22:32:55Z</dcterms:modified>
</cp:coreProperties>
</file>