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7"/>
  </p:notesMasterIdLst>
  <p:sldIdLst>
    <p:sldId id="256" r:id="rId5"/>
    <p:sldId id="257" r:id="rId6"/>
    <p:sldId id="267" r:id="rId7"/>
    <p:sldId id="266" r:id="rId8"/>
    <p:sldId id="258" r:id="rId9"/>
    <p:sldId id="268" r:id="rId10"/>
    <p:sldId id="260" r:id="rId11"/>
    <p:sldId id="261" r:id="rId12"/>
    <p:sldId id="262" r:id="rId13"/>
    <p:sldId id="263" r:id="rId14"/>
    <p:sldId id="264"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75" d="100"/>
          <a:sy n="75" d="100"/>
        </p:scale>
        <p:origin x="498" y="28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21" d="100"/>
          <a:sy n="121" d="100"/>
        </p:scale>
        <p:origin x="1440" y="-10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F7425D-5F0D-478C-AB84-860B36AA4197}" type="datetimeFigureOut">
              <a:rPr lang="en-GB" smtClean="0"/>
              <a:t>20/01/2020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256471-C606-49A3-A5C6-A84AF2BA0C62}" type="slidenum">
              <a:rPr lang="en-GB" smtClean="0"/>
              <a:t>‹#›</a:t>
            </a:fld>
            <a:endParaRPr lang="en-GB"/>
          </a:p>
        </p:txBody>
      </p:sp>
    </p:spTree>
    <p:extLst>
      <p:ext uri="{BB962C8B-B14F-4D97-AF65-F5344CB8AC3E}">
        <p14:creationId xmlns:p14="http://schemas.microsoft.com/office/powerpoint/2010/main" val="4073392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256471-C606-49A3-A5C6-A84AF2BA0C62}" type="slidenum">
              <a:rPr lang="en-GB" smtClean="0"/>
              <a:t>1</a:t>
            </a:fld>
            <a:endParaRPr lang="en-GB"/>
          </a:p>
        </p:txBody>
      </p:sp>
    </p:spTree>
    <p:extLst>
      <p:ext uri="{BB962C8B-B14F-4D97-AF65-F5344CB8AC3E}">
        <p14:creationId xmlns:p14="http://schemas.microsoft.com/office/powerpoint/2010/main" val="1310475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1/20/2020</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1/20/2020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search-proquest-com.ezproxy.uwtsd.ac.uk/docview/2253123595/fulltextPDF/8E3E52BEA0C54C8DPQ/1?accountid=130472"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uwtsd.ac.uk/ba-advocac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gov.wales/sites/default/files/publications/2019-05/social-services-and-well-being-wales-act-2014-the-essentials.pdf" TargetMode="External"/><Relationship Id="rId2" Type="http://schemas.openxmlformats.org/officeDocument/2006/relationships/hyperlink" Target="https://gov.wales/sites/default/files/consultations/2018-06/independent-professional-advocacy-responses_2.pdf" TargetMode="External"/><Relationship Id="rId1" Type="http://schemas.openxmlformats.org/officeDocument/2006/relationships/slideLayout" Target="../slideLayouts/slideLayout2.xml"/><Relationship Id="rId6" Type="http://schemas.openxmlformats.org/officeDocument/2006/relationships/hyperlink" Target="https://www.uwtsd.ac.uk/library/" TargetMode="External"/><Relationship Id="rId5" Type="http://schemas.openxmlformats.org/officeDocument/2006/relationships/hyperlink" Target="https://www.macmillanihe.com/page/detail/cite-them-right-richard-pears/?sf1=barcode&amp;st1=9781352005134&amp;loc=uk&amp;priceCode=uk" TargetMode="External"/><Relationship Id="rId4" Type="http://schemas.openxmlformats.org/officeDocument/2006/relationships/hyperlink" Target="https://search-proquest-com.ezproxy.uwtsd.ac.uk/docview/2253123595/fulltextPDF/8E3E52BEA0C54C8DPQ/1?accountid=130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A15CC-B9AD-476A-A6A0-96F1613D0BC8}"/>
              </a:ext>
            </a:extLst>
          </p:cNvPr>
          <p:cNvSpPr>
            <a:spLocks noGrp="1"/>
          </p:cNvSpPr>
          <p:nvPr>
            <p:ph type="ctrTitle"/>
          </p:nvPr>
        </p:nvSpPr>
        <p:spPr/>
        <p:txBody>
          <a:bodyPr/>
          <a:lstStyle/>
          <a:p>
            <a:pPr algn="ctr"/>
            <a:r>
              <a:rPr lang="en-GB" b="1" dirty="0"/>
              <a:t>Seminar Presentation</a:t>
            </a:r>
            <a:br>
              <a:rPr lang="en-GB" b="1" dirty="0"/>
            </a:br>
            <a:endParaRPr lang="en-GB" b="1" dirty="0"/>
          </a:p>
        </p:txBody>
      </p:sp>
      <p:sp>
        <p:nvSpPr>
          <p:cNvPr id="3" name="Subtitle 2">
            <a:extLst>
              <a:ext uri="{FF2B5EF4-FFF2-40B4-BE49-F238E27FC236}">
                <a16:creationId xmlns:a16="http://schemas.microsoft.com/office/drawing/2014/main" id="{7D180E5C-A6E7-4E88-BCE6-04BA83263BFE}"/>
              </a:ext>
            </a:extLst>
          </p:cNvPr>
          <p:cNvSpPr>
            <a:spLocks noGrp="1"/>
          </p:cNvSpPr>
          <p:nvPr>
            <p:ph type="subTitle" idx="1"/>
          </p:nvPr>
        </p:nvSpPr>
        <p:spPr>
          <a:xfrm>
            <a:off x="1507067" y="4050833"/>
            <a:ext cx="7766936" cy="1221078"/>
          </a:xfrm>
        </p:spPr>
        <p:txBody>
          <a:bodyPr>
            <a:noAutofit/>
          </a:bodyPr>
          <a:lstStyle/>
          <a:p>
            <a:pPr algn="ctr"/>
            <a:r>
              <a:rPr lang="en-GB" sz="2000" dirty="0"/>
              <a:t>1602238 Carla Reily </a:t>
            </a:r>
          </a:p>
          <a:p>
            <a:pPr algn="ctr"/>
            <a:r>
              <a:rPr lang="en-GB" sz="2000" dirty="0"/>
              <a:t>ECGE4001Q Academic Study Skills Assignment 2</a:t>
            </a:r>
          </a:p>
          <a:p>
            <a:pPr algn="ctr"/>
            <a:r>
              <a:rPr lang="en-GB" sz="2000" dirty="0"/>
              <a:t>BA Advocacy </a:t>
            </a:r>
          </a:p>
        </p:txBody>
      </p:sp>
    </p:spTree>
    <p:extLst>
      <p:ext uri="{BB962C8B-B14F-4D97-AF65-F5344CB8AC3E}">
        <p14:creationId xmlns:p14="http://schemas.microsoft.com/office/powerpoint/2010/main" val="2788701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E81A9-E005-4071-8BE1-8DE157FF9A5C}"/>
              </a:ext>
            </a:extLst>
          </p:cNvPr>
          <p:cNvSpPr>
            <a:spLocks noGrp="1"/>
          </p:cNvSpPr>
          <p:nvPr>
            <p:ph type="title"/>
          </p:nvPr>
        </p:nvSpPr>
        <p:spPr/>
        <p:txBody>
          <a:bodyPr/>
          <a:lstStyle/>
          <a:p>
            <a:r>
              <a:rPr lang="en-GB" b="1" dirty="0"/>
              <a:t>Reading for Academic Purposes</a:t>
            </a:r>
            <a:endParaRPr lang="en-GB" dirty="0"/>
          </a:p>
        </p:txBody>
      </p:sp>
      <p:sp>
        <p:nvSpPr>
          <p:cNvPr id="3" name="Content Placeholder 2">
            <a:extLst>
              <a:ext uri="{FF2B5EF4-FFF2-40B4-BE49-F238E27FC236}">
                <a16:creationId xmlns:a16="http://schemas.microsoft.com/office/drawing/2014/main" id="{FA8126C8-04D9-44C7-8572-D75A22D45BBA}"/>
              </a:ext>
            </a:extLst>
          </p:cNvPr>
          <p:cNvSpPr>
            <a:spLocks noGrp="1"/>
          </p:cNvSpPr>
          <p:nvPr>
            <p:ph idx="1"/>
          </p:nvPr>
        </p:nvSpPr>
        <p:spPr>
          <a:xfrm>
            <a:off x="546706" y="1815357"/>
            <a:ext cx="8596668" cy="3880773"/>
          </a:xfrm>
        </p:spPr>
        <p:txBody>
          <a:bodyPr>
            <a:normAutofit/>
          </a:bodyPr>
          <a:lstStyle/>
          <a:p>
            <a:pPr marL="0" indent="0">
              <a:buNone/>
            </a:pPr>
            <a:r>
              <a:rPr lang="en-GB" sz="2000" b="1" dirty="0"/>
              <a:t>Wider and more independent reading is a fundamental element of study in Higher Education:</a:t>
            </a:r>
          </a:p>
          <a:p>
            <a:pPr marL="0" indent="0">
              <a:buNone/>
            </a:pPr>
            <a:endParaRPr lang="en-GB" sz="2000" dirty="0"/>
          </a:p>
          <a:p>
            <a:pPr marL="0" indent="0" algn="ctr">
              <a:buNone/>
            </a:pPr>
            <a:r>
              <a:rPr lang="en-GB" sz="2000" dirty="0"/>
              <a:t>‘There is an art of reading, as well as an art of thinking, and an art of writing.’ (Disraeli, cited in The Oxford Dictionary of Quotations, 1981); (Pritchard, 2008, pp.29).</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357163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707D9-17AC-4EEE-A6B4-78D0F419589F}"/>
              </a:ext>
            </a:extLst>
          </p:cNvPr>
          <p:cNvSpPr>
            <a:spLocks noGrp="1"/>
          </p:cNvSpPr>
          <p:nvPr>
            <p:ph type="title"/>
          </p:nvPr>
        </p:nvSpPr>
        <p:spPr>
          <a:xfrm>
            <a:off x="677334" y="609600"/>
            <a:ext cx="8596668" cy="939800"/>
          </a:xfrm>
        </p:spPr>
        <p:txBody>
          <a:bodyPr/>
          <a:lstStyle/>
          <a:p>
            <a:r>
              <a:rPr lang="en-GB" b="1" dirty="0"/>
              <a:t>Research Skills</a:t>
            </a:r>
          </a:p>
        </p:txBody>
      </p:sp>
      <p:sp>
        <p:nvSpPr>
          <p:cNvPr id="3" name="Content Placeholder 2">
            <a:extLst>
              <a:ext uri="{FF2B5EF4-FFF2-40B4-BE49-F238E27FC236}">
                <a16:creationId xmlns:a16="http://schemas.microsoft.com/office/drawing/2014/main" id="{8942EEDE-D8A5-4879-88FF-BF63466A1F1A}"/>
              </a:ext>
            </a:extLst>
          </p:cNvPr>
          <p:cNvSpPr>
            <a:spLocks noGrp="1"/>
          </p:cNvSpPr>
          <p:nvPr>
            <p:ph idx="1"/>
          </p:nvPr>
        </p:nvSpPr>
        <p:spPr>
          <a:xfrm>
            <a:off x="677334" y="1676401"/>
            <a:ext cx="8596668" cy="4364962"/>
          </a:xfrm>
        </p:spPr>
        <p:txBody>
          <a:bodyPr>
            <a:normAutofit/>
          </a:bodyPr>
          <a:lstStyle/>
          <a:p>
            <a:pPr marL="0" indent="0">
              <a:buNone/>
            </a:pPr>
            <a:r>
              <a:rPr lang="en-GB" sz="2000" b="1" dirty="0"/>
              <a:t>The Purpose of Research:</a:t>
            </a:r>
          </a:p>
          <a:p>
            <a:pPr marL="0" indent="0">
              <a:buNone/>
            </a:pPr>
            <a:endParaRPr lang="en-GB" sz="2000" b="1" dirty="0"/>
          </a:p>
          <a:p>
            <a:pPr marL="0" indent="0">
              <a:buNone/>
            </a:pPr>
            <a:r>
              <a:rPr lang="en-GB" sz="2000" dirty="0"/>
              <a:t>‘Research is a  process of inquiry and investigation which can help to…increase knowledge…it offers you a fair measure of control and independence over what you learn.  It also gives you an opportunity to  confirm, clarify, pursue – or even discover – new aspects or perspectives on a chosen topic’. (Moore et al,  2010, pp.53-54).</a:t>
            </a:r>
          </a:p>
          <a:p>
            <a:pPr marL="0" indent="0">
              <a:buNone/>
            </a:pPr>
            <a:endParaRPr lang="en-GB" sz="2000" b="1" dirty="0"/>
          </a:p>
          <a:p>
            <a:pPr marL="0" indent="0">
              <a:buNone/>
            </a:pPr>
            <a:endParaRPr lang="en-GB" sz="2000" dirty="0"/>
          </a:p>
        </p:txBody>
      </p:sp>
    </p:spTree>
    <p:extLst>
      <p:ext uri="{BB962C8B-B14F-4D97-AF65-F5344CB8AC3E}">
        <p14:creationId xmlns:p14="http://schemas.microsoft.com/office/powerpoint/2010/main" val="1196004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024CD-A998-40BB-8F11-99CE0EA71F0C}"/>
              </a:ext>
            </a:extLst>
          </p:cNvPr>
          <p:cNvSpPr>
            <a:spLocks noGrp="1"/>
          </p:cNvSpPr>
          <p:nvPr>
            <p:ph type="title"/>
          </p:nvPr>
        </p:nvSpPr>
        <p:spPr/>
        <p:txBody>
          <a:bodyPr/>
          <a:lstStyle/>
          <a:p>
            <a:r>
              <a:rPr lang="en-GB" b="1" dirty="0"/>
              <a:t>What is Referencing</a:t>
            </a:r>
          </a:p>
        </p:txBody>
      </p:sp>
      <p:sp>
        <p:nvSpPr>
          <p:cNvPr id="3" name="Content Placeholder 2">
            <a:extLst>
              <a:ext uri="{FF2B5EF4-FFF2-40B4-BE49-F238E27FC236}">
                <a16:creationId xmlns:a16="http://schemas.microsoft.com/office/drawing/2014/main" id="{3B08643E-A12D-4236-A0CB-473747D97DF2}"/>
              </a:ext>
            </a:extLst>
          </p:cNvPr>
          <p:cNvSpPr>
            <a:spLocks noGrp="1"/>
          </p:cNvSpPr>
          <p:nvPr>
            <p:ph idx="1"/>
          </p:nvPr>
        </p:nvSpPr>
        <p:spPr/>
        <p:txBody>
          <a:bodyPr/>
          <a:lstStyle/>
          <a:p>
            <a:pPr marL="0" indent="0">
              <a:buNone/>
            </a:pPr>
            <a:r>
              <a:rPr lang="en-GB" sz="2000" b="1" dirty="0"/>
              <a:t>There are a number of important reasons why you need to reference:</a:t>
            </a:r>
          </a:p>
          <a:p>
            <a:pPr marL="0" indent="0">
              <a:buNone/>
            </a:pPr>
            <a:endParaRPr lang="en-GB" sz="2000" dirty="0"/>
          </a:p>
          <a:p>
            <a:pPr marL="0" indent="0">
              <a:buNone/>
            </a:pPr>
            <a:r>
              <a:rPr lang="en-GB" sz="2000" dirty="0"/>
              <a:t>‘Referencing is the process of acknowledging other people’s work when you have used it in your assignment or research...Referencing provides the link between what you write and the evidence on which it is based’. (Pears and Shields, 2019, pp.1).</a:t>
            </a:r>
          </a:p>
          <a:p>
            <a:endParaRPr lang="en-GB" dirty="0"/>
          </a:p>
        </p:txBody>
      </p:sp>
    </p:spTree>
    <p:extLst>
      <p:ext uri="{BB962C8B-B14F-4D97-AF65-F5344CB8AC3E}">
        <p14:creationId xmlns:p14="http://schemas.microsoft.com/office/powerpoint/2010/main" val="4081962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E4298-8647-480C-A5DE-B17391D4B7D8}"/>
              </a:ext>
            </a:extLst>
          </p:cNvPr>
          <p:cNvSpPr>
            <a:spLocks noGrp="1"/>
          </p:cNvSpPr>
          <p:nvPr>
            <p:ph type="title"/>
          </p:nvPr>
        </p:nvSpPr>
        <p:spPr/>
        <p:txBody>
          <a:bodyPr/>
          <a:lstStyle/>
          <a:p>
            <a:r>
              <a:rPr lang="en-GB" b="1" dirty="0"/>
              <a:t>Harvard In-Text Citations</a:t>
            </a:r>
            <a:endParaRPr lang="en-GB" dirty="0"/>
          </a:p>
        </p:txBody>
      </p:sp>
      <p:sp>
        <p:nvSpPr>
          <p:cNvPr id="3" name="Content Placeholder 2">
            <a:extLst>
              <a:ext uri="{FF2B5EF4-FFF2-40B4-BE49-F238E27FC236}">
                <a16:creationId xmlns:a16="http://schemas.microsoft.com/office/drawing/2014/main" id="{778C6CD6-AA6A-4E34-90F1-314D217F5901}"/>
              </a:ext>
            </a:extLst>
          </p:cNvPr>
          <p:cNvSpPr>
            <a:spLocks noGrp="1"/>
          </p:cNvSpPr>
          <p:nvPr>
            <p:ph idx="1"/>
          </p:nvPr>
        </p:nvSpPr>
        <p:spPr/>
        <p:txBody>
          <a:bodyPr>
            <a:normAutofit fontScale="92500" lnSpcReduction="10000"/>
          </a:bodyPr>
          <a:lstStyle/>
          <a:p>
            <a:pPr marL="0" indent="0">
              <a:buNone/>
            </a:pPr>
            <a:r>
              <a:rPr lang="en-GB" sz="2200" b="1" dirty="0"/>
              <a:t>Every piece of information that you use in your academic work needs to be credited to the author(s):</a:t>
            </a:r>
          </a:p>
          <a:p>
            <a:pPr marL="0" indent="0">
              <a:buNone/>
            </a:pPr>
            <a:endParaRPr lang="en-GB" sz="2000" b="1" dirty="0"/>
          </a:p>
          <a:p>
            <a:pPr marL="0" indent="0">
              <a:buNone/>
            </a:pPr>
            <a:r>
              <a:rPr lang="en-GB" sz="2200" dirty="0"/>
              <a:t>‘The Harvard referencing System involves using names and dates of publication within text, and then providing an alphabetical list of references at the end of the work’. (Reid and Hopkins, 2018, pp.188).</a:t>
            </a:r>
          </a:p>
          <a:p>
            <a:pPr marL="0" indent="0">
              <a:buNone/>
            </a:pPr>
            <a:endParaRPr lang="en-GB" sz="2200" dirty="0"/>
          </a:p>
          <a:p>
            <a:pPr marL="0" indent="0">
              <a:buNone/>
            </a:pPr>
            <a:r>
              <a:rPr lang="en-GB" sz="2200" dirty="0"/>
              <a:t>‘In-text citations give the brief (abbreviated) details of the work that you are quoting from, or to which you are referring in your text.  These citations will then link to the full reference in the reference list at the end of your work, which is arranged in alphabetical order by author’. (Pears and Shields, 2019, pp.7).</a:t>
            </a:r>
          </a:p>
          <a:p>
            <a:pPr marL="0" indent="0">
              <a:buNone/>
            </a:pPr>
            <a:endParaRPr lang="en-GB" sz="2000" b="1" dirty="0"/>
          </a:p>
          <a:p>
            <a:pPr marL="0" indent="0">
              <a:buNone/>
            </a:pPr>
            <a:endParaRPr lang="en-GB" sz="2000" b="1" dirty="0"/>
          </a:p>
          <a:p>
            <a:pPr marL="0" indent="0">
              <a:buNone/>
            </a:pPr>
            <a:endParaRPr lang="en-GB" sz="2000" b="1" dirty="0"/>
          </a:p>
          <a:p>
            <a:pPr marL="0" indent="0">
              <a:buNone/>
            </a:pPr>
            <a:endParaRPr lang="en-GB" sz="2000"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endParaRPr lang="en-GB" dirty="0"/>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141933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AA82F-CD91-4C03-83EF-5E488C40F518}"/>
              </a:ext>
            </a:extLst>
          </p:cNvPr>
          <p:cNvSpPr>
            <a:spLocks noGrp="1"/>
          </p:cNvSpPr>
          <p:nvPr>
            <p:ph type="title"/>
          </p:nvPr>
        </p:nvSpPr>
        <p:spPr/>
        <p:txBody>
          <a:bodyPr/>
          <a:lstStyle/>
          <a:p>
            <a:r>
              <a:rPr lang="en-GB" dirty="0"/>
              <a:t>Books</a:t>
            </a:r>
          </a:p>
        </p:txBody>
      </p:sp>
      <p:sp>
        <p:nvSpPr>
          <p:cNvPr id="3" name="Content Placeholder 2">
            <a:extLst>
              <a:ext uri="{FF2B5EF4-FFF2-40B4-BE49-F238E27FC236}">
                <a16:creationId xmlns:a16="http://schemas.microsoft.com/office/drawing/2014/main" id="{7CBB5C02-7385-4384-ACAC-6C75D3979FA8}"/>
              </a:ext>
            </a:extLst>
          </p:cNvPr>
          <p:cNvSpPr>
            <a:spLocks noGrp="1"/>
          </p:cNvSpPr>
          <p:nvPr>
            <p:ph idx="1"/>
          </p:nvPr>
        </p:nvSpPr>
        <p:spPr>
          <a:xfrm>
            <a:off x="677334" y="1821239"/>
            <a:ext cx="6460066" cy="3880773"/>
          </a:xfrm>
        </p:spPr>
        <p:txBody>
          <a:bodyPr>
            <a:normAutofit lnSpcReduction="10000"/>
          </a:bodyPr>
          <a:lstStyle/>
          <a:p>
            <a:pPr marL="0" indent="0">
              <a:buNone/>
            </a:pPr>
            <a:r>
              <a:rPr lang="en-GB" sz="2000" b="1" dirty="0"/>
              <a:t>How to Cite:</a:t>
            </a:r>
          </a:p>
          <a:p>
            <a:pPr marL="0" indent="0">
              <a:buNone/>
            </a:pPr>
            <a:r>
              <a:rPr lang="en-GB" sz="2000" dirty="0"/>
              <a:t>Your citations should include he following elements:</a:t>
            </a:r>
          </a:p>
          <a:p>
            <a:pPr marL="457200" indent="-457200">
              <a:buAutoNum type="arabicPeriod"/>
            </a:pPr>
            <a:r>
              <a:rPr lang="en-GB" sz="2000" dirty="0"/>
              <a:t>Authors(s) or editor(s) surname/family name</a:t>
            </a:r>
          </a:p>
          <a:p>
            <a:pPr marL="457200" indent="-457200">
              <a:buAutoNum type="arabicPeriod"/>
            </a:pPr>
            <a:r>
              <a:rPr lang="en-GB" sz="2000" dirty="0"/>
              <a:t>Year of Publication</a:t>
            </a:r>
          </a:p>
          <a:p>
            <a:pPr marL="457200" indent="-457200">
              <a:buFont typeface="Wingdings 3" charset="2"/>
              <a:buAutoNum type="arabicPeriod"/>
            </a:pPr>
            <a:r>
              <a:rPr lang="en-GB" sz="2000" dirty="0"/>
              <a:t>Page number(s) if required (always required for direct quotations)…insert the abbreviation p.(or pp.) before the page number(s). (Pears and Shields, 2019, pp.7).</a:t>
            </a:r>
          </a:p>
          <a:p>
            <a:pPr marL="457200" indent="-457200">
              <a:buFont typeface="Wingdings 3" charset="2"/>
              <a:buAutoNum type="arabicPeriod"/>
            </a:pPr>
            <a:endParaRPr lang="en-GB" sz="2000" dirty="0"/>
          </a:p>
          <a:p>
            <a:pPr marL="0" indent="0">
              <a:buNone/>
            </a:pPr>
            <a:r>
              <a:rPr lang="en-GB" sz="2000" dirty="0">
                <a:solidFill>
                  <a:schemeClr val="tx1"/>
                </a:solidFill>
              </a:rPr>
              <a:t>Example: Recent educational research (Pears and Shields, 2019, pp.0)</a:t>
            </a:r>
          </a:p>
          <a:p>
            <a:pPr marL="457200" indent="-457200">
              <a:buAutoNum type="arabicPeriod"/>
            </a:pPr>
            <a:endParaRPr lang="en-GB" sz="2000" dirty="0"/>
          </a:p>
          <a:p>
            <a:pPr marL="457200" indent="-457200">
              <a:buAutoNum type="arabicPeriod"/>
            </a:pPr>
            <a:endParaRPr lang="en-GB" sz="2000" dirty="0"/>
          </a:p>
          <a:p>
            <a:pPr marL="457200" indent="-457200">
              <a:buAutoNum type="arabicPeriod"/>
            </a:pPr>
            <a:endParaRPr lang="en-GB" sz="2000" dirty="0"/>
          </a:p>
          <a:p>
            <a:pPr marL="457200" indent="-457200">
              <a:buAutoNum type="arabicPeriod"/>
            </a:pPr>
            <a:endParaRPr lang="en-GB" sz="2000" dirty="0"/>
          </a:p>
          <a:p>
            <a:pPr marL="457200" indent="-457200">
              <a:buAutoNum type="arabicPeriod"/>
            </a:pPr>
            <a:endParaRPr lang="en-GB" sz="2000" dirty="0"/>
          </a:p>
          <a:p>
            <a:endParaRPr lang="en-GB" sz="2000" dirty="0"/>
          </a:p>
        </p:txBody>
      </p:sp>
      <p:pic>
        <p:nvPicPr>
          <p:cNvPr id="4" name="Content Placeholder 11">
            <a:extLst>
              <a:ext uri="{FF2B5EF4-FFF2-40B4-BE49-F238E27FC236}">
                <a16:creationId xmlns:a16="http://schemas.microsoft.com/office/drawing/2014/main" id="{E62B2ACA-2360-4A25-818E-4D927824B3D3}"/>
              </a:ext>
            </a:extLst>
          </p:cNvPr>
          <p:cNvPicPr>
            <a:picLocks noChangeAspect="1"/>
          </p:cNvPicPr>
          <p:nvPr/>
        </p:nvPicPr>
        <p:blipFill>
          <a:blip r:embed="rId2"/>
          <a:stretch>
            <a:fillRect/>
          </a:stretch>
        </p:blipFill>
        <p:spPr>
          <a:xfrm>
            <a:off x="7137400" y="2258110"/>
            <a:ext cx="2231562" cy="3007030"/>
          </a:xfrm>
          <a:prstGeom prst="rect">
            <a:avLst/>
          </a:prstGeom>
        </p:spPr>
      </p:pic>
    </p:spTree>
    <p:extLst>
      <p:ext uri="{BB962C8B-B14F-4D97-AF65-F5344CB8AC3E}">
        <p14:creationId xmlns:p14="http://schemas.microsoft.com/office/powerpoint/2010/main" val="200279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52E2-BFEF-4ECC-9F59-3411A9BC9584}"/>
              </a:ext>
            </a:extLst>
          </p:cNvPr>
          <p:cNvSpPr>
            <a:spLocks noGrp="1"/>
          </p:cNvSpPr>
          <p:nvPr>
            <p:ph type="title"/>
          </p:nvPr>
        </p:nvSpPr>
        <p:spPr/>
        <p:txBody>
          <a:bodyPr/>
          <a:lstStyle/>
          <a:p>
            <a:r>
              <a:rPr lang="en-GB" dirty="0"/>
              <a:t>Journal Articles</a:t>
            </a:r>
          </a:p>
        </p:txBody>
      </p:sp>
      <p:sp>
        <p:nvSpPr>
          <p:cNvPr id="3" name="Content Placeholder 2">
            <a:extLst>
              <a:ext uri="{FF2B5EF4-FFF2-40B4-BE49-F238E27FC236}">
                <a16:creationId xmlns:a16="http://schemas.microsoft.com/office/drawing/2014/main" id="{26675A18-2418-4286-BEDA-E9AE3261A55F}"/>
              </a:ext>
            </a:extLst>
          </p:cNvPr>
          <p:cNvSpPr>
            <a:spLocks noGrp="1"/>
          </p:cNvSpPr>
          <p:nvPr>
            <p:ph idx="1"/>
          </p:nvPr>
        </p:nvSpPr>
        <p:spPr>
          <a:xfrm>
            <a:off x="707364" y="1536701"/>
            <a:ext cx="8793837" cy="4504662"/>
          </a:xfrm>
        </p:spPr>
        <p:txBody>
          <a:bodyPr>
            <a:normAutofit fontScale="85000" lnSpcReduction="10000"/>
          </a:bodyPr>
          <a:lstStyle/>
          <a:p>
            <a:pPr marL="0" indent="0">
              <a:buNone/>
            </a:pPr>
            <a:r>
              <a:rPr lang="en-GB" sz="2000" b="1" dirty="0"/>
              <a:t>How to Cite:</a:t>
            </a:r>
          </a:p>
          <a:p>
            <a:pPr marL="0" indent="0">
              <a:buNone/>
            </a:pPr>
            <a:r>
              <a:rPr lang="en-GB" sz="2000" dirty="0"/>
              <a:t>Your citations should include he following elements (Pears and Shields, 2019, pp.215):</a:t>
            </a:r>
          </a:p>
          <a:p>
            <a:pPr>
              <a:buFont typeface="+mj-lt"/>
              <a:buAutoNum type="arabicPeriod"/>
            </a:pPr>
            <a:r>
              <a:rPr lang="en-GB" sz="2000" dirty="0"/>
              <a:t>Author</a:t>
            </a:r>
          </a:p>
          <a:p>
            <a:pPr>
              <a:buFont typeface="+mj-lt"/>
              <a:buAutoNum type="arabicPeriod"/>
            </a:pPr>
            <a:r>
              <a:rPr lang="en-GB" sz="2000" dirty="0"/>
              <a:t>Article title (in single quotation marks)</a:t>
            </a:r>
          </a:p>
          <a:p>
            <a:pPr>
              <a:buFont typeface="+mj-lt"/>
              <a:buAutoNum type="arabicPeriod"/>
            </a:pPr>
            <a:r>
              <a:rPr lang="en-GB" sz="2000" dirty="0"/>
              <a:t>Year</a:t>
            </a:r>
          </a:p>
          <a:p>
            <a:pPr>
              <a:buFont typeface="+mj-lt"/>
              <a:buAutoNum type="arabicPeriod"/>
            </a:pPr>
            <a:r>
              <a:rPr lang="en-GB" sz="2000" dirty="0"/>
              <a:t>Volume Number</a:t>
            </a:r>
          </a:p>
          <a:p>
            <a:pPr>
              <a:buFont typeface="+mj-lt"/>
              <a:buAutoNum type="arabicPeriod"/>
            </a:pPr>
            <a:r>
              <a:rPr lang="en-GB" sz="2000" dirty="0"/>
              <a:t>Issue Number (in round brackets)</a:t>
            </a:r>
          </a:p>
          <a:p>
            <a:pPr>
              <a:buFont typeface="+mj-lt"/>
              <a:buAutoNum type="arabicPeriod"/>
            </a:pPr>
            <a:r>
              <a:rPr lang="en-GB" sz="2000" dirty="0"/>
              <a:t>Abbreviated Journal Title</a:t>
            </a:r>
          </a:p>
          <a:p>
            <a:pPr>
              <a:buFont typeface="+mj-lt"/>
              <a:buAutoNum type="arabicPeriod"/>
            </a:pPr>
            <a:r>
              <a:rPr lang="en-GB" sz="2000" dirty="0"/>
              <a:t>First Page Number </a:t>
            </a:r>
          </a:p>
          <a:p>
            <a:pPr>
              <a:buFont typeface="+mj-lt"/>
              <a:buAutoNum type="arabicPeriod"/>
            </a:pPr>
            <a:endParaRPr lang="en-GB" dirty="0"/>
          </a:p>
          <a:p>
            <a:pPr marL="0" indent="0">
              <a:buNone/>
            </a:pPr>
            <a:r>
              <a:rPr lang="en-GB" dirty="0">
                <a:solidFill>
                  <a:srgbClr val="FF0000"/>
                </a:solidFill>
              </a:rPr>
              <a:t>Example: </a:t>
            </a:r>
            <a:r>
              <a:rPr lang="en-GB" u="sng" dirty="0">
                <a:hlinkClick r:id="rId2"/>
              </a:rPr>
              <a:t>https://search-proquest-com.ezproxy.uwtsd.ac.uk/docview/2253123595/fulltextPDF/8E3E52BEA0C54C8DPQ/1?accountid=130472</a:t>
            </a:r>
            <a:r>
              <a:rPr lang="en-GB" dirty="0"/>
              <a:t> </a:t>
            </a:r>
            <a:endParaRPr lang="en-GB" dirty="0">
              <a:solidFill>
                <a:srgbClr val="FF0000"/>
              </a:solidFill>
            </a:endParaRP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E9D6A9A7-2390-49D7-8146-EE68DA1A711E}"/>
              </a:ext>
            </a:extLst>
          </p:cNvPr>
          <p:cNvPicPr>
            <a:picLocks noChangeAspect="1"/>
          </p:cNvPicPr>
          <p:nvPr/>
        </p:nvPicPr>
        <p:blipFill>
          <a:blip r:embed="rId3"/>
          <a:stretch>
            <a:fillRect/>
          </a:stretch>
        </p:blipFill>
        <p:spPr>
          <a:xfrm>
            <a:off x="5417270" y="2409656"/>
            <a:ext cx="4234730" cy="2758752"/>
          </a:xfrm>
          <a:prstGeom prst="rect">
            <a:avLst/>
          </a:prstGeom>
          <a:ln>
            <a:solidFill>
              <a:schemeClr val="accent1"/>
            </a:solidFill>
          </a:ln>
        </p:spPr>
      </p:pic>
    </p:spTree>
    <p:extLst>
      <p:ext uri="{BB962C8B-B14F-4D97-AF65-F5344CB8AC3E}">
        <p14:creationId xmlns:p14="http://schemas.microsoft.com/office/powerpoint/2010/main" val="195748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E46C2-11E4-4510-AB33-ACEA4CA02FE8}"/>
              </a:ext>
            </a:extLst>
          </p:cNvPr>
          <p:cNvSpPr>
            <a:spLocks noGrp="1"/>
          </p:cNvSpPr>
          <p:nvPr>
            <p:ph type="title"/>
          </p:nvPr>
        </p:nvSpPr>
        <p:spPr/>
        <p:txBody>
          <a:bodyPr/>
          <a:lstStyle/>
          <a:p>
            <a:r>
              <a:rPr lang="en-GB" dirty="0"/>
              <a:t>Government Legislation</a:t>
            </a:r>
          </a:p>
        </p:txBody>
      </p:sp>
      <p:pic>
        <p:nvPicPr>
          <p:cNvPr id="4" name="Content Placeholder 3">
            <a:extLst>
              <a:ext uri="{FF2B5EF4-FFF2-40B4-BE49-F238E27FC236}">
                <a16:creationId xmlns:a16="http://schemas.microsoft.com/office/drawing/2014/main" id="{C8EFEEC5-1422-436F-B321-C00A192F9A39}"/>
              </a:ext>
            </a:extLst>
          </p:cNvPr>
          <p:cNvPicPr>
            <a:picLocks noGrp="1" noChangeAspect="1"/>
          </p:cNvPicPr>
          <p:nvPr>
            <p:ph idx="1"/>
          </p:nvPr>
        </p:nvPicPr>
        <p:blipFill>
          <a:blip r:embed="rId2"/>
          <a:stretch>
            <a:fillRect/>
          </a:stretch>
        </p:blipFill>
        <p:spPr>
          <a:xfrm>
            <a:off x="7004274" y="1864411"/>
            <a:ext cx="2389348" cy="2928011"/>
          </a:xfrm>
          <a:prstGeom prst="rect">
            <a:avLst/>
          </a:prstGeom>
        </p:spPr>
      </p:pic>
      <p:sp>
        <p:nvSpPr>
          <p:cNvPr id="5" name="Rectangle 4">
            <a:extLst>
              <a:ext uri="{FF2B5EF4-FFF2-40B4-BE49-F238E27FC236}">
                <a16:creationId xmlns:a16="http://schemas.microsoft.com/office/drawing/2014/main" id="{BC705A42-2A27-430B-B3B4-C773E1EF5893}"/>
              </a:ext>
            </a:extLst>
          </p:cNvPr>
          <p:cNvSpPr/>
          <p:nvPr/>
        </p:nvSpPr>
        <p:spPr>
          <a:xfrm>
            <a:off x="796954" y="1864411"/>
            <a:ext cx="5538247" cy="646331"/>
          </a:xfrm>
          <a:prstGeom prst="rect">
            <a:avLst/>
          </a:prstGeom>
        </p:spPr>
        <p:txBody>
          <a:bodyPr wrap="square">
            <a:spAutoFit/>
          </a:bodyPr>
          <a:lstStyle/>
          <a:p>
            <a:endParaRPr lang="en-GB" dirty="0"/>
          </a:p>
          <a:p>
            <a:endParaRPr lang="en-GB" dirty="0"/>
          </a:p>
        </p:txBody>
      </p:sp>
      <p:sp>
        <p:nvSpPr>
          <p:cNvPr id="3" name="Rectangle 2">
            <a:extLst>
              <a:ext uri="{FF2B5EF4-FFF2-40B4-BE49-F238E27FC236}">
                <a16:creationId xmlns:a16="http://schemas.microsoft.com/office/drawing/2014/main" id="{BA407CD0-C333-46D8-BB3D-874095908A3D}"/>
              </a:ext>
            </a:extLst>
          </p:cNvPr>
          <p:cNvSpPr/>
          <p:nvPr/>
        </p:nvSpPr>
        <p:spPr>
          <a:xfrm>
            <a:off x="355600" y="2967335"/>
            <a:ext cx="6375400" cy="3693319"/>
          </a:xfrm>
          <a:prstGeom prst="rect">
            <a:avLst/>
          </a:prstGeom>
        </p:spPr>
        <p:txBody>
          <a:bodyPr wrap="square">
            <a:spAutoFit/>
          </a:bodyPr>
          <a:lstStyle/>
          <a:p>
            <a:r>
              <a:rPr lang="en-GB" b="1" dirty="0"/>
              <a:t>How to Cite:</a:t>
            </a:r>
          </a:p>
          <a:p>
            <a:r>
              <a:rPr lang="en-GB" dirty="0"/>
              <a:t>Your citations should include he following elements (Pears and Shields, 2019, pp.201):</a:t>
            </a:r>
          </a:p>
          <a:p>
            <a:endParaRPr lang="en-GB" dirty="0"/>
          </a:p>
          <a:p>
            <a:r>
              <a:rPr lang="en-GB" dirty="0"/>
              <a:t>For UK Acts of Parliament, give name and section or paragraph in your in-text citation.</a:t>
            </a:r>
          </a:p>
          <a:p>
            <a:endParaRPr lang="en-GB" dirty="0"/>
          </a:p>
          <a:p>
            <a:pPr marL="285750" indent="-285750">
              <a:buFont typeface="Wingdings" panose="05000000000000000000" pitchFamily="2" charset="2"/>
              <a:buChar char="Ø"/>
            </a:pPr>
            <a:r>
              <a:rPr lang="en-GB" dirty="0"/>
              <a:t>Title of Act including Year</a:t>
            </a:r>
          </a:p>
          <a:p>
            <a:pPr marL="285750" indent="-285750">
              <a:buFont typeface="Wingdings" panose="05000000000000000000" pitchFamily="2" charset="2"/>
              <a:buChar char="Ø"/>
            </a:pPr>
            <a:r>
              <a:rPr lang="en-GB" dirty="0"/>
              <a:t>Chapter Number</a:t>
            </a:r>
          </a:p>
          <a:p>
            <a:endParaRPr lang="en-GB" dirty="0"/>
          </a:p>
          <a:p>
            <a:r>
              <a:rPr lang="en-GB" b="1" dirty="0">
                <a:solidFill>
                  <a:srgbClr val="FF0000"/>
                </a:solidFill>
              </a:rPr>
              <a:t>Example: </a:t>
            </a:r>
            <a:r>
              <a:rPr lang="en-GB" b="1" dirty="0"/>
              <a:t>As Determined by the Children Act section 10 (2)…</a:t>
            </a:r>
          </a:p>
          <a:p>
            <a:endParaRPr lang="en-GB" dirty="0"/>
          </a:p>
        </p:txBody>
      </p:sp>
    </p:spTree>
    <p:extLst>
      <p:ext uri="{BB962C8B-B14F-4D97-AF65-F5344CB8AC3E}">
        <p14:creationId xmlns:p14="http://schemas.microsoft.com/office/powerpoint/2010/main" val="2250150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D624F-3F8F-4486-84BC-1E8A5045F5B2}"/>
              </a:ext>
            </a:extLst>
          </p:cNvPr>
          <p:cNvSpPr>
            <a:spLocks noGrp="1"/>
          </p:cNvSpPr>
          <p:nvPr>
            <p:ph type="title"/>
          </p:nvPr>
        </p:nvSpPr>
        <p:spPr/>
        <p:txBody>
          <a:bodyPr/>
          <a:lstStyle/>
          <a:p>
            <a:r>
              <a:rPr lang="en-GB" dirty="0"/>
              <a:t>Websites</a:t>
            </a:r>
          </a:p>
        </p:txBody>
      </p:sp>
      <p:sp>
        <p:nvSpPr>
          <p:cNvPr id="3" name="Content Placeholder 2">
            <a:extLst>
              <a:ext uri="{FF2B5EF4-FFF2-40B4-BE49-F238E27FC236}">
                <a16:creationId xmlns:a16="http://schemas.microsoft.com/office/drawing/2014/main" id="{008CA5FB-1874-4FD1-AD6E-77D7720ED1AA}"/>
              </a:ext>
            </a:extLst>
          </p:cNvPr>
          <p:cNvSpPr>
            <a:spLocks noGrp="1"/>
          </p:cNvSpPr>
          <p:nvPr>
            <p:ph idx="1"/>
          </p:nvPr>
        </p:nvSpPr>
        <p:spPr/>
        <p:txBody>
          <a:bodyPr>
            <a:normAutofit fontScale="92500"/>
          </a:bodyPr>
          <a:lstStyle/>
          <a:p>
            <a:pPr marL="0" indent="0">
              <a:buNone/>
            </a:pPr>
            <a:r>
              <a:rPr lang="en-GB" b="1" dirty="0"/>
              <a:t>How to Cite:</a:t>
            </a:r>
          </a:p>
          <a:p>
            <a:pPr marL="0" indent="0">
              <a:buNone/>
            </a:pPr>
            <a:r>
              <a:rPr lang="en-GB" dirty="0"/>
              <a:t>Your citations should include he following elements (Pears and Shields, 2019, pp.216):</a:t>
            </a:r>
          </a:p>
          <a:p>
            <a:pPr marL="0" indent="0">
              <a:buNone/>
            </a:pPr>
            <a:endParaRPr lang="en-GB" dirty="0"/>
          </a:p>
          <a:p>
            <a:r>
              <a:rPr lang="en-GB" dirty="0"/>
              <a:t>Author</a:t>
            </a:r>
          </a:p>
          <a:p>
            <a:r>
              <a:rPr lang="en-GB" dirty="0"/>
              <a:t>Title of web page (in single quotation marks)</a:t>
            </a:r>
          </a:p>
          <a:p>
            <a:r>
              <a:rPr lang="en-GB" dirty="0"/>
              <a:t>Title of website (in italics) date (all in round brackets)</a:t>
            </a:r>
          </a:p>
          <a:p>
            <a:r>
              <a:rPr lang="en-GB" dirty="0"/>
              <a:t>&lt;URL&gt;</a:t>
            </a:r>
          </a:p>
          <a:p>
            <a:r>
              <a:rPr lang="en-GB" dirty="0"/>
              <a:t>Accessed Date</a:t>
            </a:r>
          </a:p>
          <a:p>
            <a:endParaRPr lang="en-GB" dirty="0">
              <a:solidFill>
                <a:schemeClr val="tx1"/>
              </a:solidFill>
            </a:endParaRPr>
          </a:p>
          <a:p>
            <a:pPr marL="0" indent="0">
              <a:buNone/>
            </a:pPr>
            <a:r>
              <a:rPr lang="en-GB" b="1" dirty="0">
                <a:solidFill>
                  <a:schemeClr val="tx1"/>
                </a:solidFill>
              </a:rPr>
              <a:t>Example: </a:t>
            </a:r>
            <a:r>
              <a:rPr lang="en-GB" b="1" dirty="0">
                <a:solidFill>
                  <a:srgbClr val="FF0000"/>
                </a:solidFill>
                <a:hlinkClick r:id="rId2"/>
              </a:rPr>
              <a:t>https://www.uwtsd.ac.uk/ba-advocacy/ </a:t>
            </a:r>
            <a:endParaRPr lang="en-GB" b="1" dirty="0">
              <a:solidFill>
                <a:srgbClr val="FF0000"/>
              </a:solidFill>
            </a:endParaRPr>
          </a:p>
          <a:p>
            <a:endParaRPr lang="en-GB" dirty="0"/>
          </a:p>
        </p:txBody>
      </p:sp>
    </p:spTree>
    <p:extLst>
      <p:ext uri="{BB962C8B-B14F-4D97-AF65-F5344CB8AC3E}">
        <p14:creationId xmlns:p14="http://schemas.microsoft.com/office/powerpoint/2010/main" val="1803582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14E42-335C-41AA-B2B3-F4D3ED123C33}"/>
              </a:ext>
            </a:extLst>
          </p:cNvPr>
          <p:cNvSpPr>
            <a:spLocks noGrp="1"/>
          </p:cNvSpPr>
          <p:nvPr>
            <p:ph type="title"/>
          </p:nvPr>
        </p:nvSpPr>
        <p:spPr/>
        <p:txBody>
          <a:bodyPr/>
          <a:lstStyle/>
          <a:p>
            <a:r>
              <a:rPr lang="en-GB" dirty="0"/>
              <a:t>Referencing</a:t>
            </a:r>
          </a:p>
        </p:txBody>
      </p:sp>
      <p:sp>
        <p:nvSpPr>
          <p:cNvPr id="3" name="Content Placeholder 2">
            <a:extLst>
              <a:ext uri="{FF2B5EF4-FFF2-40B4-BE49-F238E27FC236}">
                <a16:creationId xmlns:a16="http://schemas.microsoft.com/office/drawing/2014/main" id="{35CB0EB1-901E-4966-A8C7-39389264B866}"/>
              </a:ext>
            </a:extLst>
          </p:cNvPr>
          <p:cNvSpPr>
            <a:spLocks noGrp="1"/>
          </p:cNvSpPr>
          <p:nvPr>
            <p:ph idx="1"/>
          </p:nvPr>
        </p:nvSpPr>
        <p:spPr/>
        <p:txBody>
          <a:bodyPr/>
          <a:lstStyle/>
          <a:p>
            <a:pPr marL="0" indent="0">
              <a:buNone/>
            </a:pPr>
            <a:r>
              <a:rPr lang="en-GB" sz="2000" b="1" dirty="0"/>
              <a:t>Points to Note:</a:t>
            </a:r>
          </a:p>
          <a:p>
            <a:pPr marL="0" indent="0">
              <a:buNone/>
            </a:pPr>
            <a:endParaRPr lang="en-GB" sz="2000" b="1" dirty="0"/>
          </a:p>
          <a:p>
            <a:pPr marL="0" indent="0">
              <a:buNone/>
            </a:pPr>
            <a:r>
              <a:rPr lang="en-GB" sz="2000" dirty="0"/>
              <a:t>‘The reference list is the detailed list of references cited in your assignment.  The fundamental points are that the reference links with your citation and includes enough information for the reader to be able to readily find the source again’. (Pears and Shields, 2019, pp.17)</a:t>
            </a:r>
          </a:p>
          <a:p>
            <a:pPr marL="0" indent="0">
              <a:buNone/>
            </a:pPr>
            <a:endParaRPr lang="en-GB" sz="2000" dirty="0"/>
          </a:p>
          <a:p>
            <a:pPr marL="0" indent="0">
              <a:buNone/>
            </a:pPr>
            <a:r>
              <a:rPr lang="en-GB" sz="2000" dirty="0"/>
              <a:t>Example: Pears, R., Shields, G, (2019) </a:t>
            </a:r>
            <a:r>
              <a:rPr lang="en-GB" sz="2000" i="1" dirty="0"/>
              <a:t>Cite Them Right The Essential Referencing Guide.  11</a:t>
            </a:r>
            <a:r>
              <a:rPr lang="en-GB" sz="2000" i="1" baseline="30000" dirty="0"/>
              <a:t>th</a:t>
            </a:r>
            <a:r>
              <a:rPr lang="en-GB" sz="2000" i="1" dirty="0"/>
              <a:t> </a:t>
            </a:r>
            <a:r>
              <a:rPr lang="en-GB" sz="2000" i="1" dirty="0" err="1"/>
              <a:t>edn</a:t>
            </a:r>
            <a:r>
              <a:rPr lang="en-GB" sz="2000" i="1" dirty="0"/>
              <a:t>. </a:t>
            </a:r>
            <a:r>
              <a:rPr lang="en-GB" sz="2000" dirty="0"/>
              <a:t>London: RED GLOBE PRESS.</a:t>
            </a:r>
          </a:p>
          <a:p>
            <a:pPr marL="0" indent="0">
              <a:buNone/>
            </a:pPr>
            <a:endParaRPr lang="en-GB" dirty="0"/>
          </a:p>
        </p:txBody>
      </p:sp>
    </p:spTree>
    <p:extLst>
      <p:ext uri="{BB962C8B-B14F-4D97-AF65-F5344CB8AC3E}">
        <p14:creationId xmlns:p14="http://schemas.microsoft.com/office/powerpoint/2010/main" val="2403759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AD61F-5248-4A45-90CD-B4633891AAED}"/>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753389E0-5749-4ECB-99F0-8CFEB48ED106}"/>
              </a:ext>
            </a:extLst>
          </p:cNvPr>
          <p:cNvSpPr>
            <a:spLocks noGrp="1"/>
          </p:cNvSpPr>
          <p:nvPr>
            <p:ph idx="1"/>
          </p:nvPr>
        </p:nvSpPr>
        <p:spPr/>
        <p:txBody>
          <a:bodyPr>
            <a:normAutofit/>
          </a:bodyPr>
          <a:lstStyle/>
          <a:p>
            <a:pPr marL="0" indent="0" algn="ctr">
              <a:buNone/>
            </a:pPr>
            <a:r>
              <a:rPr lang="en-GB" sz="9600" dirty="0"/>
              <a:t>?</a:t>
            </a:r>
          </a:p>
        </p:txBody>
      </p:sp>
    </p:spTree>
    <p:extLst>
      <p:ext uri="{BB962C8B-B14F-4D97-AF65-F5344CB8AC3E}">
        <p14:creationId xmlns:p14="http://schemas.microsoft.com/office/powerpoint/2010/main" val="2043333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398AE-741D-4175-BCD9-84FE4384D88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1670BFD6-2D51-41DB-AF33-C682736F2A5D}"/>
              </a:ext>
            </a:extLst>
          </p:cNvPr>
          <p:cNvSpPr>
            <a:spLocks noGrp="1"/>
          </p:cNvSpPr>
          <p:nvPr>
            <p:ph idx="1"/>
          </p:nvPr>
        </p:nvSpPr>
        <p:spPr>
          <a:xfrm>
            <a:off x="677334" y="2160589"/>
            <a:ext cx="8596668" cy="3880773"/>
          </a:xfrm>
        </p:spPr>
        <p:txBody>
          <a:bodyPr>
            <a:normAutofit fontScale="62500" lnSpcReduction="20000"/>
          </a:bodyPr>
          <a:lstStyle/>
          <a:p>
            <a:pPr lvl="0"/>
            <a:r>
              <a:rPr lang="en-GB" dirty="0"/>
              <a:t>Hopkins, D,. Reid, T,. (2018) </a:t>
            </a:r>
            <a:r>
              <a:rPr lang="en-GB" i="1" dirty="0"/>
              <a:t>The Academic Skills Handbook</a:t>
            </a:r>
            <a:r>
              <a:rPr lang="en-GB" dirty="0"/>
              <a:t>. London: SAGE Publications Ltd.</a:t>
            </a:r>
          </a:p>
          <a:p>
            <a:pPr lvl="0"/>
            <a:r>
              <a:rPr lang="en-GB" dirty="0"/>
              <a:t>Moore, S., Neville, C., Murphy, M,. Connolly, C. (2010) </a:t>
            </a:r>
            <a:r>
              <a:rPr lang="en-GB" i="1" dirty="0"/>
              <a:t>The Ultimate Study Skills Handbook. </a:t>
            </a:r>
            <a:r>
              <a:rPr lang="en-GB" dirty="0"/>
              <a:t>London: Open University Press.  </a:t>
            </a:r>
          </a:p>
          <a:p>
            <a:pPr lvl="0"/>
            <a:r>
              <a:rPr lang="en-GB" dirty="0"/>
              <a:t>Pears, R., Shields, G, (2019) </a:t>
            </a:r>
            <a:r>
              <a:rPr lang="en-GB" i="1" dirty="0"/>
              <a:t>Cite Them Right The Essential Referencing Guide.  11</a:t>
            </a:r>
            <a:r>
              <a:rPr lang="en-GB" i="1" baseline="30000" dirty="0"/>
              <a:t>th</a:t>
            </a:r>
            <a:r>
              <a:rPr lang="en-GB" i="1" dirty="0"/>
              <a:t> </a:t>
            </a:r>
            <a:r>
              <a:rPr lang="en-GB" i="1" dirty="0" err="1"/>
              <a:t>edn</a:t>
            </a:r>
            <a:r>
              <a:rPr lang="en-GB" i="1" dirty="0"/>
              <a:t>. </a:t>
            </a:r>
            <a:r>
              <a:rPr lang="en-GB" dirty="0"/>
              <a:t>London: RED GLOBE PRESS.</a:t>
            </a:r>
          </a:p>
          <a:p>
            <a:pPr lvl="0"/>
            <a:r>
              <a:rPr lang="en-GB" dirty="0"/>
              <a:t>Pritchard, A. (2008) </a:t>
            </a:r>
            <a:r>
              <a:rPr lang="en-GB" i="1" dirty="0"/>
              <a:t>Studying and Learning at University Vital Skills for Success in your Degree. </a:t>
            </a:r>
            <a:r>
              <a:rPr lang="en-GB" dirty="0"/>
              <a:t>London: SAGE Publications Ltd.</a:t>
            </a:r>
          </a:p>
          <a:p>
            <a:pPr lvl="0"/>
            <a:r>
              <a:rPr lang="en-GB" u="sng" dirty="0">
                <a:hlinkClick r:id="rId2"/>
              </a:rPr>
              <a:t>https://gov.wales/sites/default/files/consultations/2018-06/independent-professional-advocacy-responses_2.pdf</a:t>
            </a:r>
            <a:r>
              <a:rPr lang="en-GB" dirty="0"/>
              <a:t> Accessed: 20th January 2010</a:t>
            </a:r>
          </a:p>
          <a:p>
            <a:r>
              <a:rPr lang="en-GB" u="sng" dirty="0">
                <a:hlinkClick r:id="rId3"/>
              </a:rPr>
              <a:t>https://gov.wales/sites/default/files/publications/2019-05/social-services-and-well-being-wales-act-2014-the-essentials.pdf</a:t>
            </a:r>
            <a:r>
              <a:rPr lang="en-GB" dirty="0"/>
              <a:t> Accessed: 20th January 2010</a:t>
            </a:r>
          </a:p>
          <a:p>
            <a:r>
              <a:rPr lang="en-GB" u="sng" dirty="0">
                <a:hlinkClick r:id="rId4"/>
              </a:rPr>
              <a:t>https://search-proquest-com.ezproxy.uwtsd.ac.uk/docview/2253123595/fulltextPDF/8E3E52BEA0C54C8DPQ/1?accountid=130472</a:t>
            </a:r>
            <a:r>
              <a:rPr lang="en-GB" dirty="0"/>
              <a:t> Accessed: 20th January 2010</a:t>
            </a:r>
          </a:p>
          <a:p>
            <a:r>
              <a:rPr lang="en-GB" b="1" u="sng" dirty="0">
                <a:hlinkClick r:id="rId5"/>
              </a:rPr>
              <a:t>https://www.macmillanihe.com/page/detail/cite-them-right-richard-pears/?sf1=barcode&amp;st1=9781352005134&amp;loc=uk&amp;priceCode=uk#</a:t>
            </a:r>
            <a:r>
              <a:rPr lang="en-GB" b="1" dirty="0"/>
              <a:t> </a:t>
            </a:r>
            <a:r>
              <a:rPr lang="en-GB" dirty="0"/>
              <a:t>Accessed: 20th January 2010</a:t>
            </a:r>
          </a:p>
          <a:p>
            <a:r>
              <a:rPr lang="en-GB" b="1" u="sng" dirty="0">
                <a:hlinkClick r:id="rId6"/>
              </a:rPr>
              <a:t>https://www.uwtsd.ac.uk/library/</a:t>
            </a:r>
            <a:r>
              <a:rPr lang="en-GB" b="1" dirty="0"/>
              <a:t> </a:t>
            </a:r>
            <a:r>
              <a:rPr lang="en-GB" dirty="0"/>
              <a:t>Accessed: 20th January 2010</a:t>
            </a:r>
          </a:p>
          <a:p>
            <a:pPr>
              <a:buFont typeface="Arial" panose="020B0604020202020204" pitchFamily="34" charset="0"/>
              <a:buChar char="•"/>
            </a:pPr>
            <a:endParaRPr lang="en-GB" sz="1000" dirty="0"/>
          </a:p>
          <a:p>
            <a:pPr marL="0" indent="0">
              <a:buNone/>
            </a:pPr>
            <a:r>
              <a:rPr lang="en-GB" dirty="0"/>
              <a:t>Bibliography:</a:t>
            </a:r>
          </a:p>
          <a:p>
            <a:pPr marL="0" indent="0">
              <a:buNone/>
            </a:pPr>
            <a:r>
              <a:rPr lang="en-GB" dirty="0"/>
              <a:t>Becker, Lucinda. (2009) </a:t>
            </a:r>
            <a:r>
              <a:rPr lang="en-GB" i="1" dirty="0"/>
              <a:t>The Mature Student’s Handbook. </a:t>
            </a:r>
            <a:r>
              <a:rPr lang="en-GB" dirty="0"/>
              <a:t>Hampshire: PALGRAVE MACMILLIAN.</a:t>
            </a:r>
          </a:p>
          <a:p>
            <a:pPr>
              <a:buFont typeface="Arial" panose="020B0604020202020204" pitchFamily="34" charset="0"/>
              <a:buChar char="•"/>
            </a:pPr>
            <a:endParaRPr lang="en-GB" sz="1000" dirty="0"/>
          </a:p>
          <a:p>
            <a:endParaRPr lang="en-GB" sz="1000" dirty="0"/>
          </a:p>
        </p:txBody>
      </p:sp>
    </p:spTree>
    <p:extLst>
      <p:ext uri="{BB962C8B-B14F-4D97-AF65-F5344CB8AC3E}">
        <p14:creationId xmlns:p14="http://schemas.microsoft.com/office/powerpoint/2010/main" val="214780908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50CE87-6AE8-40AB-B0AA-7637B0986F38}">
  <ds:schemaRefs>
    <ds:schemaRef ds:uri="http://purl.org/dc/terms/"/>
    <ds:schemaRef ds:uri="9d0d5cce-d4dc-4043-8325-c992d2f588cd"/>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FE8C2F1E-5765-4AAB-AA51-40FA9666315C}">
  <ds:schemaRefs>
    <ds:schemaRef ds:uri="http://schemas.microsoft.com/sharepoint/v3/contenttype/forms"/>
  </ds:schemaRefs>
</ds:datastoreItem>
</file>

<file path=customXml/itemProps3.xml><?xml version="1.0" encoding="utf-8"?>
<ds:datastoreItem xmlns:ds="http://schemas.openxmlformats.org/officeDocument/2006/customXml" ds:itemID="{DE999788-6450-4179-B08C-700B7A1D43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543</TotalTime>
  <Words>991</Words>
  <Application>Microsoft Office PowerPoint</Application>
  <PresentationFormat>Widescreen</PresentationFormat>
  <Paragraphs>101</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Trebuchet MS</vt:lpstr>
      <vt:lpstr>Wingdings</vt:lpstr>
      <vt:lpstr>Wingdings 3</vt:lpstr>
      <vt:lpstr>Facet</vt:lpstr>
      <vt:lpstr>Seminar Presentation </vt:lpstr>
      <vt:lpstr>Reading for Academic Purposes</vt:lpstr>
      <vt:lpstr>Research Skills</vt:lpstr>
      <vt:lpstr>What is Referencing</vt:lpstr>
      <vt:lpstr>Harvard In-Text Citations</vt:lpstr>
      <vt:lpstr>Books</vt:lpstr>
      <vt:lpstr>Journal Articles</vt:lpstr>
      <vt:lpstr>Government Legislation</vt:lpstr>
      <vt:lpstr>Websites</vt:lpstr>
      <vt:lpstr>Referencing</vt:lpstr>
      <vt:lpstr>Any Questions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Seminar Presentation</dc:title>
  <dc:creator>Carla Reily</dc:creator>
  <cp:lastModifiedBy>Carla Reily</cp:lastModifiedBy>
  <cp:revision>73</cp:revision>
  <dcterms:created xsi:type="dcterms:W3CDTF">2020-01-20T11:27:50Z</dcterms:created>
  <dcterms:modified xsi:type="dcterms:W3CDTF">2020-01-20T23:15:27Z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